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65" r:id="rId2"/>
    <p:sldId id="687" r:id="rId3"/>
    <p:sldId id="688" r:id="rId4"/>
    <p:sldId id="689" r:id="rId5"/>
    <p:sldId id="690" r:id="rId6"/>
    <p:sldId id="691" r:id="rId7"/>
    <p:sldId id="692" r:id="rId8"/>
    <p:sldId id="693" r:id="rId9"/>
    <p:sldId id="694" r:id="rId10"/>
    <p:sldId id="695" r:id="rId11"/>
    <p:sldId id="702" r:id="rId12"/>
    <p:sldId id="703" r:id="rId13"/>
    <p:sldId id="704" r:id="rId14"/>
    <p:sldId id="705" r:id="rId15"/>
    <p:sldId id="713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4" r:id="rId24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2A8487"/>
    <a:srgbClr val="1C5A61"/>
    <a:srgbClr val="0C6D9C"/>
    <a:srgbClr val="FF0000"/>
    <a:srgbClr val="CC3300"/>
    <a:srgbClr val="F5F5F5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551" autoAdjust="0"/>
  </p:normalViewPr>
  <p:slideViewPr>
    <p:cSldViewPr>
      <p:cViewPr varScale="1">
        <p:scale>
          <a:sx n="109" d="100"/>
          <a:sy n="109" d="100"/>
        </p:scale>
        <p:origin x="1404" y="10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8"/>
            <a:ext cx="5142177" cy="418092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0" tIns="45780" rIns="91570" bIns="4578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596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679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840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403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258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6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00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232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2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30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21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4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dirty="0"/>
              <a:t>10/11/2021 	      Introduction to Data Mining, 2</a:t>
            </a:r>
            <a:r>
              <a:rPr lang="en-US" altLang="en-US" baseline="30000" dirty="0"/>
              <a:t>nd</a:t>
            </a:r>
            <a:r>
              <a:rPr lang="en-US" altLang="en-US" dirty="0"/>
              <a:t> Edition 		                         </a:t>
            </a:r>
            <a:fld id="{76D69139-C577-4F33-9130-DE4A162E0023}" type="slidenum">
              <a:rPr lang="en-US" alt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1.wmf"/><Relationship Id="rId3" Type="http://schemas.openxmlformats.org/officeDocument/2006/relationships/image" Target="../media/image6.e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/>
              <a:t>Data Mining</a:t>
            </a:r>
            <a:endParaRPr lang="en-US" altLang="en-US" sz="2800"/>
          </a:p>
        </p:txBody>
      </p:sp>
      <p:sp>
        <p:nvSpPr>
          <p:cNvPr id="4098" name="Rectangle 1027"/>
          <p:cNvSpPr>
            <a:spLocks noChangeArrowheads="1"/>
          </p:cNvSpPr>
          <p:nvPr/>
        </p:nvSpPr>
        <p:spPr bwMode="auto">
          <a:xfrm>
            <a:off x="381000" y="2362200"/>
            <a:ext cx="8229600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Support Vector Machines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200" b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Font typeface="Monotype Sorts" panose="05010101010101010101" pitchFamily="2" charset="2"/>
              <a:buNone/>
            </a:pPr>
            <a:r>
              <a:rPr lang="en-US" altLang="en-US" sz="3200" b="0">
                <a:solidFill>
                  <a:srgbClr val="000000"/>
                </a:solidFill>
              </a:rPr>
              <a:t>Introduction to Data Mining, 2</a:t>
            </a:r>
            <a:r>
              <a:rPr lang="en-US" altLang="en-US" sz="3200" b="0" baseline="30000">
                <a:solidFill>
                  <a:srgbClr val="000000"/>
                </a:solidFill>
              </a:rPr>
              <a:t>nd</a:t>
            </a:r>
            <a:r>
              <a:rPr lang="en-US" altLang="en-US" sz="3200" b="0">
                <a:solidFill>
                  <a:srgbClr val="000000"/>
                </a:solidFill>
              </a:rPr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Font typeface="Monotype Sorts" panose="05010101010101010101" pitchFamily="2" charset="2"/>
              <a:buNone/>
            </a:pPr>
            <a:r>
              <a:rPr lang="en-US" altLang="en-US" sz="3200" b="0">
                <a:solidFill>
                  <a:srgbClr val="000000"/>
                </a:solidFill>
              </a:rPr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Font typeface="Monotype Sorts" panose="05010101010101010101" pitchFamily="2" charset="2"/>
              <a:buNone/>
            </a:pPr>
            <a:r>
              <a:rPr lang="en-US" altLang="en-US" sz="3200" b="0">
                <a:solidFill>
                  <a:srgbClr val="000000"/>
                </a:solidFill>
              </a:rPr>
              <a:t>Tan, Steinbach, Karpatne, Kumar</a:t>
            </a:r>
            <a:endParaRPr lang="en-US" altLang="en-US" sz="16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Linear SVM</a:t>
            </a:r>
          </a:p>
        </p:txBody>
      </p:sp>
      <p:sp>
        <p:nvSpPr>
          <p:cNvPr id="1433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Objective is to maximize: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Which is equivalent to minimizing:</a:t>
            </a:r>
          </a:p>
          <a:p>
            <a:pPr lvl="1"/>
            <a:r>
              <a:rPr lang="en-US" altLang="en-US" dirty="0"/>
              <a:t>Subject to the following constraints: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/>
              <a:t>   or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dirty="0"/>
          </a:p>
          <a:p>
            <a:pPr lvl="2"/>
            <a:r>
              <a:rPr lang="en-US" altLang="en-US" dirty="0"/>
              <a:t> This is a constrained optimization problem</a:t>
            </a:r>
          </a:p>
          <a:p>
            <a:pPr lvl="3"/>
            <a:r>
              <a:rPr lang="en-US" altLang="en-US" dirty="0"/>
              <a:t>Solve it using Lagrange multiplier method</a:t>
            </a:r>
          </a:p>
        </p:txBody>
      </p:sp>
      <p:graphicFrame>
        <p:nvGraphicFramePr>
          <p:cNvPr id="14339" name="Object 2"/>
          <p:cNvGraphicFramePr>
            <a:graphicFrameLocks noChangeAspect="1"/>
          </p:cNvGraphicFramePr>
          <p:nvPr/>
        </p:nvGraphicFramePr>
        <p:xfrm>
          <a:off x="4876800" y="990600"/>
          <a:ext cx="21415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800" imgH="419100" progId="Equation.3">
                  <p:embed/>
                </p:oleObj>
              </mc:Choice>
              <mc:Fallback>
                <p:oleObj name="Equation" r:id="rId2" imgW="9398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990600"/>
                        <a:ext cx="21415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3"/>
          <p:cNvGraphicFramePr>
            <a:graphicFrameLocks noChangeAspect="1"/>
          </p:cNvGraphicFramePr>
          <p:nvPr/>
        </p:nvGraphicFramePr>
        <p:xfrm>
          <a:off x="1981200" y="3276600"/>
          <a:ext cx="42672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700" imgH="482600" progId="Equation.3">
                  <p:embed/>
                </p:oleObj>
              </mc:Choice>
              <mc:Fallback>
                <p:oleObj name="Equation" r:id="rId4" imgW="17907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42672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6858000" y="1939925"/>
          <a:ext cx="19383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531" imgH="418918" progId="Equation.3">
                  <p:embed/>
                </p:oleObj>
              </mc:Choice>
              <mc:Fallback>
                <p:oleObj name="Equation" r:id="rId6" imgW="850531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39925"/>
                        <a:ext cx="19383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Object 5"/>
              <p:cNvSpPr txBox="1">
                <a:spLocks noGrp="1"/>
              </p:cNvSpPr>
              <p:nvPr>
                <p:ph sz="half" idx="4294967295"/>
              </p:nvPr>
            </p:nvSpPr>
            <p:spPr bwMode="auto">
              <a:xfrm>
                <a:off x="1981200" y="4527550"/>
                <a:ext cx="4724400" cy="577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)≥1,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342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 bwMode="auto">
              <a:xfrm>
                <a:off x="1981200" y="4527550"/>
                <a:ext cx="4724400" cy="5778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Linear SVM</a:t>
            </a:r>
          </a:p>
        </p:txBody>
      </p:sp>
      <p:graphicFrame>
        <p:nvGraphicFramePr>
          <p:cNvPr id="1536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4876800" y="3581400"/>
          <a:ext cx="40386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51300" imgH="2349500" progId="Visio.Drawing.6">
                  <p:embed/>
                </p:oleObj>
              </mc:Choice>
              <mc:Fallback>
                <p:oleObj name="Visio" r:id="rId2" imgW="4051300" imgH="23495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81400"/>
                        <a:ext cx="403860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" y="990600"/>
          <a:ext cx="4648200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350000" imgH="4673600" progId="Visio.Drawing.6">
                  <p:embed/>
                </p:oleObj>
              </mc:Choice>
              <mc:Fallback>
                <p:oleObj name="Visio" r:id="rId4" imgW="6350000" imgH="46736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985" t="4062" r="5971"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4648200" cy="359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Oval 11"/>
          <p:cNvSpPr>
            <a:spLocks noChangeArrowheads="1"/>
          </p:cNvSpPr>
          <p:nvPr/>
        </p:nvSpPr>
        <p:spPr bwMode="auto">
          <a:xfrm>
            <a:off x="7924800" y="3886200"/>
            <a:ext cx="1066800" cy="609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65" name="Line 12"/>
          <p:cNvSpPr>
            <a:spLocks noChangeShapeType="1"/>
          </p:cNvSpPr>
          <p:nvPr/>
        </p:nvSpPr>
        <p:spPr bwMode="auto">
          <a:xfrm flipH="1" flipV="1">
            <a:off x="7924800" y="2667000"/>
            <a:ext cx="3048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13"/>
          <p:cNvSpPr txBox="1">
            <a:spLocks noChangeArrowheads="1"/>
          </p:cNvSpPr>
          <p:nvPr/>
        </p:nvSpPr>
        <p:spPr bwMode="auto">
          <a:xfrm>
            <a:off x="6324600" y="22860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Support vectors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Linear SVM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Decision boundary depends only on support vectors</a:t>
            </a:r>
          </a:p>
          <a:p>
            <a:pPr lvl="1"/>
            <a:r>
              <a:rPr lang="en-US" altLang="en-US"/>
              <a:t> If you have data set with same support vectors, decision boundary will not change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How to classify using SVM once </a:t>
            </a:r>
            <a:r>
              <a:rPr lang="en-US" altLang="en-US" b="1"/>
              <a:t>w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 are found? Given a test record, x</a:t>
            </a:r>
            <a:r>
              <a:rPr lang="en-US" altLang="en-US" baseline="-25000"/>
              <a:t>i</a:t>
            </a:r>
          </a:p>
        </p:txBody>
      </p:sp>
      <p:graphicFrame>
        <p:nvGraphicFramePr>
          <p:cNvPr id="16387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3600" y="4724400"/>
          <a:ext cx="41910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800" imgH="482600" progId="Equation.3">
                  <p:embed/>
                </p:oleObj>
              </mc:Choice>
              <mc:Fallback>
                <p:oleObj name="Equation" r:id="rId2" imgW="19558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24400"/>
                        <a:ext cx="41910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if the problem is not linearly separable?</a:t>
            </a:r>
          </a:p>
        </p:txBody>
      </p:sp>
      <p:graphicFrame>
        <p:nvGraphicFramePr>
          <p:cNvPr id="1741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1917700"/>
          <a:ext cx="47244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17700"/>
                        <a:ext cx="472440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14600" y="2590800"/>
            <a:ext cx="4038600" cy="3124200"/>
            <a:chOff x="1584" y="1632"/>
            <a:chExt cx="2544" cy="1968"/>
          </a:xfrm>
        </p:grpSpPr>
        <p:sp>
          <p:nvSpPr>
            <p:cNvPr id="17413" name="Oval 8"/>
            <p:cNvSpPr>
              <a:spLocks noChangeArrowheads="1"/>
            </p:cNvSpPr>
            <p:nvPr/>
          </p:nvSpPr>
          <p:spPr bwMode="auto">
            <a:xfrm>
              <a:off x="1584" y="1632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4" name="Oval 9"/>
            <p:cNvSpPr>
              <a:spLocks noChangeArrowheads="1"/>
            </p:cNvSpPr>
            <p:nvPr/>
          </p:nvSpPr>
          <p:spPr bwMode="auto">
            <a:xfrm>
              <a:off x="2304" y="2208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5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6" name="Oval 11"/>
            <p:cNvSpPr>
              <a:spLocks noChangeArrowheads="1"/>
            </p:cNvSpPr>
            <p:nvPr/>
          </p:nvSpPr>
          <p:spPr bwMode="auto">
            <a:xfrm>
              <a:off x="2832" y="3264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7" name="Oval 12"/>
            <p:cNvSpPr>
              <a:spLocks noChangeArrowheads="1"/>
            </p:cNvSpPr>
            <p:nvPr/>
          </p:nvSpPr>
          <p:spPr bwMode="auto">
            <a:xfrm>
              <a:off x="3312" y="240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8" name="Oval 13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What if the problem is not linearly separable?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Introduce slack variables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Need to minimize: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 Subject to: 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 If k is 1 or 2, this leads to similar objective function as linear SVM but with different constraints (see textbook)</a:t>
            </a: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2362200" y="3657600"/>
          <a:ext cx="511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482600" progId="Equation.3">
                  <p:embed/>
                </p:oleObj>
              </mc:Choice>
              <mc:Fallback>
                <p:oleObj name="Equation" r:id="rId2" imgW="19939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57600"/>
                        <a:ext cx="511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4648200" y="2133600"/>
          <a:ext cx="3587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57200" progId="Equation.3">
                  <p:embed/>
                </p:oleObj>
              </mc:Choice>
              <mc:Fallback>
                <p:oleObj name="Equation" r:id="rId4" imgW="1574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3600"/>
                        <a:ext cx="35877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6400800" y="3657600"/>
            <a:ext cx="11430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6324600" y="4191000"/>
            <a:ext cx="12954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Find the hyperplane that optimizes both factors</a:t>
            </a:r>
          </a:p>
        </p:txBody>
      </p:sp>
      <p:graphicFrame>
        <p:nvGraphicFramePr>
          <p:cNvPr id="19459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048000" y="297180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350000" y="3784600"/>
            <a:ext cx="152400" cy="152400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2048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if decision boundary is not linear?</a:t>
            </a:r>
          </a:p>
        </p:txBody>
      </p:sp>
      <p:pic>
        <p:nvPicPr>
          <p:cNvPr id="20483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3" r="6154"/>
          <a:stretch>
            <a:fillRect/>
          </a:stretch>
        </p:blipFill>
        <p:spPr>
          <a:xfrm>
            <a:off x="2133600" y="1828800"/>
            <a:ext cx="4648200" cy="3562350"/>
          </a:xfrm>
          <a:noFill/>
        </p:spPr>
      </p:pic>
      <p:pic>
        <p:nvPicPr>
          <p:cNvPr id="20484" name="Picture 1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5397500"/>
            <a:ext cx="5676900" cy="1003300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Transform </a:t>
            </a:r>
            <a:r>
              <a:rPr lang="en-US" altLang="en-US" dirty="0"/>
              <a:t>data into higher dimensional space</a:t>
            </a:r>
          </a:p>
        </p:txBody>
      </p:sp>
      <p:pic>
        <p:nvPicPr>
          <p:cNvPr id="21507" name="Picture 1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3402013"/>
            <a:ext cx="4114800" cy="498475"/>
          </a:xfrm>
          <a:noFill/>
        </p:spPr>
      </p:pic>
      <p:pic>
        <p:nvPicPr>
          <p:cNvPr id="21508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/>
          <a:stretch>
            <a:fillRect/>
          </a:stretch>
        </p:blipFill>
        <p:spPr>
          <a:xfrm>
            <a:off x="0" y="2057400"/>
            <a:ext cx="4876800" cy="3886200"/>
          </a:xfrm>
          <a:noFill/>
        </p:spPr>
      </p:pic>
      <p:pic>
        <p:nvPicPr>
          <p:cNvPr id="21509" name="Picture 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2514600"/>
            <a:ext cx="3429000" cy="627063"/>
          </a:xfrm>
          <a:noFill/>
        </p:spPr>
      </p:pic>
      <p:pic>
        <p:nvPicPr>
          <p:cNvPr id="21510" name="Picture 1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4114800"/>
            <a:ext cx="4343400" cy="523875"/>
          </a:xfrm>
          <a:noFill/>
        </p:spPr>
      </p:pic>
      <p:graphicFrame>
        <p:nvGraphicFramePr>
          <p:cNvPr id="2151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486400" y="5508625"/>
          <a:ext cx="2971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254" imgH="203112" progId="Equation.3">
                  <p:embed/>
                </p:oleObj>
              </mc:Choice>
              <mc:Fallback>
                <p:oleObj name="Equation" r:id="rId6" imgW="1028254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508625"/>
                        <a:ext cx="29718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16"/>
          <p:cNvSpPr txBox="1">
            <a:spLocks noChangeArrowheads="1"/>
          </p:cNvSpPr>
          <p:nvPr/>
        </p:nvSpPr>
        <p:spPr bwMode="auto">
          <a:xfrm>
            <a:off x="5029200" y="49530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Decision boundary: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Nonlinear SVM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Optimization problem: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Which leads to the same set of equations (but involve </a:t>
            </a:r>
            <a:r>
              <a:rPr lang="en-US" altLang="en-US">
                <a:sym typeface="Symbol" panose="05050102010706020507" pitchFamily="18" charset="2"/>
              </a:rPr>
              <a:t>(x) instead of x)</a:t>
            </a:r>
          </a:p>
        </p:txBody>
      </p:sp>
      <p:pic>
        <p:nvPicPr>
          <p:cNvPr id="22531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r="6897"/>
          <a:stretch>
            <a:fillRect/>
          </a:stretch>
        </p:blipFill>
        <p:spPr>
          <a:xfrm>
            <a:off x="304800" y="3962400"/>
            <a:ext cx="4191000" cy="933450"/>
          </a:xfrm>
          <a:noFill/>
        </p:spPr>
      </p:pic>
      <p:pic>
        <p:nvPicPr>
          <p:cNvPr id="2253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5"/>
          <a:stretch>
            <a:fillRect/>
          </a:stretch>
        </p:blipFill>
        <p:spPr>
          <a:xfrm>
            <a:off x="1905000" y="1600200"/>
            <a:ext cx="4953000" cy="1143000"/>
          </a:xfrm>
          <a:noFill/>
        </p:spPr>
      </p:pic>
      <p:pic>
        <p:nvPicPr>
          <p:cNvPr id="22533" name="Picture 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b="11021"/>
          <a:stretch>
            <a:fillRect/>
          </a:stretch>
        </p:blipFill>
        <p:spPr>
          <a:xfrm>
            <a:off x="4800600" y="4014788"/>
            <a:ext cx="4114800" cy="1254125"/>
          </a:xfrm>
          <a:noFill/>
        </p:spPr>
      </p:pic>
      <p:pic>
        <p:nvPicPr>
          <p:cNvPr id="225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" r="3355"/>
          <a:stretch>
            <a:fillRect/>
          </a:stretch>
        </p:blipFill>
        <p:spPr bwMode="auto">
          <a:xfrm>
            <a:off x="533400" y="5518150"/>
            <a:ext cx="60198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NonLinear SVM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Issues:</a:t>
            </a:r>
          </a:p>
          <a:p>
            <a:pPr lvl="1"/>
            <a:r>
              <a:rPr lang="en-US" altLang="en-US"/>
              <a:t>What type of mapping function </a:t>
            </a:r>
            <a:r>
              <a:rPr lang="en-US" altLang="en-US">
                <a:sym typeface="Symbol" panose="05050102010706020507" pitchFamily="18" charset="2"/>
              </a:rPr>
              <a:t> should be used?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How to do the computation in high dimensional space?</a:t>
            </a:r>
          </a:p>
          <a:p>
            <a:pPr lvl="2"/>
            <a:r>
              <a:rPr lang="en-US" altLang="en-US">
                <a:sym typeface="Symbol" panose="05050102010706020507" pitchFamily="18" charset="2"/>
              </a:rPr>
              <a:t> Most computations involve dot product (x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) (x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) </a:t>
            </a:r>
          </a:p>
          <a:p>
            <a:pPr lvl="2"/>
            <a:r>
              <a:rPr lang="en-US" altLang="en-US">
                <a:sym typeface="Symbol" panose="05050102010706020507" pitchFamily="18" charset="2"/>
              </a:rPr>
              <a:t> Curse of dimensionality?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14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Find a linear hyperplane (decision boundary) that will separate the data</a:t>
            </a:r>
          </a:p>
        </p:txBody>
      </p:sp>
      <p:graphicFrame>
        <p:nvGraphicFramePr>
          <p:cNvPr id="6147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Nonlinear SVM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Kernel Trick:</a:t>
            </a:r>
          </a:p>
          <a:p>
            <a:pPr lvl="1">
              <a:spcAft>
                <a:spcPts val="1000"/>
              </a:spcAft>
            </a:pPr>
            <a:r>
              <a:rPr lang="en-US" altLang="en-US">
                <a:sym typeface="Symbol" panose="05050102010706020507" pitchFamily="18" charset="2"/>
              </a:rPr>
              <a:t>(x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) (x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) = </a:t>
            </a:r>
            <a:r>
              <a:rPr lang="en-US" altLang="en-US"/>
              <a:t>K(</a:t>
            </a:r>
            <a:r>
              <a:rPr lang="en-US" altLang="en-US">
                <a:sym typeface="Symbol" panose="05050102010706020507" pitchFamily="18" charset="2"/>
              </a:rPr>
              <a:t>x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/>
              <a:t>, </a:t>
            </a:r>
            <a:r>
              <a:rPr lang="en-US" altLang="en-US">
                <a:sym typeface="Symbol" panose="05050102010706020507" pitchFamily="18" charset="2"/>
              </a:rPr>
              <a:t>x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/>
              <a:t>) </a:t>
            </a:r>
            <a:endParaRPr lang="en-US" altLang="en-US">
              <a:sym typeface="Symbol" panose="05050102010706020507" pitchFamily="18" charset="2"/>
            </a:endParaRPr>
          </a:p>
          <a:p>
            <a:pPr lvl="1">
              <a:spcAft>
                <a:spcPts val="1000"/>
              </a:spcAft>
            </a:pPr>
            <a:r>
              <a:rPr lang="en-US" altLang="en-US"/>
              <a:t>K(</a:t>
            </a:r>
            <a:r>
              <a:rPr lang="en-US" altLang="en-US">
                <a:sym typeface="Symbol" panose="05050102010706020507" pitchFamily="18" charset="2"/>
              </a:rPr>
              <a:t>x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/>
              <a:t>, </a:t>
            </a:r>
            <a:r>
              <a:rPr lang="en-US" altLang="en-US">
                <a:sym typeface="Symbol" panose="05050102010706020507" pitchFamily="18" charset="2"/>
              </a:rPr>
              <a:t>x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/>
              <a:t>) is a kernel function (expressed in terms of the coordinates in the original space)</a:t>
            </a:r>
          </a:p>
          <a:p>
            <a:pPr lvl="2">
              <a:spcAft>
                <a:spcPts val="1000"/>
              </a:spcAft>
            </a:pPr>
            <a:r>
              <a:rPr lang="en-US" altLang="en-US"/>
              <a:t> Examples:</a:t>
            </a:r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3810000"/>
            <a:ext cx="4038600" cy="165735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Nonlinear SVM</a:t>
            </a:r>
          </a:p>
        </p:txBody>
      </p:sp>
      <p:pic>
        <p:nvPicPr>
          <p:cNvPr id="25602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76400"/>
            <a:ext cx="5638800" cy="4227513"/>
          </a:xfrm>
          <a:noFill/>
        </p:spPr>
      </p:pic>
      <p:sp>
        <p:nvSpPr>
          <p:cNvPr id="25603" name="Text Box 12"/>
          <p:cNvSpPr txBox="1">
            <a:spLocks noChangeArrowheads="1"/>
          </p:cNvSpPr>
          <p:nvPr/>
        </p:nvSpPr>
        <p:spPr bwMode="auto">
          <a:xfrm>
            <a:off x="6248400" y="30480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SVM with polynomial degree 2 kernel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Nonlinear SVM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Advantages of using kernel:</a:t>
            </a:r>
          </a:p>
          <a:p>
            <a:pPr lvl="1"/>
            <a:r>
              <a:rPr lang="en-US" altLang="en-US"/>
              <a:t>Don’t have to know the mapping function </a:t>
            </a:r>
            <a:r>
              <a:rPr lang="en-US" altLang="en-US">
                <a:sym typeface="Symbol" panose="05050102010706020507" pitchFamily="18" charset="2"/>
              </a:rPr>
              <a:t>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Computing dot product (x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) (x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) in the original space avoids curse of dimensionality</a:t>
            </a:r>
          </a:p>
          <a:p>
            <a:pPr lvl="2"/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Not all functions can be kernels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Must make sure there is a corresponding  in some high-dimensional space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Mercer’s theorem (see textbook)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SVM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2" y="1143000"/>
            <a:ext cx="8351837" cy="5181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The learning problem is formulated as a convex optimization problem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Efficient algorithms are available to find the global minima 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Many of the other methods use greedy approaches and find locally optimal solutions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High computational complexity for building the model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endParaRPr lang="en-US" altLang="en-US" sz="24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Robust to noise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Overfitting is handled by maximizing the margin of the decision boundary, 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SVM can handle irrelevant and </a:t>
            </a:r>
            <a:r>
              <a:rPr lang="en-US" altLang="en-US" sz="2400"/>
              <a:t>redundant attributes </a:t>
            </a:r>
            <a:r>
              <a:rPr lang="en-US" altLang="en-US" sz="2400" dirty="0"/>
              <a:t>better than many other techniques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The user needs to provide the type of kernel function and cost function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Difficult to handle missing values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endParaRPr lang="en-US" altLang="en-US" sz="24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What about categorical variables?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One Possible Solution</a:t>
            </a:r>
          </a:p>
        </p:txBody>
      </p:sp>
      <p:graphicFrame>
        <p:nvGraphicFramePr>
          <p:cNvPr id="717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Another possible solution</a:t>
            </a:r>
          </a:p>
        </p:txBody>
      </p:sp>
      <p:graphicFrame>
        <p:nvGraphicFramePr>
          <p:cNvPr id="8195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890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Other possible solutions</a:t>
            </a:r>
          </a:p>
        </p:txBody>
      </p:sp>
      <p:graphicFrame>
        <p:nvGraphicFramePr>
          <p:cNvPr id="9219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890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5797" name="Line 5"/>
          <p:cNvSpPr>
            <a:spLocks noChangeShapeType="1"/>
          </p:cNvSpPr>
          <p:nvPr/>
        </p:nvSpPr>
        <p:spPr bwMode="auto">
          <a:xfrm>
            <a:off x="2667000" y="28194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798" name="Line 6"/>
          <p:cNvSpPr>
            <a:spLocks noChangeShapeType="1"/>
          </p:cNvSpPr>
          <p:nvPr/>
        </p:nvSpPr>
        <p:spPr bwMode="auto">
          <a:xfrm>
            <a:off x="2667000" y="25908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799" name="Line 7"/>
          <p:cNvSpPr>
            <a:spLocks noChangeShapeType="1"/>
          </p:cNvSpPr>
          <p:nvPr/>
        </p:nvSpPr>
        <p:spPr bwMode="auto">
          <a:xfrm>
            <a:off x="2667000" y="2209800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00" name="Line 8"/>
          <p:cNvSpPr>
            <a:spLocks noChangeShapeType="1"/>
          </p:cNvSpPr>
          <p:nvPr/>
        </p:nvSpPr>
        <p:spPr bwMode="auto">
          <a:xfrm>
            <a:off x="2667000" y="2667000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01" name="Line 9"/>
          <p:cNvSpPr>
            <a:spLocks noChangeShapeType="1"/>
          </p:cNvSpPr>
          <p:nvPr/>
        </p:nvSpPr>
        <p:spPr bwMode="auto">
          <a:xfrm>
            <a:off x="2667000" y="2438400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638800"/>
            <a:ext cx="8534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Which one is better? B1 or B2?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How do you define better?</a:t>
            </a:r>
          </a:p>
        </p:txBody>
      </p:sp>
      <p:graphicFrame>
        <p:nvGraphicFramePr>
          <p:cNvPr id="10243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Find hyperplane </a:t>
            </a:r>
            <a:r>
              <a:rPr lang="en-US" altLang="en-US" sz="2000">
                <a:solidFill>
                  <a:srgbClr val="FF0000"/>
                </a:solidFill>
              </a:rPr>
              <a:t>maximizes</a:t>
            </a:r>
            <a:r>
              <a:rPr lang="en-US" altLang="en-US" sz="2000"/>
              <a:t> the margin =&gt; B1 is better than B2</a:t>
            </a:r>
          </a:p>
        </p:txBody>
      </p:sp>
      <p:graphicFrame>
        <p:nvGraphicFramePr>
          <p:cNvPr id="11267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graphicFrame>
        <p:nvGraphicFramePr>
          <p:cNvPr id="1229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Line 5"/>
          <p:cNvSpPr>
            <a:spLocks noChangeShapeType="1"/>
          </p:cNvSpPr>
          <p:nvPr/>
        </p:nvSpPr>
        <p:spPr bwMode="auto">
          <a:xfrm flipH="1">
            <a:off x="1828800" y="19050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04800" y="2590800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753" imgH="177723" progId="Equation.3">
                  <p:embed/>
                </p:oleObj>
              </mc:Choice>
              <mc:Fallback>
                <p:oleObj name="Equation" r:id="rId4" imgW="799753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14351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8"/>
          <p:cNvSpPr>
            <a:spLocks noChangeShapeType="1"/>
          </p:cNvSpPr>
          <p:nvPr/>
        </p:nvSpPr>
        <p:spPr bwMode="auto">
          <a:xfrm flipH="1">
            <a:off x="1828800" y="2438400"/>
            <a:ext cx="1295400" cy="82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4" name="Object 4"/>
          <p:cNvGraphicFramePr>
            <a:graphicFrameLocks noChangeAspect="1"/>
          </p:cNvGraphicFramePr>
          <p:nvPr/>
        </p:nvGraphicFramePr>
        <p:xfrm>
          <a:off x="236538" y="3186113"/>
          <a:ext cx="1571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5920" imgH="177723" progId="Equation.3">
                  <p:embed/>
                </p:oleObj>
              </mc:Choice>
              <mc:Fallback>
                <p:oleObj name="Equation" r:id="rId6" imgW="875920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186113"/>
                        <a:ext cx="15716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10"/>
          <p:cNvSpPr>
            <a:spLocks noChangeShapeType="1"/>
          </p:cNvSpPr>
          <p:nvPr/>
        </p:nvSpPr>
        <p:spPr bwMode="auto">
          <a:xfrm flipV="1">
            <a:off x="6324600" y="3505200"/>
            <a:ext cx="1219200" cy="776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6" name="Object 5"/>
          <p:cNvGraphicFramePr>
            <a:graphicFrameLocks noChangeAspect="1"/>
          </p:cNvGraphicFramePr>
          <p:nvPr/>
        </p:nvGraphicFramePr>
        <p:xfrm>
          <a:off x="7267575" y="3048000"/>
          <a:ext cx="157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5920" imgH="177723" progId="Equation.3">
                  <p:embed/>
                </p:oleObj>
              </mc:Choice>
              <mc:Fallback>
                <p:oleObj name="Equation" r:id="rId8" imgW="875920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048000"/>
                        <a:ext cx="15716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6"/>
          <p:cNvGraphicFramePr>
            <a:graphicFrameLocks noChangeAspect="1"/>
          </p:cNvGraphicFramePr>
          <p:nvPr/>
        </p:nvGraphicFramePr>
        <p:xfrm>
          <a:off x="165100" y="5562600"/>
          <a:ext cx="3937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79600" imgH="457200" progId="Equation.3">
                  <p:embed/>
                </p:oleObj>
              </mc:Choice>
              <mc:Fallback>
                <p:oleObj name="Equation" r:id="rId10" imgW="18796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562600"/>
                        <a:ext cx="39370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7"/>
          <p:cNvGraphicFramePr>
            <a:graphicFrameLocks noChangeAspect="1"/>
          </p:cNvGraphicFramePr>
          <p:nvPr/>
        </p:nvGraphicFramePr>
        <p:xfrm>
          <a:off x="7107238" y="5575300"/>
          <a:ext cx="16843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39800" imgH="419100" progId="Equation.3">
                  <p:embed/>
                </p:oleObj>
              </mc:Choice>
              <mc:Fallback>
                <p:oleObj name="Equation" r:id="rId12" imgW="9398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5575300"/>
                        <a:ext cx="16843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SVM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Linear model: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Learning the model is equivalent to determining the values of </a:t>
            </a:r>
          </a:p>
          <a:p>
            <a:pPr lvl="1"/>
            <a:r>
              <a:rPr lang="en-US" altLang="en-US"/>
              <a:t>How to find             from training data?</a:t>
            </a:r>
          </a:p>
        </p:txBody>
      </p:sp>
      <p:graphicFrame>
        <p:nvGraphicFramePr>
          <p:cNvPr id="13315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0" y="1905000"/>
          <a:ext cx="35052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457200" progId="Equation.3">
                  <p:embed/>
                </p:oleObj>
              </mc:Choice>
              <mc:Fallback>
                <p:oleObj name="Equation" r:id="rId2" imgW="18796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35052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95600" y="3733800"/>
          <a:ext cx="1295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626" imgH="177646" progId="Equation.3">
                  <p:embed/>
                </p:oleObj>
              </mc:Choice>
              <mc:Fallback>
                <p:oleObj name="Equation" r:id="rId4" imgW="545626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3800"/>
                        <a:ext cx="12954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124200" y="4227513"/>
          <a:ext cx="12954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626" imgH="177646" progId="Equation.3">
                  <p:embed/>
                </p:oleObj>
              </mc:Choice>
              <mc:Fallback>
                <p:oleObj name="Equation" r:id="rId6" imgW="545626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27513"/>
                        <a:ext cx="12954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326</TotalTime>
  <Pages>3</Pages>
  <Words>587</Words>
  <Application>Microsoft Office PowerPoint</Application>
  <PresentationFormat>On-screen Show (4:3)</PresentationFormat>
  <Paragraphs>105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Cambria Math</vt:lpstr>
      <vt:lpstr>Monotype Sorts</vt:lpstr>
      <vt:lpstr>Tahoma</vt:lpstr>
      <vt:lpstr>Times New Roman</vt:lpstr>
      <vt:lpstr>Wingdings</vt:lpstr>
      <vt:lpstr>LC.BRev.FY97</vt:lpstr>
      <vt:lpstr>Visio</vt:lpstr>
      <vt:lpstr>Equation</vt:lpstr>
      <vt:lpstr>Data Mining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Linear SVM</vt:lpstr>
      <vt:lpstr>Learning Linear SVM</vt:lpstr>
      <vt:lpstr>Example of Linear SVM</vt:lpstr>
      <vt:lpstr>Learning Linear SVM</vt:lpstr>
      <vt:lpstr>Support Vector Machines</vt:lpstr>
      <vt:lpstr>Support Vector Machines</vt:lpstr>
      <vt:lpstr>Support Vector Machines</vt:lpstr>
      <vt:lpstr>Nonlinear Support Vector Machines</vt:lpstr>
      <vt:lpstr>Nonlinear Support Vector Machines</vt:lpstr>
      <vt:lpstr>Learning Nonlinear SVM</vt:lpstr>
      <vt:lpstr>Learning NonLinear SVM</vt:lpstr>
      <vt:lpstr>Learning Nonlinear SVM</vt:lpstr>
      <vt:lpstr>Example of Nonlinear SVM</vt:lpstr>
      <vt:lpstr>Learning Nonlinear SVM</vt:lpstr>
      <vt:lpstr>Characteristics of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anujkarpatne@gmail.com</dc:creator>
  <cp:lastModifiedBy>Steinbach</cp:lastModifiedBy>
  <cp:revision>15</cp:revision>
  <cp:lastPrinted>2019-09-13T15:44:45Z</cp:lastPrinted>
  <dcterms:created xsi:type="dcterms:W3CDTF">2018-02-14T20:49:18Z</dcterms:created>
  <dcterms:modified xsi:type="dcterms:W3CDTF">2021-10-08T18:18:21Z</dcterms:modified>
</cp:coreProperties>
</file>