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0" r:id="rId5"/>
    <p:sldId id="278" r:id="rId6"/>
    <p:sldId id="264" r:id="rId7"/>
    <p:sldId id="265" r:id="rId8"/>
    <p:sldId id="266" r:id="rId9"/>
    <p:sldId id="267" r:id="rId10"/>
    <p:sldId id="270" r:id="rId11"/>
    <p:sldId id="271" r:id="rId12"/>
    <p:sldId id="269" r:id="rId13"/>
    <p:sldId id="272" r:id="rId14"/>
    <p:sldId id="268" r:id="rId15"/>
    <p:sldId id="274" r:id="rId16"/>
    <p:sldId id="275" r:id="rId17"/>
    <p:sldId id="273" r:id="rId18"/>
    <p:sldId id="276" r:id="rId19"/>
    <p:sldId id="277" r:id="rId20"/>
    <p:sldId id="279" r:id="rId21"/>
    <p:sldId id="280" r:id="rId22"/>
    <p:sldId id="281" r:id="rId23"/>
    <p:sldId id="282" r:id="rId24"/>
    <p:sldId id="283" r:id="rId25"/>
    <p:sldId id="284" r:id="rId26"/>
    <p:sldId id="285" r:id="rId27"/>
    <p:sldId id="286" r:id="rId28"/>
    <p:sldId id="287" r:id="rId29"/>
    <p:sldId id="288"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06" autoAdjust="0"/>
    <p:restoredTop sz="94660"/>
  </p:normalViewPr>
  <p:slideViewPr>
    <p:cSldViewPr snapToGrid="0">
      <p:cViewPr varScale="1">
        <p:scale>
          <a:sx n="60" d="100"/>
          <a:sy n="60" d="100"/>
        </p:scale>
        <p:origin x="2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9356B937-6D37-46A4-AD7D-3E0C71A2C094}" type="datetimeFigureOut">
              <a:rPr lang="tr-TR" smtClean="0"/>
              <a:t>01.03.2019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55A0468-7337-4E2C-925E-70A7DFE05541}" type="slidenum">
              <a:rPr lang="tr-TR" smtClean="0"/>
              <a:t>‹#›</a:t>
            </a:fld>
            <a:endParaRPr lang="tr-TR"/>
          </a:p>
        </p:txBody>
      </p:sp>
    </p:spTree>
    <p:extLst>
      <p:ext uri="{BB962C8B-B14F-4D97-AF65-F5344CB8AC3E}">
        <p14:creationId xmlns:p14="http://schemas.microsoft.com/office/powerpoint/2010/main" val="13620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9356B937-6D37-46A4-AD7D-3E0C71A2C094}" type="datetimeFigureOut">
              <a:rPr lang="tr-TR" smtClean="0"/>
              <a:t>01.03.2019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55A0468-7337-4E2C-925E-70A7DFE05541}" type="slidenum">
              <a:rPr lang="tr-TR" smtClean="0"/>
              <a:t>‹#›</a:t>
            </a:fld>
            <a:endParaRPr lang="tr-TR"/>
          </a:p>
        </p:txBody>
      </p:sp>
    </p:spTree>
    <p:extLst>
      <p:ext uri="{BB962C8B-B14F-4D97-AF65-F5344CB8AC3E}">
        <p14:creationId xmlns:p14="http://schemas.microsoft.com/office/powerpoint/2010/main" val="780815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9356B937-6D37-46A4-AD7D-3E0C71A2C094}" type="datetimeFigureOut">
              <a:rPr lang="tr-TR" smtClean="0"/>
              <a:t>01.03.2019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55A0468-7337-4E2C-925E-70A7DFE05541}" type="slidenum">
              <a:rPr lang="tr-TR" smtClean="0"/>
              <a:t>‹#›</a:t>
            </a:fld>
            <a:endParaRPr lang="tr-TR"/>
          </a:p>
        </p:txBody>
      </p:sp>
    </p:spTree>
    <p:extLst>
      <p:ext uri="{BB962C8B-B14F-4D97-AF65-F5344CB8AC3E}">
        <p14:creationId xmlns:p14="http://schemas.microsoft.com/office/powerpoint/2010/main" val="142813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9356B937-6D37-46A4-AD7D-3E0C71A2C094}" type="datetimeFigureOut">
              <a:rPr lang="tr-TR" smtClean="0"/>
              <a:t>01.03.2019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55A0468-7337-4E2C-925E-70A7DFE05541}" type="slidenum">
              <a:rPr lang="tr-TR" smtClean="0"/>
              <a:t>‹#›</a:t>
            </a:fld>
            <a:endParaRPr lang="tr-TR"/>
          </a:p>
        </p:txBody>
      </p:sp>
    </p:spTree>
    <p:extLst>
      <p:ext uri="{BB962C8B-B14F-4D97-AF65-F5344CB8AC3E}">
        <p14:creationId xmlns:p14="http://schemas.microsoft.com/office/powerpoint/2010/main" val="3385839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56B937-6D37-46A4-AD7D-3E0C71A2C094}" type="datetimeFigureOut">
              <a:rPr lang="tr-TR" smtClean="0"/>
              <a:t>01.03.2019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55A0468-7337-4E2C-925E-70A7DFE05541}" type="slidenum">
              <a:rPr lang="tr-TR" smtClean="0"/>
              <a:t>‹#›</a:t>
            </a:fld>
            <a:endParaRPr lang="tr-TR"/>
          </a:p>
        </p:txBody>
      </p:sp>
    </p:spTree>
    <p:extLst>
      <p:ext uri="{BB962C8B-B14F-4D97-AF65-F5344CB8AC3E}">
        <p14:creationId xmlns:p14="http://schemas.microsoft.com/office/powerpoint/2010/main" val="110978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9356B937-6D37-46A4-AD7D-3E0C71A2C094}" type="datetimeFigureOut">
              <a:rPr lang="tr-TR" smtClean="0"/>
              <a:t>01.03.2019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55A0468-7337-4E2C-925E-70A7DFE05541}" type="slidenum">
              <a:rPr lang="tr-TR" smtClean="0"/>
              <a:t>‹#›</a:t>
            </a:fld>
            <a:endParaRPr lang="tr-TR"/>
          </a:p>
        </p:txBody>
      </p:sp>
    </p:spTree>
    <p:extLst>
      <p:ext uri="{BB962C8B-B14F-4D97-AF65-F5344CB8AC3E}">
        <p14:creationId xmlns:p14="http://schemas.microsoft.com/office/powerpoint/2010/main" val="38084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9356B937-6D37-46A4-AD7D-3E0C71A2C094}" type="datetimeFigureOut">
              <a:rPr lang="tr-TR" smtClean="0"/>
              <a:t>01.03.2019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55A0468-7337-4E2C-925E-70A7DFE05541}" type="slidenum">
              <a:rPr lang="tr-TR" smtClean="0"/>
              <a:t>‹#›</a:t>
            </a:fld>
            <a:endParaRPr lang="tr-TR"/>
          </a:p>
        </p:txBody>
      </p:sp>
    </p:spTree>
    <p:extLst>
      <p:ext uri="{BB962C8B-B14F-4D97-AF65-F5344CB8AC3E}">
        <p14:creationId xmlns:p14="http://schemas.microsoft.com/office/powerpoint/2010/main" val="402670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9356B937-6D37-46A4-AD7D-3E0C71A2C094}" type="datetimeFigureOut">
              <a:rPr lang="tr-TR" smtClean="0"/>
              <a:t>01.03.2019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55A0468-7337-4E2C-925E-70A7DFE05541}" type="slidenum">
              <a:rPr lang="tr-TR" smtClean="0"/>
              <a:t>‹#›</a:t>
            </a:fld>
            <a:endParaRPr lang="tr-TR"/>
          </a:p>
        </p:txBody>
      </p:sp>
    </p:spTree>
    <p:extLst>
      <p:ext uri="{BB962C8B-B14F-4D97-AF65-F5344CB8AC3E}">
        <p14:creationId xmlns:p14="http://schemas.microsoft.com/office/powerpoint/2010/main" val="75370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56B937-6D37-46A4-AD7D-3E0C71A2C094}" type="datetimeFigureOut">
              <a:rPr lang="tr-TR" smtClean="0"/>
              <a:t>01.03.2019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55A0468-7337-4E2C-925E-70A7DFE05541}" type="slidenum">
              <a:rPr lang="tr-TR" smtClean="0"/>
              <a:t>‹#›</a:t>
            </a:fld>
            <a:endParaRPr lang="tr-TR"/>
          </a:p>
        </p:txBody>
      </p:sp>
    </p:spTree>
    <p:extLst>
      <p:ext uri="{BB962C8B-B14F-4D97-AF65-F5344CB8AC3E}">
        <p14:creationId xmlns:p14="http://schemas.microsoft.com/office/powerpoint/2010/main" val="259269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56B937-6D37-46A4-AD7D-3E0C71A2C094}" type="datetimeFigureOut">
              <a:rPr lang="tr-TR" smtClean="0"/>
              <a:t>01.03.2019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55A0468-7337-4E2C-925E-70A7DFE05541}" type="slidenum">
              <a:rPr lang="tr-TR" smtClean="0"/>
              <a:t>‹#›</a:t>
            </a:fld>
            <a:endParaRPr lang="tr-TR"/>
          </a:p>
        </p:txBody>
      </p:sp>
    </p:spTree>
    <p:extLst>
      <p:ext uri="{BB962C8B-B14F-4D97-AF65-F5344CB8AC3E}">
        <p14:creationId xmlns:p14="http://schemas.microsoft.com/office/powerpoint/2010/main" val="370567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56B937-6D37-46A4-AD7D-3E0C71A2C094}" type="datetimeFigureOut">
              <a:rPr lang="tr-TR" smtClean="0"/>
              <a:t>01.03.2019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55A0468-7337-4E2C-925E-70A7DFE05541}" type="slidenum">
              <a:rPr lang="tr-TR" smtClean="0"/>
              <a:t>‹#›</a:t>
            </a:fld>
            <a:endParaRPr lang="tr-TR"/>
          </a:p>
        </p:txBody>
      </p:sp>
    </p:spTree>
    <p:extLst>
      <p:ext uri="{BB962C8B-B14F-4D97-AF65-F5344CB8AC3E}">
        <p14:creationId xmlns:p14="http://schemas.microsoft.com/office/powerpoint/2010/main" val="208908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6B937-6D37-46A4-AD7D-3E0C71A2C094}" type="datetimeFigureOut">
              <a:rPr lang="tr-TR" smtClean="0"/>
              <a:t>01.03.2019</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A0468-7337-4E2C-925E-70A7DFE05541}" type="slidenum">
              <a:rPr lang="tr-TR" smtClean="0"/>
              <a:t>‹#›</a:t>
            </a:fld>
            <a:endParaRPr lang="tr-TR"/>
          </a:p>
        </p:txBody>
      </p:sp>
    </p:spTree>
    <p:extLst>
      <p:ext uri="{BB962C8B-B14F-4D97-AF65-F5344CB8AC3E}">
        <p14:creationId xmlns:p14="http://schemas.microsoft.com/office/powerpoint/2010/main" val="4185251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bilgimanya.com/iletken-ve-yalitkan-maddelere-ornekler-20-tan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4.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8604" y="2587558"/>
            <a:ext cx="9669294" cy="1323439"/>
          </a:xfrm>
          <a:prstGeom prst="rect">
            <a:avLst/>
          </a:prstGeom>
          <a:noFill/>
        </p:spPr>
        <p:txBody>
          <a:bodyPr wrap="square" rtlCol="0">
            <a:spAutoFit/>
          </a:bodyPr>
          <a:lstStyle/>
          <a:p>
            <a:pPr algn="ctr"/>
            <a:r>
              <a:rPr lang="tr-TR" sz="4000" dirty="0" smtClean="0"/>
              <a:t>ELEKTRİK VE MANYETİZMA </a:t>
            </a:r>
          </a:p>
          <a:p>
            <a:pPr algn="ctr"/>
            <a:r>
              <a:rPr lang="tr-TR" sz="4000" dirty="0" smtClean="0"/>
              <a:t>FİZİK 2</a:t>
            </a:r>
            <a:endParaRPr lang="tr-TR" sz="4000" dirty="0"/>
          </a:p>
        </p:txBody>
      </p:sp>
    </p:spTree>
    <p:extLst>
      <p:ext uri="{BB962C8B-B14F-4D97-AF65-F5344CB8AC3E}">
        <p14:creationId xmlns:p14="http://schemas.microsoft.com/office/powerpoint/2010/main" val="106057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lstStyle/>
          <a:p>
            <a:pPr algn="ctr"/>
            <a:r>
              <a:rPr lang="tr-TR" dirty="0" smtClean="0"/>
              <a:t>Yük Korunumu</a:t>
            </a:r>
            <a:endParaRPr lang="tr-TR" dirty="0"/>
          </a:p>
        </p:txBody>
      </p:sp>
      <p:sp>
        <p:nvSpPr>
          <p:cNvPr id="6" name="TextBox 5"/>
          <p:cNvSpPr txBox="1"/>
          <p:nvPr/>
        </p:nvSpPr>
        <p:spPr>
          <a:xfrm>
            <a:off x="399245" y="1171978"/>
            <a:ext cx="11204620" cy="923330"/>
          </a:xfrm>
          <a:prstGeom prst="rect">
            <a:avLst/>
          </a:prstGeom>
          <a:noFill/>
        </p:spPr>
        <p:txBody>
          <a:bodyPr wrap="square" rtlCol="0">
            <a:spAutoFit/>
          </a:bodyPr>
          <a:lstStyle/>
          <a:p>
            <a:r>
              <a:rPr lang="tr-TR" dirty="0" smtClean="0"/>
              <a:t>Franklin’in elektrik modelinin bir başka önemli yanı, elektrik yükünün daima korunuyor olmasıdır. Yani, bir cisim başkasına sürtüldüğünde bu süreçte yük oluşmaz. Elektriklenme durumu yükün bir cisimden ötekine geçmesi ile meydana gelir. Böylece, cisimlerden biri bir miktar eksi yük kazanırken ötekisi aynı miktarda artı yük kazanır. </a:t>
            </a:r>
            <a:endParaRPr lang="tr-TR" dirty="0"/>
          </a:p>
        </p:txBody>
      </p:sp>
      <p:sp>
        <p:nvSpPr>
          <p:cNvPr id="7" name="TextBox 6"/>
          <p:cNvSpPr txBox="1"/>
          <p:nvPr/>
        </p:nvSpPr>
        <p:spPr>
          <a:xfrm>
            <a:off x="489397" y="2331076"/>
            <a:ext cx="10483403" cy="1754326"/>
          </a:xfrm>
          <a:prstGeom prst="rect">
            <a:avLst/>
          </a:prstGeom>
          <a:noFill/>
        </p:spPr>
        <p:txBody>
          <a:bodyPr wrap="square" rtlCol="0">
            <a:spAutoFit/>
          </a:bodyPr>
          <a:lstStyle/>
          <a:p>
            <a:r>
              <a:rPr lang="tr-TR" dirty="0" smtClean="0"/>
              <a:t>Örneğin,</a:t>
            </a:r>
          </a:p>
          <a:p>
            <a:r>
              <a:rPr lang="tr-TR" dirty="0" smtClean="0"/>
              <a:t>Bir cam çubuk ipeğe sürtüldüğünde, ipek, cam çubuktaki artı yüke eşit miktarda eksi yük kazanır. Atom yapısı hakkındaki bugünkü bilgilerden, sürtünmeyle camdan ipeğe geçenlerin eksi yüklü elektronlar olduğu bilinmektedir. Benzer biçimde, lastik, kürke sürtüldüğünde, elektronlar kürkten lastiğe geçerek lastiğe net bir eksi yük, kürkte net bir artı yük kazandırırlar. Bu süreç nötr, yüklenmemiş maddede, artı yükler (atom çekirdeklerindeki protonlar) kadar eksi yüklerin (elektronlar) bulunması olgusu ile uyuşur. </a:t>
            </a:r>
            <a:endParaRPr lang="tr-TR" dirty="0"/>
          </a:p>
        </p:txBody>
      </p:sp>
      <p:pic>
        <p:nvPicPr>
          <p:cNvPr id="8" name="Picture 7"/>
          <p:cNvPicPr>
            <a:picLocks noChangeAspect="1"/>
          </p:cNvPicPr>
          <p:nvPr/>
        </p:nvPicPr>
        <p:blipFill>
          <a:blip r:embed="rId2"/>
          <a:stretch>
            <a:fillRect/>
          </a:stretch>
        </p:blipFill>
        <p:spPr>
          <a:xfrm>
            <a:off x="2910625" y="4528399"/>
            <a:ext cx="5434357" cy="1292851"/>
          </a:xfrm>
          <a:prstGeom prst="rect">
            <a:avLst/>
          </a:prstGeom>
        </p:spPr>
      </p:pic>
      <p:sp>
        <p:nvSpPr>
          <p:cNvPr id="10" name="Rectangle 9"/>
          <p:cNvSpPr/>
          <p:nvPr/>
        </p:nvSpPr>
        <p:spPr>
          <a:xfrm>
            <a:off x="0" y="6519446"/>
            <a:ext cx="12192000" cy="338554"/>
          </a:xfrm>
          <a:prstGeom prst="rect">
            <a:avLst/>
          </a:prstGeom>
        </p:spPr>
        <p:txBody>
          <a:bodyPr wrap="square">
            <a:spAutoFit/>
          </a:bodyPr>
          <a:lstStyle/>
          <a:p>
            <a:r>
              <a:rPr lang="tr-TR" sz="800" dirty="0"/>
              <a:t>https://www.google.com/search?biw=1366&amp;bih=657&amp;tbm=isch&amp;sa=1&amp;ei=IrBUXNroJsSLsgGM9pfwAg&amp;q=+lastik+cam+%C3%A7ubuk+elektriklenmesi&amp;oq=+lastik+cam+%C3%A7ubuk+elektriklenmesi&amp;gs_l=img.3...2293.15575..15902...0.0..0.136.3005.1j27......0....1..gws-wiz-img.......0i7i30j0i8i30j0i24.N-TAPDHJVCk#imgrc=1_aC9JE6JCDhGM:</a:t>
            </a:r>
          </a:p>
        </p:txBody>
      </p:sp>
    </p:spTree>
    <p:extLst>
      <p:ext uri="{BB962C8B-B14F-4D97-AF65-F5344CB8AC3E}">
        <p14:creationId xmlns:p14="http://schemas.microsoft.com/office/powerpoint/2010/main" val="891320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millikan deneyi ile ilgili gÃ¶rsel sonuc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6" name="Picture 5"/>
          <p:cNvPicPr>
            <a:picLocks noChangeAspect="1"/>
          </p:cNvPicPr>
          <p:nvPr/>
        </p:nvPicPr>
        <p:blipFill>
          <a:blip r:embed="rId2"/>
          <a:stretch>
            <a:fillRect/>
          </a:stretch>
        </p:blipFill>
        <p:spPr>
          <a:xfrm>
            <a:off x="6105970" y="753911"/>
            <a:ext cx="6086030" cy="3170215"/>
          </a:xfrm>
          <a:prstGeom prst="rect">
            <a:avLst/>
          </a:prstGeom>
        </p:spPr>
      </p:pic>
      <p:sp>
        <p:nvSpPr>
          <p:cNvPr id="7" name="TextBox 6"/>
          <p:cNvSpPr txBox="1"/>
          <p:nvPr/>
        </p:nvSpPr>
        <p:spPr>
          <a:xfrm>
            <a:off x="553792" y="320979"/>
            <a:ext cx="10692729" cy="646331"/>
          </a:xfrm>
          <a:prstGeom prst="rect">
            <a:avLst/>
          </a:prstGeom>
          <a:noFill/>
        </p:spPr>
        <p:txBody>
          <a:bodyPr wrap="square" rtlCol="0">
            <a:spAutoFit/>
          </a:bodyPr>
          <a:lstStyle/>
          <a:p>
            <a:r>
              <a:rPr lang="tr-TR" dirty="0" smtClean="0"/>
              <a:t>Robert Millikan (1868-1953), 1909 da elektrik yükünün, her zaman bir temel e yük biriminin tam katları halinde bulunduğunu keşfetti.   </a:t>
            </a:r>
            <a:endParaRPr lang="tr-TR" dirty="0"/>
          </a:p>
        </p:txBody>
      </p:sp>
      <p:sp>
        <p:nvSpPr>
          <p:cNvPr id="9" name="TextBox 8"/>
          <p:cNvSpPr txBox="1"/>
          <p:nvPr/>
        </p:nvSpPr>
        <p:spPr>
          <a:xfrm>
            <a:off x="603821" y="934229"/>
            <a:ext cx="6001554" cy="3693319"/>
          </a:xfrm>
          <a:prstGeom prst="rect">
            <a:avLst/>
          </a:prstGeom>
          <a:noFill/>
        </p:spPr>
        <p:txBody>
          <a:bodyPr wrap="square" rtlCol="0">
            <a:spAutoFit/>
          </a:bodyPr>
          <a:lstStyle/>
          <a:p>
            <a:pPr algn="just"/>
            <a:r>
              <a:rPr lang="tr-TR" dirty="0" smtClean="0"/>
              <a:t>Modern anlatımla, q yükünün kuantumlanmış olduğu söylenir. Yani, elektrik yükü kesikli «paketlerden» oluşur.</a:t>
            </a:r>
          </a:p>
          <a:p>
            <a:pPr algn="just"/>
            <a:endParaRPr lang="tr-TR" dirty="0" smtClean="0"/>
          </a:p>
          <a:p>
            <a:pPr algn="just"/>
            <a:r>
              <a:rPr lang="tr-TR" dirty="0" smtClean="0"/>
              <a:t>Buna göre, N tam sayı olmak üzere </a:t>
            </a:r>
          </a:p>
          <a:p>
            <a:pPr algn="just"/>
            <a:endParaRPr lang="tr-TR" dirty="0" smtClean="0"/>
          </a:p>
          <a:p>
            <a:pPr algn="just"/>
            <a:r>
              <a:rPr lang="tr-TR" dirty="0" smtClean="0"/>
              <a:t>q = </a:t>
            </a:r>
            <a:r>
              <a:rPr lang="tr-TR" i="1" dirty="0" smtClean="0"/>
              <a:t>N.</a:t>
            </a:r>
            <a:r>
              <a:rPr lang="tr-TR" dirty="0" smtClean="0"/>
              <a:t>e </a:t>
            </a:r>
          </a:p>
          <a:p>
            <a:pPr algn="just"/>
            <a:endParaRPr lang="tr-TR" dirty="0" smtClean="0"/>
          </a:p>
          <a:p>
            <a:pPr algn="just"/>
            <a:r>
              <a:rPr lang="tr-TR" dirty="0"/>
              <a:t>y</a:t>
            </a:r>
            <a:r>
              <a:rPr lang="tr-TR" dirty="0" smtClean="0"/>
              <a:t>azılabilir. Aynı dönemde yapılan başka deneyler elektronun –e yükünde, protonun ise buna eşit fakat </a:t>
            </a:r>
          </a:p>
          <a:p>
            <a:pPr algn="just"/>
            <a:r>
              <a:rPr lang="tr-TR" dirty="0"/>
              <a:t>z</a:t>
            </a:r>
            <a:r>
              <a:rPr lang="tr-TR" dirty="0" smtClean="0"/>
              <a:t>ıt işaretli +e yükünde olduğu görülmüştür. </a:t>
            </a:r>
          </a:p>
          <a:p>
            <a:pPr algn="just"/>
            <a:endParaRPr lang="tr-TR" dirty="0"/>
          </a:p>
          <a:p>
            <a:pPr algn="just"/>
            <a:r>
              <a:rPr lang="tr-TR" dirty="0" smtClean="0"/>
              <a:t>Nötron gibi bazı parçacıkların yükü bulunmaz. Nötr bir atomda protonlar kadar elektronlar  bulunmalıdır.  </a:t>
            </a:r>
          </a:p>
        </p:txBody>
      </p:sp>
      <p:pic>
        <p:nvPicPr>
          <p:cNvPr id="3080" name="Picture 8" descr="atom ile ilgili gÃ¶rsel sonuc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7915" y="3731845"/>
            <a:ext cx="3401140" cy="2937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533363" y="6669796"/>
            <a:ext cx="9430244" cy="215444"/>
          </a:xfrm>
          <a:prstGeom prst="rect">
            <a:avLst/>
          </a:prstGeom>
        </p:spPr>
        <p:txBody>
          <a:bodyPr wrap="square">
            <a:spAutoFit/>
          </a:bodyPr>
          <a:lstStyle/>
          <a:p>
            <a:r>
              <a:rPr lang="tr-TR" sz="800" dirty="0"/>
              <a:t>https://www.google.com/search?q=atom&amp;source=lnms&amp;tbm=isch&amp;sa=X&amp;ved=0ahUKEwiy6vfygaDgAhUBjiwKHbFwCBEQ_AUIDigB&amp;biw=1366&amp;bih=657#imgrc=FEaeUtQ43X2CUM:</a:t>
            </a:r>
          </a:p>
        </p:txBody>
      </p:sp>
      <p:sp>
        <p:nvSpPr>
          <p:cNvPr id="12" name="TextBox 11"/>
          <p:cNvSpPr txBox="1"/>
          <p:nvPr/>
        </p:nvSpPr>
        <p:spPr>
          <a:xfrm>
            <a:off x="553792" y="4766045"/>
            <a:ext cx="6001554" cy="1200329"/>
          </a:xfrm>
          <a:prstGeom prst="rect">
            <a:avLst/>
          </a:prstGeom>
          <a:noFill/>
        </p:spPr>
        <p:txBody>
          <a:bodyPr wrap="square" rtlCol="0">
            <a:spAutoFit/>
          </a:bodyPr>
          <a:lstStyle/>
          <a:p>
            <a:r>
              <a:rPr lang="tr-TR" dirty="0" smtClean="0"/>
              <a:t>Yük korunumlu bir nicelik olduğundan kapalı bir bölgedeki net yük aynı kalır. Bir süreçte yüklü parçacıklar oluşturulursa, bu yükler her zaman zıt işaretli eşit büyüklü çiftler olarak ortaya çıkarlar.</a:t>
            </a:r>
            <a:endParaRPr lang="tr-TR" dirty="0"/>
          </a:p>
        </p:txBody>
      </p:sp>
    </p:spTree>
    <p:extLst>
      <p:ext uri="{BB962C8B-B14F-4D97-AF65-F5344CB8AC3E}">
        <p14:creationId xmlns:p14="http://schemas.microsoft.com/office/powerpoint/2010/main" val="3467665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bilgimanya.com/resimler/2013/09/iletken-ve-yalitkan-maddelere-ornekl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55" y="328724"/>
            <a:ext cx="100584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131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918" y="-89774"/>
            <a:ext cx="10515600" cy="1325563"/>
          </a:xfrm>
        </p:spPr>
        <p:txBody>
          <a:bodyPr/>
          <a:lstStyle/>
          <a:p>
            <a:pPr algn="ctr"/>
            <a:r>
              <a:rPr lang="tr-TR" dirty="0" smtClean="0"/>
              <a:t>İletken ve Yalıtkanlar</a:t>
            </a:r>
            <a:endParaRPr lang="tr-TR" dirty="0"/>
          </a:p>
        </p:txBody>
      </p:sp>
      <p:sp>
        <p:nvSpPr>
          <p:cNvPr id="3" name="Content Placeholder 2"/>
          <p:cNvSpPr>
            <a:spLocks noGrp="1"/>
          </p:cNvSpPr>
          <p:nvPr>
            <p:ph idx="1"/>
          </p:nvPr>
        </p:nvSpPr>
        <p:spPr>
          <a:xfrm>
            <a:off x="956918" y="1259372"/>
            <a:ext cx="10515600" cy="573018"/>
          </a:xfrm>
        </p:spPr>
        <p:txBody>
          <a:bodyPr/>
          <a:lstStyle/>
          <a:p>
            <a:pPr marL="0" indent="0">
              <a:buNone/>
            </a:pPr>
            <a:r>
              <a:rPr lang="tr-TR" dirty="0" smtClean="0"/>
              <a:t>Maddeler, elektrik yükünü iletme yeteneklerine göre sınıflandırılırlar.</a:t>
            </a:r>
            <a:endParaRPr lang="tr-TR" dirty="0"/>
          </a:p>
        </p:txBody>
      </p:sp>
      <p:sp>
        <p:nvSpPr>
          <p:cNvPr id="4" name="TextBox 3"/>
          <p:cNvSpPr txBox="1"/>
          <p:nvPr/>
        </p:nvSpPr>
        <p:spPr>
          <a:xfrm>
            <a:off x="574249" y="1834047"/>
            <a:ext cx="11115261" cy="369332"/>
          </a:xfrm>
          <a:prstGeom prst="rect">
            <a:avLst/>
          </a:prstGeom>
          <a:noFill/>
        </p:spPr>
        <p:txBody>
          <a:bodyPr wrap="square" rtlCol="0">
            <a:spAutoFit/>
          </a:bodyPr>
          <a:lstStyle/>
          <a:p>
            <a:r>
              <a:rPr lang="tr-TR" b="1" dirty="0" smtClean="0"/>
              <a:t>Elektriksel İletkenler</a:t>
            </a:r>
            <a:r>
              <a:rPr lang="tr-TR" dirty="0" smtClean="0"/>
              <a:t>,elektrik yüklerinin içinde özgürce hareket ettikleri, </a:t>
            </a:r>
            <a:r>
              <a:rPr lang="tr-TR" b="1" dirty="0" smtClean="0"/>
              <a:t>yalıtkanlar </a:t>
            </a:r>
            <a:r>
              <a:rPr lang="tr-TR" dirty="0" smtClean="0"/>
              <a:t>ise edemedikleri maddelerdir.</a:t>
            </a:r>
            <a:r>
              <a:rPr lang="tr-TR" b="1" dirty="0" smtClean="0"/>
              <a:t> </a:t>
            </a:r>
            <a:r>
              <a:rPr lang="tr-TR" dirty="0" smtClean="0"/>
              <a:t>  </a:t>
            </a:r>
            <a:endParaRPr lang="tr-TR" dirty="0"/>
          </a:p>
        </p:txBody>
      </p:sp>
      <p:sp>
        <p:nvSpPr>
          <p:cNvPr id="8" name="Rectangle 7"/>
          <p:cNvSpPr/>
          <p:nvPr/>
        </p:nvSpPr>
        <p:spPr>
          <a:xfrm>
            <a:off x="311238" y="2316640"/>
            <a:ext cx="11569521" cy="1323439"/>
          </a:xfrm>
          <a:prstGeom prst="rect">
            <a:avLst/>
          </a:prstGeom>
        </p:spPr>
        <p:txBody>
          <a:bodyPr wrap="square">
            <a:spAutoFit/>
          </a:bodyPr>
          <a:lstStyle/>
          <a:p>
            <a:r>
              <a:rPr lang="tr-TR" dirty="0">
                <a:solidFill>
                  <a:srgbClr val="000000"/>
                </a:solidFill>
                <a:latin typeface="verdana" panose="020B0604030504040204" pitchFamily="34" charset="0"/>
              </a:rPr>
              <a:t>İletken Maddelere Örnekler </a:t>
            </a:r>
            <a:endParaRPr lang="tr-TR" dirty="0" smtClean="0">
              <a:solidFill>
                <a:srgbClr val="000000"/>
              </a:solidFill>
              <a:latin typeface="verdana" panose="020B0604030504040204" pitchFamily="34" charset="0"/>
            </a:endParaRPr>
          </a:p>
          <a:p>
            <a:r>
              <a:rPr lang="tr-TR" dirty="0" smtClean="0">
                <a:solidFill>
                  <a:srgbClr val="000000"/>
                </a:solidFill>
                <a:latin typeface="verdana" panose="020B0604030504040204" pitchFamily="34" charset="0"/>
              </a:rPr>
              <a:t>Altın </a:t>
            </a:r>
            <a:r>
              <a:rPr lang="tr-TR" dirty="0">
                <a:solidFill>
                  <a:srgbClr val="FF0000"/>
                </a:solidFill>
                <a:latin typeface="verdana" panose="020B0604030504040204" pitchFamily="34" charset="0"/>
              </a:rPr>
              <a:t>Gümüş</a:t>
            </a:r>
            <a:r>
              <a:rPr lang="tr-TR" dirty="0">
                <a:solidFill>
                  <a:srgbClr val="000000"/>
                </a:solidFill>
                <a:latin typeface="verdana" panose="020B0604030504040204" pitchFamily="34" charset="0"/>
              </a:rPr>
              <a:t> Bakır </a:t>
            </a:r>
            <a:r>
              <a:rPr lang="tr-TR" dirty="0">
                <a:solidFill>
                  <a:srgbClr val="00B0F0"/>
                </a:solidFill>
                <a:latin typeface="verdana" panose="020B0604030504040204" pitchFamily="34" charset="0"/>
              </a:rPr>
              <a:t>Alüminyum</a:t>
            </a:r>
            <a:r>
              <a:rPr lang="tr-TR" dirty="0">
                <a:solidFill>
                  <a:srgbClr val="000000"/>
                </a:solidFill>
                <a:latin typeface="verdana" panose="020B0604030504040204" pitchFamily="34" charset="0"/>
              </a:rPr>
              <a:t> Demir</a:t>
            </a:r>
            <a:r>
              <a:rPr lang="tr-TR" dirty="0">
                <a:solidFill>
                  <a:srgbClr val="FF0000"/>
                </a:solidFill>
                <a:latin typeface="verdana" panose="020B0604030504040204" pitchFamily="34" charset="0"/>
              </a:rPr>
              <a:t> Çelik </a:t>
            </a:r>
            <a:r>
              <a:rPr lang="tr-TR" dirty="0">
                <a:solidFill>
                  <a:srgbClr val="000000"/>
                </a:solidFill>
                <a:latin typeface="verdana" panose="020B0604030504040204" pitchFamily="34" charset="0"/>
              </a:rPr>
              <a:t>Platin </a:t>
            </a:r>
            <a:r>
              <a:rPr lang="tr-TR" dirty="0">
                <a:solidFill>
                  <a:srgbClr val="92D050"/>
                </a:solidFill>
                <a:latin typeface="verdana" panose="020B0604030504040204" pitchFamily="34" charset="0"/>
              </a:rPr>
              <a:t>Kalay</a:t>
            </a:r>
            <a:r>
              <a:rPr lang="tr-TR" dirty="0">
                <a:solidFill>
                  <a:srgbClr val="000000"/>
                </a:solidFill>
                <a:latin typeface="verdana" panose="020B0604030504040204" pitchFamily="34" charset="0"/>
              </a:rPr>
              <a:t> Krom </a:t>
            </a:r>
            <a:r>
              <a:rPr lang="tr-TR" dirty="0">
                <a:solidFill>
                  <a:schemeClr val="accent1">
                    <a:lumMod val="60000"/>
                    <a:lumOff val="40000"/>
                  </a:schemeClr>
                </a:solidFill>
                <a:latin typeface="verdana" panose="020B0604030504040204" pitchFamily="34" charset="0"/>
              </a:rPr>
              <a:t>Kurşun</a:t>
            </a:r>
            <a:r>
              <a:rPr lang="tr-TR" dirty="0">
                <a:solidFill>
                  <a:srgbClr val="000000"/>
                </a:solidFill>
                <a:latin typeface="verdana" panose="020B0604030504040204" pitchFamily="34" charset="0"/>
              </a:rPr>
              <a:t> </a:t>
            </a:r>
            <a:r>
              <a:rPr lang="tr-TR" dirty="0">
                <a:solidFill>
                  <a:srgbClr val="92D050"/>
                </a:solidFill>
                <a:latin typeface="verdana" panose="020B0604030504040204" pitchFamily="34" charset="0"/>
              </a:rPr>
              <a:t>Çinko</a:t>
            </a:r>
            <a:r>
              <a:rPr lang="tr-TR" dirty="0">
                <a:solidFill>
                  <a:srgbClr val="000000"/>
                </a:solidFill>
                <a:latin typeface="verdana" panose="020B0604030504040204" pitchFamily="34" charset="0"/>
              </a:rPr>
              <a:t> Nikel Titanyum Grafit Magnezyum </a:t>
            </a:r>
            <a:r>
              <a:rPr lang="tr-TR" dirty="0">
                <a:solidFill>
                  <a:srgbClr val="92D050"/>
                </a:solidFill>
                <a:latin typeface="verdana" panose="020B0604030504040204" pitchFamily="34" charset="0"/>
              </a:rPr>
              <a:t>Tungsten</a:t>
            </a:r>
            <a:r>
              <a:rPr lang="tr-TR" dirty="0">
                <a:solidFill>
                  <a:srgbClr val="000000"/>
                </a:solidFill>
                <a:latin typeface="verdana" panose="020B0604030504040204" pitchFamily="34" charset="0"/>
              </a:rPr>
              <a:t> (Volfram olarak da bilinir) </a:t>
            </a:r>
            <a:r>
              <a:rPr lang="tr-TR" dirty="0">
                <a:solidFill>
                  <a:schemeClr val="accent1">
                    <a:lumMod val="60000"/>
                    <a:lumOff val="40000"/>
                  </a:schemeClr>
                </a:solidFill>
                <a:latin typeface="verdana" panose="020B0604030504040204" pitchFamily="34" charset="0"/>
              </a:rPr>
              <a:t>Sodyum</a:t>
            </a:r>
            <a:r>
              <a:rPr lang="tr-TR" dirty="0">
                <a:solidFill>
                  <a:srgbClr val="000000"/>
                </a:solidFill>
                <a:latin typeface="verdana" panose="020B0604030504040204" pitchFamily="34" charset="0"/>
              </a:rPr>
              <a:t> Potasyum Lityum Cıva </a:t>
            </a:r>
            <a:r>
              <a:rPr lang="tr-TR" dirty="0">
                <a:solidFill>
                  <a:schemeClr val="accent1">
                    <a:lumMod val="60000"/>
                    <a:lumOff val="40000"/>
                  </a:schemeClr>
                </a:solidFill>
                <a:latin typeface="verdana" panose="020B0604030504040204" pitchFamily="34" charset="0"/>
              </a:rPr>
              <a:t>Tuzlu su </a:t>
            </a:r>
            <a:r>
              <a:rPr lang="tr-TR" dirty="0">
                <a:solidFill>
                  <a:srgbClr val="000000"/>
                </a:solidFill>
                <a:latin typeface="verdana" panose="020B0604030504040204" pitchFamily="34" charset="0"/>
              </a:rPr>
              <a:t>Limonlu su </a:t>
            </a:r>
            <a:r>
              <a:rPr lang="tr-TR" dirty="0">
                <a:solidFill>
                  <a:schemeClr val="accent1">
                    <a:lumMod val="60000"/>
                    <a:lumOff val="40000"/>
                  </a:schemeClr>
                </a:solidFill>
                <a:latin typeface="verdana" panose="020B0604030504040204" pitchFamily="34" charset="0"/>
              </a:rPr>
              <a:t>Asitli su </a:t>
            </a:r>
            <a:r>
              <a:rPr lang="tr-TR" dirty="0">
                <a:solidFill>
                  <a:srgbClr val="000000"/>
                </a:solidFill>
                <a:latin typeface="verdana" panose="020B0604030504040204" pitchFamily="34" charset="0"/>
              </a:rPr>
              <a:t>Florasan gazı </a:t>
            </a:r>
            <a:r>
              <a:rPr lang="tr-TR" dirty="0">
                <a:solidFill>
                  <a:srgbClr val="92D050"/>
                </a:solidFill>
                <a:latin typeface="verdana" panose="020B0604030504040204" pitchFamily="34" charset="0"/>
              </a:rPr>
              <a:t>Neon </a:t>
            </a:r>
            <a:r>
              <a:rPr lang="tr-TR" dirty="0" smtClean="0">
                <a:solidFill>
                  <a:srgbClr val="92D050"/>
                </a:solidFill>
                <a:latin typeface="verdana" panose="020B0604030504040204" pitchFamily="34" charset="0"/>
              </a:rPr>
              <a:t>gazı</a:t>
            </a:r>
          </a:p>
          <a:p>
            <a:r>
              <a:rPr lang="tr-TR" sz="800" dirty="0" smtClean="0">
                <a:solidFill>
                  <a:srgbClr val="000000"/>
                </a:solidFill>
                <a:latin typeface="verdana" panose="020B0604030504040204" pitchFamily="34" charset="0"/>
              </a:rPr>
              <a:t>Kaynak </a:t>
            </a:r>
            <a:r>
              <a:rPr lang="tr-TR" sz="800" dirty="0">
                <a:solidFill>
                  <a:srgbClr val="000000"/>
                </a:solidFill>
                <a:latin typeface="verdana" panose="020B0604030504040204" pitchFamily="34" charset="0"/>
              </a:rPr>
              <a:t>sayfa: </a:t>
            </a:r>
            <a:r>
              <a:rPr lang="tr-TR" sz="800" dirty="0">
                <a:solidFill>
                  <a:srgbClr val="004ECF"/>
                </a:solidFill>
                <a:latin typeface="verdana" panose="020B0604030504040204" pitchFamily="34" charset="0"/>
                <a:hlinkClick r:id="rId2"/>
              </a:rPr>
              <a:t>http://www.bilgimanya.com/iletken-ve-yalitkan-maddelere-ornekler-20-tane/</a:t>
            </a:r>
            <a:endParaRPr lang="tr-TR" sz="800" dirty="0"/>
          </a:p>
        </p:txBody>
      </p:sp>
      <p:sp>
        <p:nvSpPr>
          <p:cNvPr id="9" name="Rectangle 8"/>
          <p:cNvSpPr/>
          <p:nvPr/>
        </p:nvSpPr>
        <p:spPr>
          <a:xfrm>
            <a:off x="311237" y="4094914"/>
            <a:ext cx="11569521" cy="1323439"/>
          </a:xfrm>
          <a:prstGeom prst="rect">
            <a:avLst/>
          </a:prstGeom>
        </p:spPr>
        <p:txBody>
          <a:bodyPr wrap="square">
            <a:spAutoFit/>
          </a:bodyPr>
          <a:lstStyle/>
          <a:p>
            <a:r>
              <a:rPr lang="tr-TR" dirty="0">
                <a:solidFill>
                  <a:srgbClr val="000000"/>
                </a:solidFill>
                <a:latin typeface="verdana" panose="020B0604030504040204" pitchFamily="34" charset="0"/>
              </a:rPr>
              <a:t>Yalıtkan Maddelere Örnekler </a:t>
            </a:r>
            <a:endParaRPr lang="tr-TR" dirty="0" smtClean="0">
              <a:solidFill>
                <a:srgbClr val="000000"/>
              </a:solidFill>
              <a:latin typeface="verdana" panose="020B0604030504040204" pitchFamily="34" charset="0"/>
            </a:endParaRPr>
          </a:p>
          <a:p>
            <a:r>
              <a:rPr lang="tr-TR" dirty="0" smtClean="0">
                <a:solidFill>
                  <a:srgbClr val="000000"/>
                </a:solidFill>
                <a:latin typeface="verdana" panose="020B0604030504040204" pitchFamily="34" charset="0"/>
              </a:rPr>
              <a:t>Plastik </a:t>
            </a:r>
            <a:r>
              <a:rPr lang="tr-TR" dirty="0">
                <a:solidFill>
                  <a:srgbClr val="FF0000"/>
                </a:solidFill>
                <a:latin typeface="verdana" panose="020B0604030504040204" pitchFamily="34" charset="0"/>
              </a:rPr>
              <a:t>Ahşap </a:t>
            </a:r>
            <a:r>
              <a:rPr lang="tr-TR" dirty="0">
                <a:solidFill>
                  <a:srgbClr val="92D050"/>
                </a:solidFill>
                <a:latin typeface="verdana" panose="020B0604030504040204" pitchFamily="34" charset="0"/>
              </a:rPr>
              <a:t>Cam</a:t>
            </a:r>
            <a:r>
              <a:rPr lang="tr-TR" dirty="0">
                <a:solidFill>
                  <a:srgbClr val="000000"/>
                </a:solidFill>
                <a:latin typeface="verdana" panose="020B0604030504040204" pitchFamily="34" charset="0"/>
              </a:rPr>
              <a:t> </a:t>
            </a:r>
            <a:r>
              <a:rPr lang="tr-TR" dirty="0">
                <a:solidFill>
                  <a:schemeClr val="accent1">
                    <a:lumMod val="60000"/>
                    <a:lumOff val="40000"/>
                  </a:schemeClr>
                </a:solidFill>
                <a:latin typeface="verdana" panose="020B0604030504040204" pitchFamily="34" charset="0"/>
              </a:rPr>
              <a:t>Kağıt</a:t>
            </a:r>
            <a:r>
              <a:rPr lang="tr-TR" dirty="0">
                <a:solidFill>
                  <a:srgbClr val="000000"/>
                </a:solidFill>
                <a:latin typeface="verdana" panose="020B0604030504040204" pitchFamily="34" charset="0"/>
              </a:rPr>
              <a:t> Halı Kilim </a:t>
            </a:r>
            <a:r>
              <a:rPr lang="tr-TR" dirty="0">
                <a:solidFill>
                  <a:schemeClr val="accent1">
                    <a:lumMod val="60000"/>
                    <a:lumOff val="40000"/>
                  </a:schemeClr>
                </a:solidFill>
                <a:latin typeface="verdana" panose="020B0604030504040204" pitchFamily="34" charset="0"/>
              </a:rPr>
              <a:t>Tahta yer döşemeleri </a:t>
            </a:r>
            <a:r>
              <a:rPr lang="tr-TR" dirty="0">
                <a:solidFill>
                  <a:srgbClr val="000000"/>
                </a:solidFill>
                <a:latin typeface="verdana" panose="020B0604030504040204" pitchFamily="34" charset="0"/>
              </a:rPr>
              <a:t>Tahta fırça sapları </a:t>
            </a:r>
            <a:r>
              <a:rPr lang="tr-TR" dirty="0">
                <a:solidFill>
                  <a:srgbClr val="92D050"/>
                </a:solidFill>
                <a:latin typeface="verdana" panose="020B0604030504040204" pitchFamily="34" charset="0"/>
              </a:rPr>
              <a:t>Lastik eldiven </a:t>
            </a:r>
            <a:endParaRPr lang="tr-TR" dirty="0" smtClean="0">
              <a:solidFill>
                <a:srgbClr val="92D050"/>
              </a:solidFill>
              <a:latin typeface="verdana" panose="020B0604030504040204" pitchFamily="34" charset="0"/>
            </a:endParaRPr>
          </a:p>
          <a:p>
            <a:r>
              <a:rPr lang="tr-TR" dirty="0" smtClean="0">
                <a:solidFill>
                  <a:schemeClr val="accent1">
                    <a:lumMod val="60000"/>
                    <a:lumOff val="40000"/>
                  </a:schemeClr>
                </a:solidFill>
                <a:latin typeface="verdana" panose="020B0604030504040204" pitchFamily="34" charset="0"/>
              </a:rPr>
              <a:t>Lastik </a:t>
            </a:r>
            <a:r>
              <a:rPr lang="tr-TR" dirty="0">
                <a:solidFill>
                  <a:schemeClr val="accent1">
                    <a:lumMod val="60000"/>
                    <a:lumOff val="40000"/>
                  </a:schemeClr>
                </a:solidFill>
                <a:latin typeface="verdana" panose="020B0604030504040204" pitchFamily="34" charset="0"/>
              </a:rPr>
              <a:t>bant</a:t>
            </a:r>
            <a:r>
              <a:rPr lang="tr-TR" dirty="0">
                <a:solidFill>
                  <a:srgbClr val="000000"/>
                </a:solidFill>
                <a:latin typeface="verdana" panose="020B0604030504040204" pitchFamily="34" charset="0"/>
              </a:rPr>
              <a:t> Lastik ayakkabı </a:t>
            </a:r>
            <a:r>
              <a:rPr lang="tr-TR" dirty="0">
                <a:solidFill>
                  <a:srgbClr val="92D050"/>
                </a:solidFill>
                <a:latin typeface="verdana" panose="020B0604030504040204" pitchFamily="34" charset="0"/>
              </a:rPr>
              <a:t>İp</a:t>
            </a:r>
            <a:r>
              <a:rPr lang="tr-TR" dirty="0">
                <a:solidFill>
                  <a:srgbClr val="000000"/>
                </a:solidFill>
                <a:latin typeface="verdana" panose="020B0604030504040204" pitchFamily="34" charset="0"/>
              </a:rPr>
              <a:t> Teflon </a:t>
            </a:r>
            <a:r>
              <a:rPr lang="tr-TR" dirty="0">
                <a:solidFill>
                  <a:srgbClr val="FF0000"/>
                </a:solidFill>
                <a:latin typeface="verdana" panose="020B0604030504040204" pitchFamily="34" charset="0"/>
              </a:rPr>
              <a:t>Seramik </a:t>
            </a:r>
            <a:r>
              <a:rPr lang="tr-TR" dirty="0">
                <a:solidFill>
                  <a:srgbClr val="000000"/>
                </a:solidFill>
                <a:latin typeface="verdana" panose="020B0604030504040204" pitchFamily="34" charset="0"/>
              </a:rPr>
              <a:t>Porselen Mika </a:t>
            </a:r>
            <a:r>
              <a:rPr lang="tr-TR" dirty="0">
                <a:solidFill>
                  <a:srgbClr val="92D050"/>
                </a:solidFill>
                <a:latin typeface="verdana" panose="020B0604030504040204" pitchFamily="34" charset="0"/>
              </a:rPr>
              <a:t>Kauçuk </a:t>
            </a:r>
            <a:r>
              <a:rPr lang="tr-TR" dirty="0">
                <a:solidFill>
                  <a:schemeClr val="accent1">
                    <a:lumMod val="60000"/>
                    <a:lumOff val="40000"/>
                  </a:schemeClr>
                </a:solidFill>
                <a:latin typeface="verdana" panose="020B0604030504040204" pitchFamily="34" charset="0"/>
              </a:rPr>
              <a:t>Asbest (amyant) </a:t>
            </a:r>
            <a:r>
              <a:rPr lang="tr-TR" dirty="0">
                <a:solidFill>
                  <a:srgbClr val="000000"/>
                </a:solidFill>
                <a:latin typeface="verdana" panose="020B0604030504040204" pitchFamily="34" charset="0"/>
              </a:rPr>
              <a:t>Şekerli su Hava Kuru saman </a:t>
            </a:r>
            <a:r>
              <a:rPr lang="tr-TR" dirty="0">
                <a:solidFill>
                  <a:srgbClr val="FF0000"/>
                </a:solidFill>
                <a:latin typeface="verdana" panose="020B0604030504040204" pitchFamily="34" charset="0"/>
              </a:rPr>
              <a:t>Kar</a:t>
            </a:r>
            <a:r>
              <a:rPr lang="tr-TR" dirty="0">
                <a:solidFill>
                  <a:srgbClr val="000000"/>
                </a:solidFill>
                <a:latin typeface="verdana" panose="020B0604030504040204" pitchFamily="34" charset="0"/>
              </a:rPr>
              <a:t> Tuğla </a:t>
            </a:r>
            <a:r>
              <a:rPr lang="tr-TR" dirty="0">
                <a:solidFill>
                  <a:schemeClr val="accent1">
                    <a:lumMod val="60000"/>
                    <a:lumOff val="40000"/>
                  </a:schemeClr>
                </a:solidFill>
                <a:latin typeface="verdana" panose="020B0604030504040204" pitchFamily="34" charset="0"/>
              </a:rPr>
              <a:t>Beton</a:t>
            </a:r>
            <a:r>
              <a:rPr lang="tr-TR" dirty="0">
                <a:solidFill>
                  <a:srgbClr val="000000"/>
                </a:solidFill>
                <a:latin typeface="verdana" panose="020B0604030504040204" pitchFamily="34" charset="0"/>
              </a:rPr>
              <a:t> </a:t>
            </a:r>
            <a:r>
              <a:rPr lang="tr-TR" dirty="0">
                <a:solidFill>
                  <a:srgbClr val="92D050"/>
                </a:solidFill>
                <a:latin typeface="verdana" panose="020B0604030504040204" pitchFamily="34" charset="0"/>
              </a:rPr>
              <a:t>Fiberglass </a:t>
            </a:r>
            <a:r>
              <a:rPr lang="tr-TR" dirty="0">
                <a:solidFill>
                  <a:schemeClr val="accent1">
                    <a:lumMod val="60000"/>
                    <a:lumOff val="40000"/>
                  </a:schemeClr>
                </a:solidFill>
                <a:latin typeface="verdana" panose="020B0604030504040204" pitchFamily="34" charset="0"/>
              </a:rPr>
              <a:t>Polietilen köpük </a:t>
            </a:r>
            <a:r>
              <a:rPr lang="tr-TR" dirty="0">
                <a:solidFill>
                  <a:srgbClr val="000000"/>
                </a:solidFill>
                <a:latin typeface="verdana" panose="020B0604030504040204" pitchFamily="34" charset="0"/>
              </a:rPr>
              <a:t>Selüloz Pamuk Parke</a:t>
            </a:r>
            <a:r>
              <a:rPr lang="tr-TR" dirty="0"/>
              <a:t/>
            </a:r>
            <a:br>
              <a:rPr lang="tr-TR" dirty="0"/>
            </a:br>
            <a:r>
              <a:rPr lang="tr-TR" sz="800" dirty="0">
                <a:solidFill>
                  <a:srgbClr val="000000"/>
                </a:solidFill>
                <a:latin typeface="verdana" panose="020B0604030504040204" pitchFamily="34" charset="0"/>
              </a:rPr>
              <a:t>Kaynak sayfa: </a:t>
            </a:r>
            <a:r>
              <a:rPr lang="tr-TR" sz="800" dirty="0">
                <a:solidFill>
                  <a:srgbClr val="004ECF"/>
                </a:solidFill>
                <a:latin typeface="verdana" panose="020B0604030504040204" pitchFamily="34" charset="0"/>
                <a:hlinkClick r:id="rId2"/>
              </a:rPr>
              <a:t>http://www.bilgimanya.com/iletken-ve-yalitkan-maddelere-ornekler-20-tane/</a:t>
            </a:r>
            <a:endParaRPr lang="tr-TR" sz="800" dirty="0"/>
          </a:p>
        </p:txBody>
      </p:sp>
    </p:spTree>
    <p:extLst>
      <p:ext uri="{BB962C8B-B14F-4D97-AF65-F5344CB8AC3E}">
        <p14:creationId xmlns:p14="http://schemas.microsoft.com/office/powerpoint/2010/main" val="138963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8256" y="2470064"/>
            <a:ext cx="10820797" cy="1200329"/>
          </a:xfrm>
          <a:prstGeom prst="rect">
            <a:avLst/>
          </a:prstGeom>
          <a:noFill/>
        </p:spPr>
        <p:txBody>
          <a:bodyPr wrap="square" rtlCol="0">
            <a:spAutoFit/>
          </a:bodyPr>
          <a:lstStyle/>
          <a:p>
            <a:r>
              <a:rPr lang="tr-TR" dirty="0" smtClean="0"/>
              <a:t>Örnek</a:t>
            </a:r>
          </a:p>
          <a:p>
            <a:r>
              <a:rPr lang="tr-TR" dirty="0"/>
              <a:t>Bir bakır </a:t>
            </a:r>
            <a:r>
              <a:rPr lang="tr-TR" dirty="0" smtClean="0"/>
              <a:t>çubuk elde tutulup yün ve kürke sürtülürse küçük bir kağıt parçasını çekmediği görülür. Buna göre metalin yüklenemeyeceği sanılır. Öte yandan, bakır çubuğa tahta bir sap takılıp saptan tutularak sürtüldüğünde   çubuk yüklenerek kağıt parçasını çeker. NEDEN?</a:t>
            </a:r>
            <a:endParaRPr lang="tr-TR" dirty="0"/>
          </a:p>
        </p:txBody>
      </p:sp>
      <p:sp>
        <p:nvSpPr>
          <p:cNvPr id="7" name="Rectangle 6"/>
          <p:cNvSpPr/>
          <p:nvPr/>
        </p:nvSpPr>
        <p:spPr>
          <a:xfrm>
            <a:off x="598256" y="1648504"/>
            <a:ext cx="11159431" cy="646331"/>
          </a:xfrm>
          <a:prstGeom prst="rect">
            <a:avLst/>
          </a:prstGeom>
        </p:spPr>
        <p:txBody>
          <a:bodyPr wrap="square">
            <a:spAutoFit/>
          </a:bodyPr>
          <a:lstStyle/>
          <a:p>
            <a:r>
              <a:rPr lang="tr-TR" dirty="0" smtClean="0"/>
              <a:t>Buna karşın, </a:t>
            </a:r>
            <a:r>
              <a:rPr lang="tr-TR" dirty="0" smtClean="0">
                <a:solidFill>
                  <a:srgbClr val="FF0000"/>
                </a:solidFill>
              </a:rPr>
              <a:t>bakır, alüminyum ve gümüş gibi </a:t>
            </a:r>
            <a:r>
              <a:rPr lang="tr-TR" dirty="0" smtClean="0"/>
              <a:t>maddeler iyi elektriksel </a:t>
            </a:r>
            <a:r>
              <a:rPr lang="tr-TR" dirty="0" smtClean="0">
                <a:solidFill>
                  <a:srgbClr val="FF0000"/>
                </a:solidFill>
              </a:rPr>
              <a:t>iletken</a:t>
            </a:r>
            <a:r>
              <a:rPr lang="tr-TR" dirty="0" smtClean="0"/>
              <a:t>lerdir. Bu maddelerin küçük bir bölgesi yüklendiğinde, yük iletkenin tüm yüzeyine çabukça dağılır. </a:t>
            </a:r>
          </a:p>
        </p:txBody>
      </p:sp>
      <p:sp>
        <p:nvSpPr>
          <p:cNvPr id="8" name="TextBox 7"/>
          <p:cNvSpPr txBox="1"/>
          <p:nvPr/>
        </p:nvSpPr>
        <p:spPr>
          <a:xfrm>
            <a:off x="703178" y="782684"/>
            <a:ext cx="10949586" cy="646331"/>
          </a:xfrm>
          <a:prstGeom prst="rect">
            <a:avLst/>
          </a:prstGeom>
          <a:noFill/>
        </p:spPr>
        <p:txBody>
          <a:bodyPr wrap="square" rtlCol="0">
            <a:spAutoFit/>
          </a:bodyPr>
          <a:lstStyle/>
          <a:p>
            <a:r>
              <a:rPr lang="tr-TR" dirty="0" smtClean="0">
                <a:solidFill>
                  <a:srgbClr val="FF0000"/>
                </a:solidFill>
              </a:rPr>
              <a:t>Cam, lastik gibi </a:t>
            </a:r>
            <a:r>
              <a:rPr lang="tr-TR" dirty="0" smtClean="0"/>
              <a:t>maddeler elektriksel </a:t>
            </a:r>
            <a:r>
              <a:rPr lang="tr-TR" dirty="0" smtClean="0">
                <a:solidFill>
                  <a:srgbClr val="FF0000"/>
                </a:solidFill>
              </a:rPr>
              <a:t>yalıtkan</a:t>
            </a:r>
            <a:r>
              <a:rPr lang="tr-TR" dirty="0" smtClean="0"/>
              <a:t> sınıfına girerler. Bu tür maddelerin sürtünerek yüklendiğinde, yalnızca sürtünen bölgeleri yüklenir ve bu yük maddenin başka taraflarına geçemez.</a:t>
            </a:r>
          </a:p>
        </p:txBody>
      </p:sp>
      <p:sp>
        <p:nvSpPr>
          <p:cNvPr id="10" name="TextBox 9"/>
          <p:cNvSpPr txBox="1"/>
          <p:nvPr/>
        </p:nvSpPr>
        <p:spPr>
          <a:xfrm>
            <a:off x="598256" y="3889882"/>
            <a:ext cx="10645000" cy="646331"/>
          </a:xfrm>
          <a:prstGeom prst="rect">
            <a:avLst/>
          </a:prstGeom>
          <a:noFill/>
        </p:spPr>
        <p:txBody>
          <a:bodyPr wrap="square" rtlCol="0">
            <a:spAutoFit/>
          </a:bodyPr>
          <a:lstStyle/>
          <a:p>
            <a:r>
              <a:rPr lang="tr-TR" dirty="0" smtClean="0"/>
              <a:t>Bunun açıklaması, yalıtkan tahta olmadığında, sürtünmeyle oluşan elektrik yüklerinin bakırdan vücuda oradan da toprağa geçmesi şeklinde yapılır. Yalıtkan tahta sap, yükün ele geçmesini önler.</a:t>
            </a:r>
            <a:endParaRPr lang="tr-TR" dirty="0"/>
          </a:p>
        </p:txBody>
      </p:sp>
    </p:spTree>
    <p:extLst>
      <p:ext uri="{BB962C8B-B14F-4D97-AF65-F5344CB8AC3E}">
        <p14:creationId xmlns:p14="http://schemas.microsoft.com/office/powerpoint/2010/main" val="53023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tr-TR"/>
          </a:p>
        </p:txBody>
      </p:sp>
      <p:sp>
        <p:nvSpPr>
          <p:cNvPr id="6" name="Rectangle 5"/>
          <p:cNvSpPr/>
          <p:nvPr/>
        </p:nvSpPr>
        <p:spPr>
          <a:xfrm>
            <a:off x="188890" y="6519446"/>
            <a:ext cx="6096000" cy="338554"/>
          </a:xfrm>
          <a:prstGeom prst="rect">
            <a:avLst/>
          </a:prstGeom>
        </p:spPr>
        <p:txBody>
          <a:bodyPr>
            <a:spAutoFit/>
          </a:bodyPr>
          <a:lstStyle/>
          <a:p>
            <a:r>
              <a:rPr lang="tr-TR" sz="800" dirty="0"/>
              <a:t>https://www.google.com/search?q=iletkenler&amp;source=lnms&amp;tbm=isch&amp;sa=X&amp;ved=0ahUKEwjKsqXFj6DgAhWGpYsKHZurDngQ_AUIDigB&amp;biw=1366&amp;bih=657#imgrc=ABcsP5nX_gpK9M:</a:t>
            </a:r>
          </a:p>
        </p:txBody>
      </p:sp>
      <p:pic>
        <p:nvPicPr>
          <p:cNvPr id="7" name="Picture 6"/>
          <p:cNvPicPr>
            <a:picLocks noChangeAspect="1"/>
          </p:cNvPicPr>
          <p:nvPr/>
        </p:nvPicPr>
        <p:blipFill>
          <a:blip r:embed="rId2"/>
          <a:stretch>
            <a:fillRect/>
          </a:stretch>
        </p:blipFill>
        <p:spPr>
          <a:xfrm>
            <a:off x="540912" y="0"/>
            <a:ext cx="11204620" cy="6310648"/>
          </a:xfrm>
          <a:prstGeom prst="rect">
            <a:avLst/>
          </a:prstGeom>
        </p:spPr>
      </p:pic>
    </p:spTree>
    <p:extLst>
      <p:ext uri="{BB962C8B-B14F-4D97-AF65-F5344CB8AC3E}">
        <p14:creationId xmlns:p14="http://schemas.microsoft.com/office/powerpoint/2010/main" val="3649894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9397" y="412124"/>
            <a:ext cx="10728102" cy="646331"/>
          </a:xfrm>
          <a:prstGeom prst="rect">
            <a:avLst/>
          </a:prstGeom>
          <a:noFill/>
        </p:spPr>
        <p:txBody>
          <a:bodyPr wrap="square" rtlCol="0">
            <a:spAutoFit/>
          </a:bodyPr>
          <a:lstStyle/>
          <a:p>
            <a:pPr algn="ctr"/>
            <a:r>
              <a:rPr lang="tr-TR" sz="3600" dirty="0" smtClean="0"/>
              <a:t>YARIİLETKENLER</a:t>
            </a:r>
            <a:endParaRPr lang="tr-TR" sz="3600" dirty="0"/>
          </a:p>
        </p:txBody>
      </p:sp>
      <p:sp>
        <p:nvSpPr>
          <p:cNvPr id="5" name="TextBox 4"/>
          <p:cNvSpPr txBox="1"/>
          <p:nvPr/>
        </p:nvSpPr>
        <p:spPr>
          <a:xfrm>
            <a:off x="785611" y="1249251"/>
            <a:ext cx="10560676" cy="369332"/>
          </a:xfrm>
          <a:prstGeom prst="rect">
            <a:avLst/>
          </a:prstGeom>
          <a:noFill/>
        </p:spPr>
        <p:txBody>
          <a:bodyPr wrap="square" rtlCol="0">
            <a:spAutoFit/>
          </a:bodyPr>
          <a:lstStyle/>
          <a:p>
            <a:r>
              <a:rPr lang="tr-TR" dirty="0" smtClean="0"/>
              <a:t>Yarıiletkenler, elektriksel özellikleri yalıtkanlarla iletkenler arasında bir yerde bulunan üçüncü bir madde sınıfıdır. </a:t>
            </a:r>
            <a:endParaRPr lang="tr-TR" dirty="0"/>
          </a:p>
        </p:txBody>
      </p:sp>
      <p:sp>
        <p:nvSpPr>
          <p:cNvPr id="6" name="TextBox 5"/>
          <p:cNvSpPr txBox="1"/>
          <p:nvPr/>
        </p:nvSpPr>
        <p:spPr>
          <a:xfrm>
            <a:off x="785611" y="1880315"/>
            <a:ext cx="10676586" cy="923330"/>
          </a:xfrm>
          <a:prstGeom prst="rect">
            <a:avLst/>
          </a:prstGeom>
          <a:noFill/>
        </p:spPr>
        <p:txBody>
          <a:bodyPr wrap="square" rtlCol="0">
            <a:spAutoFit/>
          </a:bodyPr>
          <a:lstStyle/>
          <a:p>
            <a:r>
              <a:rPr lang="tr-TR" dirty="0" smtClean="0"/>
              <a:t>Silisyum ve Germanyum, transistör ve ışık veren diyot gibi çeşitli elektronik aygıtların üretiminde sıkça kullanılan yarıiletkenlerin iyi bilinen örnekleridir. Yarıiletkenlerin elektriksel özellikleri, malzemelere istenilen miktarlarda belli yabancı atomlar katılarak büyük oranda değiştirilebilir.</a:t>
            </a:r>
            <a:endParaRPr lang="tr-TR" dirty="0"/>
          </a:p>
        </p:txBody>
      </p:sp>
      <p:pic>
        <p:nvPicPr>
          <p:cNvPr id="2050" name="Picture 2" descr="yarÄ±iletkenler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897" y="2893900"/>
            <a:ext cx="5715000" cy="3543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883257" y="6508417"/>
            <a:ext cx="6096000" cy="338554"/>
          </a:xfrm>
          <a:prstGeom prst="rect">
            <a:avLst/>
          </a:prstGeom>
        </p:spPr>
        <p:txBody>
          <a:bodyPr>
            <a:spAutoFit/>
          </a:bodyPr>
          <a:lstStyle/>
          <a:p>
            <a:r>
              <a:rPr lang="tr-TR" sz="800" dirty="0"/>
              <a:t>https://www.google.com/search?q=yar%C4%B1iletkenler&amp;source=lnms&amp;tbm=isch&amp;sa=X&amp;ved=0ahUKEwiHuK6wkqDgAhUHhiwKHYq7CUIQ_AUIDygC&amp;biw=1366&amp;bih=657#imgrc=RwCOmcF3aAZh6M:</a:t>
            </a:r>
          </a:p>
        </p:txBody>
      </p:sp>
    </p:spTree>
    <p:extLst>
      <p:ext uri="{BB962C8B-B14F-4D97-AF65-F5344CB8AC3E}">
        <p14:creationId xmlns:p14="http://schemas.microsoft.com/office/powerpoint/2010/main" val="1988639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www.bilgicik.com/wp-content/topraklama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3391" y="0"/>
            <a:ext cx="3203580" cy="63453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73510" y="218941"/>
            <a:ext cx="3541690" cy="646331"/>
          </a:xfrm>
          <a:prstGeom prst="rect">
            <a:avLst/>
          </a:prstGeom>
          <a:noFill/>
        </p:spPr>
        <p:txBody>
          <a:bodyPr wrap="square" rtlCol="0">
            <a:spAutoFit/>
          </a:bodyPr>
          <a:lstStyle/>
          <a:p>
            <a:pPr algn="ctr"/>
            <a:r>
              <a:rPr lang="tr-TR" sz="3600" dirty="0" smtClean="0"/>
              <a:t>Topraklama</a:t>
            </a:r>
            <a:endParaRPr lang="tr-TR" sz="3600" dirty="0"/>
          </a:p>
        </p:txBody>
      </p:sp>
      <p:sp>
        <p:nvSpPr>
          <p:cNvPr id="5" name="Rectangle 4"/>
          <p:cNvSpPr/>
          <p:nvPr/>
        </p:nvSpPr>
        <p:spPr>
          <a:xfrm>
            <a:off x="9072963" y="6552404"/>
            <a:ext cx="2624436" cy="215444"/>
          </a:xfrm>
          <a:prstGeom prst="rect">
            <a:avLst/>
          </a:prstGeom>
        </p:spPr>
        <p:txBody>
          <a:bodyPr wrap="none">
            <a:spAutoFit/>
          </a:bodyPr>
          <a:lstStyle/>
          <a:p>
            <a:r>
              <a:rPr lang="tr-TR" sz="800" dirty="0"/>
              <a:t>https://www.bilgicik.com/yazi/topraklama-konu-anlatimi/</a:t>
            </a:r>
          </a:p>
        </p:txBody>
      </p:sp>
      <p:sp>
        <p:nvSpPr>
          <p:cNvPr id="2" name="TextBox 1"/>
          <p:cNvSpPr txBox="1"/>
          <p:nvPr/>
        </p:nvSpPr>
        <p:spPr>
          <a:xfrm>
            <a:off x="386366" y="1113149"/>
            <a:ext cx="8397025" cy="369332"/>
          </a:xfrm>
          <a:prstGeom prst="rect">
            <a:avLst/>
          </a:prstGeom>
          <a:noFill/>
        </p:spPr>
        <p:txBody>
          <a:bodyPr wrap="square" rtlCol="0">
            <a:spAutoFit/>
          </a:bodyPr>
          <a:lstStyle/>
          <a:p>
            <a:r>
              <a:rPr lang="tr-TR" dirty="0" smtClean="0"/>
              <a:t>Bir iletken, iletken bir tel veya bakır boruyla toprağa bağlanırsa, </a:t>
            </a:r>
            <a:r>
              <a:rPr lang="tr-TR" b="1" dirty="0" smtClean="0">
                <a:solidFill>
                  <a:srgbClr val="FF0000"/>
                </a:solidFill>
              </a:rPr>
              <a:t>topraklandığı </a:t>
            </a:r>
            <a:r>
              <a:rPr lang="tr-TR" dirty="0" smtClean="0"/>
              <a:t>söylenir. </a:t>
            </a:r>
            <a:endParaRPr lang="tr-TR" dirty="0"/>
          </a:p>
        </p:txBody>
      </p:sp>
      <p:sp>
        <p:nvSpPr>
          <p:cNvPr id="3" name="TextBox 2"/>
          <p:cNvSpPr txBox="1"/>
          <p:nvPr/>
        </p:nvSpPr>
        <p:spPr>
          <a:xfrm>
            <a:off x="386366" y="1819973"/>
            <a:ext cx="7881870" cy="923330"/>
          </a:xfrm>
          <a:prstGeom prst="rect">
            <a:avLst/>
          </a:prstGeom>
          <a:noFill/>
        </p:spPr>
        <p:txBody>
          <a:bodyPr wrap="square" rtlCol="0">
            <a:spAutoFit/>
          </a:bodyPr>
          <a:lstStyle/>
          <a:p>
            <a:r>
              <a:rPr lang="tr-TR" dirty="0" smtClean="0"/>
              <a:t>O zaman toprak, elektronların kolayca gidebileceği sonsuz bir «gider» olarak düşünülebilir. Bu göz önünde tutularak bir iletkenin </a:t>
            </a:r>
            <a:r>
              <a:rPr lang="tr-TR" b="1" dirty="0" smtClean="0">
                <a:solidFill>
                  <a:srgbClr val="FF0000"/>
                </a:solidFill>
              </a:rPr>
              <a:t>indüksiyon</a:t>
            </a:r>
            <a:r>
              <a:rPr lang="tr-TR" dirty="0" smtClean="0"/>
              <a:t> denilen bir işlemle nasıl yükleneceği anlaşılabilir.  </a:t>
            </a:r>
            <a:endParaRPr lang="tr-TR" dirty="0"/>
          </a:p>
        </p:txBody>
      </p:sp>
      <p:sp>
        <p:nvSpPr>
          <p:cNvPr id="6" name="TextBox 5"/>
          <p:cNvSpPr txBox="1"/>
          <p:nvPr/>
        </p:nvSpPr>
        <p:spPr>
          <a:xfrm>
            <a:off x="386366" y="3296066"/>
            <a:ext cx="8165206" cy="923330"/>
          </a:xfrm>
          <a:prstGeom prst="rect">
            <a:avLst/>
          </a:prstGeom>
          <a:noFill/>
        </p:spPr>
        <p:txBody>
          <a:bodyPr wrap="square" rtlCol="0">
            <a:spAutoFit/>
          </a:bodyPr>
          <a:lstStyle/>
          <a:p>
            <a:r>
              <a:rPr lang="tr-TR" dirty="0" smtClean="0"/>
              <a:t>İndüksiyonla yüklemede cisimlerin değmesine gerek yoktur. Bu , iki cismin değmesini gerektiren sürtme ile elektrik yüklemesi (iletimle elektrik yüklenmesi) yapılmasından farklıdır. </a:t>
            </a:r>
            <a:endParaRPr lang="tr-TR" dirty="0"/>
          </a:p>
        </p:txBody>
      </p:sp>
    </p:spTree>
    <p:extLst>
      <p:ext uri="{BB962C8B-B14F-4D97-AF65-F5344CB8AC3E}">
        <p14:creationId xmlns:p14="http://schemas.microsoft.com/office/powerpoint/2010/main" val="790094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7975" y="184061"/>
            <a:ext cx="4286250" cy="3924300"/>
          </a:xfrm>
          <a:prstGeom prst="rect">
            <a:avLst/>
          </a:prstGeom>
        </p:spPr>
      </p:pic>
      <p:sp>
        <p:nvSpPr>
          <p:cNvPr id="6" name="TextBox 5"/>
          <p:cNvSpPr txBox="1"/>
          <p:nvPr/>
        </p:nvSpPr>
        <p:spPr>
          <a:xfrm>
            <a:off x="4971244" y="1084987"/>
            <a:ext cx="6297769" cy="1754326"/>
          </a:xfrm>
          <a:prstGeom prst="rect">
            <a:avLst/>
          </a:prstGeom>
          <a:noFill/>
        </p:spPr>
        <p:txBody>
          <a:bodyPr wrap="square" rtlCol="0">
            <a:spAutoFit/>
          </a:bodyPr>
          <a:lstStyle/>
          <a:p>
            <a:r>
              <a:rPr lang="tr-TR" dirty="0" smtClean="0"/>
              <a:t>İletkenlerdeki indüksiyonla elektrik yüklenmesinin benzeri, yalıtkanlarda da görülür. Nötr moleküllerin çoğunda, artı ve eksi yük merkezleri çakışırlar. Oysa, yüklü bir cismin etkisinde, yalıtkanın her molekülündeki bu yük merkezleri hafifçe kayarak molekülün bir yanının diğerinden daha artı yüklenmesine yol açarlar. Bu </a:t>
            </a:r>
            <a:r>
              <a:rPr lang="tr-TR" dirty="0" smtClean="0">
                <a:solidFill>
                  <a:srgbClr val="FF0000"/>
                </a:solidFill>
              </a:rPr>
              <a:t>kutuplanma</a:t>
            </a:r>
            <a:r>
              <a:rPr lang="tr-TR" dirty="0" smtClean="0"/>
              <a:t>dır.  </a:t>
            </a:r>
            <a:endParaRPr lang="tr-TR" dirty="0"/>
          </a:p>
        </p:txBody>
      </p:sp>
      <p:sp>
        <p:nvSpPr>
          <p:cNvPr id="7" name="TextBox 6"/>
          <p:cNvSpPr txBox="1"/>
          <p:nvPr/>
        </p:nvSpPr>
        <p:spPr>
          <a:xfrm>
            <a:off x="5088618" y="3108709"/>
            <a:ext cx="6063020" cy="1477328"/>
          </a:xfrm>
          <a:prstGeom prst="rect">
            <a:avLst/>
          </a:prstGeom>
          <a:noFill/>
        </p:spPr>
        <p:txBody>
          <a:bodyPr wrap="square" rtlCol="0">
            <a:spAutoFit/>
          </a:bodyPr>
          <a:lstStyle/>
          <a:p>
            <a:r>
              <a:rPr lang="tr-TR" dirty="0" smtClean="0"/>
              <a:t>Moleküllerdeki yüklerin bu şekilde yeniden düzenlenişi, yalıtkanın yüzeyinde bir indüksiyon yükü oluşturur. Yalıtkanlardaki indüksiyonun bilinmesi ile saça sürülen tarağın nötr kağıt parçalarını neden çektiği veya elbiseye sürtülen balonun nötr bir duvara niçin yapıştığı açıklanabilir. </a:t>
            </a:r>
            <a:endParaRPr lang="tr-TR" dirty="0"/>
          </a:p>
        </p:txBody>
      </p:sp>
      <p:pic>
        <p:nvPicPr>
          <p:cNvPr id="3074" name="Picture 2" descr="taraÄÄ±n kaÄÄ±t parÃ§alarÄ±nÄ± Ã§ekmesi ne kuvvetidir ile ilgili gÃ¶rsel sonucu"/>
          <p:cNvPicPr>
            <a:picLocks noChangeAspect="1" noChangeArrowheads="1"/>
          </p:cNvPicPr>
          <p:nvPr/>
        </p:nvPicPr>
        <p:blipFill rotWithShape="1">
          <a:blip r:embed="rId3">
            <a:extLst>
              <a:ext uri="{28A0092B-C50C-407E-A947-70E740481C1C}">
                <a14:useLocalDpi xmlns:a14="http://schemas.microsoft.com/office/drawing/2010/main" val="0"/>
              </a:ext>
            </a:extLst>
          </a:blip>
          <a:srcRect t="22132"/>
          <a:stretch/>
        </p:blipFill>
        <p:spPr bwMode="auto">
          <a:xfrm>
            <a:off x="386365" y="4108361"/>
            <a:ext cx="3264213" cy="214168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79042" y="6519446"/>
            <a:ext cx="9972541" cy="338554"/>
          </a:xfrm>
          <a:prstGeom prst="rect">
            <a:avLst/>
          </a:prstGeom>
        </p:spPr>
        <p:txBody>
          <a:bodyPr wrap="square">
            <a:spAutoFit/>
          </a:bodyPr>
          <a:lstStyle/>
          <a:p>
            <a:r>
              <a:rPr lang="tr-TR" sz="800" dirty="0"/>
              <a:t>https://www.google.com/search?q=tara%C4%9F%C4%B1n+ka%C4%9F%C4%B1t+par%C3%A7alar%C4%B1n%C4%B1+%C3%A7ekmesi+ne+kuvvetidir&amp;source=lnms&amp;tbm=isch&amp;sa=X&amp;ved=0ahUKEwjRo_LgmaDgAhUwtosKHXFQBbAQ_AUIDigB&amp;biw=1366&amp;bih=657#imgrc=QyJ-W-AO9g0qeM:</a:t>
            </a:r>
          </a:p>
        </p:txBody>
      </p:sp>
      <p:sp>
        <p:nvSpPr>
          <p:cNvPr id="2" name="AutoShape 2" descr="Ä°lgili resi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1758285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2" y="0"/>
            <a:ext cx="10515600" cy="1325563"/>
          </a:xfrm>
        </p:spPr>
        <p:txBody>
          <a:bodyPr/>
          <a:lstStyle/>
          <a:p>
            <a:pPr algn="ctr"/>
            <a:r>
              <a:rPr lang="tr-TR" dirty="0" smtClean="0"/>
              <a:t>Coulomb Yasası</a:t>
            </a:r>
            <a:endParaRPr lang="tr-TR" dirty="0"/>
          </a:p>
        </p:txBody>
      </p:sp>
      <p:pic>
        <p:nvPicPr>
          <p:cNvPr id="4098" name="Picture 2" descr="Burulma Terazi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42" y="1473278"/>
            <a:ext cx="3270205" cy="4324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2428" y="6091707"/>
            <a:ext cx="3464417" cy="369332"/>
          </a:xfrm>
          <a:prstGeom prst="rect">
            <a:avLst/>
          </a:prstGeom>
          <a:noFill/>
        </p:spPr>
        <p:txBody>
          <a:bodyPr wrap="square" rtlCol="0">
            <a:spAutoFit/>
          </a:bodyPr>
          <a:lstStyle/>
          <a:p>
            <a:pPr algn="ctr"/>
            <a:r>
              <a:rPr lang="tr-TR" dirty="0" smtClean="0"/>
              <a:t>Burulma Terazisi</a:t>
            </a:r>
            <a:endParaRPr lang="tr-TR" dirty="0"/>
          </a:p>
        </p:txBody>
      </p:sp>
      <p:sp>
        <p:nvSpPr>
          <p:cNvPr id="5" name="Rectangle 4"/>
          <p:cNvSpPr/>
          <p:nvPr/>
        </p:nvSpPr>
        <p:spPr>
          <a:xfrm>
            <a:off x="0" y="6623560"/>
            <a:ext cx="2432076" cy="215444"/>
          </a:xfrm>
          <a:prstGeom prst="rect">
            <a:avLst/>
          </a:prstGeom>
        </p:spPr>
        <p:txBody>
          <a:bodyPr wrap="none">
            <a:spAutoFit/>
          </a:bodyPr>
          <a:lstStyle/>
          <a:p>
            <a:r>
              <a:rPr lang="tr-TR" sz="800" dirty="0"/>
              <a:t>https://yeserenerji.com/coulomb-elektrikle-canlandi/</a:t>
            </a:r>
          </a:p>
        </p:txBody>
      </p:sp>
      <p:sp>
        <p:nvSpPr>
          <p:cNvPr id="6" name="TextBox 5"/>
          <p:cNvSpPr txBox="1"/>
          <p:nvPr/>
        </p:nvSpPr>
        <p:spPr>
          <a:xfrm>
            <a:off x="4262908" y="1325563"/>
            <a:ext cx="6928834" cy="2585323"/>
          </a:xfrm>
          <a:prstGeom prst="rect">
            <a:avLst/>
          </a:prstGeom>
          <a:noFill/>
        </p:spPr>
        <p:txBody>
          <a:bodyPr wrap="square" rtlCol="0">
            <a:spAutoFit/>
          </a:bodyPr>
          <a:lstStyle/>
          <a:p>
            <a:r>
              <a:rPr lang="tr-TR" dirty="0" smtClean="0"/>
              <a:t>Charles Coulomb (1736-1806) kendi buluşu olan burulma terazisi kullanarak, yüklü cisimler arasındaki elektrik kuvvetlerinin büyüklüklerini ölçtü. Coulomb, yüklü iki küçük küre arasındaki elektrik kuvvetinin </a:t>
            </a:r>
          </a:p>
          <a:p>
            <a:endParaRPr lang="tr-TR" dirty="0"/>
          </a:p>
          <a:p>
            <a:r>
              <a:rPr lang="tr-TR" dirty="0" smtClean="0"/>
              <a:t>F</a:t>
            </a:r>
            <a:r>
              <a:rPr lang="el-GR" dirty="0" smtClean="0"/>
              <a:t>α</a:t>
            </a:r>
            <a:r>
              <a:rPr lang="tr-TR" dirty="0" smtClean="0"/>
              <a:t> 1/r</a:t>
            </a:r>
            <a:r>
              <a:rPr lang="tr-TR" baseline="30000" dirty="0" smtClean="0"/>
              <a:t>2 </a:t>
            </a:r>
            <a:r>
              <a:rPr lang="tr-TR" dirty="0" smtClean="0"/>
              <a:t>şeklinde</a:t>
            </a:r>
            <a:r>
              <a:rPr lang="tr-TR" baseline="30000" dirty="0" smtClean="0"/>
              <a:t>,</a:t>
            </a:r>
            <a:r>
              <a:rPr lang="tr-TR" dirty="0" smtClean="0"/>
              <a:t> aralarındaki r uzaklığının karesi ile ters orantılı olduğunu doğruladı. </a:t>
            </a:r>
          </a:p>
          <a:p>
            <a:endParaRPr lang="tr-TR" dirty="0"/>
          </a:p>
          <a:p>
            <a:r>
              <a:rPr lang="tr-TR" dirty="0" smtClean="0"/>
              <a:t>Burulma terazisinin çalışma ilkesi kütleler yerine yüklü küreler alınmak üzere, çekim sabitini ölçmek için Cavendish’in kullandığı aygıt ile aynıdır.  </a:t>
            </a:r>
            <a:endParaRPr lang="tr-TR" dirty="0"/>
          </a:p>
        </p:txBody>
      </p:sp>
      <p:sp>
        <p:nvSpPr>
          <p:cNvPr id="3" name="TextBox 2"/>
          <p:cNvSpPr txBox="1"/>
          <p:nvPr/>
        </p:nvSpPr>
        <p:spPr>
          <a:xfrm>
            <a:off x="4340180" y="4036120"/>
            <a:ext cx="7315200" cy="1200329"/>
          </a:xfrm>
          <a:prstGeom prst="rect">
            <a:avLst/>
          </a:prstGeom>
          <a:noFill/>
        </p:spPr>
        <p:txBody>
          <a:bodyPr wrap="square" rtlCol="0">
            <a:spAutoFit/>
          </a:bodyPr>
          <a:lstStyle/>
          <a:p>
            <a:r>
              <a:rPr lang="tr-TR" dirty="0" smtClean="0"/>
              <a:t>A ve B gibi yüklü küreler arasındaki elektrik kuvveti, kürelerin birbirini çekme ve itmelerine neden olur. Ortaya çıkan hareket asılı telde burulma oluşturur. Burulmuş telin geri çağrıcı momenti, burulma açısı ile orantılı olduğundan, bu açının ölçümü elektriksel çekme ve itme kuvvetinin nicel ölçümünü sağlar. </a:t>
            </a:r>
            <a:endParaRPr lang="tr-TR" dirty="0"/>
          </a:p>
        </p:txBody>
      </p:sp>
      <p:sp>
        <p:nvSpPr>
          <p:cNvPr id="8" name="TextBox 7"/>
          <p:cNvSpPr txBox="1"/>
          <p:nvPr/>
        </p:nvSpPr>
        <p:spPr>
          <a:xfrm>
            <a:off x="4340180" y="5608646"/>
            <a:ext cx="7456868" cy="646331"/>
          </a:xfrm>
          <a:prstGeom prst="rect">
            <a:avLst/>
          </a:prstGeom>
          <a:noFill/>
        </p:spPr>
        <p:txBody>
          <a:bodyPr wrap="square" rtlCol="0">
            <a:spAutoFit/>
          </a:bodyPr>
          <a:lstStyle/>
          <a:p>
            <a:r>
              <a:rPr lang="tr-TR" dirty="0" smtClean="0"/>
              <a:t>Küreler sürtünme ile yüklenirlerse, küreler arasındaki elektrik kuvveti kütle çekimine göre çok büyük olduğundan, kütle çekim kuvveti önemsenmeyebilir.  </a:t>
            </a:r>
            <a:endParaRPr lang="tr-TR" dirty="0"/>
          </a:p>
        </p:txBody>
      </p:sp>
    </p:spTree>
    <p:extLst>
      <p:ext uri="{BB962C8B-B14F-4D97-AF65-F5344CB8AC3E}">
        <p14:creationId xmlns:p14="http://schemas.microsoft.com/office/powerpoint/2010/main" val="1325349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elektrik ve manyetizma serway ile ilgili gÃ¶rsel sonuc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5" name="Picture 4"/>
          <p:cNvPicPr>
            <a:picLocks noChangeAspect="1"/>
          </p:cNvPicPr>
          <p:nvPr/>
        </p:nvPicPr>
        <p:blipFill>
          <a:blip r:embed="rId2"/>
          <a:stretch>
            <a:fillRect/>
          </a:stretch>
        </p:blipFill>
        <p:spPr>
          <a:xfrm>
            <a:off x="1679756" y="1530775"/>
            <a:ext cx="3903920" cy="5327225"/>
          </a:xfrm>
          <a:prstGeom prst="rect">
            <a:avLst/>
          </a:prstGeom>
        </p:spPr>
      </p:pic>
      <p:pic>
        <p:nvPicPr>
          <p:cNvPr id="1028" name="Picture 4" descr="elektrik ve manyetizma serway problem ile ilgili gÃ¶rsel sonuc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7659" y="1530774"/>
            <a:ext cx="3746620" cy="53272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743199" y="491078"/>
            <a:ext cx="6867728" cy="769441"/>
          </a:xfrm>
          <a:prstGeom prst="rect">
            <a:avLst/>
          </a:prstGeom>
          <a:noFill/>
        </p:spPr>
        <p:txBody>
          <a:bodyPr wrap="square" rtlCol="0">
            <a:spAutoFit/>
          </a:bodyPr>
          <a:lstStyle/>
          <a:p>
            <a:pPr algn="ctr"/>
            <a:r>
              <a:rPr lang="tr-TR" sz="4400" dirty="0" smtClean="0"/>
              <a:t>KAYNAKLAR</a:t>
            </a:r>
            <a:endParaRPr lang="tr-TR" sz="4400" dirty="0"/>
          </a:p>
        </p:txBody>
      </p:sp>
    </p:spTree>
    <p:extLst>
      <p:ext uri="{BB962C8B-B14F-4D97-AF65-F5344CB8AC3E}">
        <p14:creationId xmlns:p14="http://schemas.microsoft.com/office/powerpoint/2010/main" val="3254703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12442" y="0"/>
            <a:ext cx="10515600" cy="1325563"/>
          </a:xfrm>
        </p:spPr>
        <p:txBody>
          <a:bodyPr/>
          <a:lstStyle/>
          <a:p>
            <a:pPr algn="ctr"/>
            <a:r>
              <a:rPr lang="tr-TR" dirty="0" smtClean="0"/>
              <a:t>Coulomb Yasası</a:t>
            </a:r>
            <a:endParaRPr lang="tr-TR" dirty="0"/>
          </a:p>
        </p:txBody>
      </p:sp>
      <p:sp>
        <p:nvSpPr>
          <p:cNvPr id="2" name="TextBox 1"/>
          <p:cNvSpPr txBox="1"/>
          <p:nvPr/>
        </p:nvSpPr>
        <p:spPr>
          <a:xfrm>
            <a:off x="695459" y="1210614"/>
            <a:ext cx="10632583" cy="646331"/>
          </a:xfrm>
          <a:prstGeom prst="rect">
            <a:avLst/>
          </a:prstGeom>
          <a:noFill/>
        </p:spPr>
        <p:txBody>
          <a:bodyPr wrap="square" rtlCol="0">
            <a:spAutoFit/>
          </a:bodyPr>
          <a:lstStyle/>
          <a:p>
            <a:r>
              <a:rPr lang="tr-TR" dirty="0" smtClean="0"/>
              <a:t>Coulomb deneyleri, durgun yüklü iki parçacık arasındaki </a:t>
            </a:r>
            <a:r>
              <a:rPr lang="tr-TR" dirty="0" smtClean="0">
                <a:solidFill>
                  <a:srgbClr val="FF0000"/>
                </a:solidFill>
              </a:rPr>
              <a:t>elektrik kuvvetinin </a:t>
            </a:r>
            <a:r>
              <a:rPr lang="tr-TR" dirty="0" smtClean="0"/>
              <a:t>aşağıdaki özellikleri olduğunu gösterir: </a:t>
            </a:r>
            <a:endParaRPr lang="tr-TR" dirty="0"/>
          </a:p>
        </p:txBody>
      </p:sp>
      <p:sp>
        <p:nvSpPr>
          <p:cNvPr id="3" name="TextBox 2"/>
          <p:cNvSpPr txBox="1"/>
          <p:nvPr/>
        </p:nvSpPr>
        <p:spPr>
          <a:xfrm>
            <a:off x="1210614" y="2047741"/>
            <a:ext cx="8886423" cy="1200329"/>
          </a:xfrm>
          <a:prstGeom prst="rect">
            <a:avLst/>
          </a:prstGeom>
          <a:noFill/>
        </p:spPr>
        <p:txBody>
          <a:bodyPr wrap="square" rtlCol="0">
            <a:spAutoFit/>
          </a:bodyPr>
          <a:lstStyle/>
          <a:p>
            <a:pPr marL="285750" indent="-285750">
              <a:buFont typeface="Arial" panose="020B0604020202020204" pitchFamily="34" charset="0"/>
              <a:buChar char="•"/>
            </a:pPr>
            <a:r>
              <a:rPr lang="tr-TR" dirty="0" smtClean="0"/>
              <a:t>Kuvvet, parçacıkları birleştiren doğru boyunca yönelmiş olup aralarındaki uzaklığın karesi ile ters orantılıdır.</a:t>
            </a:r>
          </a:p>
          <a:p>
            <a:pPr marL="285750" indent="-285750">
              <a:buFont typeface="Arial" panose="020B0604020202020204" pitchFamily="34" charset="0"/>
              <a:buChar char="•"/>
            </a:pPr>
            <a:r>
              <a:rPr lang="tr-TR" dirty="0" smtClean="0"/>
              <a:t>Kuvvet, parçacıklardaki q</a:t>
            </a:r>
            <a:r>
              <a:rPr lang="tr-TR" baseline="-25000" dirty="0" smtClean="0"/>
              <a:t>1</a:t>
            </a:r>
            <a:r>
              <a:rPr lang="tr-TR" dirty="0" smtClean="0"/>
              <a:t> ve q</a:t>
            </a:r>
            <a:r>
              <a:rPr lang="tr-TR" baseline="-25000" dirty="0" smtClean="0"/>
              <a:t>2</a:t>
            </a:r>
            <a:r>
              <a:rPr lang="tr-TR" dirty="0" smtClean="0"/>
              <a:t> yüklerinin çarpımı ile orantılıdır.</a:t>
            </a:r>
          </a:p>
          <a:p>
            <a:pPr marL="285750" indent="-285750">
              <a:buFont typeface="Arial" panose="020B0604020202020204" pitchFamily="34" charset="0"/>
              <a:buChar char="•"/>
            </a:pPr>
            <a:r>
              <a:rPr lang="tr-TR" dirty="0" smtClean="0"/>
              <a:t>Kuvvet, yükler zıt işaretli olduğunda çekici, aynı işaretli olduğunda iticidir. </a:t>
            </a:r>
            <a:endParaRPr lang="tr-TR" dirty="0"/>
          </a:p>
        </p:txBody>
      </p:sp>
      <mc:AlternateContent xmlns:mc="http://schemas.openxmlformats.org/markup-compatibility/2006" xmlns:a14="http://schemas.microsoft.com/office/drawing/2010/main">
        <mc:Choice Requires="a14">
          <p:sp>
            <p:nvSpPr>
              <p:cNvPr id="5" name="TextBox 4"/>
              <p:cNvSpPr txBox="1"/>
              <p:nvPr/>
            </p:nvSpPr>
            <p:spPr>
              <a:xfrm>
                <a:off x="812442" y="3618963"/>
                <a:ext cx="10379299" cy="1196866"/>
              </a:xfrm>
              <a:prstGeom prst="rect">
                <a:avLst/>
              </a:prstGeom>
              <a:noFill/>
            </p:spPr>
            <p:txBody>
              <a:bodyPr wrap="square" rtlCol="0">
                <a:spAutoFit/>
              </a:bodyPr>
              <a:lstStyle/>
              <a:p>
                <a:r>
                  <a:rPr lang="tr-TR" dirty="0" smtClean="0"/>
                  <a:t>Bu gözlemlere dayanarak</a:t>
                </a:r>
                <a:r>
                  <a:rPr lang="tr-TR" dirty="0" smtClean="0">
                    <a:solidFill>
                      <a:srgbClr val="FF0000"/>
                    </a:solidFill>
                  </a:rPr>
                  <a:t>, Coulomb Yasası </a:t>
                </a:r>
                <a:r>
                  <a:rPr lang="tr-TR" dirty="0" smtClean="0"/>
                  <a:t>iki noktasal yük arasındaki elektrik kuvvetinin (arasıra Coulomb Kuvveti denilir) büyüklüğünü</a:t>
                </a:r>
              </a:p>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𝑒</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𝑘</m:t>
                          </m:r>
                        </m:e>
                        <m:sub>
                          <m:r>
                            <a:rPr lang="tr-TR" b="0" i="1" smtClean="0">
                              <a:latin typeface="Cambria Math" panose="02040503050406030204" pitchFamily="18" charset="0"/>
                            </a:rPr>
                            <m:t>𝑒</m:t>
                          </m:r>
                        </m:sub>
                      </m:sSub>
                      <m:f>
                        <m:fPr>
                          <m:ctrlPr>
                            <a:rPr lang="tr-TR" b="0" i="1" smtClean="0">
                              <a:latin typeface="Cambria Math" panose="02040503050406030204" pitchFamily="18" charset="0"/>
                            </a:rPr>
                          </m:ctrlPr>
                        </m:fPr>
                        <m:num>
                          <m:d>
                            <m:dPr>
                              <m:begChr m:val="|"/>
                              <m:endChr m:val="|"/>
                              <m:ctrlPr>
                                <a:rPr lang="tr-TR" b="0" i="1" smtClean="0">
                                  <a:latin typeface="Cambria Math" panose="02040503050406030204" pitchFamily="18" charset="0"/>
                                </a:rPr>
                              </m:ctrlPr>
                            </m:d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𝑞</m:t>
                                  </m:r>
                                </m:e>
                                <m:sub>
                                  <m:r>
                                    <a:rPr lang="tr-TR" b="0" i="1" smtClean="0">
                                      <a:latin typeface="Cambria Math" panose="02040503050406030204" pitchFamily="18" charset="0"/>
                                    </a:rPr>
                                    <m:t>1</m:t>
                                  </m:r>
                                </m:sub>
                              </m:sSub>
                            </m:e>
                          </m:d>
                          <m:d>
                            <m:dPr>
                              <m:begChr m:val="|"/>
                              <m:endChr m:val="|"/>
                              <m:ctrlPr>
                                <a:rPr lang="tr-TR" b="0" i="1" smtClean="0">
                                  <a:latin typeface="Cambria Math" panose="02040503050406030204" pitchFamily="18" charset="0"/>
                                </a:rPr>
                              </m:ctrlPr>
                            </m:d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𝑞</m:t>
                                  </m:r>
                                </m:e>
                                <m:sub>
                                  <m:r>
                                    <a:rPr lang="tr-TR" b="0" i="1" smtClean="0">
                                      <a:latin typeface="Cambria Math" panose="02040503050406030204" pitchFamily="18" charset="0"/>
                                    </a:rPr>
                                    <m:t>2</m:t>
                                  </m:r>
                                </m:sub>
                              </m:sSub>
                            </m:e>
                          </m:d>
                        </m:num>
                        <m:den>
                          <m:sSup>
                            <m:sSupPr>
                              <m:ctrlPr>
                                <a:rPr lang="tr-TR" b="0" i="1" smtClean="0">
                                  <a:latin typeface="Cambria Math" panose="02040503050406030204" pitchFamily="18" charset="0"/>
                                </a:rPr>
                              </m:ctrlPr>
                            </m:sSupPr>
                            <m:e>
                              <m:r>
                                <a:rPr lang="tr-TR" b="0" i="1" smtClean="0">
                                  <a:latin typeface="Cambria Math" panose="02040503050406030204" pitchFamily="18" charset="0"/>
                                </a:rPr>
                                <m:t>𝑟</m:t>
                              </m:r>
                            </m:e>
                            <m:sup>
                              <m:r>
                                <a:rPr lang="tr-TR" b="0" i="1" smtClean="0">
                                  <a:latin typeface="Cambria Math" panose="02040503050406030204" pitchFamily="18" charset="0"/>
                                </a:rPr>
                                <m:t>2</m:t>
                              </m:r>
                            </m:sup>
                          </m:sSup>
                        </m:den>
                      </m:f>
                    </m:oMath>
                  </m:oMathPara>
                </a14:m>
                <a:endParaRPr lang="tr-TR" dirty="0"/>
              </a:p>
            </p:txBody>
          </p:sp>
        </mc:Choice>
        <mc:Fallback xmlns="">
          <p:sp>
            <p:nvSpPr>
              <p:cNvPr id="5" name="TextBox 4"/>
              <p:cNvSpPr txBox="1">
                <a:spLocks noRot="1" noChangeAspect="1" noMove="1" noResize="1" noEditPoints="1" noAdjustHandles="1" noChangeArrowheads="1" noChangeShapeType="1" noTextEdit="1"/>
              </p:cNvSpPr>
              <p:nvPr/>
            </p:nvSpPr>
            <p:spPr>
              <a:xfrm>
                <a:off x="812442" y="3618963"/>
                <a:ext cx="10379299" cy="1196866"/>
              </a:xfrm>
              <a:prstGeom prst="rect">
                <a:avLst/>
              </a:prstGeom>
              <a:blipFill rotWithShape="0">
                <a:blip r:embed="rId2"/>
                <a:stretch>
                  <a:fillRect l="-470" t="-3061"/>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79867" y="4815829"/>
                <a:ext cx="9593688" cy="923330"/>
              </a:xfrm>
              <a:prstGeom prst="rect">
                <a:avLst/>
              </a:prstGeom>
              <a:noFill/>
            </p:spPr>
            <p:txBody>
              <a:bodyPr wrap="square" rtlCol="0">
                <a:spAutoFit/>
              </a:bodyPr>
              <a:lstStyle/>
              <a:p>
                <a:r>
                  <a:rPr lang="tr-TR" dirty="0"/>
                  <a:t>ş</a:t>
                </a:r>
                <a:r>
                  <a:rPr lang="tr-TR" dirty="0" smtClean="0"/>
                  <a:t>eklinde ifade edebiliriz. Burada </a:t>
                </a:r>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𝑘</m:t>
                        </m:r>
                      </m:e>
                      <m:sub>
                        <m:r>
                          <a:rPr lang="tr-TR" i="1">
                            <a:latin typeface="Cambria Math" panose="02040503050406030204" pitchFamily="18" charset="0"/>
                          </a:rPr>
                          <m:t>𝑒</m:t>
                        </m:r>
                      </m:sub>
                    </m:sSub>
                  </m:oMath>
                </a14:m>
                <a:r>
                  <a:rPr lang="tr-TR" dirty="0" smtClean="0"/>
                  <a:t>, </a:t>
                </a:r>
                <a:r>
                  <a:rPr lang="tr-TR" dirty="0" smtClean="0">
                    <a:solidFill>
                      <a:srgbClr val="FF0000"/>
                    </a:solidFill>
                  </a:rPr>
                  <a:t>Coulomb sabiti </a:t>
                </a:r>
                <a:r>
                  <a:rPr lang="tr-TR" dirty="0" smtClean="0"/>
                  <a:t>denilen bir sabittir. Coulomb deneylerinde r nin üssünün, yüzde birkaç belirsizlikle 2 olduğunu gösterebildi. Modern deneylerle üssün 10</a:t>
                </a:r>
                <a:r>
                  <a:rPr lang="tr-TR" baseline="30000" dirty="0" smtClean="0"/>
                  <a:t>16</a:t>
                </a:r>
                <a:r>
                  <a:rPr lang="tr-TR" dirty="0" smtClean="0"/>
                  <a:t> da bir kesinlikle 2 olarak verilmiştir.  </a:t>
                </a:r>
                <a:endParaRPr lang="tr-TR" dirty="0"/>
              </a:p>
            </p:txBody>
          </p:sp>
        </mc:Choice>
        <mc:Fallback xmlns="">
          <p:sp>
            <p:nvSpPr>
              <p:cNvPr id="6" name="TextBox 5"/>
              <p:cNvSpPr txBox="1">
                <a:spLocks noRot="1" noChangeAspect="1" noMove="1" noResize="1" noEditPoints="1" noAdjustHandles="1" noChangeArrowheads="1" noChangeShapeType="1" noTextEdit="1"/>
              </p:cNvSpPr>
              <p:nvPr/>
            </p:nvSpPr>
            <p:spPr>
              <a:xfrm>
                <a:off x="979867" y="4815829"/>
                <a:ext cx="9593688" cy="923330"/>
              </a:xfrm>
              <a:prstGeom prst="rect">
                <a:avLst/>
              </a:prstGeom>
              <a:blipFill rotWithShape="0">
                <a:blip r:embed="rId3"/>
                <a:stretch>
                  <a:fillRect l="-572" t="-3974" b="-993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979867" y="5739159"/>
                <a:ext cx="6335333" cy="369332"/>
              </a:xfrm>
              <a:prstGeom prst="rect">
                <a:avLst/>
              </a:prstGeom>
            </p:spPr>
            <p:txBody>
              <a:bodyPr wrap="square">
                <a:spAutoFit/>
              </a:bodyPr>
              <a:lstStyle/>
              <a:p>
                <a:r>
                  <a:rPr lang="tr-TR" dirty="0"/>
                  <a:t>SI birim </a:t>
                </a:r>
                <a:r>
                  <a:rPr lang="tr-TR" dirty="0" smtClean="0"/>
                  <a:t>sisteminde,</a:t>
                </a:r>
                <a:r>
                  <a:rPr lang="tr-TR" dirty="0"/>
                  <a:t> </a:t>
                </a:r>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𝑘</m:t>
                        </m:r>
                      </m:e>
                      <m:sub>
                        <m:r>
                          <a:rPr lang="tr-TR" i="1">
                            <a:latin typeface="Cambria Math" panose="02040503050406030204" pitchFamily="18" charset="0"/>
                          </a:rPr>
                          <m:t>𝑒</m:t>
                        </m:r>
                      </m:sub>
                    </m:sSub>
                  </m:oMath>
                </a14:m>
                <a:r>
                  <a:rPr lang="tr-TR" dirty="0" smtClean="0"/>
                  <a:t> Coulomb sabitinin değeri  </a:t>
                </a:r>
                <a:endParaRPr lang="tr-TR" dirty="0"/>
              </a:p>
            </p:txBody>
          </p:sp>
        </mc:Choice>
        <mc:Fallback xmlns="">
          <p:sp>
            <p:nvSpPr>
              <p:cNvPr id="7" name="Rectangle 6"/>
              <p:cNvSpPr>
                <a:spLocks noRot="1" noChangeAspect="1" noMove="1" noResize="1" noEditPoints="1" noAdjustHandles="1" noChangeArrowheads="1" noChangeShapeType="1" noTextEdit="1"/>
              </p:cNvSpPr>
              <p:nvPr/>
            </p:nvSpPr>
            <p:spPr>
              <a:xfrm>
                <a:off x="979867" y="5739159"/>
                <a:ext cx="6335333" cy="369332"/>
              </a:xfrm>
              <a:prstGeom prst="rect">
                <a:avLst/>
              </a:prstGeom>
              <a:blipFill rotWithShape="0">
                <a:blip r:embed="rId4"/>
                <a:stretch>
                  <a:fillRect l="-866" t="-8197" b="-24590"/>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958366" y="6208515"/>
                <a:ext cx="3567448" cy="369332"/>
              </a:xfrm>
              <a:prstGeom prst="rect">
                <a:avLst/>
              </a:prstGeom>
              <a:noFill/>
            </p:spPr>
            <p:txBody>
              <a:bodyPr wrap="square" rtlCol="0">
                <a:spAutoFit/>
              </a:bodyPr>
              <a:lstStyle/>
              <a:p>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𝑘</m:t>
                        </m:r>
                      </m:e>
                      <m:sub>
                        <m:r>
                          <a:rPr lang="tr-TR" i="1">
                            <a:latin typeface="Cambria Math" panose="02040503050406030204" pitchFamily="18" charset="0"/>
                          </a:rPr>
                          <m:t>𝑒</m:t>
                        </m:r>
                      </m:sub>
                    </m:sSub>
                  </m:oMath>
                </a14:m>
                <a:r>
                  <a:rPr lang="tr-TR" dirty="0" smtClean="0"/>
                  <a:t>=8,9875x10</a:t>
                </a:r>
                <a:r>
                  <a:rPr lang="tr-TR" baseline="30000" dirty="0" smtClean="0"/>
                  <a:t>-9</a:t>
                </a:r>
                <a:r>
                  <a:rPr lang="tr-TR" dirty="0" smtClean="0"/>
                  <a:t> </a:t>
                </a:r>
                <a:r>
                  <a:rPr lang="tr-TR" dirty="0" smtClean="0"/>
                  <a:t>N.m</a:t>
                </a:r>
                <a:r>
                  <a:rPr lang="tr-TR" baseline="30000" dirty="0" smtClean="0"/>
                  <a:t>2</a:t>
                </a:r>
                <a:r>
                  <a:rPr lang="tr-TR" dirty="0" smtClean="0"/>
                  <a:t>/C</a:t>
                </a:r>
                <a:r>
                  <a:rPr lang="tr-TR" baseline="30000" dirty="0" smtClean="0"/>
                  <a:t>2</a:t>
                </a:r>
                <a:endParaRPr lang="tr-TR" dirty="0"/>
              </a:p>
            </p:txBody>
          </p:sp>
        </mc:Choice>
        <mc:Fallback>
          <p:sp>
            <p:nvSpPr>
              <p:cNvPr id="8" name="TextBox 7"/>
              <p:cNvSpPr txBox="1">
                <a:spLocks noRot="1" noChangeAspect="1" noMove="1" noResize="1" noEditPoints="1" noAdjustHandles="1" noChangeArrowheads="1" noChangeShapeType="1" noTextEdit="1"/>
              </p:cNvSpPr>
              <p:nvPr/>
            </p:nvSpPr>
            <p:spPr>
              <a:xfrm>
                <a:off x="4958366" y="6208515"/>
                <a:ext cx="3567448" cy="369332"/>
              </a:xfrm>
              <a:prstGeom prst="rect">
                <a:avLst/>
              </a:prstGeom>
              <a:blipFill rotWithShape="0">
                <a:blip r:embed="rId5"/>
                <a:stretch>
                  <a:fillRect t="-8197" b="-24590"/>
                </a:stretch>
              </a:blipFill>
            </p:spPr>
            <p:txBody>
              <a:bodyPr/>
              <a:lstStyle/>
              <a:p>
                <a:r>
                  <a:rPr lang="tr-TR">
                    <a:noFill/>
                  </a:rPr>
                  <a:t> </a:t>
                </a:r>
              </a:p>
            </p:txBody>
          </p:sp>
        </mc:Fallback>
      </mc:AlternateContent>
    </p:spTree>
    <p:extLst>
      <p:ext uri="{BB962C8B-B14F-4D97-AF65-F5344CB8AC3E}">
        <p14:creationId xmlns:p14="http://schemas.microsoft.com/office/powerpoint/2010/main" val="59365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789"/>
          <a:stretch/>
        </p:blipFill>
        <p:spPr>
          <a:xfrm>
            <a:off x="8268237" y="566670"/>
            <a:ext cx="3807316" cy="5886428"/>
          </a:xfrm>
          <a:prstGeom prst="rect">
            <a:avLst/>
          </a:prstGeom>
          <a:ln>
            <a:solidFill>
              <a:schemeClr val="tx1"/>
            </a:solidFill>
          </a:ln>
        </p:spPr>
      </p:pic>
      <p:sp>
        <p:nvSpPr>
          <p:cNvPr id="4" name="Title 1"/>
          <p:cNvSpPr>
            <a:spLocks noGrp="1"/>
          </p:cNvSpPr>
          <p:nvPr>
            <p:ph type="title"/>
          </p:nvPr>
        </p:nvSpPr>
        <p:spPr>
          <a:xfrm>
            <a:off x="812442" y="0"/>
            <a:ext cx="10515600" cy="1325563"/>
          </a:xfrm>
        </p:spPr>
        <p:txBody>
          <a:bodyPr/>
          <a:lstStyle/>
          <a:p>
            <a:pPr algn="ctr"/>
            <a:r>
              <a:rPr lang="tr-TR" dirty="0" smtClean="0"/>
              <a:t>Coulomb Yasası</a:t>
            </a:r>
            <a:endParaRPr lang="tr-TR" dirty="0"/>
          </a:p>
        </p:txBody>
      </p:sp>
      <mc:AlternateContent xmlns:mc="http://schemas.openxmlformats.org/markup-compatibility/2006" xmlns:a14="http://schemas.microsoft.com/office/drawing/2010/main">
        <mc:Choice Requires="a14">
          <p:sp>
            <p:nvSpPr>
              <p:cNvPr id="5" name="TextBox 4"/>
              <p:cNvSpPr txBox="1"/>
              <p:nvPr/>
            </p:nvSpPr>
            <p:spPr>
              <a:xfrm>
                <a:off x="5293217" y="1441473"/>
                <a:ext cx="3567448" cy="483466"/>
              </a:xfrm>
              <a:prstGeom prst="rect">
                <a:avLst/>
              </a:prstGeom>
              <a:noFill/>
            </p:spPr>
            <p:txBody>
              <a:bodyPr wrap="square" rtlCol="0">
                <a:spAutoFit/>
              </a:bodyPr>
              <a:lstStyle/>
              <a:p>
                <a14:m>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𝑘</m:t>
                        </m:r>
                      </m:e>
                      <m:sub>
                        <m:r>
                          <a:rPr lang="tr-TR" i="1">
                            <a:latin typeface="Cambria Math" panose="02040503050406030204" pitchFamily="18" charset="0"/>
                          </a:rPr>
                          <m:t>𝑒</m:t>
                        </m:r>
                      </m:sub>
                    </m:sSub>
                  </m:oMath>
                </a14:m>
                <a:r>
                  <a:rPr lang="tr-TR" dirty="0" smtClean="0"/>
                  <a:t>=</a:t>
                </a:r>
                <a14:m>
                  <m:oMath xmlns:m="http://schemas.openxmlformats.org/officeDocument/2006/math">
                    <m:f>
                      <m:fPr>
                        <m:ctrlPr>
                          <a:rPr lang="tr-TR" i="1" dirty="0" smtClean="0">
                            <a:latin typeface="Cambria Math" panose="02040503050406030204" pitchFamily="18" charset="0"/>
                          </a:rPr>
                        </m:ctrlPr>
                      </m:fPr>
                      <m:num>
                        <m:r>
                          <a:rPr lang="tr-TR" b="0" i="1" dirty="0" smtClean="0">
                            <a:latin typeface="Cambria Math" panose="02040503050406030204" pitchFamily="18" charset="0"/>
                          </a:rPr>
                          <m:t>1</m:t>
                        </m:r>
                      </m:num>
                      <m:den>
                        <m:r>
                          <a:rPr lang="tr-TR" b="0" i="1" dirty="0" smtClean="0">
                            <a:latin typeface="Cambria Math" panose="02040503050406030204" pitchFamily="18" charset="0"/>
                          </a:rPr>
                          <m:t>4</m:t>
                        </m:r>
                        <m:r>
                          <m:rPr>
                            <m:sty m:val="p"/>
                          </m:rPr>
                          <a:rPr lang="el-GR" b="0" i="1" dirty="0" smtClean="0">
                            <a:latin typeface="Cambria Math" panose="02040503050406030204" pitchFamily="18" charset="0"/>
                          </a:rPr>
                          <m:t>πε</m:t>
                        </m:r>
                        <m:r>
                          <a:rPr lang="tr-TR" b="0" i="1" baseline="-25000" dirty="0" smtClean="0">
                            <a:latin typeface="Cambria Math" panose="02040503050406030204" pitchFamily="18" charset="0"/>
                          </a:rPr>
                          <m:t>0</m:t>
                        </m:r>
                      </m:den>
                    </m:f>
                  </m:oMath>
                </a14:m>
                <a:endParaRPr lang="tr-TR" dirty="0"/>
              </a:p>
            </p:txBody>
          </p:sp>
        </mc:Choice>
        <mc:Fallback xmlns="">
          <p:sp>
            <p:nvSpPr>
              <p:cNvPr id="5" name="TextBox 4"/>
              <p:cNvSpPr txBox="1">
                <a:spLocks noRot="1" noChangeAspect="1" noMove="1" noResize="1" noEditPoints="1" noAdjustHandles="1" noChangeArrowheads="1" noChangeShapeType="1" noTextEdit="1"/>
              </p:cNvSpPr>
              <p:nvPr/>
            </p:nvSpPr>
            <p:spPr>
              <a:xfrm>
                <a:off x="5293217" y="1441473"/>
                <a:ext cx="3567448" cy="483466"/>
              </a:xfrm>
              <a:prstGeom prst="rect">
                <a:avLst/>
              </a:prstGeom>
              <a:blipFill rotWithShape="0">
                <a:blip r:embed="rId3"/>
                <a:stretch>
                  <a:fillRect b="-7500"/>
                </a:stretch>
              </a:blipFill>
            </p:spPr>
            <p:txBody>
              <a:bodyPr/>
              <a:lstStyle/>
              <a:p>
                <a:r>
                  <a:rPr lang="tr-TR">
                    <a:noFill/>
                  </a:rPr>
                  <a:t> </a:t>
                </a:r>
              </a:p>
            </p:txBody>
          </p:sp>
        </mc:Fallback>
      </mc:AlternateContent>
      <p:sp>
        <p:nvSpPr>
          <p:cNvPr id="6" name="TextBox 5"/>
          <p:cNvSpPr txBox="1"/>
          <p:nvPr/>
        </p:nvSpPr>
        <p:spPr>
          <a:xfrm>
            <a:off x="812442" y="1159099"/>
            <a:ext cx="2304245" cy="369332"/>
          </a:xfrm>
          <a:prstGeom prst="rect">
            <a:avLst/>
          </a:prstGeom>
          <a:noFill/>
        </p:spPr>
        <p:txBody>
          <a:bodyPr wrap="square" rtlCol="0">
            <a:spAutoFit/>
          </a:bodyPr>
          <a:lstStyle/>
          <a:p>
            <a:r>
              <a:rPr lang="tr-TR" dirty="0" smtClean="0"/>
              <a:t>Bu sabit</a:t>
            </a:r>
            <a:endParaRPr lang="tr-TR" dirty="0"/>
          </a:p>
        </p:txBody>
      </p:sp>
      <p:sp>
        <p:nvSpPr>
          <p:cNvPr id="7" name="TextBox 6"/>
          <p:cNvSpPr txBox="1"/>
          <p:nvPr/>
        </p:nvSpPr>
        <p:spPr>
          <a:xfrm>
            <a:off x="82102" y="2125364"/>
            <a:ext cx="8653531" cy="646331"/>
          </a:xfrm>
          <a:prstGeom prst="rect">
            <a:avLst/>
          </a:prstGeom>
          <a:noFill/>
        </p:spPr>
        <p:txBody>
          <a:bodyPr wrap="square" rtlCol="0">
            <a:spAutoFit/>
          </a:bodyPr>
          <a:lstStyle/>
          <a:p>
            <a:r>
              <a:rPr lang="tr-TR" dirty="0" smtClean="0"/>
              <a:t>olarak da yazılabilir. Burada </a:t>
            </a:r>
            <a:r>
              <a:rPr lang="el-GR" dirty="0" smtClean="0"/>
              <a:t>ε</a:t>
            </a:r>
            <a:r>
              <a:rPr lang="tr-TR" baseline="-25000" dirty="0" smtClean="0"/>
              <a:t>0</a:t>
            </a:r>
            <a:r>
              <a:rPr lang="tr-TR" dirty="0" smtClean="0"/>
              <a:t> sabiti, </a:t>
            </a:r>
            <a:r>
              <a:rPr lang="tr-TR" dirty="0" smtClean="0">
                <a:solidFill>
                  <a:srgbClr val="FF0000"/>
                </a:solidFill>
              </a:rPr>
              <a:t>boş uzayın elektriksel geçirgenliği </a:t>
            </a:r>
            <a:r>
              <a:rPr lang="tr-TR" dirty="0" smtClean="0"/>
              <a:t>olup değeri, </a:t>
            </a:r>
            <a:r>
              <a:rPr lang="tr-TR" dirty="0" smtClean="0">
                <a:solidFill>
                  <a:srgbClr val="FF0000"/>
                </a:solidFill>
              </a:rPr>
              <a:t>8.8542x10</a:t>
            </a:r>
            <a:r>
              <a:rPr lang="tr-TR" baseline="30000" dirty="0" smtClean="0">
                <a:solidFill>
                  <a:srgbClr val="FF0000"/>
                </a:solidFill>
              </a:rPr>
              <a:t>-12</a:t>
            </a:r>
            <a:r>
              <a:rPr lang="tr-TR" dirty="0" smtClean="0">
                <a:solidFill>
                  <a:srgbClr val="FF0000"/>
                </a:solidFill>
              </a:rPr>
              <a:t>   C</a:t>
            </a:r>
            <a:r>
              <a:rPr lang="tr-TR" baseline="30000" dirty="0" smtClean="0">
                <a:solidFill>
                  <a:srgbClr val="FF0000"/>
                </a:solidFill>
              </a:rPr>
              <a:t>2</a:t>
            </a:r>
            <a:r>
              <a:rPr lang="tr-TR" dirty="0" smtClean="0">
                <a:solidFill>
                  <a:srgbClr val="FF0000"/>
                </a:solidFill>
              </a:rPr>
              <a:t>/N.m</a:t>
            </a:r>
            <a:r>
              <a:rPr lang="tr-TR" baseline="30000" dirty="0" smtClean="0">
                <a:solidFill>
                  <a:srgbClr val="FF0000"/>
                </a:solidFill>
              </a:rPr>
              <a:t>2</a:t>
            </a:r>
            <a:r>
              <a:rPr lang="tr-TR" dirty="0" smtClean="0">
                <a:solidFill>
                  <a:srgbClr val="FF0000"/>
                </a:solidFill>
              </a:rPr>
              <a:t> </a:t>
            </a:r>
            <a:r>
              <a:rPr lang="tr-TR" dirty="0" smtClean="0"/>
              <a:t>dir.</a:t>
            </a:r>
            <a:r>
              <a:rPr lang="tr-TR" dirty="0" smtClean="0">
                <a:solidFill>
                  <a:srgbClr val="FF0000"/>
                </a:solidFill>
              </a:rPr>
              <a:t> </a:t>
            </a:r>
            <a:endParaRPr lang="tr-TR" dirty="0">
              <a:solidFill>
                <a:srgbClr val="FF0000"/>
              </a:solidFill>
            </a:endParaRPr>
          </a:p>
        </p:txBody>
      </p:sp>
      <p:sp>
        <p:nvSpPr>
          <p:cNvPr id="8" name="TextBox 7"/>
          <p:cNvSpPr txBox="1"/>
          <p:nvPr/>
        </p:nvSpPr>
        <p:spPr>
          <a:xfrm>
            <a:off x="84249" y="2774504"/>
            <a:ext cx="8048224" cy="646331"/>
          </a:xfrm>
          <a:prstGeom prst="rect">
            <a:avLst/>
          </a:prstGeom>
          <a:noFill/>
        </p:spPr>
        <p:txBody>
          <a:bodyPr wrap="square" rtlCol="0">
            <a:spAutoFit/>
          </a:bodyPr>
          <a:lstStyle/>
          <a:p>
            <a:r>
              <a:rPr lang="tr-TR" dirty="0" smtClean="0"/>
              <a:t>Doğada bulunan en küçük yük birimi,elektron veya protonda bulunan yüktür ve mutlak değeri </a:t>
            </a:r>
            <a:endParaRPr lang="tr-TR" dirty="0"/>
          </a:p>
        </p:txBody>
      </p:sp>
      <p:sp>
        <p:nvSpPr>
          <p:cNvPr id="9" name="TextBox 8"/>
          <p:cNvSpPr txBox="1"/>
          <p:nvPr/>
        </p:nvSpPr>
        <p:spPr>
          <a:xfrm>
            <a:off x="4108361" y="3168203"/>
            <a:ext cx="5357611" cy="369332"/>
          </a:xfrm>
          <a:prstGeom prst="rect">
            <a:avLst/>
          </a:prstGeom>
          <a:noFill/>
        </p:spPr>
        <p:txBody>
          <a:bodyPr wrap="square" rtlCol="0">
            <a:spAutoFit/>
          </a:bodyPr>
          <a:lstStyle/>
          <a:p>
            <a:r>
              <a:rPr lang="tr-TR" dirty="0" smtClean="0"/>
              <a:t>|e|= 1,60219x 10</a:t>
            </a:r>
            <a:r>
              <a:rPr lang="tr-TR" baseline="30000" dirty="0" smtClean="0"/>
              <a:t>-19 </a:t>
            </a:r>
            <a:r>
              <a:rPr lang="tr-TR" dirty="0" smtClean="0"/>
              <a:t>C</a:t>
            </a:r>
            <a:endParaRPr lang="tr-TR" dirty="0"/>
          </a:p>
        </p:txBody>
      </p:sp>
      <p:sp>
        <p:nvSpPr>
          <p:cNvPr id="10" name="TextBox 9"/>
          <p:cNvSpPr txBox="1"/>
          <p:nvPr/>
        </p:nvSpPr>
        <p:spPr>
          <a:xfrm>
            <a:off x="82102" y="3788275"/>
            <a:ext cx="10662635" cy="369332"/>
          </a:xfrm>
          <a:prstGeom prst="rect">
            <a:avLst/>
          </a:prstGeom>
          <a:noFill/>
        </p:spPr>
        <p:txBody>
          <a:bodyPr wrap="square" rtlCol="0">
            <a:spAutoFit/>
          </a:bodyPr>
          <a:lstStyle/>
          <a:p>
            <a:r>
              <a:rPr lang="tr-TR" dirty="0" smtClean="0"/>
              <a:t>Buna göre, 1C  yük, yaklaşık 6,24 x 10</a:t>
            </a:r>
            <a:r>
              <a:rPr lang="tr-TR" baseline="30000" dirty="0" smtClean="0"/>
              <a:t>18</a:t>
            </a:r>
            <a:r>
              <a:rPr lang="tr-TR" dirty="0" smtClean="0"/>
              <a:t> elektron veya proton yüküne eşittir.</a:t>
            </a:r>
            <a:endParaRPr lang="tr-TR" dirty="0"/>
          </a:p>
        </p:txBody>
      </p:sp>
      <p:sp>
        <p:nvSpPr>
          <p:cNvPr id="11" name="TextBox 10"/>
          <p:cNvSpPr txBox="1"/>
          <p:nvPr/>
        </p:nvSpPr>
        <p:spPr>
          <a:xfrm>
            <a:off x="82102" y="4334249"/>
            <a:ext cx="7945193" cy="646331"/>
          </a:xfrm>
          <a:prstGeom prst="rect">
            <a:avLst/>
          </a:prstGeom>
          <a:noFill/>
        </p:spPr>
        <p:txBody>
          <a:bodyPr wrap="square" rtlCol="0">
            <a:spAutoFit/>
          </a:bodyPr>
          <a:lstStyle/>
          <a:p>
            <a:r>
              <a:rPr lang="tr-TR" dirty="0" smtClean="0"/>
              <a:t>Bu, 1cm</a:t>
            </a:r>
            <a:r>
              <a:rPr lang="tr-TR" baseline="30000" dirty="0" smtClean="0"/>
              <a:t>3</a:t>
            </a:r>
            <a:r>
              <a:rPr lang="tr-TR" dirty="0" smtClean="0"/>
              <a:t> bakırdaki serbest elektronların 10</a:t>
            </a:r>
            <a:r>
              <a:rPr lang="tr-TR" baseline="30000" dirty="0" smtClean="0"/>
              <a:t>23</a:t>
            </a:r>
            <a:r>
              <a:rPr lang="tr-TR" dirty="0" smtClean="0"/>
              <a:t> basamağındaki sayısına göre çok küçüktür. Yine de 1 C oldukça büyük bir yük miktarıdır. </a:t>
            </a:r>
            <a:endParaRPr lang="tr-TR" dirty="0"/>
          </a:p>
        </p:txBody>
      </p:sp>
      <p:sp>
        <p:nvSpPr>
          <p:cNvPr id="12" name="TextBox 11"/>
          <p:cNvSpPr txBox="1"/>
          <p:nvPr/>
        </p:nvSpPr>
        <p:spPr>
          <a:xfrm>
            <a:off x="82102" y="5116261"/>
            <a:ext cx="8050371" cy="1200329"/>
          </a:xfrm>
          <a:prstGeom prst="rect">
            <a:avLst/>
          </a:prstGeom>
          <a:noFill/>
        </p:spPr>
        <p:txBody>
          <a:bodyPr wrap="square" rtlCol="0">
            <a:spAutoFit/>
          </a:bodyPr>
          <a:lstStyle/>
          <a:p>
            <a:r>
              <a:rPr lang="tr-TR" dirty="0" smtClean="0"/>
              <a:t>Lastik veya cam bir çubuğun sürtünmeyle yüklendiği deneylerde 10</a:t>
            </a:r>
            <a:r>
              <a:rPr lang="tr-TR" baseline="30000" dirty="0" smtClean="0"/>
              <a:t>-6</a:t>
            </a:r>
            <a:r>
              <a:rPr lang="tr-TR" dirty="0" smtClean="0"/>
              <a:t>C basamağında net bir yük elde edilir. </a:t>
            </a:r>
          </a:p>
          <a:p>
            <a:r>
              <a:rPr lang="tr-TR" dirty="0" smtClean="0"/>
              <a:t>Başka bir deyişle, mevcut toplam yükün ancak çok az bir kısmı çubuk ile sürtünen cisim arasında geçiş yapar. </a:t>
            </a:r>
            <a:endParaRPr lang="tr-TR" dirty="0"/>
          </a:p>
        </p:txBody>
      </p:sp>
    </p:spTree>
    <p:extLst>
      <p:ext uri="{BB962C8B-B14F-4D97-AF65-F5344CB8AC3E}">
        <p14:creationId xmlns:p14="http://schemas.microsoft.com/office/powerpoint/2010/main" val="299418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3036" y="9787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smtClean="0">
                <a:solidFill>
                  <a:srgbClr val="FF0000"/>
                </a:solidFill>
              </a:rPr>
              <a:t>Elektron, proton ve nötronun yük ve kütlesi</a:t>
            </a:r>
            <a:endParaRPr lang="tr-TR"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75976752"/>
              </p:ext>
            </p:extLst>
          </p:nvPr>
        </p:nvGraphicFramePr>
        <p:xfrm>
          <a:off x="953036" y="2651499"/>
          <a:ext cx="10400763" cy="2402640"/>
        </p:xfrm>
        <a:graphic>
          <a:graphicData uri="http://schemas.openxmlformats.org/drawingml/2006/table">
            <a:tbl>
              <a:tblPr firstRow="1" bandRow="1">
                <a:tableStyleId>{5C22544A-7EE6-4342-B048-85BDC9FD1C3A}</a:tableStyleId>
              </a:tblPr>
              <a:tblGrid>
                <a:gridCol w="3466921"/>
                <a:gridCol w="3466921"/>
                <a:gridCol w="3466921"/>
              </a:tblGrid>
              <a:tr h="551489">
                <a:tc>
                  <a:txBody>
                    <a:bodyPr/>
                    <a:lstStyle/>
                    <a:p>
                      <a:r>
                        <a:rPr lang="tr-TR" sz="3200" dirty="0" smtClean="0"/>
                        <a:t>Parçacık </a:t>
                      </a:r>
                      <a:endParaRPr lang="tr-TR" sz="3200" dirty="0"/>
                    </a:p>
                  </a:txBody>
                  <a:tcPr/>
                </a:tc>
                <a:tc>
                  <a:txBody>
                    <a:bodyPr/>
                    <a:lstStyle/>
                    <a:p>
                      <a:pPr algn="ctr"/>
                      <a:r>
                        <a:rPr lang="tr-TR" sz="3200" dirty="0" smtClean="0"/>
                        <a:t>Yük (C) </a:t>
                      </a:r>
                      <a:endParaRPr lang="tr-TR" sz="3200" dirty="0"/>
                    </a:p>
                  </a:txBody>
                  <a:tcPr/>
                </a:tc>
                <a:tc>
                  <a:txBody>
                    <a:bodyPr/>
                    <a:lstStyle/>
                    <a:p>
                      <a:pPr algn="ctr"/>
                      <a:r>
                        <a:rPr lang="tr-TR" sz="3200" dirty="0" smtClean="0"/>
                        <a:t>Kütle (kg)</a:t>
                      </a:r>
                      <a:endParaRPr lang="tr-TR" sz="3200" dirty="0"/>
                    </a:p>
                  </a:txBody>
                  <a:tcPr/>
                </a:tc>
              </a:tr>
              <a:tr h="551489">
                <a:tc>
                  <a:txBody>
                    <a:bodyPr/>
                    <a:lstStyle/>
                    <a:p>
                      <a:r>
                        <a:rPr lang="tr-TR" sz="3200" dirty="0" smtClean="0"/>
                        <a:t>Elektron (e)</a:t>
                      </a:r>
                      <a:endParaRPr lang="tr-TR" sz="3200" dirty="0"/>
                    </a:p>
                  </a:txBody>
                  <a:tcPr/>
                </a:tc>
                <a:tc>
                  <a:txBody>
                    <a:bodyPr/>
                    <a:lstStyle/>
                    <a:p>
                      <a:r>
                        <a:rPr lang="tr-TR" sz="3200" dirty="0" smtClean="0"/>
                        <a:t>-1,6021917 x 10 </a:t>
                      </a:r>
                      <a:r>
                        <a:rPr lang="tr-TR" sz="3200" baseline="30000" dirty="0" smtClean="0"/>
                        <a:t>-19</a:t>
                      </a:r>
                      <a:endParaRPr lang="tr-TR" sz="3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3200" dirty="0" smtClean="0"/>
                        <a:t>9.1095</a:t>
                      </a:r>
                      <a:r>
                        <a:rPr lang="tr-TR" sz="3200" baseline="0" dirty="0" smtClean="0"/>
                        <a:t> x 10</a:t>
                      </a:r>
                      <a:r>
                        <a:rPr lang="tr-TR" sz="3200" baseline="30000" dirty="0" smtClean="0"/>
                        <a:t>-31</a:t>
                      </a:r>
                      <a:endParaRPr lang="tr-TR" sz="3200" dirty="0" smtClean="0"/>
                    </a:p>
                  </a:txBody>
                  <a:tcPr/>
                </a:tc>
              </a:tr>
              <a:tr h="551489">
                <a:tc>
                  <a:txBody>
                    <a:bodyPr/>
                    <a:lstStyle/>
                    <a:p>
                      <a:r>
                        <a:rPr lang="tr-TR" sz="3200" dirty="0" smtClean="0"/>
                        <a:t>Proton (p)</a:t>
                      </a:r>
                      <a:endParaRPr lang="tr-TR" sz="3200" dirty="0"/>
                    </a:p>
                  </a:txBody>
                  <a:tcPr/>
                </a:tc>
                <a:tc>
                  <a:txBody>
                    <a:bodyPr/>
                    <a:lstStyle/>
                    <a:p>
                      <a:r>
                        <a:rPr lang="tr-TR" sz="3200" dirty="0" smtClean="0"/>
                        <a:t>+1,6021917 x 10 </a:t>
                      </a:r>
                      <a:r>
                        <a:rPr lang="tr-TR" sz="3200" baseline="30000" dirty="0" smtClean="0"/>
                        <a:t>-19</a:t>
                      </a:r>
                      <a:endParaRPr lang="tr-TR" sz="3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3200" baseline="0" dirty="0" smtClean="0"/>
                        <a:t>1.67261 x 10</a:t>
                      </a:r>
                      <a:r>
                        <a:rPr lang="tr-TR" sz="3200" baseline="30000" dirty="0" smtClean="0"/>
                        <a:t>-27</a:t>
                      </a:r>
                      <a:endParaRPr lang="tr-TR" sz="3200" dirty="0" smtClean="0"/>
                    </a:p>
                  </a:txBody>
                  <a:tcPr/>
                </a:tc>
              </a:tr>
              <a:tr h="665280">
                <a:tc>
                  <a:txBody>
                    <a:bodyPr/>
                    <a:lstStyle/>
                    <a:p>
                      <a:r>
                        <a:rPr lang="tr-TR" sz="3200" dirty="0" smtClean="0"/>
                        <a:t>Nötron (n)</a:t>
                      </a:r>
                      <a:endParaRPr lang="tr-TR" sz="3200" dirty="0"/>
                    </a:p>
                  </a:txBody>
                  <a:tcPr/>
                </a:tc>
                <a:tc>
                  <a:txBody>
                    <a:bodyPr/>
                    <a:lstStyle/>
                    <a:p>
                      <a:pPr algn="ctr"/>
                      <a:r>
                        <a:rPr lang="tr-TR" sz="3200" dirty="0" smtClean="0"/>
                        <a:t>0</a:t>
                      </a:r>
                      <a:endParaRPr lang="tr-TR" sz="3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3200" baseline="0" dirty="0" smtClean="0"/>
                        <a:t>1.67492 x 10</a:t>
                      </a:r>
                      <a:r>
                        <a:rPr lang="tr-TR" sz="3200" baseline="30000" dirty="0" smtClean="0"/>
                        <a:t>-27</a:t>
                      </a:r>
                      <a:endParaRPr lang="tr-TR" sz="3200" dirty="0" smtClean="0"/>
                    </a:p>
                  </a:txBody>
                  <a:tcPr/>
                </a:tc>
              </a:tr>
            </a:tbl>
          </a:graphicData>
        </a:graphic>
      </p:graphicFrame>
    </p:spTree>
    <p:extLst>
      <p:ext uri="{BB962C8B-B14F-4D97-AF65-F5344CB8AC3E}">
        <p14:creationId xmlns:p14="http://schemas.microsoft.com/office/powerpoint/2010/main" val="529551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5459" y="489397"/>
            <a:ext cx="10998558" cy="646331"/>
          </a:xfrm>
          <a:prstGeom prst="rect">
            <a:avLst/>
          </a:prstGeom>
          <a:noFill/>
        </p:spPr>
        <p:txBody>
          <a:bodyPr wrap="square" rtlCol="0">
            <a:spAutoFit/>
          </a:bodyPr>
          <a:lstStyle/>
          <a:p>
            <a:r>
              <a:rPr lang="tr-TR" dirty="0" smtClean="0">
                <a:solidFill>
                  <a:srgbClr val="FF0000"/>
                </a:solidFill>
              </a:rPr>
              <a:t>ÖRNEK: </a:t>
            </a:r>
            <a:r>
              <a:rPr lang="tr-TR" dirty="0" smtClean="0"/>
              <a:t>Hidrojen atomundaki elektron ve proton arasındaki uzaklık olarak yaklaşık 5.3x 10</a:t>
            </a:r>
            <a:r>
              <a:rPr lang="tr-TR" baseline="30000" dirty="0" smtClean="0"/>
              <a:t>-11 </a:t>
            </a:r>
            <a:r>
              <a:rPr lang="tr-TR" dirty="0" smtClean="0"/>
              <a:t>m dir. Bu parçacıklar arasındaki elektriksel ve kütle-çekim kuvvetlerinin büyüklüğünü bulunuz.</a:t>
            </a:r>
            <a:r>
              <a:rPr lang="tr-TR" baseline="30000" dirty="0" smtClean="0"/>
              <a:t> </a:t>
            </a:r>
            <a:endParaRPr lang="tr-TR" dirty="0"/>
          </a:p>
        </p:txBody>
      </p:sp>
      <p:sp>
        <p:nvSpPr>
          <p:cNvPr id="4" name="TextBox 3"/>
          <p:cNvSpPr txBox="1"/>
          <p:nvPr/>
        </p:nvSpPr>
        <p:spPr>
          <a:xfrm>
            <a:off x="695459" y="1524708"/>
            <a:ext cx="10354614" cy="369332"/>
          </a:xfrm>
          <a:prstGeom prst="rect">
            <a:avLst/>
          </a:prstGeom>
          <a:noFill/>
        </p:spPr>
        <p:txBody>
          <a:bodyPr wrap="square" rtlCol="0">
            <a:spAutoFit/>
          </a:bodyPr>
          <a:lstStyle/>
          <a:p>
            <a:r>
              <a:rPr lang="tr-TR" dirty="0" smtClean="0"/>
              <a:t>Coulomb yasasından elektriksel çekim kuvvetinin büyüklüğünün </a:t>
            </a:r>
            <a:endParaRPr lang="tr-TR" dirty="0"/>
          </a:p>
        </p:txBody>
      </p:sp>
      <mc:AlternateContent xmlns:mc="http://schemas.openxmlformats.org/markup-compatibility/2006">
        <mc:Choice xmlns:a14="http://schemas.microsoft.com/office/drawing/2010/main" Requires="a14">
          <p:sp>
            <p:nvSpPr>
              <p:cNvPr id="6" name="Rectangle 5"/>
              <p:cNvSpPr/>
              <p:nvPr/>
            </p:nvSpPr>
            <p:spPr>
              <a:xfrm>
                <a:off x="3016421" y="2122568"/>
                <a:ext cx="6111417" cy="564322"/>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𝐹</m:t>
                        </m:r>
                      </m:e>
                      <m:sub>
                        <m:r>
                          <a:rPr lang="tr-TR" i="1">
                            <a:latin typeface="Cambria Math" panose="02040503050406030204" pitchFamily="18" charset="0"/>
                          </a:rPr>
                          <m:t>𝑒</m:t>
                        </m:r>
                      </m:sub>
                    </m:sSub>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𝑘</m:t>
                        </m:r>
                      </m:e>
                      <m:sub>
                        <m:r>
                          <a:rPr lang="tr-TR" i="1">
                            <a:latin typeface="Cambria Math" panose="02040503050406030204" pitchFamily="18" charset="0"/>
                          </a:rPr>
                          <m:t>𝑒</m:t>
                        </m:r>
                      </m:sub>
                    </m:sSub>
                    <m:f>
                      <m:fPr>
                        <m:ctrlPr>
                          <a:rPr lang="tr-TR" i="1">
                            <a:latin typeface="Cambria Math" panose="02040503050406030204" pitchFamily="18" charset="0"/>
                          </a:rPr>
                        </m:ctrlPr>
                      </m:fPr>
                      <m:num>
                        <m:d>
                          <m:dPr>
                            <m:begChr m:val="|"/>
                            <m:endChr m:val="|"/>
                            <m:ctrlPr>
                              <a:rPr lang="tr-TR" i="1">
                                <a:latin typeface="Cambria Math" panose="02040503050406030204" pitchFamily="18" charset="0"/>
                              </a:rPr>
                            </m:ctrlPr>
                          </m:dPr>
                          <m:e>
                            <m:r>
                              <a:rPr lang="tr-TR" b="0" i="1" smtClean="0">
                                <a:latin typeface="Cambria Math" panose="02040503050406030204" pitchFamily="18" charset="0"/>
                              </a:rPr>
                              <m:t>𝑒</m:t>
                            </m:r>
                          </m:e>
                        </m:d>
                        <m:r>
                          <a:rPr lang="tr-TR" b="0" i="1" baseline="30000" smtClean="0">
                            <a:latin typeface="Cambria Math" panose="02040503050406030204" pitchFamily="18" charset="0"/>
                          </a:rPr>
                          <m:t>2</m:t>
                        </m:r>
                      </m:num>
                      <m:den>
                        <m:sSup>
                          <m:sSupPr>
                            <m:ctrlPr>
                              <a:rPr lang="tr-TR" i="1">
                                <a:latin typeface="Cambria Math" panose="02040503050406030204" pitchFamily="18" charset="0"/>
                              </a:rPr>
                            </m:ctrlPr>
                          </m:sSupPr>
                          <m:e>
                            <m:r>
                              <a:rPr lang="tr-TR" i="1">
                                <a:latin typeface="Cambria Math" panose="02040503050406030204" pitchFamily="18" charset="0"/>
                              </a:rPr>
                              <m:t>𝑟</m:t>
                            </m:r>
                          </m:e>
                          <m:sup>
                            <m:r>
                              <a:rPr lang="tr-TR" i="1">
                                <a:latin typeface="Cambria Math" panose="02040503050406030204" pitchFamily="18" charset="0"/>
                              </a:rPr>
                              <m:t>2</m:t>
                            </m:r>
                          </m:sup>
                        </m:sSup>
                      </m:den>
                    </m:f>
                  </m:oMath>
                </a14:m>
                <a:r>
                  <a:rPr lang="tr-TR" dirty="0" smtClean="0"/>
                  <a:t> = (8,99x 10</a:t>
                </a:r>
                <a:r>
                  <a:rPr lang="tr-TR" baseline="30000" dirty="0" smtClean="0"/>
                  <a:t>2 </a:t>
                </a:r>
                <a:r>
                  <a:rPr lang="tr-TR" dirty="0" smtClean="0"/>
                  <a:t>N.m</a:t>
                </a:r>
                <a:r>
                  <a:rPr lang="tr-TR" baseline="30000" dirty="0" smtClean="0"/>
                  <a:t>2</a:t>
                </a:r>
                <a:r>
                  <a:rPr lang="tr-TR" dirty="0" smtClean="0"/>
                  <a:t>/C</a:t>
                </a:r>
                <a:r>
                  <a:rPr lang="tr-TR" baseline="30000" dirty="0" smtClean="0"/>
                  <a:t>2</a:t>
                </a:r>
                <a:r>
                  <a:rPr lang="tr-TR" dirty="0" smtClean="0"/>
                  <a:t>) </a:t>
                </a:r>
                <a14:m>
                  <m:oMath xmlns:m="http://schemas.openxmlformats.org/officeDocument/2006/math">
                    <m:f>
                      <m:fPr>
                        <m:ctrlPr>
                          <a:rPr lang="tr-TR" i="1">
                            <a:latin typeface="Cambria Math" panose="02040503050406030204" pitchFamily="18" charset="0"/>
                          </a:rPr>
                        </m:ctrlPr>
                      </m:fPr>
                      <m:num>
                        <m:d>
                          <m:dPr>
                            <m:ctrlPr>
                              <a:rPr lang="tr-TR" b="0" i="1" smtClean="0">
                                <a:latin typeface="Cambria Math" panose="02040503050406030204" pitchFamily="18" charset="0"/>
                              </a:rPr>
                            </m:ctrlPr>
                          </m:dPr>
                          <m:e>
                            <m:r>
                              <a:rPr lang="tr-TR" b="0" i="1" smtClean="0">
                                <a:latin typeface="Cambria Math" panose="02040503050406030204" pitchFamily="18" charset="0"/>
                              </a:rPr>
                              <m:t>1,60</m:t>
                            </m:r>
                            <m:r>
                              <a:rPr lang="tr-TR" b="0" i="1" smtClean="0">
                                <a:latin typeface="Cambria Math" panose="02040503050406030204" pitchFamily="18" charset="0"/>
                              </a:rPr>
                              <m:t>𝑥</m:t>
                            </m:r>
                            <m:r>
                              <a:rPr lang="tr-TR" b="0" i="1" smtClean="0">
                                <a:latin typeface="Cambria Math" panose="02040503050406030204" pitchFamily="18" charset="0"/>
                              </a:rPr>
                              <m:t>10</m:t>
                            </m:r>
                            <m:r>
                              <m:rPr>
                                <m:nor/>
                              </m:rPr>
                              <a:rPr lang="tr-TR" b="0" i="0" baseline="30000" smtClean="0">
                                <a:latin typeface="Cambria Math" panose="02040503050406030204" pitchFamily="18" charset="0"/>
                              </a:rPr>
                              <m:t>-19</m:t>
                            </m:r>
                            <m:r>
                              <m:rPr>
                                <m:nor/>
                              </m:rPr>
                              <a:rPr lang="tr-TR" dirty="0"/>
                              <m:t>C</m:t>
                            </m:r>
                          </m:e>
                        </m:d>
                        <m:r>
                          <a:rPr lang="tr-TR" b="0" i="1" baseline="30000" smtClean="0">
                            <a:latin typeface="Cambria Math" panose="02040503050406030204" pitchFamily="18" charset="0"/>
                          </a:rPr>
                          <m:t>2</m:t>
                        </m:r>
                      </m:num>
                      <m:den>
                        <m:d>
                          <m:dPr>
                            <m:ctrlPr>
                              <a:rPr lang="tr-TR" i="1">
                                <a:latin typeface="Cambria Math" panose="02040503050406030204" pitchFamily="18" charset="0"/>
                              </a:rPr>
                            </m:ctrlPr>
                          </m:dPr>
                          <m:e>
                            <m:r>
                              <a:rPr lang="tr-TR" b="0" i="1" smtClean="0">
                                <a:latin typeface="Cambria Math" panose="02040503050406030204" pitchFamily="18" charset="0"/>
                              </a:rPr>
                              <m:t>5,3</m:t>
                            </m:r>
                            <m:r>
                              <a:rPr lang="tr-TR" i="1">
                                <a:latin typeface="Cambria Math" panose="02040503050406030204" pitchFamily="18" charset="0"/>
                              </a:rPr>
                              <m:t>𝑥</m:t>
                            </m:r>
                            <m:r>
                              <a:rPr lang="tr-TR" i="1">
                                <a:latin typeface="Cambria Math" panose="02040503050406030204" pitchFamily="18" charset="0"/>
                              </a:rPr>
                              <m:t>10</m:t>
                            </m:r>
                            <m:r>
                              <m:rPr>
                                <m:nor/>
                              </m:rPr>
                              <a:rPr lang="tr-TR" baseline="30000" smtClean="0">
                                <a:latin typeface="Cambria Math" panose="02040503050406030204" pitchFamily="18" charset="0"/>
                              </a:rPr>
                              <m:t>−1</m:t>
                            </m:r>
                            <m:r>
                              <m:rPr>
                                <m:nor/>
                              </m:rPr>
                              <a:rPr lang="tr-TR" b="0" i="0" baseline="30000" smtClean="0">
                                <a:latin typeface="Cambria Math" panose="02040503050406030204" pitchFamily="18" charset="0"/>
                              </a:rPr>
                              <m:t>1</m:t>
                            </m:r>
                            <m:r>
                              <a:rPr lang="tr-TR" b="0" i="1" smtClean="0">
                                <a:latin typeface="Cambria Math" panose="02040503050406030204" pitchFamily="18" charset="0"/>
                              </a:rPr>
                              <m:t>𝑚</m:t>
                            </m:r>
                          </m:e>
                        </m:d>
                        <m:r>
                          <a:rPr lang="tr-TR" i="1" baseline="30000">
                            <a:latin typeface="Cambria Math" panose="02040503050406030204" pitchFamily="18" charset="0"/>
                          </a:rPr>
                          <m:t>2</m:t>
                        </m:r>
                      </m:den>
                    </m:f>
                    <m:r>
                      <a:rPr lang="tr-TR" b="0" i="1" smtClean="0">
                        <a:latin typeface="Cambria Math" panose="02040503050406030204" pitchFamily="18" charset="0"/>
                      </a:rPr>
                      <m:t>=8.2</m:t>
                    </m:r>
                    <m:r>
                      <a:rPr lang="tr-TR" b="0" i="1" smtClean="0">
                        <a:latin typeface="Cambria Math" panose="02040503050406030204" pitchFamily="18" charset="0"/>
                      </a:rPr>
                      <m:t>𝑥</m:t>
                    </m:r>
                    <m:r>
                      <a:rPr lang="tr-TR" b="0" i="1" smtClean="0">
                        <a:latin typeface="Cambria Math" panose="02040503050406030204" pitchFamily="18" charset="0"/>
                      </a:rPr>
                      <m:t> 10</m:t>
                    </m:r>
                    <m:r>
                      <m:rPr>
                        <m:nor/>
                      </m:rPr>
                      <a:rPr lang="tr-TR" baseline="30000" dirty="0"/>
                      <m:t>−</m:t>
                    </m:r>
                    <m:r>
                      <a:rPr lang="tr-TR" b="0" i="1" baseline="30000" dirty="0" smtClean="0">
                        <a:latin typeface="Cambria Math" panose="02040503050406030204" pitchFamily="18" charset="0"/>
                      </a:rPr>
                      <m:t>8</m:t>
                    </m:r>
                  </m:oMath>
                </a14:m>
                <a:r>
                  <a:rPr lang="tr-TR" dirty="0"/>
                  <a:t> N</a:t>
                </a:r>
                <a:endParaRPr lang="tr-TR" baseline="30000" dirty="0"/>
              </a:p>
            </p:txBody>
          </p:sp>
        </mc:Choice>
        <mc:Fallback>
          <p:sp>
            <p:nvSpPr>
              <p:cNvPr id="6" name="Rectangle 5"/>
              <p:cNvSpPr>
                <a:spLocks noRot="1" noChangeAspect="1" noMove="1" noResize="1" noEditPoints="1" noAdjustHandles="1" noChangeArrowheads="1" noChangeShapeType="1" noTextEdit="1"/>
              </p:cNvSpPr>
              <p:nvPr/>
            </p:nvSpPr>
            <p:spPr>
              <a:xfrm>
                <a:off x="3016421" y="2122568"/>
                <a:ext cx="6111417" cy="564322"/>
              </a:xfrm>
              <a:prstGeom prst="rect">
                <a:avLst/>
              </a:prstGeom>
              <a:blipFill rotWithShape="0">
                <a:blip r:embed="rId2"/>
                <a:stretch>
                  <a:fillRect b="-1075"/>
                </a:stretch>
              </a:blipFill>
            </p:spPr>
            <p:txBody>
              <a:bodyPr/>
              <a:lstStyle/>
              <a:p>
                <a:r>
                  <a:rPr lang="tr-TR">
                    <a:noFill/>
                  </a:rPr>
                  <a:t> </a:t>
                </a:r>
              </a:p>
            </p:txBody>
          </p:sp>
        </mc:Fallback>
      </mc:AlternateContent>
      <p:sp>
        <p:nvSpPr>
          <p:cNvPr id="7" name="TextBox 6"/>
          <p:cNvSpPr txBox="1"/>
          <p:nvPr/>
        </p:nvSpPr>
        <p:spPr>
          <a:xfrm>
            <a:off x="791748" y="3055041"/>
            <a:ext cx="10354614" cy="369332"/>
          </a:xfrm>
          <a:prstGeom prst="rect">
            <a:avLst/>
          </a:prstGeom>
          <a:noFill/>
        </p:spPr>
        <p:txBody>
          <a:bodyPr wrap="square" rtlCol="0">
            <a:spAutoFit/>
          </a:bodyPr>
          <a:lstStyle/>
          <a:p>
            <a:r>
              <a:rPr lang="tr-TR" dirty="0" smtClean="0"/>
              <a:t>Newton’un kütle-çekim yasası, kütle-çekim kuvvetinin büyüklüğünün  </a:t>
            </a:r>
            <a:endParaRPr lang="tr-TR" dirty="0"/>
          </a:p>
        </p:txBody>
      </p:sp>
      <mc:AlternateContent xmlns:mc="http://schemas.openxmlformats.org/markup-compatibility/2006">
        <mc:Choice xmlns:a14="http://schemas.microsoft.com/office/drawing/2010/main" Requires="a14">
          <p:sp>
            <p:nvSpPr>
              <p:cNvPr id="9" name="Rectangle 8"/>
              <p:cNvSpPr/>
              <p:nvPr/>
            </p:nvSpPr>
            <p:spPr>
              <a:xfrm>
                <a:off x="3016421" y="3577000"/>
                <a:ext cx="7586244" cy="533544"/>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𝐹</m:t>
                        </m:r>
                      </m:e>
                      <m:sub>
                        <m:r>
                          <a:rPr lang="tr-TR" b="0" i="1" smtClean="0">
                            <a:latin typeface="Cambria Math" panose="02040503050406030204" pitchFamily="18" charset="0"/>
                          </a:rPr>
                          <m:t>𝑔</m:t>
                        </m:r>
                      </m:sub>
                    </m:sSub>
                    <m:r>
                      <a:rPr lang="tr-TR" i="1">
                        <a:latin typeface="Cambria Math" panose="02040503050406030204" pitchFamily="18" charset="0"/>
                      </a:rPr>
                      <m:t>=</m:t>
                    </m:r>
                    <m:r>
                      <a:rPr lang="tr-TR" b="0" i="1" smtClean="0">
                        <a:latin typeface="Cambria Math" panose="02040503050406030204" pitchFamily="18" charset="0"/>
                      </a:rPr>
                      <m:t>𝐺</m:t>
                    </m:r>
                    <m:f>
                      <m:fPr>
                        <m:ctrlPr>
                          <a:rPr lang="tr-TR" i="1">
                            <a:latin typeface="Cambria Math" panose="02040503050406030204" pitchFamily="18" charset="0"/>
                          </a:rPr>
                        </m:ctrlPr>
                      </m:fPr>
                      <m:num>
                        <m:r>
                          <a:rPr lang="tr-TR" b="0" i="1" smtClean="0">
                            <a:latin typeface="Cambria Math" panose="02040503050406030204" pitchFamily="18" charset="0"/>
                          </a:rPr>
                          <m:t>𝑚</m:t>
                        </m:r>
                        <m:r>
                          <a:rPr lang="tr-TR" b="0" i="1" baseline="-25000" smtClean="0">
                            <a:latin typeface="Cambria Math" panose="02040503050406030204" pitchFamily="18" charset="0"/>
                          </a:rPr>
                          <m:t>1</m:t>
                        </m:r>
                        <m:r>
                          <a:rPr lang="tr-TR" i="1">
                            <a:latin typeface="Cambria Math" panose="02040503050406030204" pitchFamily="18" charset="0"/>
                          </a:rPr>
                          <m:t>𝑚</m:t>
                        </m:r>
                        <m:r>
                          <a:rPr lang="tr-TR" b="0" i="1" baseline="-25000" smtClean="0">
                            <a:latin typeface="Cambria Math" panose="02040503050406030204" pitchFamily="18" charset="0"/>
                          </a:rPr>
                          <m:t>2</m:t>
                        </m:r>
                        <m:r>
                          <a:rPr lang="tr-TR" i="1" baseline="-25000">
                            <a:latin typeface="Cambria Math" panose="02040503050406030204" pitchFamily="18" charset="0"/>
                          </a:rPr>
                          <m:t>.</m:t>
                        </m:r>
                        <m:r>
                          <a:rPr lang="tr-TR" b="0" i="1" baseline="-25000" smtClean="0">
                            <a:latin typeface="Cambria Math" panose="02040503050406030204" pitchFamily="18" charset="0"/>
                          </a:rPr>
                          <m:t>.     .</m:t>
                        </m:r>
                      </m:num>
                      <m:den>
                        <m:sSup>
                          <m:sSupPr>
                            <m:ctrlPr>
                              <a:rPr lang="tr-TR" i="1">
                                <a:latin typeface="Cambria Math" panose="02040503050406030204" pitchFamily="18" charset="0"/>
                              </a:rPr>
                            </m:ctrlPr>
                          </m:sSupPr>
                          <m:e>
                            <m:r>
                              <a:rPr lang="tr-TR" i="1">
                                <a:latin typeface="Cambria Math" panose="02040503050406030204" pitchFamily="18" charset="0"/>
                              </a:rPr>
                              <m:t>𝑟</m:t>
                            </m:r>
                          </m:e>
                          <m:sup>
                            <m:r>
                              <a:rPr lang="tr-TR" i="1">
                                <a:latin typeface="Cambria Math" panose="02040503050406030204" pitchFamily="18" charset="0"/>
                              </a:rPr>
                              <m:t>2</m:t>
                            </m:r>
                          </m:sup>
                        </m:sSup>
                      </m:den>
                    </m:f>
                  </m:oMath>
                </a14:m>
                <a:r>
                  <a:rPr lang="tr-TR" dirty="0" smtClean="0"/>
                  <a:t> = (6,7x 10</a:t>
                </a:r>
                <a:r>
                  <a:rPr lang="tr-TR" baseline="30000" dirty="0" smtClean="0"/>
                  <a:t>-11 </a:t>
                </a:r>
                <a:r>
                  <a:rPr lang="tr-TR" dirty="0" smtClean="0"/>
                  <a:t>N.m</a:t>
                </a:r>
                <a:r>
                  <a:rPr lang="tr-TR" baseline="30000" dirty="0" smtClean="0"/>
                  <a:t>2</a:t>
                </a:r>
                <a:r>
                  <a:rPr lang="tr-TR" dirty="0" smtClean="0"/>
                  <a:t>/kg</a:t>
                </a:r>
                <a:r>
                  <a:rPr lang="tr-TR" baseline="30000" dirty="0" smtClean="0"/>
                  <a:t>2</a:t>
                </a:r>
                <a:r>
                  <a:rPr lang="tr-TR" dirty="0" smtClean="0"/>
                  <a:t>) </a:t>
                </a:r>
                <a14:m>
                  <m:oMath xmlns:m="http://schemas.openxmlformats.org/officeDocument/2006/math">
                    <m:f>
                      <m:fPr>
                        <m:ctrlPr>
                          <a:rPr lang="tr-TR" i="1">
                            <a:latin typeface="Cambria Math" panose="02040503050406030204" pitchFamily="18" charset="0"/>
                          </a:rPr>
                        </m:ctrlPr>
                      </m:fPr>
                      <m:num>
                        <m:d>
                          <m:dPr>
                            <m:ctrlPr>
                              <a:rPr lang="tr-TR" b="0" i="1" smtClean="0">
                                <a:latin typeface="Cambria Math" panose="02040503050406030204" pitchFamily="18" charset="0"/>
                              </a:rPr>
                            </m:ctrlPr>
                          </m:dPr>
                          <m:e>
                            <m:r>
                              <a:rPr lang="tr-TR" b="0" i="1" smtClean="0">
                                <a:latin typeface="Cambria Math" panose="02040503050406030204" pitchFamily="18" charset="0"/>
                              </a:rPr>
                              <m:t>9,11</m:t>
                            </m:r>
                            <m:r>
                              <a:rPr lang="tr-TR" b="0" i="1" smtClean="0">
                                <a:latin typeface="Cambria Math" panose="02040503050406030204" pitchFamily="18" charset="0"/>
                              </a:rPr>
                              <m:t>𝑥</m:t>
                            </m:r>
                            <m:r>
                              <a:rPr lang="tr-TR" b="0" i="1" smtClean="0">
                                <a:latin typeface="Cambria Math" panose="02040503050406030204" pitchFamily="18" charset="0"/>
                              </a:rPr>
                              <m:t>10</m:t>
                            </m:r>
                            <m:r>
                              <m:rPr>
                                <m:nor/>
                              </m:rPr>
                              <a:rPr lang="tr-TR" baseline="30000" dirty="0"/>
                              <m:t>−</m:t>
                            </m:r>
                            <m:r>
                              <m:rPr>
                                <m:nor/>
                              </m:rPr>
                              <a:rPr lang="tr-TR" b="0" i="0" baseline="30000" dirty="0" smtClean="0"/>
                              <m:t>3</m:t>
                            </m:r>
                            <m:r>
                              <m:rPr>
                                <m:nor/>
                              </m:rPr>
                              <a:rPr lang="tr-TR" baseline="30000" dirty="0"/>
                              <m:t>1</m:t>
                            </m:r>
                            <m:r>
                              <a:rPr lang="tr-TR" b="0" i="1" baseline="30000" dirty="0" smtClean="0">
                                <a:latin typeface="Cambria Math" panose="02040503050406030204" pitchFamily="18" charset="0"/>
                              </a:rPr>
                              <m:t> </m:t>
                            </m:r>
                            <m:r>
                              <a:rPr lang="tr-TR" b="0" i="1" smtClean="0">
                                <a:latin typeface="Cambria Math" panose="02040503050406030204" pitchFamily="18" charset="0"/>
                              </a:rPr>
                              <m:t>𝑘𝑔</m:t>
                            </m:r>
                          </m:e>
                        </m:d>
                        <m:d>
                          <m:dPr>
                            <m:ctrlPr>
                              <a:rPr lang="tr-TR" i="1">
                                <a:latin typeface="Cambria Math" panose="02040503050406030204" pitchFamily="18" charset="0"/>
                              </a:rPr>
                            </m:ctrlPr>
                          </m:dPr>
                          <m:e>
                            <m:r>
                              <a:rPr lang="tr-TR" i="1">
                                <a:latin typeface="Cambria Math" panose="02040503050406030204" pitchFamily="18" charset="0"/>
                              </a:rPr>
                              <m:t>1,6</m:t>
                            </m:r>
                            <m:r>
                              <a:rPr lang="tr-TR" b="0" i="1" smtClean="0">
                                <a:latin typeface="Cambria Math" panose="02040503050406030204" pitchFamily="18" charset="0"/>
                              </a:rPr>
                              <m:t>7</m:t>
                            </m:r>
                            <m:r>
                              <a:rPr lang="tr-TR" i="1">
                                <a:latin typeface="Cambria Math" panose="02040503050406030204" pitchFamily="18" charset="0"/>
                              </a:rPr>
                              <m:t>𝑥</m:t>
                            </m:r>
                            <m:r>
                              <a:rPr lang="tr-TR" i="1">
                                <a:latin typeface="Cambria Math" panose="02040503050406030204" pitchFamily="18" charset="0"/>
                              </a:rPr>
                              <m:t>10</m:t>
                            </m:r>
                            <m:r>
                              <m:rPr>
                                <m:nor/>
                              </m:rPr>
                              <a:rPr lang="tr-TR" baseline="30000" dirty="0"/>
                              <m:t>−</m:t>
                            </m:r>
                            <m:r>
                              <a:rPr lang="tr-TR" i="1" baseline="30000">
                                <a:latin typeface="Cambria Math" panose="02040503050406030204" pitchFamily="18" charset="0"/>
                              </a:rPr>
                              <m:t>27 </m:t>
                            </m:r>
                            <m:r>
                              <a:rPr lang="tr-TR" b="0" i="1" smtClean="0">
                                <a:latin typeface="Cambria Math" panose="02040503050406030204" pitchFamily="18" charset="0"/>
                              </a:rPr>
                              <m:t>𝑘𝑔</m:t>
                            </m:r>
                          </m:e>
                        </m:d>
                      </m:num>
                      <m:den>
                        <m:d>
                          <m:dPr>
                            <m:ctrlPr>
                              <a:rPr lang="tr-TR" i="1">
                                <a:latin typeface="Cambria Math" panose="02040503050406030204" pitchFamily="18" charset="0"/>
                              </a:rPr>
                            </m:ctrlPr>
                          </m:dPr>
                          <m:e>
                            <m:r>
                              <a:rPr lang="tr-TR" i="1">
                                <a:latin typeface="Cambria Math" panose="02040503050406030204" pitchFamily="18" charset="0"/>
                              </a:rPr>
                              <m:t>5,3</m:t>
                            </m:r>
                            <m:r>
                              <a:rPr lang="tr-TR" i="1">
                                <a:latin typeface="Cambria Math" panose="02040503050406030204" pitchFamily="18" charset="0"/>
                              </a:rPr>
                              <m:t>𝑥</m:t>
                            </m:r>
                            <m:r>
                              <a:rPr lang="tr-TR" i="1">
                                <a:latin typeface="Cambria Math" panose="02040503050406030204" pitchFamily="18" charset="0"/>
                              </a:rPr>
                              <m:t>10</m:t>
                            </m:r>
                            <m:r>
                              <m:rPr>
                                <m:nor/>
                              </m:rPr>
                              <a:rPr lang="tr-TR" baseline="30000">
                                <a:latin typeface="Cambria Math" panose="02040503050406030204" pitchFamily="18" charset="0"/>
                              </a:rPr>
                              <m:t>−11</m:t>
                            </m:r>
                            <m:r>
                              <a:rPr lang="tr-TR" i="1">
                                <a:latin typeface="Cambria Math" panose="02040503050406030204" pitchFamily="18" charset="0"/>
                              </a:rPr>
                              <m:t>𝑚</m:t>
                            </m:r>
                          </m:e>
                        </m:d>
                        <m:r>
                          <a:rPr lang="tr-TR" i="1" baseline="30000">
                            <a:latin typeface="Cambria Math" panose="02040503050406030204" pitchFamily="18" charset="0"/>
                          </a:rPr>
                          <m:t>2</m:t>
                        </m:r>
                      </m:den>
                    </m:f>
                    <m:r>
                      <a:rPr lang="tr-TR" b="0" i="1" smtClean="0">
                        <a:latin typeface="Cambria Math" panose="02040503050406030204" pitchFamily="18" charset="0"/>
                      </a:rPr>
                      <m:t>=3.6</m:t>
                    </m:r>
                    <m:r>
                      <a:rPr lang="tr-TR" b="0" i="1" smtClean="0">
                        <a:latin typeface="Cambria Math" panose="02040503050406030204" pitchFamily="18" charset="0"/>
                      </a:rPr>
                      <m:t>𝑥</m:t>
                    </m:r>
                    <m:r>
                      <a:rPr lang="tr-TR" b="0" i="1" smtClean="0">
                        <a:latin typeface="Cambria Math" panose="02040503050406030204" pitchFamily="18" charset="0"/>
                      </a:rPr>
                      <m:t> 10</m:t>
                    </m:r>
                    <m:r>
                      <m:rPr>
                        <m:nor/>
                      </m:rPr>
                      <a:rPr lang="tr-TR" baseline="30000" dirty="0"/>
                      <m:t>−</m:t>
                    </m:r>
                    <m:r>
                      <a:rPr lang="tr-TR" b="0" i="1" baseline="30000" dirty="0" smtClean="0">
                        <a:latin typeface="Cambria Math" panose="02040503050406030204" pitchFamily="18" charset="0"/>
                      </a:rPr>
                      <m:t>47</m:t>
                    </m:r>
                  </m:oMath>
                </a14:m>
                <a:r>
                  <a:rPr lang="tr-TR" dirty="0"/>
                  <a:t> N</a:t>
                </a:r>
                <a:endParaRPr lang="tr-TR" baseline="30000" dirty="0"/>
              </a:p>
            </p:txBody>
          </p:sp>
        </mc:Choice>
        <mc:Fallback>
          <p:sp>
            <p:nvSpPr>
              <p:cNvPr id="9" name="Rectangle 8"/>
              <p:cNvSpPr>
                <a:spLocks noRot="1" noChangeAspect="1" noMove="1" noResize="1" noEditPoints="1" noAdjustHandles="1" noChangeArrowheads="1" noChangeShapeType="1" noTextEdit="1"/>
              </p:cNvSpPr>
              <p:nvPr/>
            </p:nvSpPr>
            <p:spPr>
              <a:xfrm>
                <a:off x="3016421" y="3577000"/>
                <a:ext cx="7586244" cy="533544"/>
              </a:xfrm>
              <a:prstGeom prst="rect">
                <a:avLst/>
              </a:prstGeom>
              <a:blipFill rotWithShape="0">
                <a:blip r:embed="rId3"/>
                <a:stretch>
                  <a:fillRect r="-241" b="-2299"/>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01596" y="4609919"/>
                <a:ext cx="10534919" cy="668901"/>
              </a:xfrm>
              <a:prstGeom prst="rect">
                <a:avLst/>
              </a:prstGeom>
              <a:noFill/>
            </p:spPr>
            <p:txBody>
              <a:bodyPr wrap="square" rtlCol="0">
                <a:spAutoFit/>
              </a:bodyPr>
              <a:lstStyle/>
              <a:p>
                <a:r>
                  <a:rPr lang="tr-TR" dirty="0"/>
                  <a:t>o</a:t>
                </a:r>
                <a:r>
                  <a:rPr lang="tr-TR" dirty="0" smtClean="0"/>
                  <a:t>lduğu bulunur. </a:t>
                </a:r>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𝐹</m:t>
                        </m:r>
                      </m:e>
                      <m:sub>
                        <m:r>
                          <a:rPr lang="tr-TR" i="1">
                            <a:latin typeface="Cambria Math" panose="02040503050406030204" pitchFamily="18" charset="0"/>
                          </a:rPr>
                          <m:t>𝑒</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𝐹</m:t>
                        </m:r>
                      </m:e>
                      <m:sub>
                        <m:r>
                          <a:rPr lang="tr-TR" i="1">
                            <a:latin typeface="Cambria Math" panose="02040503050406030204" pitchFamily="18" charset="0"/>
                          </a:rPr>
                          <m:t>𝑔</m:t>
                        </m:r>
                      </m:sub>
                    </m:sSub>
                  </m:oMath>
                </a14:m>
                <a:r>
                  <a:rPr lang="tr-TR" dirty="0" smtClean="0"/>
                  <a:t> oranı yaklaşık 2x10</a:t>
                </a:r>
                <a:r>
                  <a:rPr lang="tr-TR" baseline="30000" dirty="0" smtClean="0"/>
                  <a:t>39</a:t>
                </a:r>
                <a:r>
                  <a:rPr lang="tr-TR" dirty="0" smtClean="0"/>
                  <a:t> dur. Buna göre atomdaki yüklü parçacıklar arasındaki kütleçekim kuvveti elektriksel kuvvet yanında önemsenmeyebilir. </a:t>
                </a:r>
                <a:endParaRPr lang="tr-TR" dirty="0"/>
              </a:p>
            </p:txBody>
          </p:sp>
        </mc:Choice>
        <mc:Fallback xmlns="">
          <p:sp>
            <p:nvSpPr>
              <p:cNvPr id="10" name="TextBox 9"/>
              <p:cNvSpPr txBox="1">
                <a:spLocks noRot="1" noChangeAspect="1" noMove="1" noResize="1" noEditPoints="1" noAdjustHandles="1" noChangeArrowheads="1" noChangeShapeType="1" noTextEdit="1"/>
              </p:cNvSpPr>
              <p:nvPr/>
            </p:nvSpPr>
            <p:spPr>
              <a:xfrm>
                <a:off x="701596" y="4609919"/>
                <a:ext cx="10534919" cy="668901"/>
              </a:xfrm>
              <a:prstGeom prst="rect">
                <a:avLst/>
              </a:prstGeom>
              <a:blipFill rotWithShape="0">
                <a:blip r:embed="rId4"/>
                <a:stretch>
                  <a:fillRect l="-463" t="-3636" b="-13636"/>
                </a:stretch>
              </a:blipFill>
            </p:spPr>
            <p:txBody>
              <a:bodyPr/>
              <a:lstStyle/>
              <a:p>
                <a:r>
                  <a:rPr lang="tr-TR">
                    <a:noFill/>
                  </a:rPr>
                  <a:t> </a:t>
                </a:r>
              </a:p>
            </p:txBody>
          </p:sp>
        </mc:Fallback>
      </mc:AlternateContent>
    </p:spTree>
    <p:extLst>
      <p:ext uri="{BB962C8B-B14F-4D97-AF65-F5344CB8AC3E}">
        <p14:creationId xmlns:p14="http://schemas.microsoft.com/office/powerpoint/2010/main" val="2575969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6429322" y="2001688"/>
                <a:ext cx="1706043" cy="5648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r-TR" b="1" i="1" smtClean="0">
                              <a:latin typeface="Cambria Math" panose="02040503050406030204" pitchFamily="18" charset="0"/>
                            </a:rPr>
                          </m:ctrlPr>
                        </m:sSubPr>
                        <m:e>
                          <m:r>
                            <a:rPr lang="tr-TR" b="1" i="1">
                              <a:latin typeface="Cambria Math" panose="02040503050406030204" pitchFamily="18" charset="0"/>
                            </a:rPr>
                            <m:t>𝑭</m:t>
                          </m:r>
                        </m:e>
                        <m:sub>
                          <m:r>
                            <a:rPr lang="tr-TR" b="1" i="1" smtClean="0">
                              <a:latin typeface="Cambria Math" panose="02040503050406030204" pitchFamily="18" charset="0"/>
                            </a:rPr>
                            <m:t>𝟏𝟐</m:t>
                          </m:r>
                        </m:sub>
                      </m:sSub>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𝑘</m:t>
                          </m:r>
                        </m:e>
                        <m:sub>
                          <m:r>
                            <a:rPr lang="tr-TR" i="1">
                              <a:latin typeface="Cambria Math" panose="02040503050406030204" pitchFamily="18" charset="0"/>
                            </a:rPr>
                            <m:t>𝑒</m:t>
                          </m:r>
                        </m:sub>
                      </m:sSub>
                      <m:f>
                        <m:fPr>
                          <m:ctrlPr>
                            <a:rPr lang="tr-TR" i="1">
                              <a:latin typeface="Cambria Math" panose="02040503050406030204" pitchFamily="18" charset="0"/>
                            </a:rPr>
                          </m:ctrlPr>
                        </m:fPr>
                        <m:num>
                          <m:sSub>
                            <m:sSubPr>
                              <m:ctrlPr>
                                <a:rPr lang="tr-TR" i="1">
                                  <a:latin typeface="Cambria Math" panose="02040503050406030204" pitchFamily="18" charset="0"/>
                                </a:rPr>
                              </m:ctrlPr>
                            </m:sSubPr>
                            <m:e>
                              <m:r>
                                <a:rPr lang="tr-TR" i="1">
                                  <a:latin typeface="Cambria Math" panose="02040503050406030204" pitchFamily="18" charset="0"/>
                                </a:rPr>
                                <m:t>𝑞</m:t>
                              </m:r>
                            </m:e>
                            <m:sub>
                              <m:r>
                                <a:rPr lang="tr-TR" i="1">
                                  <a:latin typeface="Cambria Math" panose="02040503050406030204" pitchFamily="18" charset="0"/>
                                </a:rPr>
                                <m:t>1</m:t>
                              </m:r>
                            </m:sub>
                          </m:sSub>
                          <m:r>
                            <a:rPr lang="tr-TR" b="0" i="1" smtClean="0">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𝑞</m:t>
                              </m:r>
                            </m:e>
                            <m:sub>
                              <m:r>
                                <a:rPr lang="tr-TR" i="1">
                                  <a:latin typeface="Cambria Math" panose="02040503050406030204" pitchFamily="18" charset="0"/>
                                </a:rPr>
                                <m:t>2</m:t>
                              </m:r>
                            </m:sub>
                          </m:sSub>
                        </m:num>
                        <m:den>
                          <m:sSup>
                            <m:sSupPr>
                              <m:ctrlPr>
                                <a:rPr lang="tr-TR" i="1">
                                  <a:latin typeface="Cambria Math" panose="02040503050406030204" pitchFamily="18" charset="0"/>
                                </a:rPr>
                              </m:ctrlPr>
                            </m:sSupPr>
                            <m:e>
                              <m:r>
                                <a:rPr lang="tr-TR" i="1">
                                  <a:latin typeface="Cambria Math" panose="02040503050406030204" pitchFamily="18" charset="0"/>
                                </a:rPr>
                                <m:t>𝑟</m:t>
                              </m:r>
                            </m:e>
                            <m:sup>
                              <m:r>
                                <a:rPr lang="tr-TR" i="1">
                                  <a:latin typeface="Cambria Math" panose="02040503050406030204" pitchFamily="18" charset="0"/>
                                </a:rPr>
                                <m:t>2</m:t>
                              </m:r>
                            </m:sup>
                          </m:sSup>
                        </m:den>
                      </m:f>
                    </m:oMath>
                  </m:oMathPara>
                </a14:m>
                <a:endParaRPr lang="tr-TR" dirty="0"/>
              </a:p>
            </p:txBody>
          </p:sp>
        </mc:Choice>
        <mc:Fallback xmlns="">
          <p:sp>
            <p:nvSpPr>
              <p:cNvPr id="3" name="Rectangle 2"/>
              <p:cNvSpPr>
                <a:spLocks noRot="1" noChangeAspect="1" noMove="1" noResize="1" noEditPoints="1" noAdjustHandles="1" noChangeArrowheads="1" noChangeShapeType="1" noTextEdit="1"/>
              </p:cNvSpPr>
              <p:nvPr/>
            </p:nvSpPr>
            <p:spPr>
              <a:xfrm>
                <a:off x="6429322" y="2001688"/>
                <a:ext cx="1706043" cy="564898"/>
              </a:xfrm>
              <a:prstGeom prst="rect">
                <a:avLst/>
              </a:prstGeom>
              <a:blipFill rotWithShape="0">
                <a:blip r:embed="rId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051880" y="2145637"/>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tr-TR" i="1" smtClean="0">
                              <a:latin typeface="Cambria Math" panose="02040503050406030204" pitchFamily="18" charset="0"/>
                            </a:rPr>
                          </m:ctrlPr>
                        </m:accPr>
                        <m:e>
                          <m:r>
                            <a:rPr lang="tr-TR" b="0" i="1" smtClean="0">
                              <a:latin typeface="Cambria Math" panose="02040503050406030204" pitchFamily="18" charset="0"/>
                            </a:rPr>
                            <m:t>𝑟</m:t>
                          </m:r>
                        </m:e>
                      </m:acc>
                    </m:oMath>
                  </m:oMathPara>
                </a14:m>
                <a:endParaRPr lang="tr-TR" dirty="0"/>
              </a:p>
            </p:txBody>
          </p:sp>
        </mc:Choice>
        <mc:Fallback xmlns="">
          <p:sp>
            <p:nvSpPr>
              <p:cNvPr id="5" name="TextBox 4"/>
              <p:cNvSpPr txBox="1">
                <a:spLocks noRot="1" noChangeAspect="1" noMove="1" noResize="1" noEditPoints="1" noAdjustHandles="1" noChangeArrowheads="1" noChangeShapeType="1" noTextEdit="1"/>
              </p:cNvSpPr>
              <p:nvPr/>
            </p:nvSpPr>
            <p:spPr>
              <a:xfrm>
                <a:off x="8051880" y="2145637"/>
                <a:ext cx="166969" cy="276999"/>
              </a:xfrm>
              <a:prstGeom prst="rect">
                <a:avLst/>
              </a:prstGeom>
              <a:blipFill rotWithShape="0">
                <a:blip r:embed="rId3"/>
                <a:stretch>
                  <a:fillRect l="-22222" t="-26667" r="-125926"/>
                </a:stretch>
              </a:blipFill>
            </p:spPr>
            <p:txBody>
              <a:bodyPr/>
              <a:lstStyle/>
              <a:p>
                <a:r>
                  <a:rPr lang="tr-TR">
                    <a:noFill/>
                  </a:rPr>
                  <a:t> </a:t>
                </a:r>
              </a:p>
            </p:txBody>
          </p:sp>
        </mc:Fallback>
      </mc:AlternateContent>
      <p:sp>
        <p:nvSpPr>
          <p:cNvPr id="6" name="TextBox 5"/>
          <p:cNvSpPr txBox="1"/>
          <p:nvPr/>
        </p:nvSpPr>
        <p:spPr>
          <a:xfrm>
            <a:off x="4983464" y="773632"/>
            <a:ext cx="6503831" cy="1200329"/>
          </a:xfrm>
          <a:prstGeom prst="rect">
            <a:avLst/>
          </a:prstGeom>
          <a:noFill/>
        </p:spPr>
        <p:txBody>
          <a:bodyPr wrap="square" rtlCol="0">
            <a:spAutoFit/>
          </a:bodyPr>
          <a:lstStyle/>
          <a:p>
            <a:pPr algn="just"/>
            <a:r>
              <a:rPr lang="tr-TR" dirty="0" smtClean="0"/>
              <a:t>Coulomb yasasıyla uğraşırken, kuvvetin bir vektörel nicelik olduğunu unutmayarak işlemler buna göre yapılmalıdır. Buna göre bir q</a:t>
            </a:r>
            <a:r>
              <a:rPr lang="tr-TR" baseline="-25000" dirty="0" smtClean="0"/>
              <a:t>1  </a:t>
            </a:r>
            <a:r>
              <a:rPr lang="tr-TR" dirty="0" smtClean="0"/>
              <a:t>yükünün ikinci bir q</a:t>
            </a:r>
            <a:r>
              <a:rPr lang="tr-TR" baseline="-25000" dirty="0" smtClean="0"/>
              <a:t>2</a:t>
            </a:r>
            <a:r>
              <a:rPr lang="tr-TR" dirty="0" smtClean="0"/>
              <a:t> yüküne uygulandığı </a:t>
            </a:r>
            <a:r>
              <a:rPr lang="tr-TR" b="1" dirty="0" smtClean="0"/>
              <a:t>F</a:t>
            </a:r>
            <a:r>
              <a:rPr lang="tr-TR" baseline="-25000" dirty="0" smtClean="0"/>
              <a:t>12 </a:t>
            </a:r>
            <a:r>
              <a:rPr lang="tr-TR" dirty="0" smtClean="0"/>
              <a:t>şeklinde yazılan elektrik kuvvetini vektörel olarak ifade eden Coulomb yasası:</a:t>
            </a:r>
            <a:endParaRPr lang="tr-TR" dirty="0"/>
          </a:p>
        </p:txBody>
      </p:sp>
      <mc:AlternateContent xmlns:mc="http://schemas.openxmlformats.org/markup-compatibility/2006" xmlns:a14="http://schemas.microsoft.com/office/drawing/2010/main">
        <mc:Choice Requires="a14">
          <p:sp>
            <p:nvSpPr>
              <p:cNvPr id="8" name="TextBox 7"/>
              <p:cNvSpPr txBox="1"/>
              <p:nvPr/>
            </p:nvSpPr>
            <p:spPr>
              <a:xfrm>
                <a:off x="5018346" y="2738262"/>
                <a:ext cx="6234035" cy="1754326"/>
              </a:xfrm>
              <a:prstGeom prst="rect">
                <a:avLst/>
              </a:prstGeom>
              <a:noFill/>
            </p:spPr>
            <p:txBody>
              <a:bodyPr wrap="square" rtlCol="0">
                <a:spAutoFit/>
              </a:bodyPr>
              <a:lstStyle/>
              <a:p>
                <a:r>
                  <a:rPr lang="tr-TR" dirty="0" smtClean="0"/>
                  <a:t>   , şekildeki gibi q</a:t>
                </a:r>
                <a:r>
                  <a:rPr lang="tr-TR" baseline="-25000" dirty="0" smtClean="0"/>
                  <a:t>1 </a:t>
                </a:r>
                <a:r>
                  <a:rPr lang="tr-TR" dirty="0" smtClean="0"/>
                  <a:t>den q</a:t>
                </a:r>
                <a:r>
                  <a:rPr lang="tr-TR" baseline="-25000" dirty="0" smtClean="0"/>
                  <a:t>2</a:t>
                </a:r>
                <a:r>
                  <a:rPr lang="tr-TR" dirty="0" smtClean="0"/>
                  <a:t>’ye doğru yönelmiş bir birim vektördür.</a:t>
                </a:r>
              </a:p>
              <a:p>
                <a:endParaRPr lang="tr-TR" dirty="0"/>
              </a:p>
              <a:p>
                <a:r>
                  <a:rPr lang="tr-TR" dirty="0" smtClean="0"/>
                  <a:t> Elektrik kuvveti Newton’un üçüncü yasasına uyduğundan, q</a:t>
                </a:r>
                <a:r>
                  <a:rPr lang="tr-TR" baseline="-25000" dirty="0" smtClean="0"/>
                  <a:t>2</a:t>
                </a:r>
                <a:r>
                  <a:rPr lang="tr-TR" dirty="0" smtClean="0"/>
                  <a:t> nin q</a:t>
                </a:r>
                <a:r>
                  <a:rPr lang="tr-TR" baseline="-25000" dirty="0" smtClean="0"/>
                  <a:t>1  </a:t>
                </a:r>
                <a:r>
                  <a:rPr lang="tr-TR" dirty="0" smtClean="0"/>
                  <a:t>e etkidiği kuvvete büyüklükçe eşit ve zıt yöndedir; yani</a:t>
                </a:r>
              </a:p>
              <a:p>
                <a:pPr algn="ctr"/>
                <a:endParaRPr lang="tr-TR" dirty="0"/>
              </a:p>
              <a:p>
                <a:pPr algn="ctr"/>
                <a14:m>
                  <m:oMath xmlns:m="http://schemas.openxmlformats.org/officeDocument/2006/math">
                    <m:sSub>
                      <m:sSubPr>
                        <m:ctrlPr>
                          <a:rPr lang="tr-TR" b="1" i="1">
                            <a:latin typeface="Cambria Math" panose="02040503050406030204" pitchFamily="18" charset="0"/>
                          </a:rPr>
                        </m:ctrlPr>
                      </m:sSubPr>
                      <m:e>
                        <m:r>
                          <a:rPr lang="tr-TR" b="1" i="1">
                            <a:latin typeface="Cambria Math" panose="02040503050406030204" pitchFamily="18" charset="0"/>
                          </a:rPr>
                          <m:t>𝑭</m:t>
                        </m:r>
                      </m:e>
                      <m:sub>
                        <m:r>
                          <a:rPr lang="tr-TR" b="1" i="1">
                            <a:latin typeface="Cambria Math" panose="02040503050406030204" pitchFamily="18" charset="0"/>
                          </a:rPr>
                          <m:t>𝟐</m:t>
                        </m:r>
                        <m:r>
                          <a:rPr lang="tr-TR" b="1" i="1" smtClean="0">
                            <a:latin typeface="Cambria Math" panose="02040503050406030204" pitchFamily="18" charset="0"/>
                          </a:rPr>
                          <m:t>𝟏</m:t>
                        </m:r>
                      </m:sub>
                    </m:sSub>
                    <m:r>
                      <a:rPr lang="tr-TR" i="1">
                        <a:latin typeface="Cambria Math" panose="02040503050406030204" pitchFamily="18" charset="0"/>
                      </a:rPr>
                      <m:t>=</m:t>
                    </m:r>
                    <m:r>
                      <a:rPr lang="tr-TR" b="0" i="1" smtClean="0">
                        <a:latin typeface="Cambria Math" panose="02040503050406030204" pitchFamily="18" charset="0"/>
                      </a:rPr>
                      <m:t>−</m:t>
                    </m:r>
                    <m:sSub>
                      <m:sSubPr>
                        <m:ctrlPr>
                          <a:rPr lang="tr-TR" b="1" i="1">
                            <a:latin typeface="Cambria Math" panose="02040503050406030204" pitchFamily="18" charset="0"/>
                          </a:rPr>
                        </m:ctrlPr>
                      </m:sSubPr>
                      <m:e>
                        <m:r>
                          <a:rPr lang="tr-TR" b="1" i="1">
                            <a:latin typeface="Cambria Math" panose="02040503050406030204" pitchFamily="18" charset="0"/>
                          </a:rPr>
                          <m:t>𝑭</m:t>
                        </m:r>
                      </m:e>
                      <m:sub>
                        <m:r>
                          <a:rPr lang="tr-TR" b="1" i="1">
                            <a:latin typeface="Cambria Math" panose="02040503050406030204" pitchFamily="18" charset="0"/>
                          </a:rPr>
                          <m:t>𝟏𝟐</m:t>
                        </m:r>
                      </m:sub>
                    </m:sSub>
                  </m:oMath>
                </a14:m>
                <a:r>
                  <a:rPr lang="tr-TR" dirty="0" smtClean="0"/>
                  <a:t> </a:t>
                </a:r>
                <a:endParaRPr lang="tr-TR" dirty="0"/>
              </a:p>
            </p:txBody>
          </p:sp>
        </mc:Choice>
        <mc:Fallback xmlns="">
          <p:sp>
            <p:nvSpPr>
              <p:cNvPr id="8" name="TextBox 7"/>
              <p:cNvSpPr txBox="1">
                <a:spLocks noRot="1" noChangeAspect="1" noMove="1" noResize="1" noEditPoints="1" noAdjustHandles="1" noChangeArrowheads="1" noChangeShapeType="1" noTextEdit="1"/>
              </p:cNvSpPr>
              <p:nvPr/>
            </p:nvSpPr>
            <p:spPr>
              <a:xfrm>
                <a:off x="5018346" y="2738262"/>
                <a:ext cx="6234035" cy="1754326"/>
              </a:xfrm>
              <a:prstGeom prst="rect">
                <a:avLst/>
              </a:prstGeom>
              <a:blipFill rotWithShape="0">
                <a:blip r:embed="rId4"/>
                <a:stretch>
                  <a:fillRect l="-782" t="-1736" r="-489"/>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083277" y="2820473"/>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tr-TR" i="1" smtClean="0">
                              <a:latin typeface="Cambria Math" panose="02040503050406030204" pitchFamily="18" charset="0"/>
                            </a:rPr>
                          </m:ctrlPr>
                        </m:accPr>
                        <m:e>
                          <m:r>
                            <a:rPr lang="tr-TR" b="0" i="1" smtClean="0">
                              <a:latin typeface="Cambria Math" panose="02040503050406030204" pitchFamily="18" charset="0"/>
                            </a:rPr>
                            <m:t>𝑟</m:t>
                          </m:r>
                        </m:e>
                      </m:acc>
                    </m:oMath>
                  </m:oMathPara>
                </a14:m>
                <a:endParaRPr lang="tr-TR" dirty="0"/>
              </a:p>
            </p:txBody>
          </p:sp>
        </mc:Choice>
        <mc:Fallback xmlns="">
          <p:sp>
            <p:nvSpPr>
              <p:cNvPr id="9" name="TextBox 8"/>
              <p:cNvSpPr txBox="1">
                <a:spLocks noRot="1" noChangeAspect="1" noMove="1" noResize="1" noEditPoints="1" noAdjustHandles="1" noChangeArrowheads="1" noChangeShapeType="1" noTextEdit="1"/>
              </p:cNvSpPr>
              <p:nvPr/>
            </p:nvSpPr>
            <p:spPr>
              <a:xfrm>
                <a:off x="5083277" y="2820473"/>
                <a:ext cx="166969" cy="276999"/>
              </a:xfrm>
              <a:prstGeom prst="rect">
                <a:avLst/>
              </a:prstGeom>
              <a:blipFill rotWithShape="0">
                <a:blip r:embed="rId5"/>
                <a:stretch>
                  <a:fillRect l="-22222" t="-26667" r="-125926"/>
                </a:stretch>
              </a:blipFill>
            </p:spPr>
            <p:txBody>
              <a:bodyPr/>
              <a:lstStyle/>
              <a:p>
                <a:r>
                  <a:rPr lang="tr-TR">
                    <a:noFill/>
                  </a:rPr>
                  <a:t> </a:t>
                </a:r>
              </a:p>
            </p:txBody>
          </p:sp>
        </mc:Fallback>
      </mc:AlternateContent>
      <p:pic>
        <p:nvPicPr>
          <p:cNvPr id="10" name="Picture 9"/>
          <p:cNvPicPr>
            <a:picLocks noChangeAspect="1"/>
          </p:cNvPicPr>
          <p:nvPr/>
        </p:nvPicPr>
        <p:blipFill>
          <a:blip r:embed="rId6"/>
          <a:stretch>
            <a:fillRect/>
          </a:stretch>
        </p:blipFill>
        <p:spPr>
          <a:xfrm>
            <a:off x="895216" y="920035"/>
            <a:ext cx="3524250" cy="4914900"/>
          </a:xfrm>
          <a:prstGeom prst="rect">
            <a:avLst/>
          </a:prstGeom>
        </p:spPr>
      </p:pic>
      <p:sp>
        <p:nvSpPr>
          <p:cNvPr id="11" name="TextBox 10"/>
          <p:cNvSpPr txBox="1"/>
          <p:nvPr/>
        </p:nvSpPr>
        <p:spPr>
          <a:xfrm>
            <a:off x="5083277" y="4649273"/>
            <a:ext cx="6610740" cy="1754326"/>
          </a:xfrm>
          <a:prstGeom prst="rect">
            <a:avLst/>
          </a:prstGeom>
          <a:noFill/>
        </p:spPr>
        <p:txBody>
          <a:bodyPr wrap="square" rtlCol="0">
            <a:spAutoFit/>
          </a:bodyPr>
          <a:lstStyle/>
          <a:p>
            <a:pPr algn="just"/>
            <a:r>
              <a:rPr lang="tr-TR" dirty="0" smtClean="0"/>
              <a:t>Şekil a daki gibi q</a:t>
            </a:r>
            <a:r>
              <a:rPr lang="tr-TR" baseline="-25000" dirty="0" smtClean="0"/>
              <a:t>1</a:t>
            </a:r>
            <a:r>
              <a:rPr lang="tr-TR" dirty="0" smtClean="0"/>
              <a:t> ve q</a:t>
            </a:r>
            <a:r>
              <a:rPr lang="tr-TR" baseline="-25000" dirty="0" smtClean="0"/>
              <a:t>2</a:t>
            </a:r>
            <a:r>
              <a:rPr lang="tr-TR" dirty="0" smtClean="0"/>
              <a:t> aynı işaretli iseler, q</a:t>
            </a:r>
            <a:r>
              <a:rPr lang="tr-TR" baseline="-25000" dirty="0" smtClean="0"/>
              <a:t>1</a:t>
            </a:r>
            <a:r>
              <a:rPr lang="tr-TR" dirty="0" smtClean="0"/>
              <a:t>.q</a:t>
            </a:r>
            <a:r>
              <a:rPr lang="tr-TR" baseline="-25000" dirty="0" smtClean="0"/>
              <a:t>2</a:t>
            </a:r>
            <a:r>
              <a:rPr lang="tr-TR" dirty="0" smtClean="0"/>
              <a:t> çarpımı artı olur ve kuvvet iticidir.</a:t>
            </a:r>
          </a:p>
          <a:p>
            <a:pPr algn="just"/>
            <a:r>
              <a:rPr lang="tr-TR" baseline="-25000" dirty="0" smtClean="0"/>
              <a:t> </a:t>
            </a:r>
            <a:endParaRPr lang="tr-TR" dirty="0"/>
          </a:p>
          <a:p>
            <a:pPr algn="just"/>
            <a:r>
              <a:rPr lang="tr-TR" dirty="0" smtClean="0"/>
              <a:t>Şekil b deki </a:t>
            </a:r>
            <a:r>
              <a:rPr lang="tr-TR" dirty="0"/>
              <a:t>gibi q</a:t>
            </a:r>
            <a:r>
              <a:rPr lang="tr-TR" baseline="-25000" dirty="0"/>
              <a:t>1</a:t>
            </a:r>
            <a:r>
              <a:rPr lang="tr-TR" dirty="0"/>
              <a:t> ve q</a:t>
            </a:r>
            <a:r>
              <a:rPr lang="tr-TR" baseline="-25000" dirty="0"/>
              <a:t>2</a:t>
            </a:r>
            <a:r>
              <a:rPr lang="tr-TR" dirty="0"/>
              <a:t> </a:t>
            </a:r>
            <a:r>
              <a:rPr lang="tr-TR" dirty="0" smtClean="0"/>
              <a:t>zıt </a:t>
            </a:r>
            <a:r>
              <a:rPr lang="tr-TR" dirty="0"/>
              <a:t>işaretli iseler, q</a:t>
            </a:r>
            <a:r>
              <a:rPr lang="tr-TR" baseline="-25000" dirty="0"/>
              <a:t>1</a:t>
            </a:r>
            <a:r>
              <a:rPr lang="tr-TR" dirty="0"/>
              <a:t>.q</a:t>
            </a:r>
            <a:r>
              <a:rPr lang="tr-TR" baseline="-25000" dirty="0"/>
              <a:t>2</a:t>
            </a:r>
            <a:r>
              <a:rPr lang="tr-TR" dirty="0"/>
              <a:t> çarpımı </a:t>
            </a:r>
            <a:r>
              <a:rPr lang="tr-TR" dirty="0" smtClean="0"/>
              <a:t>eksi </a:t>
            </a:r>
            <a:r>
              <a:rPr lang="tr-TR" dirty="0"/>
              <a:t>olur ve kuvvet </a:t>
            </a:r>
            <a:r>
              <a:rPr lang="tr-TR" dirty="0" smtClean="0"/>
              <a:t>çekicidir.</a:t>
            </a:r>
            <a:endParaRPr lang="tr-TR" dirty="0"/>
          </a:p>
          <a:p>
            <a:pPr algn="just"/>
            <a:endParaRPr lang="tr-TR" dirty="0"/>
          </a:p>
        </p:txBody>
      </p:sp>
    </p:spTree>
    <p:extLst>
      <p:ext uri="{BB962C8B-B14F-4D97-AF65-F5344CB8AC3E}">
        <p14:creationId xmlns:p14="http://schemas.microsoft.com/office/powerpoint/2010/main" val="745242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4553" y="433726"/>
            <a:ext cx="10934163" cy="369332"/>
          </a:xfrm>
          <a:prstGeom prst="rect">
            <a:avLst/>
          </a:prstGeom>
          <a:noFill/>
        </p:spPr>
        <p:txBody>
          <a:bodyPr wrap="square" rtlCol="0">
            <a:spAutoFit/>
          </a:bodyPr>
          <a:lstStyle/>
          <a:p>
            <a:r>
              <a:rPr lang="tr-TR" dirty="0" smtClean="0"/>
              <a:t>İkiden fazla yük bulunduğunda, herhangi bir yük çifti arasındaki kuvvet </a:t>
            </a:r>
            <a:endParaRPr lang="tr-TR" dirty="0"/>
          </a:p>
        </p:txBody>
      </p:sp>
      <mc:AlternateContent xmlns:mc="http://schemas.openxmlformats.org/markup-compatibility/2006" xmlns:a14="http://schemas.microsoft.com/office/drawing/2010/main">
        <mc:Choice Requires="a14">
          <p:sp>
            <p:nvSpPr>
              <p:cNvPr id="5" name="Rectangle 4"/>
              <p:cNvSpPr/>
              <p:nvPr/>
            </p:nvSpPr>
            <p:spPr>
              <a:xfrm>
                <a:off x="4909614" y="904691"/>
                <a:ext cx="1706043" cy="5648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r-TR" b="1" i="1" smtClean="0">
                              <a:latin typeface="Cambria Math" panose="02040503050406030204" pitchFamily="18" charset="0"/>
                            </a:rPr>
                          </m:ctrlPr>
                        </m:sSubPr>
                        <m:e>
                          <m:r>
                            <a:rPr lang="tr-TR" b="1" i="1">
                              <a:latin typeface="Cambria Math" panose="02040503050406030204" pitchFamily="18" charset="0"/>
                            </a:rPr>
                            <m:t>𝑭</m:t>
                          </m:r>
                        </m:e>
                        <m:sub>
                          <m:r>
                            <a:rPr lang="tr-TR" b="1" i="1" smtClean="0">
                              <a:latin typeface="Cambria Math" panose="02040503050406030204" pitchFamily="18" charset="0"/>
                            </a:rPr>
                            <m:t>𝟏𝟐</m:t>
                          </m:r>
                        </m:sub>
                      </m:sSub>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𝑘</m:t>
                          </m:r>
                        </m:e>
                        <m:sub>
                          <m:r>
                            <a:rPr lang="tr-TR" i="1">
                              <a:latin typeface="Cambria Math" panose="02040503050406030204" pitchFamily="18" charset="0"/>
                            </a:rPr>
                            <m:t>𝑒</m:t>
                          </m:r>
                        </m:sub>
                      </m:sSub>
                      <m:f>
                        <m:fPr>
                          <m:ctrlPr>
                            <a:rPr lang="tr-TR" i="1">
                              <a:latin typeface="Cambria Math" panose="02040503050406030204" pitchFamily="18" charset="0"/>
                            </a:rPr>
                          </m:ctrlPr>
                        </m:fPr>
                        <m:num>
                          <m:sSub>
                            <m:sSubPr>
                              <m:ctrlPr>
                                <a:rPr lang="tr-TR" i="1">
                                  <a:latin typeface="Cambria Math" panose="02040503050406030204" pitchFamily="18" charset="0"/>
                                </a:rPr>
                              </m:ctrlPr>
                            </m:sSubPr>
                            <m:e>
                              <m:r>
                                <a:rPr lang="tr-TR" i="1">
                                  <a:latin typeface="Cambria Math" panose="02040503050406030204" pitchFamily="18" charset="0"/>
                                </a:rPr>
                                <m:t>𝑞</m:t>
                              </m:r>
                            </m:e>
                            <m:sub>
                              <m:r>
                                <a:rPr lang="tr-TR" i="1">
                                  <a:latin typeface="Cambria Math" panose="02040503050406030204" pitchFamily="18" charset="0"/>
                                </a:rPr>
                                <m:t>1</m:t>
                              </m:r>
                            </m:sub>
                          </m:sSub>
                          <m:r>
                            <a:rPr lang="tr-TR" b="0" i="1" smtClean="0">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𝑞</m:t>
                              </m:r>
                            </m:e>
                            <m:sub>
                              <m:r>
                                <a:rPr lang="tr-TR" i="1">
                                  <a:latin typeface="Cambria Math" panose="02040503050406030204" pitchFamily="18" charset="0"/>
                                </a:rPr>
                                <m:t>2</m:t>
                              </m:r>
                            </m:sub>
                          </m:sSub>
                        </m:num>
                        <m:den>
                          <m:sSup>
                            <m:sSupPr>
                              <m:ctrlPr>
                                <a:rPr lang="tr-TR" i="1">
                                  <a:latin typeface="Cambria Math" panose="02040503050406030204" pitchFamily="18" charset="0"/>
                                </a:rPr>
                              </m:ctrlPr>
                            </m:sSupPr>
                            <m:e>
                              <m:r>
                                <a:rPr lang="tr-TR" i="1">
                                  <a:latin typeface="Cambria Math" panose="02040503050406030204" pitchFamily="18" charset="0"/>
                                </a:rPr>
                                <m:t>𝑟</m:t>
                              </m:r>
                            </m:e>
                            <m:sup>
                              <m:r>
                                <a:rPr lang="tr-TR" i="1">
                                  <a:latin typeface="Cambria Math" panose="02040503050406030204" pitchFamily="18" charset="0"/>
                                </a:rPr>
                                <m:t>2</m:t>
                              </m:r>
                            </m:sup>
                          </m:sSup>
                        </m:den>
                      </m:f>
                    </m:oMath>
                  </m:oMathPara>
                </a14:m>
                <a:endParaRPr lang="tr-TR" dirty="0"/>
              </a:p>
            </p:txBody>
          </p:sp>
        </mc:Choice>
        <mc:Fallback xmlns="">
          <p:sp>
            <p:nvSpPr>
              <p:cNvPr id="5" name="Rectangle 4"/>
              <p:cNvSpPr>
                <a:spLocks noRot="1" noChangeAspect="1" noMove="1" noResize="1" noEditPoints="1" noAdjustHandles="1" noChangeArrowheads="1" noChangeShapeType="1" noTextEdit="1"/>
              </p:cNvSpPr>
              <p:nvPr/>
            </p:nvSpPr>
            <p:spPr>
              <a:xfrm>
                <a:off x="4909614" y="904691"/>
                <a:ext cx="1706043" cy="564898"/>
              </a:xfrm>
              <a:prstGeom prst="rect">
                <a:avLst/>
              </a:prstGeom>
              <a:blipFill rotWithShape="0">
                <a:blip r:embed="rId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474217" y="1051811"/>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tr-TR" i="1" smtClean="0">
                              <a:latin typeface="Cambria Math" panose="02040503050406030204" pitchFamily="18" charset="0"/>
                            </a:rPr>
                          </m:ctrlPr>
                        </m:accPr>
                        <m:e>
                          <m:r>
                            <a:rPr lang="tr-TR" b="0" i="1" smtClean="0">
                              <a:latin typeface="Cambria Math" panose="02040503050406030204" pitchFamily="18" charset="0"/>
                            </a:rPr>
                            <m:t>𝑟</m:t>
                          </m:r>
                        </m:e>
                      </m:acc>
                    </m:oMath>
                  </m:oMathPara>
                </a14:m>
                <a:endParaRPr lang="tr-TR" dirty="0"/>
              </a:p>
            </p:txBody>
          </p:sp>
        </mc:Choice>
        <mc:Fallback xmlns="">
          <p:sp>
            <p:nvSpPr>
              <p:cNvPr id="6" name="TextBox 5"/>
              <p:cNvSpPr txBox="1">
                <a:spLocks noRot="1" noChangeAspect="1" noMove="1" noResize="1" noEditPoints="1" noAdjustHandles="1" noChangeArrowheads="1" noChangeShapeType="1" noTextEdit="1"/>
              </p:cNvSpPr>
              <p:nvPr/>
            </p:nvSpPr>
            <p:spPr>
              <a:xfrm>
                <a:off x="6474217" y="1051811"/>
                <a:ext cx="166969" cy="276999"/>
              </a:xfrm>
              <a:prstGeom prst="rect">
                <a:avLst/>
              </a:prstGeom>
              <a:blipFill rotWithShape="0">
                <a:blip r:embed="rId3"/>
                <a:stretch>
                  <a:fillRect l="-22222" t="-26667" r="-129630"/>
                </a:stretch>
              </a:blipFill>
            </p:spPr>
            <p:txBody>
              <a:bodyPr/>
              <a:lstStyle/>
              <a:p>
                <a:r>
                  <a:rPr lang="tr-TR">
                    <a:noFill/>
                  </a:rPr>
                  <a:t> </a:t>
                </a:r>
              </a:p>
            </p:txBody>
          </p:sp>
        </mc:Fallback>
      </mc:AlternateContent>
      <p:sp>
        <p:nvSpPr>
          <p:cNvPr id="7" name="TextBox 6"/>
          <p:cNvSpPr txBox="1"/>
          <p:nvPr/>
        </p:nvSpPr>
        <p:spPr>
          <a:xfrm>
            <a:off x="1004553" y="1571223"/>
            <a:ext cx="1082540" cy="369332"/>
          </a:xfrm>
          <a:prstGeom prst="rect">
            <a:avLst/>
          </a:prstGeom>
          <a:noFill/>
        </p:spPr>
        <p:txBody>
          <a:bodyPr wrap="none" rtlCol="0">
            <a:spAutoFit/>
          </a:bodyPr>
          <a:lstStyle/>
          <a:p>
            <a:r>
              <a:rPr lang="tr-TR" dirty="0"/>
              <a:t>i</a:t>
            </a:r>
            <a:r>
              <a:rPr lang="tr-TR" dirty="0" smtClean="0"/>
              <a:t>le verilir. </a:t>
            </a:r>
            <a:endParaRPr lang="tr-TR" dirty="0"/>
          </a:p>
        </p:txBody>
      </p:sp>
      <p:sp>
        <p:nvSpPr>
          <p:cNvPr id="8" name="TextBox 7"/>
          <p:cNvSpPr txBox="1"/>
          <p:nvPr/>
        </p:nvSpPr>
        <p:spPr>
          <a:xfrm>
            <a:off x="1107583" y="2034862"/>
            <a:ext cx="10431887" cy="646331"/>
          </a:xfrm>
          <a:prstGeom prst="rect">
            <a:avLst/>
          </a:prstGeom>
          <a:noFill/>
        </p:spPr>
        <p:txBody>
          <a:bodyPr wrap="square" rtlCol="0">
            <a:spAutoFit/>
          </a:bodyPr>
          <a:lstStyle/>
          <a:p>
            <a:r>
              <a:rPr lang="tr-TR" dirty="0" smtClean="0"/>
              <a:t>Buna göre, yüklerden herhangi biri üzerine etkiyen bileşke kuvvet , öteki her büyüklükten gelen kuvvetlerin vektörel toplamına eşittir. </a:t>
            </a:r>
            <a:endParaRPr lang="tr-TR" dirty="0"/>
          </a:p>
        </p:txBody>
      </p:sp>
      <p:sp>
        <p:nvSpPr>
          <p:cNvPr id="9" name="TextBox 8"/>
          <p:cNvSpPr txBox="1"/>
          <p:nvPr/>
        </p:nvSpPr>
        <p:spPr>
          <a:xfrm>
            <a:off x="1107583" y="2871989"/>
            <a:ext cx="10740980" cy="369332"/>
          </a:xfrm>
          <a:prstGeom prst="rect">
            <a:avLst/>
          </a:prstGeom>
          <a:noFill/>
        </p:spPr>
        <p:txBody>
          <a:bodyPr wrap="square" rtlCol="0">
            <a:spAutoFit/>
          </a:bodyPr>
          <a:lstStyle/>
          <a:p>
            <a:r>
              <a:rPr lang="tr-TR" dirty="0" smtClean="0"/>
              <a:t>Örneğin, dört yük bulunması durumunda, 1. parçacık üzerine, 2., 3. ve 4. parçacıkların uyguladığı bileşke kuvvet</a:t>
            </a:r>
          </a:p>
        </p:txBody>
      </p:sp>
      <mc:AlternateContent xmlns:mc="http://schemas.openxmlformats.org/markup-compatibility/2006" xmlns:a14="http://schemas.microsoft.com/office/drawing/2010/main">
        <mc:Choice Requires="a14">
          <p:sp>
            <p:nvSpPr>
              <p:cNvPr id="10" name="TextBox 9"/>
              <p:cNvSpPr txBox="1"/>
              <p:nvPr/>
            </p:nvSpPr>
            <p:spPr>
              <a:xfrm>
                <a:off x="5022761" y="3432117"/>
                <a:ext cx="4275786" cy="369332"/>
              </a:xfrm>
              <a:prstGeom prst="rect">
                <a:avLst/>
              </a:prstGeom>
              <a:noFill/>
            </p:spPr>
            <p:txBody>
              <a:bodyPr wrap="square" rtlCol="0">
                <a:spAutoFit/>
              </a:bodyPr>
              <a:lstStyle/>
              <a:p>
                <a:r>
                  <a:rPr lang="tr-TR" b="1" dirty="0" smtClean="0"/>
                  <a:t>F</a:t>
                </a:r>
                <a:r>
                  <a:rPr lang="tr-TR" b="1" baseline="-25000" dirty="0" smtClean="0"/>
                  <a:t>1</a:t>
                </a:r>
                <a:r>
                  <a:rPr lang="tr-TR" dirty="0" smtClean="0"/>
                  <a:t>=</a:t>
                </a:r>
                <a14:m>
                  <m:oMath xmlns:m="http://schemas.openxmlformats.org/officeDocument/2006/math">
                    <m:sSub>
                      <m:sSubPr>
                        <m:ctrlPr>
                          <a:rPr lang="tr-TR" b="1" i="1">
                            <a:latin typeface="Cambria Math" panose="02040503050406030204" pitchFamily="18" charset="0"/>
                          </a:rPr>
                        </m:ctrlPr>
                      </m:sSubPr>
                      <m:e>
                        <m:r>
                          <a:rPr lang="tr-TR" b="1" i="0" smtClean="0">
                            <a:latin typeface="Cambria Math" panose="02040503050406030204" pitchFamily="18" charset="0"/>
                          </a:rPr>
                          <m:t> </m:t>
                        </m:r>
                        <m:r>
                          <a:rPr lang="tr-TR" b="1" i="0">
                            <a:latin typeface="Cambria Math" panose="02040503050406030204" pitchFamily="18" charset="0"/>
                          </a:rPr>
                          <m:t>𝐅</m:t>
                        </m:r>
                      </m:e>
                      <m:sub>
                        <m:r>
                          <a:rPr lang="tr-TR" b="1" i="0">
                            <a:latin typeface="Cambria Math" panose="02040503050406030204" pitchFamily="18" charset="0"/>
                          </a:rPr>
                          <m:t>𝟐</m:t>
                        </m:r>
                        <m:r>
                          <a:rPr lang="tr-TR" b="1" i="0" smtClean="0">
                            <a:latin typeface="Cambria Math" panose="02040503050406030204" pitchFamily="18" charset="0"/>
                          </a:rPr>
                          <m:t>𝟏</m:t>
                        </m:r>
                      </m:sub>
                    </m:sSub>
                  </m:oMath>
                </a14:m>
                <a:r>
                  <a:rPr lang="tr-TR" dirty="0" smtClean="0"/>
                  <a:t>+</a:t>
                </a:r>
                <a14:m>
                  <m:oMath xmlns:m="http://schemas.openxmlformats.org/officeDocument/2006/math">
                    <m:sSub>
                      <m:sSubPr>
                        <m:ctrlPr>
                          <a:rPr lang="tr-TR" b="1" i="1">
                            <a:latin typeface="Cambria Math" panose="02040503050406030204" pitchFamily="18" charset="0"/>
                          </a:rPr>
                        </m:ctrlPr>
                      </m:sSubPr>
                      <m:e>
                        <m:r>
                          <a:rPr lang="tr-TR" b="1" i="0">
                            <a:latin typeface="Cambria Math" panose="02040503050406030204" pitchFamily="18" charset="0"/>
                          </a:rPr>
                          <m:t>𝐅</m:t>
                        </m:r>
                      </m:e>
                      <m:sub>
                        <m:r>
                          <a:rPr lang="tr-TR" b="1" i="0" smtClean="0">
                            <a:latin typeface="Cambria Math" panose="02040503050406030204" pitchFamily="18" charset="0"/>
                          </a:rPr>
                          <m:t>𝟑𝟏</m:t>
                        </m:r>
                      </m:sub>
                    </m:sSub>
                    <m:r>
                      <a:rPr lang="tr-TR" b="1" i="0" smtClean="0">
                        <a:latin typeface="Cambria Math" panose="02040503050406030204" pitchFamily="18" charset="0"/>
                      </a:rPr>
                      <m:t>+</m:t>
                    </m:r>
                    <m:sSub>
                      <m:sSubPr>
                        <m:ctrlPr>
                          <a:rPr lang="tr-TR" b="1" i="1">
                            <a:latin typeface="Cambria Math" panose="02040503050406030204" pitchFamily="18" charset="0"/>
                          </a:rPr>
                        </m:ctrlPr>
                      </m:sSubPr>
                      <m:e>
                        <m:r>
                          <a:rPr lang="tr-TR" b="1" i="0">
                            <a:latin typeface="Cambria Math" panose="02040503050406030204" pitchFamily="18" charset="0"/>
                          </a:rPr>
                          <m:t>𝐅</m:t>
                        </m:r>
                      </m:e>
                      <m:sub>
                        <m:r>
                          <a:rPr lang="tr-TR" b="1" i="0" smtClean="0">
                            <a:latin typeface="Cambria Math" panose="02040503050406030204" pitchFamily="18" charset="0"/>
                          </a:rPr>
                          <m:t>𝟒</m:t>
                        </m:r>
                        <m:r>
                          <a:rPr lang="tr-TR" b="1" i="0">
                            <a:latin typeface="Cambria Math" panose="02040503050406030204" pitchFamily="18" charset="0"/>
                          </a:rPr>
                          <m:t>𝟏</m:t>
                        </m:r>
                      </m:sub>
                    </m:sSub>
                  </m:oMath>
                </a14:m>
                <a:r>
                  <a:rPr lang="tr-TR" dirty="0"/>
                  <a:t> </a:t>
                </a:r>
                <a:r>
                  <a:rPr lang="tr-TR" dirty="0" smtClean="0"/>
                  <a:t> </a:t>
                </a:r>
                <a:endParaRPr lang="tr-TR" dirty="0"/>
              </a:p>
            </p:txBody>
          </p:sp>
        </mc:Choice>
        <mc:Fallback xmlns="">
          <p:sp>
            <p:nvSpPr>
              <p:cNvPr id="10" name="TextBox 9"/>
              <p:cNvSpPr txBox="1">
                <a:spLocks noRot="1" noChangeAspect="1" noMove="1" noResize="1" noEditPoints="1" noAdjustHandles="1" noChangeArrowheads="1" noChangeShapeType="1" noTextEdit="1"/>
              </p:cNvSpPr>
              <p:nvPr/>
            </p:nvSpPr>
            <p:spPr>
              <a:xfrm>
                <a:off x="5022761" y="3432117"/>
                <a:ext cx="4275786" cy="369332"/>
              </a:xfrm>
              <a:prstGeom prst="rect">
                <a:avLst/>
              </a:prstGeom>
              <a:blipFill rotWithShape="0">
                <a:blip r:embed="rId4"/>
                <a:stretch>
                  <a:fillRect l="-1284" t="-8197" b="-24590"/>
                </a:stretch>
              </a:blipFill>
            </p:spPr>
            <p:txBody>
              <a:bodyPr/>
              <a:lstStyle/>
              <a:p>
                <a:r>
                  <a:rPr lang="tr-TR">
                    <a:noFill/>
                  </a:rPr>
                  <a:t> </a:t>
                </a:r>
              </a:p>
            </p:txBody>
          </p:sp>
        </mc:Fallback>
      </mc:AlternateContent>
      <p:sp>
        <p:nvSpPr>
          <p:cNvPr id="11" name="TextBox 10"/>
          <p:cNvSpPr txBox="1"/>
          <p:nvPr/>
        </p:nvSpPr>
        <p:spPr>
          <a:xfrm>
            <a:off x="1107583" y="4041581"/>
            <a:ext cx="1082540" cy="369332"/>
          </a:xfrm>
          <a:prstGeom prst="rect">
            <a:avLst/>
          </a:prstGeom>
          <a:noFill/>
        </p:spPr>
        <p:txBody>
          <a:bodyPr wrap="none" rtlCol="0">
            <a:spAutoFit/>
          </a:bodyPr>
          <a:lstStyle/>
          <a:p>
            <a:r>
              <a:rPr lang="tr-TR" dirty="0"/>
              <a:t>i</a:t>
            </a:r>
            <a:r>
              <a:rPr lang="tr-TR" dirty="0" smtClean="0"/>
              <a:t>le verilir. </a:t>
            </a:r>
            <a:endParaRPr lang="tr-TR" dirty="0"/>
          </a:p>
        </p:txBody>
      </p:sp>
    </p:spTree>
    <p:extLst>
      <p:ext uri="{BB962C8B-B14F-4D97-AF65-F5344CB8AC3E}">
        <p14:creationId xmlns:p14="http://schemas.microsoft.com/office/powerpoint/2010/main" val="257024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 : q</a:t>
            </a:r>
            <a:r>
              <a:rPr lang="tr-TR" baseline="-25000" dirty="0" smtClean="0"/>
              <a:t>3 üzerine etkiyen kuvvet nedir?</a:t>
            </a:r>
            <a:endParaRPr lang="tr-TR" dirty="0"/>
          </a:p>
        </p:txBody>
      </p:sp>
      <p:pic>
        <p:nvPicPr>
          <p:cNvPr id="5" name="Picture 4"/>
          <p:cNvPicPr>
            <a:picLocks noChangeAspect="1"/>
          </p:cNvPicPr>
          <p:nvPr/>
        </p:nvPicPr>
        <p:blipFill>
          <a:blip r:embed="rId2"/>
          <a:stretch>
            <a:fillRect/>
          </a:stretch>
        </p:blipFill>
        <p:spPr>
          <a:xfrm>
            <a:off x="1704975" y="1651557"/>
            <a:ext cx="8782050" cy="4791075"/>
          </a:xfrm>
          <a:prstGeom prst="rect">
            <a:avLst/>
          </a:prstGeom>
        </p:spPr>
      </p:pic>
    </p:spTree>
    <p:extLst>
      <p:ext uri="{BB962C8B-B14F-4D97-AF65-F5344CB8AC3E}">
        <p14:creationId xmlns:p14="http://schemas.microsoft.com/office/powerpoint/2010/main" val="1123118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38375" y="938212"/>
            <a:ext cx="7715250" cy="4981575"/>
          </a:xfrm>
          <a:prstGeom prst="rect">
            <a:avLst/>
          </a:prstGeom>
        </p:spPr>
      </p:pic>
    </p:spTree>
    <p:extLst>
      <p:ext uri="{BB962C8B-B14F-4D97-AF65-F5344CB8AC3E}">
        <p14:creationId xmlns:p14="http://schemas.microsoft.com/office/powerpoint/2010/main" val="134755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19300" y="904875"/>
            <a:ext cx="8153400" cy="5048250"/>
          </a:xfrm>
          <a:prstGeom prst="rect">
            <a:avLst/>
          </a:prstGeom>
        </p:spPr>
      </p:pic>
    </p:spTree>
    <p:extLst>
      <p:ext uri="{BB962C8B-B14F-4D97-AF65-F5344CB8AC3E}">
        <p14:creationId xmlns:p14="http://schemas.microsoft.com/office/powerpoint/2010/main" val="12859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84239" y="676660"/>
            <a:ext cx="8496300" cy="1781175"/>
          </a:xfrm>
          <a:prstGeom prst="rect">
            <a:avLst/>
          </a:prstGeom>
        </p:spPr>
      </p:pic>
      <p:pic>
        <p:nvPicPr>
          <p:cNvPr id="7" name="Picture 6"/>
          <p:cNvPicPr>
            <a:picLocks noChangeAspect="1"/>
          </p:cNvPicPr>
          <p:nvPr/>
        </p:nvPicPr>
        <p:blipFill>
          <a:blip r:embed="rId3"/>
          <a:stretch>
            <a:fillRect/>
          </a:stretch>
        </p:blipFill>
        <p:spPr>
          <a:xfrm>
            <a:off x="3004751" y="3479456"/>
            <a:ext cx="6248400" cy="2057400"/>
          </a:xfrm>
          <a:prstGeom prst="rect">
            <a:avLst/>
          </a:prstGeom>
        </p:spPr>
      </p:pic>
      <p:sp>
        <p:nvSpPr>
          <p:cNvPr id="8" name="TextBox 7"/>
          <p:cNvSpPr txBox="1"/>
          <p:nvPr/>
        </p:nvSpPr>
        <p:spPr>
          <a:xfrm>
            <a:off x="6128951" y="4959179"/>
            <a:ext cx="2463114" cy="369332"/>
          </a:xfrm>
          <a:prstGeom prst="rect">
            <a:avLst/>
          </a:prstGeom>
          <a:noFill/>
        </p:spPr>
        <p:txBody>
          <a:bodyPr wrap="square" rtlCol="0">
            <a:spAutoFit/>
          </a:bodyPr>
          <a:lstStyle/>
          <a:p>
            <a:r>
              <a:rPr lang="tr-TR" dirty="0"/>
              <a:t>x</a:t>
            </a:r>
            <a:r>
              <a:rPr lang="tr-TR" dirty="0" smtClean="0"/>
              <a:t> ekseni ile</a:t>
            </a:r>
            <a:endParaRPr lang="tr-TR" dirty="0"/>
          </a:p>
        </p:txBody>
      </p:sp>
    </p:spTree>
    <p:extLst>
      <p:ext uri="{BB962C8B-B14F-4D97-AF65-F5344CB8AC3E}">
        <p14:creationId xmlns:p14="http://schemas.microsoft.com/office/powerpoint/2010/main" val="395250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8490" y="360608"/>
            <a:ext cx="10277341" cy="830997"/>
          </a:xfrm>
          <a:prstGeom prst="rect">
            <a:avLst/>
          </a:prstGeom>
          <a:noFill/>
        </p:spPr>
        <p:txBody>
          <a:bodyPr wrap="square" rtlCol="0">
            <a:spAutoFit/>
          </a:bodyPr>
          <a:lstStyle/>
          <a:p>
            <a:pPr algn="ctr"/>
            <a:r>
              <a:rPr lang="tr-TR" sz="4800" dirty="0" smtClean="0"/>
              <a:t>KONULAR</a:t>
            </a:r>
            <a:endParaRPr lang="tr-TR" sz="4800" dirty="0"/>
          </a:p>
        </p:txBody>
      </p:sp>
      <p:sp>
        <p:nvSpPr>
          <p:cNvPr id="5" name="TextBox 4"/>
          <p:cNvSpPr txBox="1"/>
          <p:nvPr/>
        </p:nvSpPr>
        <p:spPr>
          <a:xfrm>
            <a:off x="798490" y="1326524"/>
            <a:ext cx="8203842" cy="5078313"/>
          </a:xfrm>
          <a:prstGeom prst="rect">
            <a:avLst/>
          </a:prstGeom>
          <a:noFill/>
        </p:spPr>
        <p:txBody>
          <a:bodyPr wrap="square" rtlCol="0">
            <a:spAutoFit/>
          </a:bodyPr>
          <a:lstStyle/>
          <a:p>
            <a:pPr marL="342900" indent="-342900">
              <a:buAutoNum type="arabicPeriod"/>
            </a:pPr>
            <a:r>
              <a:rPr lang="tr-TR" sz="3600" dirty="0" smtClean="0"/>
              <a:t>Elektrik Alanları</a:t>
            </a:r>
          </a:p>
          <a:p>
            <a:pPr marL="342900" indent="-342900">
              <a:buAutoNum type="arabicPeriod"/>
            </a:pPr>
            <a:r>
              <a:rPr lang="tr-TR" sz="3600" dirty="0" smtClean="0"/>
              <a:t>Gauss Yasası</a:t>
            </a:r>
          </a:p>
          <a:p>
            <a:pPr marL="342900" indent="-342900">
              <a:buAutoNum type="arabicPeriod"/>
            </a:pPr>
            <a:r>
              <a:rPr lang="tr-TR" sz="3600" dirty="0" smtClean="0"/>
              <a:t>Elektriksel Potansiyel </a:t>
            </a:r>
          </a:p>
          <a:p>
            <a:pPr marL="342900" indent="-342900">
              <a:buAutoNum type="arabicPeriod"/>
            </a:pPr>
            <a:r>
              <a:rPr lang="tr-TR" sz="3600" dirty="0" smtClean="0"/>
              <a:t>Sığa ve Dielektrikler</a:t>
            </a:r>
          </a:p>
          <a:p>
            <a:pPr marL="342900" indent="-342900">
              <a:buAutoNum type="arabicPeriod"/>
            </a:pPr>
            <a:r>
              <a:rPr lang="tr-TR" sz="3600" dirty="0" smtClean="0"/>
              <a:t>Akım ve Direnç</a:t>
            </a:r>
          </a:p>
          <a:p>
            <a:pPr marL="342900" indent="-342900">
              <a:buAutoNum type="arabicPeriod"/>
            </a:pPr>
            <a:r>
              <a:rPr lang="tr-TR" sz="3600" dirty="0" smtClean="0"/>
              <a:t>Doğru Akım Devreleri</a:t>
            </a:r>
          </a:p>
          <a:p>
            <a:pPr marL="342900" indent="-342900">
              <a:buAutoNum type="arabicPeriod"/>
            </a:pPr>
            <a:r>
              <a:rPr lang="tr-TR" sz="3600" dirty="0" smtClean="0"/>
              <a:t>Manyetik Alanlar</a:t>
            </a:r>
          </a:p>
          <a:p>
            <a:pPr marL="342900" indent="-342900">
              <a:buAutoNum type="arabicPeriod"/>
            </a:pPr>
            <a:r>
              <a:rPr lang="tr-TR" sz="3600" dirty="0" smtClean="0"/>
              <a:t>Manyetik Alanın Kaynakları</a:t>
            </a:r>
          </a:p>
          <a:p>
            <a:pPr marL="342900" indent="-342900">
              <a:buAutoNum type="arabicPeriod"/>
            </a:pPr>
            <a:r>
              <a:rPr lang="tr-TR" sz="3600" dirty="0" smtClean="0"/>
              <a:t>Faraday Yasası</a:t>
            </a:r>
            <a:endParaRPr lang="tr-TR" sz="3600" dirty="0"/>
          </a:p>
        </p:txBody>
      </p:sp>
    </p:spTree>
    <p:extLst>
      <p:ext uri="{BB962C8B-B14F-4D97-AF65-F5344CB8AC3E}">
        <p14:creationId xmlns:p14="http://schemas.microsoft.com/office/powerpoint/2010/main" val="2810585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114353" y="3219450"/>
            <a:ext cx="3495675" cy="3638550"/>
          </a:xfrm>
          <a:prstGeom prst="rect">
            <a:avLst/>
          </a:prstGeom>
        </p:spPr>
      </p:pic>
      <p:sp>
        <p:nvSpPr>
          <p:cNvPr id="6" name="TextBox 5"/>
          <p:cNvSpPr txBox="1"/>
          <p:nvPr/>
        </p:nvSpPr>
        <p:spPr>
          <a:xfrm>
            <a:off x="3216165" y="63117"/>
            <a:ext cx="6810704" cy="646331"/>
          </a:xfrm>
          <a:prstGeom prst="rect">
            <a:avLst/>
          </a:prstGeom>
          <a:noFill/>
        </p:spPr>
        <p:txBody>
          <a:bodyPr wrap="square" rtlCol="0">
            <a:spAutoFit/>
          </a:bodyPr>
          <a:lstStyle/>
          <a:p>
            <a:r>
              <a:rPr lang="tr-TR" sz="3600" dirty="0" smtClean="0"/>
              <a:t>MAXWELL DENKLEMLERİ </a:t>
            </a:r>
            <a:endParaRPr lang="tr-TR" sz="3600" dirty="0"/>
          </a:p>
        </p:txBody>
      </p:sp>
      <p:pic>
        <p:nvPicPr>
          <p:cNvPr id="8" name="Picture 7"/>
          <p:cNvPicPr>
            <a:picLocks noChangeAspect="1"/>
          </p:cNvPicPr>
          <p:nvPr/>
        </p:nvPicPr>
        <p:blipFill rotWithShape="1">
          <a:blip r:embed="rId3"/>
          <a:srcRect r="12698"/>
          <a:stretch/>
        </p:blipFill>
        <p:spPr>
          <a:xfrm>
            <a:off x="8507794" y="2610825"/>
            <a:ext cx="3684206" cy="4156616"/>
          </a:xfrm>
          <a:prstGeom prst="rect">
            <a:avLst/>
          </a:prstGeom>
        </p:spPr>
      </p:pic>
      <p:sp>
        <p:nvSpPr>
          <p:cNvPr id="5" name="TextBox 4"/>
          <p:cNvSpPr txBox="1"/>
          <p:nvPr/>
        </p:nvSpPr>
        <p:spPr>
          <a:xfrm>
            <a:off x="202898" y="709448"/>
            <a:ext cx="11439604" cy="646331"/>
          </a:xfrm>
          <a:prstGeom prst="rect">
            <a:avLst/>
          </a:prstGeom>
          <a:noFill/>
        </p:spPr>
        <p:txBody>
          <a:bodyPr wrap="square" rtlCol="0">
            <a:spAutoFit/>
          </a:bodyPr>
          <a:lstStyle/>
          <a:p>
            <a:r>
              <a:rPr lang="tr-TR" dirty="0" smtClean="0">
                <a:latin typeface="Comic Sans MS" panose="030F0702030302020204" pitchFamily="66" charset="0"/>
              </a:rPr>
              <a:t>Maxwell denklemleri elektrik yükleri ve elektrik akımlarının elektrik ve manyetik alanlar için kaynak olarak nasıl hareket ettiklerini tanımlamaktadır. </a:t>
            </a:r>
            <a:endParaRPr lang="tr-TR" dirty="0">
              <a:latin typeface="Comic Sans MS" panose="030F0702030302020204" pitchFamily="66" charset="0"/>
            </a:endParaRPr>
          </a:p>
        </p:txBody>
      </p:sp>
      <p:sp>
        <p:nvSpPr>
          <p:cNvPr id="9" name="TextBox 8"/>
          <p:cNvSpPr txBox="1"/>
          <p:nvPr/>
        </p:nvSpPr>
        <p:spPr>
          <a:xfrm>
            <a:off x="202896" y="1515687"/>
            <a:ext cx="11710061" cy="646331"/>
          </a:xfrm>
          <a:prstGeom prst="rect">
            <a:avLst/>
          </a:prstGeom>
          <a:noFill/>
        </p:spPr>
        <p:txBody>
          <a:bodyPr wrap="square" rtlCol="0">
            <a:spAutoFit/>
          </a:bodyPr>
          <a:lstStyle/>
          <a:p>
            <a:r>
              <a:rPr lang="tr-TR" dirty="0" smtClean="0">
                <a:latin typeface="Comic Sans MS" panose="030F0702030302020204" pitchFamily="66" charset="0"/>
              </a:rPr>
              <a:t>Zamanla değişen bir elektrik alanın zamanla değişen bir manyetik alanı nasıl ürettiği veya tam tersini de açıklamaktadır. </a:t>
            </a:r>
          </a:p>
        </p:txBody>
      </p:sp>
      <p:sp>
        <p:nvSpPr>
          <p:cNvPr id="11" name="Text Box 7"/>
          <p:cNvSpPr txBox="1">
            <a:spLocks noChangeArrowheads="1"/>
          </p:cNvSpPr>
          <p:nvPr/>
        </p:nvSpPr>
        <p:spPr bwMode="auto">
          <a:xfrm>
            <a:off x="2008204" y="3476443"/>
            <a:ext cx="25923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50000"/>
              </a:spcBef>
              <a:buClrTx/>
              <a:buSzTx/>
              <a:buFontTx/>
              <a:buNone/>
            </a:pPr>
            <a:r>
              <a:rPr lang="tr-TR" altLang="tr-TR" sz="1400" dirty="0" smtClean="0">
                <a:latin typeface="Arial" panose="020B0604020202020204" pitchFamily="34" charset="0"/>
                <a:cs typeface="Arial" panose="020B0604020202020204" pitchFamily="34" charset="0"/>
              </a:rPr>
              <a:t>Gauss </a:t>
            </a:r>
            <a:r>
              <a:rPr lang="tr-TR" altLang="tr-TR" sz="1400" dirty="0">
                <a:latin typeface="Arial" panose="020B0604020202020204" pitchFamily="34" charset="0"/>
                <a:cs typeface="Arial" panose="020B0604020202020204" pitchFamily="34" charset="0"/>
              </a:rPr>
              <a:t>Yasası</a:t>
            </a:r>
          </a:p>
        </p:txBody>
      </p:sp>
      <p:sp>
        <p:nvSpPr>
          <p:cNvPr id="12" name="Text Box 21"/>
          <p:cNvSpPr txBox="1">
            <a:spLocks noChangeArrowheads="1"/>
          </p:cNvSpPr>
          <p:nvPr/>
        </p:nvSpPr>
        <p:spPr bwMode="auto">
          <a:xfrm>
            <a:off x="4005288" y="3630332"/>
            <a:ext cx="42104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just" eaLnBrk="1" hangingPunct="1">
              <a:spcBef>
                <a:spcPct val="50000"/>
              </a:spcBef>
              <a:buClrTx/>
              <a:buSzTx/>
              <a:buFontTx/>
              <a:buNone/>
            </a:pPr>
            <a:r>
              <a:rPr lang="tr-TR" altLang="tr-TR" sz="1200" dirty="0">
                <a:latin typeface="Comic Sans MS" panose="030F0702030302020204" pitchFamily="66" charset="0"/>
              </a:rPr>
              <a:t>Herhangi bir kapalı yüzeyden geçen toplam elektrik alanı, bu yüzey içindeki net yükün </a:t>
            </a:r>
            <a:r>
              <a:rPr lang="el-GR" altLang="tr-TR" sz="1200" dirty="0">
                <a:latin typeface="Comic Sans MS" panose="030F0702030302020204" pitchFamily="66" charset="0"/>
                <a:cs typeface="Times New Roman" panose="02020603050405020304" pitchFamily="18" charset="0"/>
              </a:rPr>
              <a:t>ε</a:t>
            </a:r>
            <a:r>
              <a:rPr lang="tr-TR" altLang="tr-TR" sz="1200" baseline="-25000" dirty="0">
                <a:latin typeface="Comic Sans MS" panose="030F0702030302020204" pitchFamily="66" charset="0"/>
                <a:cs typeface="Times New Roman" panose="02020603050405020304" pitchFamily="18" charset="0"/>
              </a:rPr>
              <a:t>0 </a:t>
            </a:r>
            <a:r>
              <a:rPr lang="tr-TR" altLang="tr-TR" sz="1200" dirty="0">
                <a:latin typeface="Comic Sans MS" panose="030F0702030302020204" pitchFamily="66" charset="0"/>
                <a:cs typeface="Times New Roman" panose="02020603050405020304" pitchFamily="18" charset="0"/>
              </a:rPr>
              <a:t>a bölümüne eşit olduğunu ifade eder.</a:t>
            </a:r>
            <a:endParaRPr lang="el-GR" altLang="tr-TR" sz="1200" dirty="0">
              <a:latin typeface="Comic Sans MS" panose="030F0702030302020204" pitchFamily="66" charset="0"/>
              <a:cs typeface="Times New Roman" panose="02020603050405020304" pitchFamily="18" charset="0"/>
            </a:endParaRPr>
          </a:p>
        </p:txBody>
      </p:sp>
      <p:sp>
        <p:nvSpPr>
          <p:cNvPr id="2" name="Rectangle 1"/>
          <p:cNvSpPr/>
          <p:nvPr/>
        </p:nvSpPr>
        <p:spPr>
          <a:xfrm>
            <a:off x="4013523" y="4474984"/>
            <a:ext cx="3855543" cy="276999"/>
          </a:xfrm>
          <a:prstGeom prst="rect">
            <a:avLst/>
          </a:prstGeom>
        </p:spPr>
        <p:txBody>
          <a:bodyPr wrap="none">
            <a:spAutoFit/>
          </a:bodyPr>
          <a:lstStyle/>
          <a:p>
            <a:pPr>
              <a:spcBef>
                <a:spcPct val="50000"/>
              </a:spcBef>
            </a:pPr>
            <a:r>
              <a:rPr lang="tr-TR" altLang="tr-TR" sz="1200" dirty="0">
                <a:latin typeface="Comic Sans MS" panose="030F0702030302020204" pitchFamily="66" charset="0"/>
              </a:rPr>
              <a:t>Kapalı bir yüzeyden geçen net manyetik akı sıfırdır.</a:t>
            </a:r>
          </a:p>
        </p:txBody>
      </p:sp>
      <p:sp>
        <p:nvSpPr>
          <p:cNvPr id="13" name="Text Box 12"/>
          <p:cNvSpPr txBox="1">
            <a:spLocks noChangeArrowheads="1"/>
          </p:cNvSpPr>
          <p:nvPr/>
        </p:nvSpPr>
        <p:spPr bwMode="auto">
          <a:xfrm>
            <a:off x="2008204" y="4165913"/>
            <a:ext cx="1800225" cy="523220"/>
          </a:xfrm>
          <a:prstGeom prst="rect">
            <a:avLst/>
          </a:prstGeom>
          <a:solidFill>
            <a:schemeClr val="bg1"/>
          </a:solidFill>
          <a:ln>
            <a:noFill/>
          </a:ln>
          <a:effectLst/>
        </p:spPr>
        <p:txBody>
          <a:bodyP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50000"/>
              </a:spcBef>
              <a:buClrTx/>
              <a:buSzTx/>
              <a:buFontTx/>
              <a:buNone/>
            </a:pPr>
            <a:r>
              <a:rPr lang="tr-TR" altLang="tr-TR" sz="1400" dirty="0" smtClean="0">
                <a:latin typeface="Arial" panose="020B0604020202020204" pitchFamily="34" charset="0"/>
              </a:rPr>
              <a:t>Manyetizmada </a:t>
            </a:r>
            <a:r>
              <a:rPr lang="tr-TR" altLang="tr-TR" sz="1400" dirty="0">
                <a:latin typeface="Arial" panose="020B0604020202020204" pitchFamily="34" charset="0"/>
              </a:rPr>
              <a:t>Gauss Yasası</a:t>
            </a:r>
          </a:p>
        </p:txBody>
      </p:sp>
      <p:sp>
        <p:nvSpPr>
          <p:cNvPr id="14" name="Text Box 23"/>
          <p:cNvSpPr txBox="1">
            <a:spLocks noChangeArrowheads="1"/>
          </p:cNvSpPr>
          <p:nvPr/>
        </p:nvSpPr>
        <p:spPr bwMode="auto">
          <a:xfrm>
            <a:off x="3911057" y="4947326"/>
            <a:ext cx="4304709" cy="830997"/>
          </a:xfrm>
          <a:prstGeom prst="rect">
            <a:avLst/>
          </a:prstGeom>
          <a:solidFill>
            <a:schemeClr val="bg1"/>
          </a:solidFill>
          <a:ln w="9525">
            <a:noFill/>
            <a:miter lim="800000"/>
            <a:headEnd/>
            <a:tailEnd/>
          </a:ln>
          <a:effectLst/>
        </p:spPr>
        <p:txBody>
          <a:bodyPr wrap="square">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just" eaLnBrk="1" hangingPunct="1">
              <a:spcBef>
                <a:spcPct val="50000"/>
              </a:spcBef>
              <a:buClrTx/>
              <a:buSzTx/>
              <a:buFontTx/>
              <a:buNone/>
            </a:pPr>
            <a:r>
              <a:rPr lang="tr-TR" altLang="tr-TR" sz="1200" dirty="0">
                <a:latin typeface="Comic Sans MS" panose="030F0702030302020204" pitchFamily="66" charset="0"/>
              </a:rPr>
              <a:t>Herhangi bir kapalı yol boyunca elektrik alanın çizgi integrali olan emk bu kapalı yol boyunca sınırlanan herhangi bir yüzey alanından geçen manyetik akının zamanla değişim hızına eşit olduğunu söyler.</a:t>
            </a:r>
          </a:p>
        </p:txBody>
      </p:sp>
      <p:sp>
        <p:nvSpPr>
          <p:cNvPr id="3" name="Rectangle 2"/>
          <p:cNvSpPr/>
          <p:nvPr/>
        </p:nvSpPr>
        <p:spPr>
          <a:xfrm>
            <a:off x="3808429" y="5920965"/>
            <a:ext cx="4664498" cy="830997"/>
          </a:xfrm>
          <a:prstGeom prst="rect">
            <a:avLst/>
          </a:prstGeom>
        </p:spPr>
        <p:txBody>
          <a:bodyPr wrap="square">
            <a:spAutoFit/>
          </a:bodyPr>
          <a:lstStyle/>
          <a:p>
            <a:pPr algn="just">
              <a:spcBef>
                <a:spcPct val="50000"/>
              </a:spcBef>
            </a:pPr>
            <a:r>
              <a:rPr lang="tr-TR" altLang="tr-TR" sz="1200" dirty="0">
                <a:latin typeface="Comic Sans MS" panose="030F0702030302020204" pitchFamily="66" charset="0"/>
              </a:rPr>
              <a:t>Herhangi bir kapalı yol boyunca manyetik alanın çizgi </a:t>
            </a:r>
            <a:r>
              <a:rPr lang="tr-TR" altLang="tr-TR" sz="1200" dirty="0" smtClean="0">
                <a:latin typeface="Comic Sans MS" panose="030F0702030302020204" pitchFamily="66" charset="0"/>
              </a:rPr>
              <a:t>integrali bu </a:t>
            </a:r>
            <a:r>
              <a:rPr lang="tr-TR" altLang="tr-TR" sz="1200" dirty="0">
                <a:latin typeface="Comic Sans MS" panose="030F0702030302020204" pitchFamily="66" charset="0"/>
              </a:rPr>
              <a:t>kapalı yol içinde geçen akımın </a:t>
            </a:r>
            <a:r>
              <a:rPr lang="el-GR" altLang="tr-TR" sz="1200" dirty="0">
                <a:latin typeface="Comic Sans MS" panose="030F0702030302020204" pitchFamily="66" charset="0"/>
                <a:cs typeface="Times New Roman" panose="02020603050405020304" pitchFamily="18" charset="0"/>
              </a:rPr>
              <a:t>μ</a:t>
            </a:r>
            <a:r>
              <a:rPr lang="tr-TR" altLang="tr-TR" sz="1200" baseline="-25000" dirty="0">
                <a:latin typeface="Comic Sans MS" panose="030F0702030302020204" pitchFamily="66" charset="0"/>
                <a:cs typeface="Times New Roman" panose="02020603050405020304" pitchFamily="18" charset="0"/>
              </a:rPr>
              <a:t>0</a:t>
            </a:r>
            <a:r>
              <a:rPr lang="tr-TR" altLang="tr-TR" sz="1200" dirty="0">
                <a:latin typeface="Comic Sans MS" panose="030F0702030302020204" pitchFamily="66" charset="0"/>
                <a:cs typeface="Times New Roman" panose="02020603050405020304" pitchFamily="18" charset="0"/>
              </a:rPr>
              <a:t> ile çarpımının bu kapalı </a:t>
            </a:r>
            <a:r>
              <a:rPr lang="tr-TR" altLang="tr-TR" sz="1200" dirty="0" smtClean="0">
                <a:latin typeface="Comic Sans MS" panose="030F0702030302020204" pitchFamily="66" charset="0"/>
                <a:cs typeface="Times New Roman" panose="02020603050405020304" pitchFamily="18" charset="0"/>
              </a:rPr>
              <a:t>yol boyunca </a:t>
            </a:r>
            <a:r>
              <a:rPr lang="tr-TR" altLang="tr-TR" sz="1200" dirty="0">
                <a:latin typeface="Comic Sans MS" panose="030F0702030302020204" pitchFamily="66" charset="0"/>
                <a:cs typeface="Times New Roman" panose="02020603050405020304" pitchFamily="18" charset="0"/>
              </a:rPr>
              <a:t>sınırlanmış herhangi bir yüzeyden geçen </a:t>
            </a:r>
            <a:r>
              <a:rPr lang="tr-TR" altLang="tr-TR" sz="1200" dirty="0" smtClean="0">
                <a:latin typeface="Comic Sans MS" panose="030F0702030302020204" pitchFamily="66" charset="0"/>
                <a:cs typeface="Times New Roman" panose="02020603050405020304" pitchFamily="18" charset="0"/>
              </a:rPr>
              <a:t>elektrik akısının </a:t>
            </a:r>
            <a:r>
              <a:rPr lang="tr-TR" altLang="tr-TR" sz="1200" dirty="0">
                <a:latin typeface="Comic Sans MS" panose="030F0702030302020204" pitchFamily="66" charset="0"/>
                <a:cs typeface="Times New Roman" panose="02020603050405020304" pitchFamily="18" charset="0"/>
              </a:rPr>
              <a:t>değişim hızının </a:t>
            </a:r>
            <a:r>
              <a:rPr lang="el-GR" altLang="tr-TR" sz="1200" dirty="0">
                <a:latin typeface="Comic Sans MS" panose="030F0702030302020204" pitchFamily="66" charset="0"/>
                <a:cs typeface="Times New Roman" panose="02020603050405020304" pitchFamily="18" charset="0"/>
              </a:rPr>
              <a:t>ε</a:t>
            </a:r>
            <a:r>
              <a:rPr lang="tr-TR" altLang="tr-TR" sz="1200" baseline="-25000" dirty="0">
                <a:latin typeface="Comic Sans MS" panose="030F0702030302020204" pitchFamily="66" charset="0"/>
                <a:cs typeface="Times New Roman" panose="02020603050405020304" pitchFamily="18" charset="0"/>
              </a:rPr>
              <a:t>0</a:t>
            </a:r>
            <a:r>
              <a:rPr lang="el-GR" altLang="tr-TR" sz="1200" dirty="0">
                <a:latin typeface="Comic Sans MS" panose="030F0702030302020204" pitchFamily="66" charset="0"/>
                <a:cs typeface="Times New Roman" panose="02020603050405020304" pitchFamily="18" charset="0"/>
              </a:rPr>
              <a:t>μ</a:t>
            </a:r>
            <a:r>
              <a:rPr lang="tr-TR" altLang="tr-TR" sz="1200" baseline="-25000" dirty="0">
                <a:latin typeface="Comic Sans MS" panose="030F0702030302020204" pitchFamily="66" charset="0"/>
                <a:cs typeface="Times New Roman" panose="02020603050405020304" pitchFamily="18" charset="0"/>
              </a:rPr>
              <a:t>0 </a:t>
            </a:r>
            <a:r>
              <a:rPr lang="tr-TR" altLang="tr-TR" sz="1200" dirty="0">
                <a:latin typeface="Comic Sans MS" panose="030F0702030302020204" pitchFamily="66" charset="0"/>
                <a:cs typeface="Times New Roman" panose="02020603050405020304" pitchFamily="18" charset="0"/>
              </a:rPr>
              <a:t>ile çarpımının toplamına eşittir</a:t>
            </a:r>
            <a:endParaRPr lang="tr-TR" sz="1200" dirty="0">
              <a:latin typeface="Comic Sans MS" panose="030F0702030302020204" pitchFamily="66" charset="0"/>
            </a:endParaRPr>
          </a:p>
        </p:txBody>
      </p:sp>
      <p:sp>
        <p:nvSpPr>
          <p:cNvPr id="4" name="Rectangle 3"/>
          <p:cNvSpPr/>
          <p:nvPr/>
        </p:nvSpPr>
        <p:spPr>
          <a:xfrm>
            <a:off x="202897" y="2263029"/>
            <a:ext cx="11989103" cy="646331"/>
          </a:xfrm>
          <a:prstGeom prst="rect">
            <a:avLst/>
          </a:prstGeom>
        </p:spPr>
        <p:txBody>
          <a:bodyPr wrap="square">
            <a:spAutoFit/>
          </a:bodyPr>
          <a:lstStyle/>
          <a:p>
            <a:r>
              <a:rPr lang="tr-TR" dirty="0">
                <a:latin typeface="Comic Sans MS" panose="030F0702030302020204" pitchFamily="66" charset="0"/>
              </a:rPr>
              <a:t>Basitlik için Maxwell denklemlerini herhangi bir dielektrik ve manyetik malzemelerin olmadığı ortamlarda, yani serbest uzaya uygulandığı biçimde aşağıdaki gibidir</a:t>
            </a:r>
            <a:endParaRPr lang="tr-TR" dirty="0"/>
          </a:p>
        </p:txBody>
      </p:sp>
      <p:sp>
        <p:nvSpPr>
          <p:cNvPr id="16" name="Text Box 16"/>
          <p:cNvSpPr txBox="1">
            <a:spLocks noChangeArrowheads="1"/>
          </p:cNvSpPr>
          <p:nvPr/>
        </p:nvSpPr>
        <p:spPr bwMode="auto">
          <a:xfrm>
            <a:off x="2332077" y="5014564"/>
            <a:ext cx="2951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50000"/>
              </a:spcBef>
              <a:buClrTx/>
              <a:buSzTx/>
              <a:buFontTx/>
              <a:buNone/>
            </a:pPr>
            <a:r>
              <a:rPr lang="tr-TR" altLang="tr-TR" sz="1400" dirty="0">
                <a:latin typeface="Arial" panose="020B0604020202020204" pitchFamily="34" charset="0"/>
              </a:rPr>
              <a:t>   </a:t>
            </a:r>
            <a:r>
              <a:rPr lang="tr-TR" altLang="tr-TR" sz="1400" dirty="0" smtClean="0">
                <a:latin typeface="Arial" panose="020B0604020202020204" pitchFamily="34" charset="0"/>
              </a:rPr>
              <a:t>Faraday </a:t>
            </a:r>
            <a:r>
              <a:rPr lang="tr-TR" altLang="tr-TR" sz="1400" dirty="0">
                <a:latin typeface="Arial" panose="020B0604020202020204" pitchFamily="34" charset="0"/>
              </a:rPr>
              <a:t>Yasası</a:t>
            </a:r>
          </a:p>
        </p:txBody>
      </p:sp>
      <p:sp>
        <p:nvSpPr>
          <p:cNvPr id="17" name="Text Box 20"/>
          <p:cNvSpPr txBox="1">
            <a:spLocks noChangeArrowheads="1"/>
          </p:cNvSpPr>
          <p:nvPr/>
        </p:nvSpPr>
        <p:spPr bwMode="auto">
          <a:xfrm>
            <a:off x="1484338" y="6459664"/>
            <a:ext cx="2160557" cy="307777"/>
          </a:xfrm>
          <a:prstGeom prst="rect">
            <a:avLst/>
          </a:prstGeom>
          <a:solidFill>
            <a:schemeClr val="bg1"/>
          </a:solidFill>
          <a:ln w="9525">
            <a:solidFill>
              <a:schemeClr val="bg1"/>
            </a:solidFill>
            <a:miter lim="800000"/>
            <a:headEnd/>
            <a:tailEnd/>
          </a:ln>
          <a:effectLst/>
        </p:spPr>
        <p:txBody>
          <a:bodyPr wrap="square">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50000"/>
              </a:spcBef>
              <a:buClrTx/>
              <a:buSzTx/>
              <a:buFontTx/>
              <a:buNone/>
            </a:pPr>
            <a:r>
              <a:rPr lang="tr-TR" altLang="tr-TR" sz="1400" dirty="0" smtClean="0">
                <a:latin typeface="Arial" panose="020B0604020202020204" pitchFamily="34" charset="0"/>
              </a:rPr>
              <a:t>Ampere-Maxwell </a:t>
            </a:r>
            <a:r>
              <a:rPr lang="tr-TR" altLang="tr-TR" sz="1400" dirty="0">
                <a:latin typeface="Arial" panose="020B0604020202020204" pitchFamily="34" charset="0"/>
              </a:rPr>
              <a:t>Yasası</a:t>
            </a:r>
          </a:p>
        </p:txBody>
      </p:sp>
    </p:spTree>
    <p:extLst>
      <p:ext uri="{BB962C8B-B14F-4D97-AF65-F5344CB8AC3E}">
        <p14:creationId xmlns:p14="http://schemas.microsoft.com/office/powerpoint/2010/main" val="429428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heckerboard(across)">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P spid="16"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lektromanyetik spektrum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521" y="1043189"/>
            <a:ext cx="9881969" cy="49737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9505" y="6642556"/>
            <a:ext cx="11036985" cy="215444"/>
          </a:xfrm>
          <a:prstGeom prst="rect">
            <a:avLst/>
          </a:prstGeom>
        </p:spPr>
        <p:txBody>
          <a:bodyPr wrap="square">
            <a:spAutoFit/>
          </a:bodyPr>
          <a:lstStyle/>
          <a:p>
            <a:r>
              <a:rPr lang="tr-TR" sz="800" dirty="0"/>
              <a:t>https://www.google.com/search?q=elektromanyetik+spektrum&amp;source=lnms&amp;tbm=isch&amp;sa=X&amp;ved=0ahUKEwi-oYKVwqXgAhVNRBoKHcLrCVIQ_AUIDigB&amp;biw=1366&amp;bih=657#imgrc=-ty7uA78tyL5uM:</a:t>
            </a:r>
          </a:p>
        </p:txBody>
      </p:sp>
    </p:spTree>
    <p:extLst>
      <p:ext uri="{BB962C8B-B14F-4D97-AF65-F5344CB8AC3E}">
        <p14:creationId xmlns:p14="http://schemas.microsoft.com/office/powerpoint/2010/main" val="4169234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87133" y="502275"/>
            <a:ext cx="7856113" cy="646331"/>
          </a:xfrm>
          <a:prstGeom prst="rect">
            <a:avLst/>
          </a:prstGeom>
          <a:noFill/>
        </p:spPr>
        <p:txBody>
          <a:bodyPr wrap="square" rtlCol="0">
            <a:spAutoFit/>
          </a:bodyPr>
          <a:lstStyle/>
          <a:p>
            <a:pPr algn="ctr"/>
            <a:r>
              <a:rPr lang="tr-TR" sz="3600" dirty="0" smtClean="0"/>
              <a:t>ELEKTRİK ALANLARI</a:t>
            </a:r>
          </a:p>
        </p:txBody>
      </p:sp>
      <p:sp>
        <p:nvSpPr>
          <p:cNvPr id="5" name="TextBox 4"/>
          <p:cNvSpPr txBox="1"/>
          <p:nvPr/>
        </p:nvSpPr>
        <p:spPr>
          <a:xfrm>
            <a:off x="618185" y="1352282"/>
            <a:ext cx="7392473" cy="4247317"/>
          </a:xfrm>
          <a:prstGeom prst="rect">
            <a:avLst/>
          </a:prstGeom>
          <a:noFill/>
        </p:spPr>
        <p:txBody>
          <a:bodyPr wrap="square" rtlCol="0">
            <a:spAutoFit/>
          </a:bodyPr>
          <a:lstStyle/>
          <a:p>
            <a:pPr marL="342900" indent="-342900">
              <a:buAutoNum type="arabicPeriod"/>
            </a:pPr>
            <a:r>
              <a:rPr lang="tr-TR" dirty="0" smtClean="0"/>
              <a:t>Elektrik Yüklerinin Özellikleri</a:t>
            </a:r>
          </a:p>
          <a:p>
            <a:pPr marL="342900" indent="-342900">
              <a:buAutoNum type="arabicPeriod"/>
            </a:pPr>
            <a:endParaRPr lang="tr-TR" dirty="0" smtClean="0"/>
          </a:p>
          <a:p>
            <a:pPr marL="342900" indent="-342900">
              <a:buAutoNum type="arabicPeriod"/>
            </a:pPr>
            <a:r>
              <a:rPr lang="tr-TR" dirty="0" smtClean="0"/>
              <a:t>Yalıtkan ve İletkenler</a:t>
            </a:r>
          </a:p>
          <a:p>
            <a:pPr marL="342900" indent="-342900">
              <a:buAutoNum type="arabicPeriod"/>
            </a:pPr>
            <a:endParaRPr lang="tr-TR" dirty="0"/>
          </a:p>
          <a:p>
            <a:pPr marL="342900" indent="-342900">
              <a:buAutoNum type="arabicPeriod"/>
            </a:pPr>
            <a:r>
              <a:rPr lang="tr-TR" dirty="0" smtClean="0"/>
              <a:t>Coulomb Yasası</a:t>
            </a:r>
          </a:p>
          <a:p>
            <a:pPr marL="342900" indent="-342900">
              <a:buAutoNum type="arabicPeriod"/>
            </a:pPr>
            <a:endParaRPr lang="tr-TR" dirty="0"/>
          </a:p>
          <a:p>
            <a:pPr marL="342900" indent="-342900">
              <a:buAutoNum type="arabicPeriod"/>
            </a:pPr>
            <a:r>
              <a:rPr lang="tr-TR" dirty="0" smtClean="0"/>
              <a:t>Elektrik Alanı</a:t>
            </a:r>
          </a:p>
          <a:p>
            <a:pPr marL="342900" indent="-342900">
              <a:buAutoNum type="arabicPeriod"/>
            </a:pPr>
            <a:endParaRPr lang="tr-TR" dirty="0"/>
          </a:p>
          <a:p>
            <a:pPr marL="342900" indent="-342900">
              <a:buAutoNum type="arabicPeriod"/>
            </a:pPr>
            <a:r>
              <a:rPr lang="tr-TR" dirty="0" smtClean="0"/>
              <a:t>Sürekli Bir Yük Dağılımıının Elektrik Alanı</a:t>
            </a:r>
          </a:p>
          <a:p>
            <a:pPr marL="342900" indent="-342900">
              <a:buAutoNum type="arabicPeriod"/>
            </a:pPr>
            <a:endParaRPr lang="tr-TR" dirty="0"/>
          </a:p>
          <a:p>
            <a:pPr marL="342900" indent="-342900">
              <a:buAutoNum type="arabicPeriod"/>
            </a:pPr>
            <a:r>
              <a:rPr lang="tr-TR" dirty="0" smtClean="0"/>
              <a:t>Elektrik Alan Çizgileri</a:t>
            </a:r>
          </a:p>
          <a:p>
            <a:pPr marL="342900" indent="-342900">
              <a:buAutoNum type="arabicPeriod"/>
            </a:pPr>
            <a:endParaRPr lang="tr-TR" dirty="0"/>
          </a:p>
          <a:p>
            <a:pPr marL="342900" indent="-342900">
              <a:buAutoNum type="arabicPeriod"/>
            </a:pPr>
            <a:r>
              <a:rPr lang="tr-TR" dirty="0" smtClean="0"/>
              <a:t>Düzgün Bir elektrik Alanında Yüklü Parçacıkların Hareketi</a:t>
            </a:r>
          </a:p>
          <a:p>
            <a:pPr marL="342900" indent="-342900">
              <a:buAutoNum type="arabicPeriod"/>
            </a:pPr>
            <a:endParaRPr lang="tr-TR" dirty="0" smtClean="0"/>
          </a:p>
          <a:p>
            <a:endParaRPr lang="tr-TR" dirty="0"/>
          </a:p>
        </p:txBody>
      </p:sp>
    </p:spTree>
    <p:extLst>
      <p:ext uri="{BB962C8B-B14F-4D97-AF65-F5344CB8AC3E}">
        <p14:creationId xmlns:p14="http://schemas.microsoft.com/office/powerpoint/2010/main" val="942755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2586" y="450761"/>
            <a:ext cx="8628845" cy="369332"/>
          </a:xfrm>
          <a:prstGeom prst="rect">
            <a:avLst/>
          </a:prstGeom>
          <a:noFill/>
        </p:spPr>
        <p:txBody>
          <a:bodyPr wrap="square" rtlCol="0">
            <a:spAutoFit/>
          </a:bodyPr>
          <a:lstStyle/>
          <a:p>
            <a:pPr algn="ctr"/>
            <a:r>
              <a:rPr lang="tr-TR" dirty="0" smtClean="0"/>
              <a:t>Elektrik Yüklerinin Özellikleri</a:t>
            </a:r>
          </a:p>
        </p:txBody>
      </p:sp>
      <p:sp>
        <p:nvSpPr>
          <p:cNvPr id="5" name="TextBox 4"/>
          <p:cNvSpPr txBox="1"/>
          <p:nvPr/>
        </p:nvSpPr>
        <p:spPr>
          <a:xfrm>
            <a:off x="927279" y="1081825"/>
            <a:ext cx="9916732" cy="369332"/>
          </a:xfrm>
          <a:prstGeom prst="rect">
            <a:avLst/>
          </a:prstGeom>
          <a:noFill/>
        </p:spPr>
        <p:txBody>
          <a:bodyPr wrap="square" rtlCol="0">
            <a:spAutoFit/>
          </a:bodyPr>
          <a:lstStyle/>
          <a:p>
            <a:r>
              <a:rPr lang="tr-TR" dirty="0" smtClean="0"/>
              <a:t>Elektrik yükleri ve kuvvetlerinin varlığını göstermek için birkaç basit deneye bakalım</a:t>
            </a:r>
          </a:p>
        </p:txBody>
      </p:sp>
      <p:sp>
        <p:nvSpPr>
          <p:cNvPr id="6" name="TextBox 5"/>
          <p:cNvSpPr txBox="1"/>
          <p:nvPr/>
        </p:nvSpPr>
        <p:spPr>
          <a:xfrm>
            <a:off x="1062506" y="1712889"/>
            <a:ext cx="9569003" cy="369332"/>
          </a:xfrm>
          <a:prstGeom prst="rect">
            <a:avLst/>
          </a:prstGeom>
          <a:noFill/>
        </p:spPr>
        <p:txBody>
          <a:bodyPr wrap="square" rtlCol="0">
            <a:spAutoFit/>
          </a:bodyPr>
          <a:lstStyle/>
          <a:p>
            <a:r>
              <a:rPr lang="tr-TR" dirty="0" smtClean="0"/>
              <a:t>Örnek 1. </a:t>
            </a:r>
            <a:endParaRPr lang="tr-TR" dirty="0"/>
          </a:p>
        </p:txBody>
      </p:sp>
      <p:sp>
        <p:nvSpPr>
          <p:cNvPr id="7" name="TextBox 6"/>
          <p:cNvSpPr txBox="1"/>
          <p:nvPr/>
        </p:nvSpPr>
        <p:spPr>
          <a:xfrm>
            <a:off x="927279" y="2078065"/>
            <a:ext cx="10354614" cy="923330"/>
          </a:xfrm>
          <a:prstGeom prst="rect">
            <a:avLst/>
          </a:prstGeom>
          <a:noFill/>
        </p:spPr>
        <p:txBody>
          <a:bodyPr wrap="square" rtlCol="0">
            <a:spAutoFit/>
          </a:bodyPr>
          <a:lstStyle/>
          <a:p>
            <a:r>
              <a:rPr lang="tr-TR" dirty="0" smtClean="0"/>
              <a:t>Saçımızı tarakla kuru bir günde taradıktan sonra, tarağın kağıt  parçacıklarını çektiğini göreceksiniz. Çekim kuvveti çoğu kez kağıt parçalarını düşürmeyecek kadar kuvvetlidir. İpek yada kürke sürtülmüş cam veya lastik gibi başka maddelerle de aynı olay gözlenebilir. </a:t>
            </a:r>
          </a:p>
        </p:txBody>
      </p:sp>
      <p:sp>
        <p:nvSpPr>
          <p:cNvPr id="8" name="TextBox 7"/>
          <p:cNvSpPr txBox="1"/>
          <p:nvPr/>
        </p:nvSpPr>
        <p:spPr>
          <a:xfrm>
            <a:off x="1094704" y="3181905"/>
            <a:ext cx="9569003" cy="369332"/>
          </a:xfrm>
          <a:prstGeom prst="rect">
            <a:avLst/>
          </a:prstGeom>
          <a:noFill/>
        </p:spPr>
        <p:txBody>
          <a:bodyPr wrap="square" rtlCol="0">
            <a:spAutoFit/>
          </a:bodyPr>
          <a:lstStyle/>
          <a:p>
            <a:r>
              <a:rPr lang="tr-TR" dirty="0" smtClean="0"/>
              <a:t>Örnek 2. </a:t>
            </a:r>
            <a:endParaRPr lang="tr-TR" dirty="0"/>
          </a:p>
        </p:txBody>
      </p:sp>
      <p:sp>
        <p:nvSpPr>
          <p:cNvPr id="9" name="TextBox 8"/>
          <p:cNvSpPr txBox="1"/>
          <p:nvPr/>
        </p:nvSpPr>
        <p:spPr>
          <a:xfrm>
            <a:off x="302653" y="3461494"/>
            <a:ext cx="9317866" cy="646331"/>
          </a:xfrm>
          <a:prstGeom prst="rect">
            <a:avLst/>
          </a:prstGeom>
          <a:noFill/>
        </p:spPr>
        <p:txBody>
          <a:bodyPr wrap="square" rtlCol="0">
            <a:spAutoFit/>
          </a:bodyPr>
          <a:lstStyle/>
          <a:p>
            <a:r>
              <a:rPr lang="tr-TR" dirty="0" smtClean="0"/>
              <a:t>Şişirilmiş bir balonun yünle ovulmasıdır. Böyle davranan cisimlerin </a:t>
            </a:r>
            <a:r>
              <a:rPr lang="tr-TR" dirty="0" smtClean="0">
                <a:solidFill>
                  <a:srgbClr val="FF0000"/>
                </a:solidFill>
              </a:rPr>
              <a:t>elektriklenmiş ve elektrikle yüklenmiş oldukları</a:t>
            </a:r>
            <a:r>
              <a:rPr lang="tr-TR" dirty="0" smtClean="0"/>
              <a:t> söylenir. </a:t>
            </a:r>
            <a:endParaRPr lang="tr-TR" dirty="0"/>
          </a:p>
        </p:txBody>
      </p:sp>
      <p:pic>
        <p:nvPicPr>
          <p:cNvPr id="10" name="Picture 9"/>
          <p:cNvPicPr>
            <a:picLocks noChangeAspect="1"/>
          </p:cNvPicPr>
          <p:nvPr/>
        </p:nvPicPr>
        <p:blipFill rotWithShape="1">
          <a:blip r:embed="rId2"/>
          <a:srcRect l="-362" t="7722" r="362" b="-3073"/>
          <a:stretch/>
        </p:blipFill>
        <p:spPr>
          <a:xfrm>
            <a:off x="662324" y="4120097"/>
            <a:ext cx="3552825" cy="1998065"/>
          </a:xfrm>
          <a:prstGeom prst="rect">
            <a:avLst/>
          </a:prstGeom>
          <a:ln>
            <a:solidFill>
              <a:schemeClr val="tx1"/>
            </a:solidFill>
          </a:ln>
        </p:spPr>
      </p:pic>
      <p:pic>
        <p:nvPicPr>
          <p:cNvPr id="11" name="Picture 10"/>
          <p:cNvPicPr>
            <a:picLocks noChangeAspect="1"/>
          </p:cNvPicPr>
          <p:nvPr/>
        </p:nvPicPr>
        <p:blipFill>
          <a:blip r:embed="rId3"/>
          <a:stretch>
            <a:fillRect/>
          </a:stretch>
        </p:blipFill>
        <p:spPr>
          <a:xfrm>
            <a:off x="5450444" y="4235519"/>
            <a:ext cx="2066925" cy="1924050"/>
          </a:xfrm>
          <a:prstGeom prst="rect">
            <a:avLst/>
          </a:prstGeom>
          <a:ln>
            <a:solidFill>
              <a:schemeClr val="tx1"/>
            </a:solidFill>
          </a:ln>
        </p:spPr>
      </p:pic>
      <p:pic>
        <p:nvPicPr>
          <p:cNvPr id="1036" name="Picture 12" descr="http://fenokulu.net/denres/elektriklenme112356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5202" y="3292959"/>
            <a:ext cx="3733800" cy="20288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Rectangle 11"/>
          <p:cNvSpPr/>
          <p:nvPr/>
        </p:nvSpPr>
        <p:spPr>
          <a:xfrm>
            <a:off x="0" y="6642946"/>
            <a:ext cx="6096000" cy="215444"/>
          </a:xfrm>
          <a:prstGeom prst="rect">
            <a:avLst/>
          </a:prstGeom>
        </p:spPr>
        <p:txBody>
          <a:bodyPr>
            <a:spAutoFit/>
          </a:bodyPr>
          <a:lstStyle/>
          <a:p>
            <a:r>
              <a:rPr lang="tr-TR" sz="800" dirty="0"/>
              <a:t>http://www.fenokulu.net/yeni/Fen-Konulari/Konu/Yasamimizdaki-Eletrik-ve-Etkileri-Konu-Anlatimi_0_133.html</a:t>
            </a:r>
          </a:p>
        </p:txBody>
      </p:sp>
      <p:sp>
        <p:nvSpPr>
          <p:cNvPr id="13" name="Rectangle 12"/>
          <p:cNvSpPr/>
          <p:nvPr/>
        </p:nvSpPr>
        <p:spPr>
          <a:xfrm>
            <a:off x="467540" y="6108245"/>
            <a:ext cx="4314422" cy="523220"/>
          </a:xfrm>
          <a:prstGeom prst="rect">
            <a:avLst/>
          </a:prstGeom>
        </p:spPr>
        <p:txBody>
          <a:bodyPr wrap="square">
            <a:spAutoFit/>
          </a:bodyPr>
          <a:lstStyle/>
          <a:p>
            <a:r>
              <a:rPr lang="tr-TR" sz="1400" dirty="0" smtClean="0">
                <a:solidFill>
                  <a:srgbClr val="000000"/>
                </a:solidFill>
                <a:latin typeface="Verdana" panose="020B0604030504040204" pitchFamily="34" charset="0"/>
              </a:rPr>
              <a:t>Sürtünmeden önce pozitif ve negatif yük miktarları eşit olduğu için cisimler yüksüzdür.</a:t>
            </a:r>
            <a:endParaRPr lang="tr-TR" sz="1400" dirty="0"/>
          </a:p>
        </p:txBody>
      </p:sp>
      <p:sp>
        <p:nvSpPr>
          <p:cNvPr id="14" name="Rectangle 13"/>
          <p:cNvSpPr/>
          <p:nvPr/>
        </p:nvSpPr>
        <p:spPr>
          <a:xfrm>
            <a:off x="5450443" y="6119726"/>
            <a:ext cx="2349793" cy="738664"/>
          </a:xfrm>
          <a:prstGeom prst="rect">
            <a:avLst/>
          </a:prstGeom>
        </p:spPr>
        <p:txBody>
          <a:bodyPr wrap="square">
            <a:spAutoFit/>
          </a:bodyPr>
          <a:lstStyle/>
          <a:p>
            <a:r>
              <a:rPr lang="tr-TR" sz="1400" dirty="0" smtClean="0">
                <a:solidFill>
                  <a:srgbClr val="000000"/>
                </a:solidFill>
                <a:latin typeface="Verdana" panose="020B0604030504040204" pitchFamily="34" charset="0"/>
              </a:rPr>
              <a:t>Sürtünme sırasında iki cisim arasında yük alış verişi gerçekleşir.</a:t>
            </a:r>
            <a:endParaRPr lang="tr-TR" sz="1400" dirty="0"/>
          </a:p>
        </p:txBody>
      </p:sp>
      <p:sp>
        <p:nvSpPr>
          <p:cNvPr id="15" name="Rectangle 14"/>
          <p:cNvSpPr/>
          <p:nvPr/>
        </p:nvSpPr>
        <p:spPr>
          <a:xfrm>
            <a:off x="7975506" y="5323415"/>
            <a:ext cx="4210855" cy="1569660"/>
          </a:xfrm>
          <a:prstGeom prst="rect">
            <a:avLst/>
          </a:prstGeom>
        </p:spPr>
        <p:txBody>
          <a:bodyPr wrap="square">
            <a:spAutoFit/>
          </a:bodyPr>
          <a:lstStyle/>
          <a:p>
            <a:r>
              <a:rPr lang="tr-TR" sz="1600" dirty="0">
                <a:solidFill>
                  <a:srgbClr val="000000"/>
                </a:solidFill>
                <a:latin typeface="Verdana" panose="020B0604030504040204" pitchFamily="34" charset="0"/>
              </a:rPr>
              <a:t>Sürtünmeden sonra cisimlerdeki (+) ve (-) yük dengesi bozulur. Yün kumaştaki negatif yüklü elektronlar plastik balona geçer. Böylece yün kumaş pozitif yüklü, plastik balon ise negatif yüklü olur.</a:t>
            </a:r>
            <a:endParaRPr lang="tr-TR" sz="1600" dirty="0"/>
          </a:p>
        </p:txBody>
      </p:sp>
    </p:spTree>
    <p:extLst>
      <p:ext uri="{BB962C8B-B14F-4D97-AF65-F5344CB8AC3E}">
        <p14:creationId xmlns:p14="http://schemas.microsoft.com/office/powerpoint/2010/main" val="285228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100 dolar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666" y="81790"/>
            <a:ext cx="4800600" cy="2019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50090" y="2303103"/>
            <a:ext cx="3747752" cy="369332"/>
          </a:xfrm>
          <a:prstGeom prst="rect">
            <a:avLst/>
          </a:prstGeom>
          <a:noFill/>
        </p:spPr>
        <p:txBody>
          <a:bodyPr wrap="square" rtlCol="0">
            <a:spAutoFit/>
          </a:bodyPr>
          <a:lstStyle/>
          <a:p>
            <a:r>
              <a:rPr lang="tr-TR" dirty="0" smtClean="0"/>
              <a:t>Benjamin Franklin (1709-1790)</a:t>
            </a:r>
            <a:endParaRPr lang="tr-TR" dirty="0"/>
          </a:p>
        </p:txBody>
      </p:sp>
      <p:pic>
        <p:nvPicPr>
          <p:cNvPr id="2056" name="Picture 8" descr="benjamin franklin ile ilgili gÃ¶rsel sonuc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28" y="2874447"/>
            <a:ext cx="6086475" cy="3705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658377" y="231820"/>
            <a:ext cx="5533623" cy="646331"/>
          </a:xfrm>
          <a:prstGeom prst="rect">
            <a:avLst/>
          </a:prstGeom>
          <a:noFill/>
        </p:spPr>
        <p:txBody>
          <a:bodyPr wrap="square" rtlCol="0">
            <a:spAutoFit/>
          </a:bodyPr>
          <a:lstStyle/>
          <a:p>
            <a:r>
              <a:rPr lang="tr-TR" dirty="0" smtClean="0"/>
              <a:t>Artı (pozitif) ve Eksi (negatif) adlar verdiği, iki çeşit elektrik yükü olduğunu bulmuştur.  </a:t>
            </a:r>
            <a:endParaRPr lang="tr-TR" dirty="0"/>
          </a:p>
        </p:txBody>
      </p:sp>
      <p:sp>
        <p:nvSpPr>
          <p:cNvPr id="8" name="TextBox 7"/>
          <p:cNvSpPr txBox="1"/>
          <p:nvPr/>
        </p:nvSpPr>
        <p:spPr>
          <a:xfrm>
            <a:off x="6658377" y="1091440"/>
            <a:ext cx="1390918" cy="369332"/>
          </a:xfrm>
          <a:prstGeom prst="rect">
            <a:avLst/>
          </a:prstGeom>
          <a:noFill/>
        </p:spPr>
        <p:txBody>
          <a:bodyPr wrap="square" rtlCol="0">
            <a:spAutoFit/>
          </a:bodyPr>
          <a:lstStyle/>
          <a:p>
            <a:r>
              <a:rPr lang="tr-TR" dirty="0" smtClean="0"/>
              <a:t>Örnek </a:t>
            </a:r>
            <a:endParaRPr lang="tr-TR" dirty="0"/>
          </a:p>
        </p:txBody>
      </p:sp>
      <p:sp>
        <p:nvSpPr>
          <p:cNvPr id="9" name="Rectangle 8"/>
          <p:cNvSpPr/>
          <p:nvPr/>
        </p:nvSpPr>
        <p:spPr>
          <a:xfrm>
            <a:off x="12878" y="6579672"/>
            <a:ext cx="12179122" cy="338554"/>
          </a:xfrm>
          <a:prstGeom prst="rect">
            <a:avLst/>
          </a:prstGeom>
        </p:spPr>
        <p:txBody>
          <a:bodyPr wrap="square">
            <a:spAutoFit/>
          </a:bodyPr>
          <a:lstStyle/>
          <a:p>
            <a:r>
              <a:rPr lang="tr-TR" sz="800" dirty="0"/>
              <a:t>https://www.google.com/search?biw=1366&amp;bih=657&amp;tbm=isch&amp;sa=1&amp;ei=IrBUXNroJsSLsgGM9pfwAg&amp;q=+lastik+cam+%C3%A7ubuk+elektriklenmesi&amp;oq=+lastik+cam+%C3%A7ubuk+elektriklenmesi&amp;gs_l=img.3...2293.15575..15902...0.0..0.136.3005.1j27......0....1..gws-wiz-img.......0i7i30j0i8i30j0i24.N-TAPDHJVCk#imgrc=1_aC9JE6JCDhGM:</a:t>
            </a:r>
          </a:p>
        </p:txBody>
      </p:sp>
      <p:sp>
        <p:nvSpPr>
          <p:cNvPr id="10" name="Rectangle 9"/>
          <p:cNvSpPr/>
          <p:nvPr/>
        </p:nvSpPr>
        <p:spPr>
          <a:xfrm>
            <a:off x="6485876" y="2874447"/>
            <a:ext cx="5706124" cy="3293209"/>
          </a:xfrm>
          <a:prstGeom prst="rect">
            <a:avLst/>
          </a:prstGeom>
        </p:spPr>
        <p:txBody>
          <a:bodyPr wrap="square">
            <a:spAutoFit/>
          </a:bodyPr>
          <a:lstStyle/>
          <a:p>
            <a:r>
              <a:rPr lang="tr-TR" sz="1600" dirty="0">
                <a:solidFill>
                  <a:srgbClr val="000000"/>
                </a:solidFill>
              </a:rPr>
              <a:t>a) Bir cam çubuğu bir ipek parçasına sürtüp yalıtkan bir iple asalım. İkinci bir cam çubuğu yine ipek parçasına sürtüp birinci cam çubuğa yaklaştırırsak birbirini iter.</a:t>
            </a:r>
            <a:r>
              <a:rPr lang="tr-TR" sz="1600" dirty="0"/>
              <a:t/>
            </a:r>
            <a:br>
              <a:rPr lang="tr-TR" sz="1600" dirty="0"/>
            </a:br>
            <a:r>
              <a:rPr lang="tr-TR" sz="1600" dirty="0"/>
              <a:t/>
            </a:r>
            <a:br>
              <a:rPr lang="tr-TR" sz="1600" dirty="0"/>
            </a:br>
            <a:r>
              <a:rPr lang="tr-TR" sz="1600" dirty="0">
                <a:solidFill>
                  <a:srgbClr val="000000"/>
                </a:solidFill>
              </a:rPr>
              <a:t>b) Benzer şekilde bir ebonit çubuğu yünlü kumaş parçasına sürtüp yalıtkan bir iple asalım. İkinci bir ebonit çubuğu yine yünlü kumaş parçasına sürtüp birinci ebonit çubuğa yaklaştırırsak yine birbirini iter. </a:t>
            </a:r>
            <a:r>
              <a:rPr lang="tr-TR" sz="1600" dirty="0"/>
              <a:t/>
            </a:r>
            <a:br>
              <a:rPr lang="tr-TR" sz="1600" dirty="0"/>
            </a:br>
            <a:r>
              <a:rPr lang="tr-TR" sz="1600" dirty="0"/>
              <a:t/>
            </a:r>
            <a:br>
              <a:rPr lang="tr-TR" sz="1600" dirty="0"/>
            </a:br>
            <a:r>
              <a:rPr lang="tr-TR" sz="1600" dirty="0">
                <a:solidFill>
                  <a:srgbClr val="000000"/>
                </a:solidFill>
              </a:rPr>
              <a:t>c) Bir cam çubuğu ipek parçasına sürtüp yalıtkan bir ip ile asalım. Bir ebonit çubuğu yünlü kumaş parçasına sürtüp çam çubuğa yaklaştırırsak birbirini çeker.</a:t>
            </a:r>
            <a:r>
              <a:rPr lang="tr-TR" sz="1600" dirty="0"/>
              <a:t/>
            </a:r>
            <a:br>
              <a:rPr lang="tr-TR" sz="1600" dirty="0"/>
            </a:br>
            <a:endParaRPr lang="tr-TR" sz="1600" dirty="0"/>
          </a:p>
        </p:txBody>
      </p:sp>
      <p:sp>
        <p:nvSpPr>
          <p:cNvPr id="11" name="TextBox 10"/>
          <p:cNvSpPr txBox="1"/>
          <p:nvPr/>
        </p:nvSpPr>
        <p:spPr>
          <a:xfrm>
            <a:off x="6740545" y="5906814"/>
            <a:ext cx="5400632" cy="646331"/>
          </a:xfrm>
          <a:prstGeom prst="rect">
            <a:avLst/>
          </a:prstGeom>
          <a:solidFill>
            <a:schemeClr val="accent2"/>
          </a:solidFill>
        </p:spPr>
        <p:txBody>
          <a:bodyPr wrap="square" rtlCol="0">
            <a:spAutoFit/>
          </a:bodyPr>
          <a:lstStyle/>
          <a:p>
            <a:r>
              <a:rPr lang="tr-TR" dirty="0" smtClean="0">
                <a:solidFill>
                  <a:schemeClr val="bg1"/>
                </a:solidFill>
              </a:rPr>
              <a:t>Aynı yüklerin birbirlerini ittiğini, farklı yüklerin birbirini çektiği sonucuna varılır. </a:t>
            </a:r>
            <a:endParaRPr lang="tr-TR" dirty="0">
              <a:solidFill>
                <a:schemeClr val="bg1"/>
              </a:solidFill>
            </a:endParaRPr>
          </a:p>
        </p:txBody>
      </p:sp>
      <p:pic>
        <p:nvPicPr>
          <p:cNvPr id="12" name="Picture 11"/>
          <p:cNvPicPr>
            <a:picLocks noChangeAspect="1"/>
          </p:cNvPicPr>
          <p:nvPr/>
        </p:nvPicPr>
        <p:blipFill>
          <a:blip r:embed="rId4"/>
          <a:stretch>
            <a:fillRect/>
          </a:stretch>
        </p:blipFill>
        <p:spPr>
          <a:xfrm>
            <a:off x="6959252" y="1552250"/>
            <a:ext cx="4657725" cy="1209675"/>
          </a:xfrm>
          <a:prstGeom prst="rect">
            <a:avLst/>
          </a:prstGeom>
        </p:spPr>
      </p:pic>
    </p:spTree>
    <p:extLst>
      <p:ext uri="{BB962C8B-B14F-4D97-AF65-F5344CB8AC3E}">
        <p14:creationId xmlns:p14="http://schemas.microsoft.com/office/powerpoint/2010/main" val="338341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761" y="347730"/>
            <a:ext cx="11320529" cy="369332"/>
          </a:xfrm>
          <a:prstGeom prst="rect">
            <a:avLst/>
          </a:prstGeom>
          <a:noFill/>
        </p:spPr>
        <p:txBody>
          <a:bodyPr wrap="square" rtlCol="0">
            <a:spAutoFit/>
          </a:bodyPr>
          <a:lstStyle/>
          <a:p>
            <a:r>
              <a:rPr lang="tr-TR" dirty="0" smtClean="0"/>
              <a:t>Birçok ticari ürünün özelliklerinden, çekici elektrik kuvvetleri sorumludur.</a:t>
            </a:r>
          </a:p>
        </p:txBody>
      </p:sp>
      <p:sp>
        <p:nvSpPr>
          <p:cNvPr id="3" name="TextBox 2"/>
          <p:cNvSpPr txBox="1"/>
          <p:nvPr/>
        </p:nvSpPr>
        <p:spPr>
          <a:xfrm>
            <a:off x="450761" y="920301"/>
            <a:ext cx="2331076" cy="369332"/>
          </a:xfrm>
          <a:prstGeom prst="rect">
            <a:avLst/>
          </a:prstGeom>
          <a:noFill/>
        </p:spPr>
        <p:txBody>
          <a:bodyPr wrap="square" rtlCol="0">
            <a:spAutoFit/>
          </a:bodyPr>
          <a:lstStyle/>
          <a:p>
            <a:r>
              <a:rPr lang="tr-TR" dirty="0" smtClean="0"/>
              <a:t>Örnek</a:t>
            </a:r>
            <a:endParaRPr lang="tr-TR" dirty="0"/>
          </a:p>
        </p:txBody>
      </p:sp>
      <p:pic>
        <p:nvPicPr>
          <p:cNvPr id="1026" name="Picture 2" descr="gÃ¶z lensi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0933" y="717062"/>
            <a:ext cx="3028950" cy="1514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0761" y="1474299"/>
            <a:ext cx="8075053" cy="1477328"/>
          </a:xfrm>
          <a:prstGeom prst="rect">
            <a:avLst/>
          </a:prstGeom>
          <a:noFill/>
        </p:spPr>
        <p:txBody>
          <a:bodyPr wrap="square" rtlCol="0">
            <a:spAutoFit/>
          </a:bodyPr>
          <a:lstStyle/>
          <a:p>
            <a:r>
              <a:rPr lang="tr-TR" dirty="0" smtClean="0"/>
              <a:t>Birçok kontak merceğin plastiği (etafilkon), gözyaşındaki protein moleküllerini elektriksel olarak çeken moleküllerden oluşur. Bu protein moleküllerinin plastikçe soğrulup tutulması ile mercek kullanıcının gözyaşlarından oluşmuş durumuna girer. Bundan dolayı kullanıcının gözü merceği yabancı cisim gibi algılamaz ve böylece rahatça kullanabilir.  </a:t>
            </a:r>
            <a:endParaRPr lang="tr-TR" dirty="0"/>
          </a:p>
        </p:txBody>
      </p:sp>
      <p:sp>
        <p:nvSpPr>
          <p:cNvPr id="5" name="Rectangle 4"/>
          <p:cNvSpPr/>
          <p:nvPr/>
        </p:nvSpPr>
        <p:spPr>
          <a:xfrm>
            <a:off x="450761" y="3306366"/>
            <a:ext cx="11320529" cy="2585323"/>
          </a:xfrm>
          <a:prstGeom prst="rect">
            <a:avLst/>
          </a:prstGeom>
        </p:spPr>
        <p:txBody>
          <a:bodyPr wrap="square">
            <a:spAutoFit/>
          </a:bodyPr>
          <a:lstStyle/>
          <a:p>
            <a:pPr algn="just"/>
            <a:r>
              <a:rPr lang="tr-TR" dirty="0" smtClean="0">
                <a:solidFill>
                  <a:srgbClr val="333333"/>
                </a:solidFill>
              </a:rPr>
              <a:t>Günümüzün </a:t>
            </a:r>
            <a:r>
              <a:rPr lang="tr-TR" dirty="0">
                <a:solidFill>
                  <a:srgbClr val="333333"/>
                </a:solidFill>
              </a:rPr>
              <a:t>yegane çevreci bir ürünü olan </a:t>
            </a:r>
            <a:r>
              <a:rPr lang="tr-TR" dirty="0">
                <a:solidFill>
                  <a:srgbClr val="FF0000"/>
                </a:solidFill>
              </a:rPr>
              <a:t>elektrostatik toz boya</a:t>
            </a:r>
            <a:r>
              <a:rPr lang="tr-TR" dirty="0">
                <a:solidFill>
                  <a:srgbClr val="333333"/>
                </a:solidFill>
              </a:rPr>
              <a:t>, uygulama esnasında kullanılan boya miktarının </a:t>
            </a:r>
            <a:r>
              <a:rPr lang="tr-TR" dirty="0" smtClean="0">
                <a:solidFill>
                  <a:srgbClr val="333333"/>
                </a:solidFill>
              </a:rPr>
              <a:t>           % 98'nin </a:t>
            </a:r>
            <a:r>
              <a:rPr lang="tr-TR" dirty="0">
                <a:solidFill>
                  <a:srgbClr val="333333"/>
                </a:solidFill>
              </a:rPr>
              <a:t>metale </a:t>
            </a:r>
            <a:r>
              <a:rPr lang="tr-TR" dirty="0" smtClean="0">
                <a:solidFill>
                  <a:srgbClr val="333333"/>
                </a:solidFill>
              </a:rPr>
              <a:t>tutturulabilir. </a:t>
            </a:r>
            <a:r>
              <a:rPr lang="tr-TR" dirty="0">
                <a:solidFill>
                  <a:srgbClr val="333333"/>
                </a:solidFill>
              </a:rPr>
              <a:t>Püskürtme esnasında boya zerreciklerini çok düşük </a:t>
            </a:r>
            <a:r>
              <a:rPr lang="tr-TR" dirty="0" smtClean="0">
                <a:solidFill>
                  <a:srgbClr val="333333"/>
                </a:solidFill>
              </a:rPr>
              <a:t>7 </a:t>
            </a:r>
            <a:r>
              <a:rPr lang="tr-TR" dirty="0">
                <a:solidFill>
                  <a:srgbClr val="333333"/>
                </a:solidFill>
              </a:rPr>
              <a:t>mA ve çok düşük doğru akım yükleyerek topraklanmış parçanın üzerine </a:t>
            </a:r>
            <a:r>
              <a:rPr lang="tr-TR" dirty="0" smtClean="0">
                <a:solidFill>
                  <a:srgbClr val="333333"/>
                </a:solidFill>
              </a:rPr>
              <a:t>transfer edilir. Cereyan </a:t>
            </a:r>
            <a:r>
              <a:rPr lang="tr-TR" dirty="0">
                <a:solidFill>
                  <a:srgbClr val="333333"/>
                </a:solidFill>
              </a:rPr>
              <a:t>çarpma ihtimali yoktur</a:t>
            </a:r>
            <a:r>
              <a:rPr lang="tr-TR" dirty="0" smtClean="0">
                <a:solidFill>
                  <a:srgbClr val="333333"/>
                </a:solidFill>
              </a:rPr>
              <a:t>. Boya tabancadan </a:t>
            </a:r>
            <a:r>
              <a:rPr lang="tr-TR" dirty="0">
                <a:solidFill>
                  <a:srgbClr val="333333"/>
                </a:solidFill>
              </a:rPr>
              <a:t>çıkarken (-) elektrik yüklenir. </a:t>
            </a:r>
            <a:r>
              <a:rPr lang="tr-TR" dirty="0" smtClean="0">
                <a:solidFill>
                  <a:srgbClr val="333333"/>
                </a:solidFill>
              </a:rPr>
              <a:t>Boyanarak </a:t>
            </a:r>
            <a:r>
              <a:rPr lang="tr-TR" dirty="0">
                <a:solidFill>
                  <a:srgbClr val="333333"/>
                </a:solidFill>
              </a:rPr>
              <a:t>topraklanmış parçanın yüzeyine çengel şeklinde kuvvet yollarını takip ederek gider.</a:t>
            </a:r>
            <a:r>
              <a:rPr lang="tr-TR" dirty="0"/>
              <a:t/>
            </a:r>
            <a:br>
              <a:rPr lang="tr-TR" dirty="0"/>
            </a:br>
            <a:r>
              <a:rPr lang="tr-TR" dirty="0" smtClean="0">
                <a:solidFill>
                  <a:srgbClr val="333333"/>
                </a:solidFill>
              </a:rPr>
              <a:t>Boya </a:t>
            </a:r>
            <a:r>
              <a:rPr lang="tr-TR" dirty="0">
                <a:solidFill>
                  <a:srgbClr val="333333"/>
                </a:solidFill>
              </a:rPr>
              <a:t>zerrecikleri; zıt kutuplar birbirini çeker prensiplerine göre parça üzerine çekilirler. Ancak kendi aralarında aynı kutupta olduklarından birbirlerini iterek homojen dağılımı sağlarlar</a:t>
            </a:r>
            <a:r>
              <a:rPr lang="tr-TR" dirty="0" smtClean="0">
                <a:solidFill>
                  <a:srgbClr val="333333"/>
                </a:solidFill>
              </a:rPr>
              <a:t>. Böylece akıntı ve damlama ihtimalini yok denecek düzeye indirirler. Polimer tozlarının elektrostatik olarak kaplanacak parçaların üzerine ayrıştırıldıktan sonra eritilmesi ile meydana gelen kaplamaya </a:t>
            </a:r>
            <a:r>
              <a:rPr lang="tr-TR" dirty="0">
                <a:solidFill>
                  <a:srgbClr val="FF0000"/>
                </a:solidFill>
              </a:rPr>
              <a:t>toz boya kaplama </a:t>
            </a:r>
            <a:r>
              <a:rPr lang="tr-TR" dirty="0">
                <a:solidFill>
                  <a:srgbClr val="333333"/>
                </a:solidFill>
              </a:rPr>
              <a:t>denir. Elektrostatik toz boyama solvent içermeyen bir yüzey kaplama </a:t>
            </a:r>
            <a:r>
              <a:rPr lang="tr-TR" dirty="0" smtClean="0">
                <a:solidFill>
                  <a:srgbClr val="333333"/>
                </a:solidFill>
              </a:rPr>
              <a:t>metodudur</a:t>
            </a:r>
            <a:r>
              <a:rPr lang="tr-TR" dirty="0">
                <a:solidFill>
                  <a:srgbClr val="333333"/>
                </a:solidFill>
              </a:rPr>
              <a:t>. Kaplayıcı malzeme, son kat boya tabakasını oluşturan çok ince toz boya partikülleridir. </a:t>
            </a:r>
            <a:endParaRPr lang="tr-TR" dirty="0"/>
          </a:p>
        </p:txBody>
      </p:sp>
      <p:sp>
        <p:nvSpPr>
          <p:cNvPr id="6" name="Rectangle 5"/>
          <p:cNvSpPr/>
          <p:nvPr/>
        </p:nvSpPr>
        <p:spPr>
          <a:xfrm>
            <a:off x="124497" y="6611779"/>
            <a:ext cx="6096000" cy="246221"/>
          </a:xfrm>
          <a:prstGeom prst="rect">
            <a:avLst/>
          </a:prstGeom>
        </p:spPr>
        <p:txBody>
          <a:bodyPr>
            <a:spAutoFit/>
          </a:bodyPr>
          <a:lstStyle/>
          <a:p>
            <a:r>
              <a:rPr lang="tr-TR" sz="1000" dirty="0"/>
              <a:t>https://www.berkteknik.com.tr/page/blog_detay/18/elektrostatik-toz-boya-nedir.htm</a:t>
            </a:r>
          </a:p>
        </p:txBody>
      </p:sp>
    </p:spTree>
    <p:extLst>
      <p:ext uri="{BB962C8B-B14F-4D97-AF65-F5344CB8AC3E}">
        <p14:creationId xmlns:p14="http://schemas.microsoft.com/office/powerpoint/2010/main" val="413341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1971</Words>
  <Application>Microsoft Office PowerPoint</Application>
  <PresentationFormat>Widescreen</PresentationFormat>
  <Paragraphs>177</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Cambria Math</vt:lpstr>
      <vt:lpstr>Comic Sans MS</vt:lpstr>
      <vt:lpstr>Times New Roman</vt:lpstr>
      <vt:lpstr>Verdana</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Yük Korunumu</vt:lpstr>
      <vt:lpstr>PowerPoint Presentation</vt:lpstr>
      <vt:lpstr>PowerPoint Presentation</vt:lpstr>
      <vt:lpstr>İletken ve Yalıtkanlar</vt:lpstr>
      <vt:lpstr>PowerPoint Presentation</vt:lpstr>
      <vt:lpstr>PowerPoint Presentation</vt:lpstr>
      <vt:lpstr>PowerPoint Presentation</vt:lpstr>
      <vt:lpstr>PowerPoint Presentation</vt:lpstr>
      <vt:lpstr>PowerPoint Presentation</vt:lpstr>
      <vt:lpstr>Coulomb Yasası</vt:lpstr>
      <vt:lpstr>Coulomb Yasası</vt:lpstr>
      <vt:lpstr>Coulomb Yasası</vt:lpstr>
      <vt:lpstr>PowerPoint Presentation</vt:lpstr>
      <vt:lpstr>PowerPoint Presentation</vt:lpstr>
      <vt:lpstr>PowerPoint Presentation</vt:lpstr>
      <vt:lpstr>PowerPoint Presentation</vt:lpstr>
      <vt:lpstr>Örnek : q3 üzerine etkiyen kuvvet nedir?</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SUUSER</dc:creator>
  <cp:lastModifiedBy>Seda Sagdinc</cp:lastModifiedBy>
  <cp:revision>103</cp:revision>
  <dcterms:created xsi:type="dcterms:W3CDTF">2019-02-01T18:39:57Z</dcterms:created>
  <dcterms:modified xsi:type="dcterms:W3CDTF">2019-03-01T13:10:04Z</dcterms:modified>
</cp:coreProperties>
</file>