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3" r:id="rId2"/>
    <p:sldId id="304" r:id="rId3"/>
    <p:sldId id="305" r:id="rId4"/>
    <p:sldId id="306" r:id="rId5"/>
    <p:sldId id="30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300" r:id="rId38"/>
    <p:sldId id="301" r:id="rId39"/>
    <p:sldId id="302" r:id="rId40"/>
    <p:sldId id="264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70" autoAdjust="0"/>
  </p:normalViewPr>
  <p:slideViewPr>
    <p:cSldViewPr>
      <p:cViewPr varScale="1">
        <p:scale>
          <a:sx n="45" d="100"/>
          <a:sy n="45" d="100"/>
        </p:scale>
        <p:origin x="-20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4338C-624F-47BD-8141-4252DFCA852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C32E-45F4-4239-B40B-7CB53FC9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en-US" sz="1200"/>
              <a:t>BIL 320 Yazılım Mühendisliği 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4D1D20-C9A6-434D-A748-D842CBC2F82A}" type="slidenum">
              <a:rPr lang="tr-TR" altLang="en-US" sz="1200"/>
              <a:pPr eaLnBrk="1" hangingPunct="1">
                <a:spcBef>
                  <a:spcPct val="0"/>
                </a:spcBef>
              </a:pPr>
              <a:t>1</a:t>
            </a:fld>
            <a:endParaRPr lang="tr-TR" altLang="en-US" sz="1200"/>
          </a:p>
        </p:txBody>
      </p:sp>
      <p:sp>
        <p:nvSpPr>
          <p:cNvPr id="7885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en-US" sz="1200"/>
              <a:t>BIL 320 Yazılım Mühendisliği 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68E27C-2EBE-4EB5-8F13-8A037133C5CF}" type="slidenum">
              <a:rPr lang="tr-TR" altLang="en-US" sz="1200"/>
              <a:pPr eaLnBrk="1" hangingPunct="1">
                <a:spcBef>
                  <a:spcPct val="0"/>
                </a:spcBef>
              </a:pPr>
              <a:t>2</a:t>
            </a:fld>
            <a:endParaRPr lang="tr-TR" altLang="en-US" sz="1200"/>
          </a:p>
        </p:txBody>
      </p:sp>
      <p:sp>
        <p:nvSpPr>
          <p:cNvPr id="7987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6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6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7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4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6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en-US" sz="1200"/>
              <a:t>BIL 320 Yazılım Mühendisliği 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442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577C4A-9A7B-4508-869D-0426B601EE3E}" type="slidenum">
              <a:rPr lang="tr-TR" altLang="en-US" sz="1200"/>
              <a:pPr eaLnBrk="1" hangingPunct="1">
                <a:spcBef>
                  <a:spcPct val="0"/>
                </a:spcBef>
              </a:pPr>
              <a:t>3</a:t>
            </a:fld>
            <a:endParaRPr lang="tr-TR" altLang="en-US" sz="1200"/>
          </a:p>
        </p:txBody>
      </p:sp>
      <p:sp>
        <p:nvSpPr>
          <p:cNvPr id="8090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4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0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6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2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7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9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3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C32E-45F4-4239-B40B-7CB53FC9AB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EB00-F1E6-4048-84FD-B622634459D1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E784-6AB8-43E5-82F6-6DF823D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nar.onaydurdu@kocaeli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inar.onaydurdu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FmThPwKRGU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rmationrishi-it.blogspot.com.tr/2010/12/responsibilities-of-software-engine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F4D978F-140C-410D-B766-3BBDD362C494}" type="slidenum">
              <a:rPr lang="tr-TR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tr-TR" altLang="en-US" sz="100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BLM 308 Yazılım Mühendisliği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 dirty="0" smtClean="0"/>
          </a:p>
          <a:p>
            <a:pPr eaLnBrk="1" hangingPunct="1"/>
            <a:r>
              <a:rPr lang="tr-TR" altLang="en-US" dirty="0" smtClean="0"/>
              <a:t>Dr. Pınar Onay Durdu</a:t>
            </a:r>
          </a:p>
          <a:p>
            <a:pPr eaLnBrk="1" hangingPunct="1"/>
            <a:r>
              <a:rPr lang="tr-TR" altLang="en-US" dirty="0" smtClean="0"/>
              <a:t>Tel: +90 262 303 3570</a:t>
            </a:r>
          </a:p>
          <a:p>
            <a:pPr eaLnBrk="1" hangingPunct="1"/>
            <a:r>
              <a:rPr lang="tr-TR" altLang="en-US" dirty="0" smtClean="0"/>
              <a:t>E-mail: </a:t>
            </a:r>
            <a:r>
              <a:rPr lang="tr-TR" altLang="en-US" dirty="0" smtClean="0">
                <a:hlinkClick r:id="rId3"/>
              </a:rPr>
              <a:t>pinar.onaydurdu@kocaeli.edu.tr</a:t>
            </a:r>
            <a:endParaRPr lang="tr-TR" altLang="en-US" dirty="0" smtClean="0"/>
          </a:p>
          <a:p>
            <a:pPr marL="457200" lvl="1" indent="0">
              <a:buNone/>
            </a:pPr>
            <a:r>
              <a:rPr lang="tr-TR" altLang="en-US" dirty="0"/>
              <a:t>	 </a:t>
            </a:r>
            <a:r>
              <a:rPr lang="tr-TR" altLang="en-US" dirty="0" smtClean="0"/>
              <a:t>       </a:t>
            </a:r>
            <a:r>
              <a:rPr lang="tr-TR" altLang="en-US" dirty="0" smtClean="0">
                <a:hlinkClick r:id="rId4"/>
              </a:rPr>
              <a:t>pinar.onaydurdu@gmail.com</a:t>
            </a:r>
            <a:endParaRPr lang="tr-TR" altLang="en-US" dirty="0" smtClean="0"/>
          </a:p>
          <a:p>
            <a:pPr marL="457200" lvl="1" indent="0">
              <a:buNone/>
            </a:pPr>
            <a:endParaRPr lang="tr-T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99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24806"/>
            <a:ext cx="8134350" cy="4476750"/>
          </a:xfrm>
        </p:spPr>
      </p:pic>
    </p:spTree>
    <p:extLst>
      <p:ext uri="{BB962C8B-B14F-4D97-AF65-F5344CB8AC3E}">
        <p14:creationId xmlns:p14="http://schemas.microsoft.com/office/powerpoint/2010/main" val="333023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05756"/>
            <a:ext cx="8134350" cy="4514850"/>
          </a:xfrm>
        </p:spPr>
      </p:pic>
    </p:spTree>
    <p:extLst>
      <p:ext uri="{BB962C8B-B14F-4D97-AF65-F5344CB8AC3E}">
        <p14:creationId xmlns:p14="http://schemas.microsoft.com/office/powerpoint/2010/main" val="296596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Kaç satır kod?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20044"/>
            <a:ext cx="8134350" cy="4486275"/>
          </a:xfrm>
        </p:spPr>
      </p:pic>
    </p:spTree>
    <p:extLst>
      <p:ext uri="{BB962C8B-B14F-4D97-AF65-F5344CB8AC3E}">
        <p14:creationId xmlns:p14="http://schemas.microsoft.com/office/powerpoint/2010/main" val="58733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Bunun zaman çizelgesini düşünelim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20044"/>
            <a:ext cx="8096250" cy="4486275"/>
          </a:xfrm>
        </p:spPr>
      </p:pic>
    </p:spTree>
    <p:extLst>
      <p:ext uri="{BB962C8B-B14F-4D97-AF65-F5344CB8AC3E}">
        <p14:creationId xmlns:p14="http://schemas.microsoft.com/office/powerpoint/2010/main" val="155916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15281"/>
            <a:ext cx="8096250" cy="4495800"/>
          </a:xfrm>
        </p:spPr>
      </p:pic>
    </p:spTree>
    <p:extLst>
      <p:ext uri="{BB962C8B-B14F-4D97-AF65-F5344CB8AC3E}">
        <p14:creationId xmlns:p14="http://schemas.microsoft.com/office/powerpoint/2010/main" val="316034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639094"/>
            <a:ext cx="8105775" cy="4448175"/>
          </a:xfrm>
        </p:spPr>
      </p:pic>
    </p:spTree>
    <p:extLst>
      <p:ext uri="{BB962C8B-B14F-4D97-AF65-F5344CB8AC3E}">
        <p14:creationId xmlns:p14="http://schemas.microsoft.com/office/powerpoint/2010/main" val="203548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39094"/>
            <a:ext cx="8134350" cy="4448175"/>
          </a:xfrm>
        </p:spPr>
      </p:pic>
    </p:spTree>
    <p:extLst>
      <p:ext uri="{BB962C8B-B14F-4D97-AF65-F5344CB8AC3E}">
        <p14:creationId xmlns:p14="http://schemas.microsoft.com/office/powerpoint/2010/main" val="220023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58144"/>
            <a:ext cx="8115300" cy="4410075"/>
          </a:xfrm>
        </p:spPr>
      </p:pic>
    </p:spTree>
    <p:extLst>
      <p:ext uri="{BB962C8B-B14F-4D97-AF65-F5344CB8AC3E}">
        <p14:creationId xmlns:p14="http://schemas.microsoft.com/office/powerpoint/2010/main" val="261208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620044"/>
            <a:ext cx="8105775" cy="4486275"/>
          </a:xfrm>
        </p:spPr>
      </p:pic>
    </p:spTree>
    <p:extLst>
      <p:ext uri="{BB962C8B-B14F-4D97-AF65-F5344CB8AC3E}">
        <p14:creationId xmlns:p14="http://schemas.microsoft.com/office/powerpoint/2010/main" val="353144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29569"/>
            <a:ext cx="8134350" cy="4467225"/>
          </a:xfrm>
        </p:spPr>
      </p:pic>
    </p:spTree>
    <p:extLst>
      <p:ext uri="{BB962C8B-B14F-4D97-AF65-F5344CB8AC3E}">
        <p14:creationId xmlns:p14="http://schemas.microsoft.com/office/powerpoint/2010/main" val="191432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19D500-53CF-443D-9661-0DC2B5BF90FA}" type="slidenum">
              <a:rPr lang="tr-TR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en-US" sz="10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Dersin Amacı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 smtClean="0"/>
          </a:p>
          <a:p>
            <a:pPr eaLnBrk="1" hangingPunct="1"/>
            <a:r>
              <a:rPr lang="tr-TR" altLang="en-US" smtClean="0"/>
              <a:t>Yazılım mühendisliğinin temel prensiplerini açıklamak</a:t>
            </a:r>
          </a:p>
          <a:p>
            <a:pPr lvl="1" eaLnBrk="1" hangingPunct="1"/>
            <a:r>
              <a:rPr lang="tr-TR" altLang="en-US" smtClean="0"/>
              <a:t>Yazılım süreçleri, </a:t>
            </a:r>
          </a:p>
          <a:p>
            <a:pPr lvl="1" eaLnBrk="1" hangingPunct="1"/>
            <a:r>
              <a:rPr lang="tr-TR" altLang="en-US" smtClean="0"/>
              <a:t>Yazılım proje yönetimi, </a:t>
            </a:r>
          </a:p>
          <a:p>
            <a:pPr lvl="1" eaLnBrk="1" hangingPunct="1"/>
            <a:r>
              <a:rPr lang="tr-TR" altLang="en-US" smtClean="0"/>
              <a:t>Yazılım isterleri, </a:t>
            </a:r>
          </a:p>
          <a:p>
            <a:pPr lvl="1" eaLnBrk="1" hangingPunct="1"/>
            <a:r>
              <a:rPr lang="tr-TR" altLang="en-US" smtClean="0"/>
              <a:t>Yazılım tasarımı, </a:t>
            </a:r>
          </a:p>
          <a:p>
            <a:pPr lvl="1" eaLnBrk="1" hangingPunct="1"/>
            <a:r>
              <a:rPr lang="tr-TR" altLang="en-US" smtClean="0"/>
              <a:t>Geliştirme, test ve bakım aktivitelerini içerir</a:t>
            </a:r>
          </a:p>
        </p:txBody>
      </p:sp>
    </p:spTree>
    <p:extLst>
      <p:ext uri="{BB962C8B-B14F-4D97-AF65-F5344CB8AC3E}">
        <p14:creationId xmlns:p14="http://schemas.microsoft.com/office/powerpoint/2010/main" val="31764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643856"/>
            <a:ext cx="8124825" cy="4438650"/>
          </a:xfrm>
        </p:spPr>
      </p:pic>
    </p:spTree>
    <p:extLst>
      <p:ext uri="{BB962C8B-B14F-4D97-AF65-F5344CB8AC3E}">
        <p14:creationId xmlns:p14="http://schemas.microsoft.com/office/powerpoint/2010/main" val="415488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29569"/>
            <a:ext cx="8134350" cy="4467225"/>
          </a:xfrm>
        </p:spPr>
      </p:pic>
    </p:spTree>
    <p:extLst>
      <p:ext uri="{BB962C8B-B14F-4D97-AF65-F5344CB8AC3E}">
        <p14:creationId xmlns:p14="http://schemas.microsoft.com/office/powerpoint/2010/main" val="158205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624806"/>
            <a:ext cx="8124825" cy="4476750"/>
          </a:xfrm>
        </p:spPr>
      </p:pic>
    </p:spTree>
    <p:extLst>
      <p:ext uri="{BB962C8B-B14F-4D97-AF65-F5344CB8AC3E}">
        <p14:creationId xmlns:p14="http://schemas.microsoft.com/office/powerpoint/2010/main" val="84845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39094"/>
            <a:ext cx="8115300" cy="4448175"/>
          </a:xfrm>
        </p:spPr>
      </p:pic>
    </p:spTree>
    <p:extLst>
      <p:ext uri="{BB962C8B-B14F-4D97-AF65-F5344CB8AC3E}">
        <p14:creationId xmlns:p14="http://schemas.microsoft.com/office/powerpoint/2010/main" val="101802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705769"/>
            <a:ext cx="8086725" cy="4314825"/>
          </a:xfrm>
        </p:spPr>
      </p:pic>
    </p:spTree>
    <p:extLst>
      <p:ext uri="{BB962C8B-B14F-4D97-AF65-F5344CB8AC3E}">
        <p14:creationId xmlns:p14="http://schemas.microsoft.com/office/powerpoint/2010/main" val="132274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34331"/>
            <a:ext cx="8134350" cy="4457700"/>
          </a:xfrm>
        </p:spPr>
      </p:pic>
    </p:spTree>
    <p:extLst>
      <p:ext uri="{BB962C8B-B14F-4D97-AF65-F5344CB8AC3E}">
        <p14:creationId xmlns:p14="http://schemas.microsoft.com/office/powerpoint/2010/main" val="168521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67669"/>
            <a:ext cx="8115300" cy="4391025"/>
          </a:xfrm>
        </p:spPr>
      </p:pic>
    </p:spTree>
    <p:extLst>
      <p:ext uri="{BB962C8B-B14F-4D97-AF65-F5344CB8AC3E}">
        <p14:creationId xmlns:p14="http://schemas.microsoft.com/office/powerpoint/2010/main" val="224179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43856"/>
            <a:ext cx="8134350" cy="4438650"/>
          </a:xfrm>
        </p:spPr>
      </p:pic>
    </p:spTree>
    <p:extLst>
      <p:ext uri="{BB962C8B-B14F-4D97-AF65-F5344CB8AC3E}">
        <p14:creationId xmlns:p14="http://schemas.microsoft.com/office/powerpoint/2010/main" val="209011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05756"/>
            <a:ext cx="8115300" cy="4514850"/>
          </a:xfrm>
        </p:spPr>
      </p:pic>
    </p:spTree>
    <p:extLst>
      <p:ext uri="{BB962C8B-B14F-4D97-AF65-F5344CB8AC3E}">
        <p14:creationId xmlns:p14="http://schemas.microsoft.com/office/powerpoint/2010/main" val="18947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39094"/>
            <a:ext cx="8096250" cy="4448175"/>
          </a:xfrm>
        </p:spPr>
      </p:pic>
    </p:spTree>
    <p:extLst>
      <p:ext uri="{BB962C8B-B14F-4D97-AF65-F5344CB8AC3E}">
        <p14:creationId xmlns:p14="http://schemas.microsoft.com/office/powerpoint/2010/main" val="28016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0AAA57-013B-4D0C-A876-4C6126727DCF}" type="slidenum">
              <a:rPr lang="tr-TR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r-TR" altLang="en-US" sz="10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Notlandırma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Ara Sınav	50 %</a:t>
            </a:r>
          </a:p>
          <a:p>
            <a:pPr eaLnBrk="1" hangingPunct="1"/>
            <a:r>
              <a:rPr lang="tr-TR" altLang="en-US" smtClean="0"/>
              <a:t>Final		50 %</a:t>
            </a:r>
          </a:p>
        </p:txBody>
      </p:sp>
    </p:spTree>
    <p:extLst>
      <p:ext uri="{BB962C8B-B14F-4D97-AF65-F5344CB8AC3E}">
        <p14:creationId xmlns:p14="http://schemas.microsoft.com/office/powerpoint/2010/main" val="2005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610519"/>
            <a:ext cx="8143875" cy="4505325"/>
          </a:xfrm>
        </p:spPr>
      </p:pic>
    </p:spTree>
    <p:extLst>
      <p:ext uri="{BB962C8B-B14F-4D97-AF65-F5344CB8AC3E}">
        <p14:creationId xmlns:p14="http://schemas.microsoft.com/office/powerpoint/2010/main" val="1768422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39094"/>
            <a:ext cx="8115300" cy="4448175"/>
          </a:xfrm>
        </p:spPr>
      </p:pic>
    </p:spTree>
    <p:extLst>
      <p:ext uri="{BB962C8B-B14F-4D97-AF65-F5344CB8AC3E}">
        <p14:creationId xmlns:p14="http://schemas.microsoft.com/office/powerpoint/2010/main" val="351950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43856"/>
            <a:ext cx="8115300" cy="4438650"/>
          </a:xfrm>
        </p:spPr>
      </p:pic>
    </p:spTree>
    <p:extLst>
      <p:ext uri="{BB962C8B-B14F-4D97-AF65-F5344CB8AC3E}">
        <p14:creationId xmlns:p14="http://schemas.microsoft.com/office/powerpoint/2010/main" val="141164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634331"/>
            <a:ext cx="8134350" cy="4457700"/>
          </a:xfrm>
        </p:spPr>
      </p:pic>
    </p:spTree>
    <p:extLst>
      <p:ext uri="{BB962C8B-B14F-4D97-AF65-F5344CB8AC3E}">
        <p14:creationId xmlns:p14="http://schemas.microsoft.com/office/powerpoint/2010/main" val="246051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696244"/>
            <a:ext cx="8115300" cy="4333875"/>
          </a:xfrm>
        </p:spPr>
      </p:pic>
    </p:spTree>
    <p:extLst>
      <p:ext uri="{BB962C8B-B14F-4D97-AF65-F5344CB8AC3E}">
        <p14:creationId xmlns:p14="http://schemas.microsoft.com/office/powerpoint/2010/main" val="57342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34331"/>
            <a:ext cx="8096250" cy="4457700"/>
          </a:xfrm>
        </p:spPr>
      </p:pic>
    </p:spTree>
    <p:extLst>
      <p:ext uri="{BB962C8B-B14F-4D97-AF65-F5344CB8AC3E}">
        <p14:creationId xmlns:p14="http://schemas.microsoft.com/office/powerpoint/2010/main" val="2452849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620044"/>
            <a:ext cx="8124825" cy="4486275"/>
          </a:xfrm>
        </p:spPr>
      </p:pic>
    </p:spTree>
    <p:extLst>
      <p:ext uri="{BB962C8B-B14F-4D97-AF65-F5344CB8AC3E}">
        <p14:creationId xmlns:p14="http://schemas.microsoft.com/office/powerpoint/2010/main" val="3833868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316416" cy="6237312"/>
          </a:xfrm>
        </p:spPr>
      </p:pic>
    </p:spTree>
    <p:extLst>
      <p:ext uri="{BB962C8B-B14F-4D97-AF65-F5344CB8AC3E}">
        <p14:creationId xmlns:p14="http://schemas.microsoft.com/office/powerpoint/2010/main" val="2912203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6408712" cy="5896015"/>
          </a:xfrm>
        </p:spPr>
      </p:pic>
    </p:spTree>
    <p:extLst>
      <p:ext uri="{BB962C8B-B14F-4D97-AF65-F5344CB8AC3E}">
        <p14:creationId xmlns:p14="http://schemas.microsoft.com/office/powerpoint/2010/main" val="413855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2656"/>
            <a:ext cx="4968552" cy="6234547"/>
          </a:xfrm>
        </p:spPr>
      </p:pic>
    </p:spTree>
    <p:extLst>
      <p:ext uri="{BB962C8B-B14F-4D97-AF65-F5344CB8AC3E}">
        <p14:creationId xmlns:p14="http://schemas.microsoft.com/office/powerpoint/2010/main" val="8693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8CCE60-2FB6-4D4C-AE53-787105C72BFA}" type="slidenum">
              <a:rPr lang="tr-TR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en-US" sz="10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Kaynak Kitaplar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tr-TR" altLang="en-US" sz="2600" dirty="0" smtClean="0"/>
              <a:t>Yazılım Mühendisliği Standartları ve Belgeleriyle Yazılım </a:t>
            </a:r>
            <a:r>
              <a:rPr lang="tr-TR" altLang="en-US" sz="2600" dirty="0" smtClean="0"/>
              <a:t>Mühendisliği, Dr. M. Erhan </a:t>
            </a:r>
            <a:r>
              <a:rPr lang="tr-TR" altLang="en-US" sz="2600" dirty="0" err="1" smtClean="0"/>
              <a:t>Sarıdoğan</a:t>
            </a:r>
            <a:r>
              <a:rPr lang="tr-TR" altLang="en-US" sz="2600" dirty="0" smtClean="0"/>
              <a:t>, Papatya </a:t>
            </a:r>
            <a:r>
              <a:rPr lang="tr-TR" altLang="en-US" sz="2600" dirty="0" smtClean="0"/>
              <a:t>Bilim, 2011</a:t>
            </a:r>
            <a:endParaRPr lang="tr-TR" altLang="en-US" sz="2600" dirty="0" smtClean="0"/>
          </a:p>
          <a:p>
            <a:pPr marL="571500" indent="-571500" eaLnBrk="1" hangingPunct="1">
              <a:lnSpc>
                <a:spcPct val="90000"/>
              </a:lnSpc>
            </a:pPr>
            <a:r>
              <a:rPr lang="tr-TR" altLang="en-US" sz="2600" dirty="0" smtClean="0"/>
              <a:t>Yazılım Mühendisliği  10. Baskı Türkçe Çevirir, </a:t>
            </a:r>
            <a:r>
              <a:rPr lang="tr-TR" altLang="en-US" sz="2600" dirty="0" err="1" smtClean="0"/>
              <a:t>Ian</a:t>
            </a:r>
            <a:r>
              <a:rPr lang="tr-TR" altLang="en-US" sz="2600" dirty="0" smtClean="0"/>
              <a:t> </a:t>
            </a:r>
            <a:r>
              <a:rPr lang="tr-TR" altLang="en-US" sz="2600" dirty="0" err="1" smtClean="0"/>
              <a:t>Sommerville</a:t>
            </a:r>
            <a:r>
              <a:rPr lang="tr-TR" altLang="en-US" sz="2600" dirty="0" smtClean="0"/>
              <a:t>, </a:t>
            </a:r>
            <a:r>
              <a:rPr lang="tr-TR" altLang="en-US" sz="2600" dirty="0" smtClean="0"/>
              <a:t>Nobel, 2018</a:t>
            </a:r>
            <a:endParaRPr lang="tr-TR" altLang="en-US" sz="2600" dirty="0" smtClean="0"/>
          </a:p>
          <a:p>
            <a:pPr marL="571500" indent="-571500" eaLnBrk="1" hangingPunct="1">
              <a:lnSpc>
                <a:spcPct val="90000"/>
              </a:lnSpc>
            </a:pPr>
            <a:r>
              <a:rPr lang="en-GB" altLang="en-US" sz="2600" dirty="0" smtClean="0"/>
              <a:t>Software Engineering: A Practitioner's Approach, Roger S. Pressman. </a:t>
            </a:r>
            <a:r>
              <a:rPr lang="tr-TR" altLang="en-US" sz="2600" dirty="0" smtClean="0"/>
              <a:t>8</a:t>
            </a:r>
            <a:r>
              <a:rPr lang="en-GB" altLang="en-US" sz="2600" dirty="0" smtClean="0"/>
              <a:t> </a:t>
            </a:r>
            <a:r>
              <a:rPr lang="en-GB" altLang="en-US" sz="2600" dirty="0" err="1" smtClean="0"/>
              <a:t>th</a:t>
            </a:r>
            <a:r>
              <a:rPr lang="en-GB" altLang="en-US" sz="2600" dirty="0" smtClean="0"/>
              <a:t> Edition, McGraw-Hill International Edition, </a:t>
            </a:r>
            <a:r>
              <a:rPr lang="en-GB" altLang="en-US" sz="2600" dirty="0" smtClean="0"/>
              <a:t>20</a:t>
            </a:r>
            <a:r>
              <a:rPr lang="tr-TR" altLang="en-US" sz="2600" dirty="0" smtClean="0"/>
              <a:t>1</a:t>
            </a:r>
            <a:r>
              <a:rPr lang="en-GB" altLang="en-US" sz="2600" dirty="0" smtClean="0"/>
              <a:t>5.</a:t>
            </a:r>
            <a:endParaRPr lang="tr-T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590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What Is Software Engineering Anyway?</a:t>
            </a:r>
            <a:r>
              <a:rPr lang="tr-TR" sz="1800" b="1" dirty="0" smtClean="0"/>
              <a:t> (</a:t>
            </a:r>
            <a:r>
              <a:rPr lang="tr-TR" sz="1800" b="1" dirty="0" smtClean="0">
                <a:hlinkClick r:id="rId3"/>
              </a:rPr>
              <a:t>http://www.youtube.com/watch?v=bFmThPwKRGU</a:t>
            </a:r>
            <a:r>
              <a:rPr lang="tr-TR" sz="1800" b="1" dirty="0" smtClean="0"/>
              <a:t>)</a:t>
            </a:r>
          </a:p>
          <a:p>
            <a:r>
              <a:rPr lang="en-US" sz="1800" dirty="0" smtClean="0">
                <a:hlinkClick r:id="rId4"/>
              </a:rPr>
              <a:t>http://informationrishi-it.blogspot.com.tr/2010/12/responsibilities-of-software-engineer.html</a:t>
            </a:r>
            <a:endParaRPr lang="tr-TR" sz="1800" dirty="0" smtClean="0"/>
          </a:p>
          <a:p>
            <a:r>
              <a:rPr lang="en-US" sz="1800" dirty="0" smtClean="0"/>
              <a:t>http://automation-beyond.com/2010/08/17/sdwl-p/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67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04AE8A-5255-446E-B0BC-1603E97C1961}" type="slidenum">
              <a:rPr lang="tr-TR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r-TR" altLang="en-US" sz="100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Bugün	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Bugünün konusuna geçmeden önce varsa SORULARINIZ!</a:t>
            </a:r>
          </a:p>
        </p:txBody>
      </p:sp>
      <p:pic>
        <p:nvPicPr>
          <p:cNvPr id="7174" name="Picture 4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357563"/>
            <a:ext cx="110013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What’s software engineering?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6" y="1600200"/>
            <a:ext cx="8040907" cy="4525963"/>
          </a:xfrm>
        </p:spPr>
      </p:pic>
    </p:spTree>
    <p:extLst>
      <p:ext uri="{BB962C8B-B14F-4D97-AF65-F5344CB8AC3E}">
        <p14:creationId xmlns:p14="http://schemas.microsoft.com/office/powerpoint/2010/main" val="233060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05756"/>
            <a:ext cx="8153400" cy="4514850"/>
          </a:xfrm>
        </p:spPr>
      </p:pic>
    </p:spTree>
    <p:extLst>
      <p:ext uri="{BB962C8B-B14F-4D97-AF65-F5344CB8AC3E}">
        <p14:creationId xmlns:p14="http://schemas.microsoft.com/office/powerpoint/2010/main" val="298881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Ortak yönleri ne?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677194"/>
            <a:ext cx="8143875" cy="4371975"/>
          </a:xfrm>
        </p:spPr>
      </p:pic>
    </p:spTree>
    <p:extLst>
      <p:ext uri="{BB962C8B-B14F-4D97-AF65-F5344CB8AC3E}">
        <p14:creationId xmlns:p14="http://schemas.microsoft.com/office/powerpoint/2010/main" val="17034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34331"/>
            <a:ext cx="8153400" cy="4457700"/>
          </a:xfrm>
        </p:spPr>
      </p:pic>
    </p:spTree>
    <p:extLst>
      <p:ext uri="{BB962C8B-B14F-4D97-AF65-F5344CB8AC3E}">
        <p14:creationId xmlns:p14="http://schemas.microsoft.com/office/powerpoint/2010/main" val="4178944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206</Words>
  <Application>Microsoft Office PowerPoint</Application>
  <PresentationFormat>Ekran Gösterisi (4:3)</PresentationFormat>
  <Paragraphs>77</Paragraphs>
  <Slides>40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1" baseType="lpstr">
      <vt:lpstr>Office Theme</vt:lpstr>
      <vt:lpstr>BLM 308 Yazılım Mühendisliği</vt:lpstr>
      <vt:lpstr>Dersin Amacı</vt:lpstr>
      <vt:lpstr>Notlandırma</vt:lpstr>
      <vt:lpstr>Kaynak Kitaplar</vt:lpstr>
      <vt:lpstr>Bugün </vt:lpstr>
      <vt:lpstr>What’s software engineering?</vt:lpstr>
      <vt:lpstr>PowerPoint Sunusu</vt:lpstr>
      <vt:lpstr>Ortak yönleri ne?</vt:lpstr>
      <vt:lpstr>PowerPoint Sunusu</vt:lpstr>
      <vt:lpstr>PowerPoint Sunusu</vt:lpstr>
      <vt:lpstr>PowerPoint Sunusu</vt:lpstr>
      <vt:lpstr>Kaç satır kod?</vt:lpstr>
      <vt:lpstr>Bunun zaman çizelgesini düşünelim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Pınar Onay Durdu</dc:creator>
  <cp:lastModifiedBy>R</cp:lastModifiedBy>
  <cp:revision>16</cp:revision>
  <dcterms:created xsi:type="dcterms:W3CDTF">2014-02-24T10:58:18Z</dcterms:created>
  <dcterms:modified xsi:type="dcterms:W3CDTF">2021-02-17T08:04:18Z</dcterms:modified>
</cp:coreProperties>
</file>