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1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DA72B-8AE9-4457-BD72-DDD484D8A946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43800-2239-4101-9CE2-BD87E721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5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58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21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07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3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48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310">
              <a:spcBef>
                <a:spcPts val="80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48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11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14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10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50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6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62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10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60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310">
              <a:spcBef>
                <a:spcPts val="400"/>
              </a:spcBef>
            </a:pPr>
            <a:r>
              <a:rPr lang="en-US" altLang="en-US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Statechart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diagrams</a:t>
            </a:r>
          </a:p>
          <a:p>
            <a:pPr marL="457155" lvl="1" defTabSz="914310">
              <a:spcBef>
                <a:spcPts val="400"/>
              </a:spcBef>
            </a:pPr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Describe the dynamic behavior of an individual object  (essentially a finite state automaton)</a:t>
            </a:r>
          </a:p>
          <a:p>
            <a:pPr defTabSz="914310">
              <a:spcBef>
                <a:spcPts val="400"/>
              </a:spcBef>
            </a:pPr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Activity Diagrams</a:t>
            </a:r>
          </a:p>
          <a:p>
            <a:pPr marL="457155" lvl="1" defTabSz="914310">
              <a:spcBef>
                <a:spcPts val="400"/>
              </a:spcBef>
            </a:pPr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Model the dynamic behavior of a system, in particular the  workflow (essentially a flowchart)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529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10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049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310">
              <a:spcBef>
                <a:spcPts val="1000"/>
              </a:spcBef>
            </a:pPr>
            <a:r>
              <a:rPr lang="en-US" altLang="en-US" sz="28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Question: Anything</a:t>
            </a:r>
            <a:r>
              <a:rPr lang="en-US" altLang="en-US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missing</a:t>
            </a:r>
            <a:r>
              <a:rPr lang="en-US" altLang="en-US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? Answer: </a:t>
            </a:r>
            <a:r>
              <a:rPr lang="en-US" altLang="en-US" sz="28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Exceptional cases!</a:t>
            </a:r>
          </a:p>
          <a:p>
            <a:pPr defTabSz="914310">
              <a:spcBef>
                <a:spcPts val="400"/>
              </a:spcBef>
            </a:pPr>
            <a:endParaRPr lang="en-US" altLang="en-US" sz="2800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310">
              <a:spcBef>
                <a:spcPts val="400"/>
              </a:spcBef>
            </a:pPr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Use cases represent functionality of the system</a:t>
            </a:r>
          </a:p>
          <a:p>
            <a:pPr defTabSz="914310">
              <a:spcBef>
                <a:spcPts val="400"/>
              </a:spcBef>
            </a:pPr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All use cases need to be described for the model to be useful</a:t>
            </a:r>
          </a:p>
          <a:p>
            <a:pPr defTabSz="914310">
              <a:spcBef>
                <a:spcPts val="400"/>
              </a:spcBef>
            </a:pPr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Use case diagrams are useful as an index into the use cases</a:t>
            </a:r>
          </a:p>
          <a:p>
            <a:pPr defTabSz="914310">
              <a:spcBef>
                <a:spcPts val="400"/>
              </a:spcBef>
            </a:pPr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The Textual Use case descriptions provide meat of model, not the use case diagrams.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256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135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476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932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729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16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824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310">
              <a:spcBef>
                <a:spcPts val="400"/>
              </a:spcBef>
            </a:pPr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What is the difference between an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actor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 a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class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and an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instance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?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448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620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310">
              <a:spcBef>
                <a:spcPts val="400"/>
              </a:spcBef>
            </a:pPr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 stock exchange lists many companies each of them uniquely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identifed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by a ticker symbol used at that stock exchange.</a:t>
            </a:r>
          </a:p>
          <a:p>
            <a:pPr defTabSz="914310">
              <a:spcBef>
                <a:spcPts val="400"/>
              </a:spcBef>
            </a:pPr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 company can be listed on more than one stock exchange, using the same ticker symbol.</a:t>
            </a:r>
          </a:p>
          <a:p>
            <a:pPr defTabSz="914310">
              <a:spcBef>
                <a:spcPts val="400"/>
              </a:spcBef>
            </a:pPr>
            <a:endParaRPr lang="en-US" altLang="en-US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defTabSz="914310">
              <a:spcBef>
                <a:spcPts val="400"/>
              </a:spcBef>
            </a:pPr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Mercedes Benz is an example for a company  listed on more than one stock exchange: Frankfurt and NYSE. </a:t>
            </a:r>
          </a:p>
          <a:p>
            <a:pPr defTabSz="914310">
              <a:spcBef>
                <a:spcPts val="400"/>
              </a:spcBef>
            </a:pPr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Does it have two different Ticker symbols?</a:t>
            </a:r>
          </a:p>
          <a:p>
            <a:pPr defTabSz="914310">
              <a:spcBef>
                <a:spcPts val="400"/>
              </a:spcBef>
            </a:pPr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Something not clear here: What happens if the company cannot have the same ticker symbol on two different stock exchanges?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011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961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310">
              <a:spcBef>
                <a:spcPts val="400"/>
              </a:spcBef>
            </a:pPr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Example for composition: Bill of Material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264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310">
              <a:spcBef>
                <a:spcPts val="400"/>
              </a:spcBef>
            </a:pPr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Later we will also see how inheritance allows the reuse of solutions (implementation and specification inheritance)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310">
              <a:spcBef>
                <a:spcPts val="400"/>
              </a:spcBef>
            </a:pPr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Packages are the grouping construct with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966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310">
              <a:spcBef>
                <a:spcPts val="600"/>
              </a:spcBef>
            </a:pPr>
            <a:r>
              <a:rPr lang="en-US" altLang="en-US" sz="1800" b="1" dirty="0">
                <a:latin typeface="Palatino" charset="0"/>
                <a:ea typeface="Palatino" charset="0"/>
                <a:cs typeface="Palatino" charset="0"/>
                <a:sym typeface="Palatino" charset="0"/>
              </a:rPr>
              <a:t>Naming is important!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53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717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911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8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401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63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192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75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222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72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915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904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638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582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decision in the </a:t>
            </a:r>
            <a:r>
              <a:rPr lang="en-US" dirty="0" err="1"/>
              <a:t>OpenIncident</a:t>
            </a:r>
            <a:r>
              <a:rPr lang="en-US" dirty="0"/>
              <a:t> process. If the Incident is a fire and is of high</a:t>
            </a:r>
          </a:p>
          <a:p>
            <a:r>
              <a:rPr lang="en-US" dirty="0"/>
              <a:t>priority, the Dispatcher notifies the </a:t>
            </a:r>
            <a:r>
              <a:rPr lang="en-US" dirty="0" err="1"/>
              <a:t>FireChief</a:t>
            </a:r>
            <a:r>
              <a:rPr lang="en-US" dirty="0"/>
              <a:t>. If it is a high-priority Incident that is not a fire, the</a:t>
            </a:r>
          </a:p>
          <a:p>
            <a:r>
              <a:rPr lang="en-US" dirty="0" err="1"/>
              <a:t>PoliceChief</a:t>
            </a:r>
            <a:r>
              <a:rPr lang="en-US" dirty="0"/>
              <a:t> is notified. In all cases, the Dispatcher allocates resources to deal with the Incident.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1346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Fork nodes </a:t>
            </a:r>
            <a:r>
              <a:rPr lang="en-US" dirty="0"/>
              <a:t>and </a:t>
            </a:r>
            <a:r>
              <a:rPr lang="en-US" b="1" dirty="0"/>
              <a:t>join nodes </a:t>
            </a:r>
            <a:r>
              <a:rPr lang="tr-TR" dirty="0"/>
              <a:t>eşzamanlılığı gösterir</a:t>
            </a:r>
            <a:r>
              <a:rPr lang="en-US" dirty="0"/>
              <a:t>. Fork nodes </a:t>
            </a:r>
            <a:r>
              <a:rPr lang="tr-TR" dirty="0"/>
              <a:t>akışı threadlere dağıtır, join node threadleri senkronize ederek tek bir threade birleştirir</a:t>
            </a:r>
          </a:p>
          <a:p>
            <a:r>
              <a:rPr lang="tr-TR" dirty="0"/>
              <a:t>Örneğin, </a:t>
            </a:r>
            <a:r>
              <a:rPr lang="en-US" dirty="0"/>
              <a:t> the actions </a:t>
            </a:r>
            <a:r>
              <a:rPr lang="en-US" dirty="0" err="1"/>
              <a:t>AllocateResources</a:t>
            </a:r>
            <a:r>
              <a:rPr lang="en-US" dirty="0"/>
              <a:t>, Coordinate–Resources, and </a:t>
            </a:r>
            <a:r>
              <a:rPr lang="en-US" dirty="0" err="1"/>
              <a:t>DocumentIncident</a:t>
            </a:r>
            <a:r>
              <a:rPr lang="tr-TR" dirty="0"/>
              <a:t> paralel gerçekleşebilir</a:t>
            </a:r>
            <a:r>
              <a:rPr lang="en-US" dirty="0"/>
              <a:t>. </a:t>
            </a:r>
            <a:endParaRPr lang="tr-TR" dirty="0"/>
          </a:p>
          <a:p>
            <a:r>
              <a:rPr lang="tr-TR" dirty="0"/>
              <a:t>Ancak </a:t>
            </a:r>
            <a:r>
              <a:rPr lang="en-US" dirty="0" err="1"/>
              <a:t>OpenIncident</a:t>
            </a:r>
            <a:r>
              <a:rPr lang="tr-TR" dirty="0"/>
              <a:t> dan sonra başlayabilirler ve </a:t>
            </a:r>
            <a:r>
              <a:rPr lang="en-US" dirty="0" err="1"/>
              <a:t>ArchiveIncident</a:t>
            </a:r>
            <a:r>
              <a:rPr lang="en-US" dirty="0"/>
              <a:t> action </a:t>
            </a:r>
            <a:r>
              <a:rPr lang="tr-TR" dirty="0"/>
              <a:t>da diğerleri bitince başlayabilir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5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634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Activities may be grouped into </a:t>
            </a:r>
            <a:r>
              <a:rPr lang="en-US" b="1" dirty="0" err="1"/>
              <a:t>swimlanes</a:t>
            </a:r>
            <a:r>
              <a:rPr lang="en-US" b="1" dirty="0"/>
              <a:t> </a:t>
            </a:r>
            <a:r>
              <a:rPr lang="en-US" dirty="0"/>
              <a:t>(also called </a:t>
            </a:r>
            <a:r>
              <a:rPr lang="en-US" b="1" dirty="0"/>
              <a:t>activity partitions</a:t>
            </a:r>
            <a:r>
              <a:rPr lang="en-US" dirty="0"/>
              <a:t>) to denote the</a:t>
            </a:r>
          </a:p>
          <a:p>
            <a:r>
              <a:rPr lang="en-US" dirty="0"/>
              <a:t>object or subsystem that implements the actions. </a:t>
            </a:r>
            <a:r>
              <a:rPr lang="en-US" dirty="0" err="1"/>
              <a:t>Swimlanes</a:t>
            </a:r>
            <a:r>
              <a:rPr lang="en-US" dirty="0"/>
              <a:t> are represented as rectangles</a:t>
            </a:r>
          </a:p>
          <a:p>
            <a:r>
              <a:rPr lang="en-US" dirty="0"/>
              <a:t>enclosing a group of actions. Transitions may cross </a:t>
            </a:r>
            <a:r>
              <a:rPr lang="en-US" dirty="0" err="1"/>
              <a:t>swimlanes</a:t>
            </a:r>
            <a:r>
              <a:rPr lang="en-US" dirty="0"/>
              <a:t>. In Figure 2-44, the Dispatcher</a:t>
            </a:r>
          </a:p>
          <a:p>
            <a:r>
              <a:rPr lang="en-US" dirty="0" err="1"/>
              <a:t>swimlane</a:t>
            </a:r>
            <a:r>
              <a:rPr lang="en-US" dirty="0"/>
              <a:t> groups all the actions that are performed by the Dispatcher object. The</a:t>
            </a:r>
          </a:p>
          <a:p>
            <a:r>
              <a:rPr lang="en-US" dirty="0" err="1"/>
              <a:t>FieldOfficer</a:t>
            </a:r>
            <a:r>
              <a:rPr lang="en-US" dirty="0"/>
              <a:t> </a:t>
            </a:r>
            <a:r>
              <a:rPr lang="en-US" dirty="0" err="1"/>
              <a:t>swimlane</a:t>
            </a:r>
            <a:r>
              <a:rPr lang="en-US" dirty="0"/>
              <a:t> denotes that the </a:t>
            </a:r>
            <a:r>
              <a:rPr lang="en-US" dirty="0" err="1"/>
              <a:t>FieldOfficer</a:t>
            </a:r>
            <a:r>
              <a:rPr lang="en-US" dirty="0"/>
              <a:t> object is responsible for the</a:t>
            </a:r>
          </a:p>
          <a:p>
            <a:r>
              <a:rPr lang="en-US" dirty="0" err="1"/>
              <a:t>DocumentIncident</a:t>
            </a:r>
            <a:r>
              <a:rPr lang="en-US" dirty="0"/>
              <a:t> 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6791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310"/>
            <a:r>
              <a:rPr lang="en-US" altLang="en-US" sz="2000" b="1" dirty="0" err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Statechart</a:t>
            </a:r>
            <a:r>
              <a:rPr lang="en-US" altLang="en-US" sz="2000" b="1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 Diagram for Incident (similar to Mealy Automaton)</a:t>
            </a:r>
          </a:p>
          <a:p>
            <a:pPr defTabSz="914310">
              <a:spcBef>
                <a:spcPts val="700"/>
              </a:spcBef>
            </a:pPr>
            <a:r>
              <a:rPr lang="en-US" altLang="en-US" sz="2000" b="1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Activity Diagram for Incident (similar to Moore Automaton)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0018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310">
              <a:spcBef>
                <a:spcPts val="400"/>
              </a:spcBef>
            </a:pPr>
            <a:r>
              <a:rPr lang="en-US" altLang="en-US" dirty="0">
                <a:solidFill>
                  <a:srgbClr val="4F4C4D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Also:</a:t>
            </a:r>
          </a:p>
          <a:p>
            <a:pPr defTabSz="914310">
              <a:spcBef>
                <a:spcPts val="400"/>
              </a:spcBef>
            </a:pPr>
            <a:r>
              <a:rPr lang="en-US" altLang="en-US" dirty="0">
                <a:solidFill>
                  <a:srgbClr val="4F4C4D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- Together Designer 2006 for Eclipse</a:t>
            </a:r>
          </a:p>
          <a:p>
            <a:pPr defTabSz="914310">
              <a:spcBef>
                <a:spcPts val="400"/>
              </a:spcBef>
            </a:pPr>
            <a:r>
              <a:rPr lang="en-US" altLang="en-US" dirty="0">
                <a:solidFill>
                  <a:srgbClr val="4F4C4D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- Together Designer 2005, for </a:t>
            </a:r>
            <a:r>
              <a:rPr lang="en-US" altLang="en-US" dirty="0" err="1">
                <a:solidFill>
                  <a:srgbClr val="4F4C4D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Microsoft</a:t>
            </a:r>
            <a:r>
              <a:rPr lang="en-US" altLang="en-US" dirty="0" err="1">
                <a:solidFill>
                  <a:srgbClr val="4F4C4D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ｨ</a:t>
            </a:r>
            <a:r>
              <a:rPr lang="en-US" altLang="en-US" dirty="0">
                <a:solidFill>
                  <a:srgbClr val="4F4C4D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 Visual Studio.NET 2003</a:t>
            </a:r>
          </a:p>
          <a:p>
            <a:pPr defTabSz="914310">
              <a:spcBef>
                <a:spcPts val="400"/>
              </a:spcBef>
            </a:pPr>
            <a:r>
              <a:rPr lang="en-US" altLang="en-US" dirty="0">
                <a:solidFill>
                  <a:srgbClr val="4F4C4D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- Together Designer 2005, for </a:t>
            </a:r>
            <a:r>
              <a:rPr lang="en-US" altLang="en-US" dirty="0" err="1">
                <a:solidFill>
                  <a:srgbClr val="4F4C4D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JBuilder</a:t>
            </a:r>
            <a:r>
              <a:rPr lang="en-US" altLang="en-US" dirty="0" err="1">
                <a:solidFill>
                  <a:srgbClr val="4F4C4D"/>
                </a:solidFill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ｨ</a:t>
            </a:r>
            <a:r>
              <a:rPr lang="en-US" altLang="en-US" dirty="0">
                <a:solidFill>
                  <a:srgbClr val="4F4C4D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 2005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06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2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10">
              <a:spcBef>
                <a:spcPts val="400"/>
              </a:spcBef>
            </a:pPr>
            <a:r>
              <a:rPr lang="en-US" altLang="en-US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Statechart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diagrams</a:t>
            </a:r>
          </a:p>
          <a:p>
            <a:pPr marL="457155" lvl="1" defTabSz="914310">
              <a:spcBef>
                <a:spcPts val="400"/>
              </a:spcBef>
            </a:pPr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Describe the dynamic behavior of an individual object  (essentially a finite state automaton)</a:t>
            </a:r>
          </a:p>
          <a:p>
            <a:pPr defTabSz="914310">
              <a:spcBef>
                <a:spcPts val="400"/>
              </a:spcBef>
            </a:pPr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Activity Diagrams</a:t>
            </a:r>
          </a:p>
          <a:p>
            <a:pPr marL="457155" lvl="1" defTabSz="914310">
              <a:spcBef>
                <a:spcPts val="400"/>
              </a:spcBef>
            </a:pPr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Model the dynamic behavior of a system, in particular the  workflow (essentially a flowchart)</a:t>
            </a:r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3691-FE40-4F07-A907-E92D347BBA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85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080E-1432-4783-AA56-9CAB8DD45A53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D77F-D726-43F4-A7AC-AB251A47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9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080E-1432-4783-AA56-9CAB8DD45A53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D77F-D726-43F4-A7AC-AB251A47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7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080E-1432-4783-AA56-9CAB8DD45A53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D77F-D726-43F4-A7AC-AB251A47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0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080E-1432-4783-AA56-9CAB8DD45A53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D77F-D726-43F4-A7AC-AB251A47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5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080E-1432-4783-AA56-9CAB8DD45A53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D77F-D726-43F4-A7AC-AB251A47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6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080E-1432-4783-AA56-9CAB8DD45A53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D77F-D726-43F4-A7AC-AB251A47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0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080E-1432-4783-AA56-9CAB8DD45A53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D77F-D726-43F4-A7AC-AB251A47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1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080E-1432-4783-AA56-9CAB8DD45A53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D77F-D726-43F4-A7AC-AB251A47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9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080E-1432-4783-AA56-9CAB8DD45A53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D77F-D726-43F4-A7AC-AB251A47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9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080E-1432-4783-AA56-9CAB8DD45A53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D77F-D726-43F4-A7AC-AB251A47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4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080E-1432-4783-AA56-9CAB8DD45A53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D77F-D726-43F4-A7AC-AB251A47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6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2080E-1432-4783-AA56-9CAB8DD45A53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9D77F-D726-43F4-A7AC-AB251A47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6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Use Case Diyagramları</a:t>
            </a:r>
          </a:p>
          <a:p>
            <a:r>
              <a:rPr lang="tr-TR" dirty="0" smtClean="0"/>
              <a:t>Sınıf Diyagramları</a:t>
            </a:r>
          </a:p>
          <a:p>
            <a:r>
              <a:rPr lang="tr-TR" dirty="0" smtClean="0"/>
              <a:t>Ardışıl Diyagramları</a:t>
            </a:r>
          </a:p>
          <a:p>
            <a:r>
              <a:rPr lang="tr-TR" dirty="0" smtClean="0"/>
              <a:t>Aktivite Diyagramları</a:t>
            </a:r>
          </a:p>
          <a:p>
            <a:endParaRPr lang="tr-TR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Yazılım Modelleme</a:t>
            </a:r>
            <a:br>
              <a:rPr lang="tr-TR" dirty="0" smtClean="0"/>
            </a:br>
            <a:r>
              <a:rPr lang="tr-TR" dirty="0" smtClean="0"/>
              <a:t>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10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3F856C4D-B80F-492A-9089-B06D6C305B03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10</a:t>
            </a:fld>
            <a:endParaRPr lang="en-US" altLang="en-US"/>
          </a:p>
        </p:txBody>
      </p:sp>
      <p:sp>
        <p:nvSpPr>
          <p:cNvPr id="15362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en-US" altLang="en-US" sz="2800" b="1" i="1" dirty="0">
                <a:latin typeface="Times" charset="0"/>
                <a:ea typeface="Times" charset="0"/>
                <a:cs typeface="Times" charset="0"/>
                <a:sym typeface="Times" charset="0"/>
              </a:rPr>
              <a:t>UML </a:t>
            </a: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Gelenekleri</a:t>
            </a:r>
            <a:endParaRPr lang="en-US" altLang="en-US" dirty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 bwMode="auto">
          <a:xfrm>
            <a:off x="552450" y="1295400"/>
            <a:ext cx="8001000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85750" indent="-285750" defTabSz="914400">
              <a:lnSpc>
                <a:spcPct val="8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Tüm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UML </a:t>
            </a: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diyagramları düğümler ve birleşimlerinden oluşan grafiklerdir</a:t>
            </a: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685800" lvl="1" indent="-228600" defTabSz="91440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Düğümler dikdörtgen veya ovaller ile tanımlanan varlıklardır</a:t>
            </a:r>
            <a:endParaRPr lang="en-US" altLang="en-US" sz="20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960120" lvl="2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16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Dikdörtgenler sınıfları veya sınıfların durmunu gösterir</a:t>
            </a:r>
            <a:endParaRPr lang="en-US" altLang="en-US" sz="16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960120" lvl="2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en-US" altLang="en-US" sz="16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Oval</a:t>
            </a:r>
            <a:r>
              <a:rPr lang="tr-TR" altLang="en-US" sz="16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ler</a:t>
            </a:r>
            <a:r>
              <a:rPr lang="en-US" altLang="en-US" sz="16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  </a:t>
            </a:r>
            <a:r>
              <a:rPr lang="tr-TR" altLang="en-US" sz="16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fonksiyonları gösterir</a:t>
            </a:r>
            <a:endParaRPr lang="en-US" altLang="en-US" dirty="0"/>
          </a:p>
        </p:txBody>
      </p:sp>
      <p:sp>
        <p:nvSpPr>
          <p:cNvPr id="15364" name="AutoShape 4"/>
          <p:cNvSpPr>
            <a:spLocks/>
          </p:cNvSpPr>
          <p:nvPr/>
        </p:nvSpPr>
        <p:spPr bwMode="auto">
          <a:xfrm>
            <a:off x="6662340" y="2229515"/>
            <a:ext cx="1465262" cy="352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15365" name="AutoShape 5"/>
          <p:cNvSpPr>
            <a:spLocks/>
          </p:cNvSpPr>
          <p:nvPr/>
        </p:nvSpPr>
        <p:spPr bwMode="auto">
          <a:xfrm>
            <a:off x="5724128" y="2600581"/>
            <a:ext cx="938212" cy="35242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15366" name="AutoShape 6"/>
          <p:cNvSpPr>
            <a:spLocks/>
          </p:cNvSpPr>
          <p:nvPr/>
        </p:nvSpPr>
        <p:spPr bwMode="auto">
          <a:xfrm>
            <a:off x="666750" y="3124200"/>
            <a:ext cx="8001000" cy="25511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4450" tIns="44450" rIns="44450" bIns="44450"/>
          <a:lstStyle>
            <a:lvl1pPr marL="285750" indent="-2857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marL="711200" indent="-2540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</a:pPr>
            <a:r>
              <a:rPr lang="tr-TR" alt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Sınıf isimlerinin altı çizilmez</a:t>
            </a:r>
            <a:endParaRPr lang="en-US" altLang="en-US" sz="1800" dirty="0">
              <a:latin typeface="Verdana" pitchFamily="34" charset="0"/>
              <a:ea typeface="Verdana" pitchFamily="34" charset="0"/>
              <a:cs typeface="Verdana" pitchFamily="34" charset="0"/>
              <a:sym typeface="Verdana" pitchFamily="34" charset="0"/>
            </a:endParaRPr>
          </a:p>
          <a:p>
            <a:pPr lvl="1" algn="l">
              <a:lnSpc>
                <a:spcPct val="80000"/>
              </a:lnSpc>
              <a:spcBef>
                <a:spcPts val="700"/>
              </a:spcBef>
              <a:buClr>
                <a:srgbClr val="3D5500"/>
              </a:buClr>
              <a:buSzPct val="100000"/>
              <a:buFont typeface="Times New Roman" pitchFamily="18" charset="0"/>
              <a:buChar char="•"/>
            </a:pPr>
            <a:r>
              <a:rPr lang="en-US" altLang="en-US" sz="2000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SimpleWatch</a:t>
            </a:r>
            <a:endParaRPr lang="en-US" altLang="en-US" sz="2000" dirty="0">
              <a:latin typeface="Verdana" pitchFamily="34" charset="0"/>
              <a:ea typeface="Verdana" pitchFamily="34" charset="0"/>
              <a:cs typeface="Verdana" pitchFamily="34" charset="0"/>
              <a:sym typeface="Verdana" pitchFamily="34" charset="0"/>
            </a:endParaRPr>
          </a:p>
          <a:p>
            <a:pPr lvl="1" algn="l">
              <a:lnSpc>
                <a:spcPct val="80000"/>
              </a:lnSpc>
              <a:spcBef>
                <a:spcPts val="700"/>
              </a:spcBef>
              <a:buClr>
                <a:srgbClr val="3D5500"/>
              </a:buClr>
              <a:buSzPct val="100000"/>
              <a:buFont typeface="Times New Roman" pitchFamily="18" charset="0"/>
              <a:buChar char="•"/>
            </a:pPr>
            <a:r>
              <a:rPr lang="en-US" altLang="en-US" sz="20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Firefighter</a:t>
            </a:r>
            <a:r>
              <a:rPr lang="en-US" altLang="en-US" sz="2000" dirty="0"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 </a:t>
            </a:r>
          </a:p>
          <a:p>
            <a:pPr algn="l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</a:pPr>
            <a:r>
              <a:rPr lang="tr-TR" alt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Nesnelerin altı çizilir</a:t>
            </a:r>
            <a:endParaRPr lang="en-US" altLang="en-US" sz="1800" dirty="0">
              <a:latin typeface="Verdana" pitchFamily="34" charset="0"/>
              <a:ea typeface="Verdana" pitchFamily="34" charset="0"/>
              <a:cs typeface="Verdana" pitchFamily="34" charset="0"/>
              <a:sym typeface="Verdana" pitchFamily="34" charset="0"/>
            </a:endParaRPr>
          </a:p>
          <a:p>
            <a:pPr lvl="1" algn="l">
              <a:lnSpc>
                <a:spcPct val="80000"/>
              </a:lnSpc>
              <a:spcBef>
                <a:spcPts val="700"/>
              </a:spcBef>
              <a:buClr>
                <a:srgbClr val="3D5500"/>
              </a:buClr>
              <a:buSzPct val="100000"/>
              <a:buFont typeface="Times New Roman" pitchFamily="18" charset="0"/>
              <a:buChar char="•"/>
            </a:pPr>
            <a:r>
              <a:rPr lang="en-US" altLang="en-US" sz="2000" u="sng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myWatch:SimpleWatch</a:t>
            </a:r>
            <a:endParaRPr lang="en-US" altLang="en-US" sz="2000" u="sng" dirty="0"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lvl="1" algn="l">
              <a:lnSpc>
                <a:spcPct val="80000"/>
              </a:lnSpc>
              <a:spcBef>
                <a:spcPts val="700"/>
              </a:spcBef>
              <a:buClr>
                <a:srgbClr val="3D5500"/>
              </a:buClr>
              <a:buSzPct val="100000"/>
              <a:buFont typeface="Times New Roman" pitchFamily="18" charset="0"/>
              <a:buChar char="•"/>
            </a:pPr>
            <a:r>
              <a:rPr lang="en-US" altLang="en-US" sz="2000" u="sng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Joe:Firefighter</a:t>
            </a:r>
            <a:endParaRPr lang="en-US" altLang="en-US" sz="2000" dirty="0"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</a:pPr>
            <a:r>
              <a:rPr lang="tr-TR" alt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İki düğüm arasındaki çizgi varlıklar arasındaki ilişkiyi gösterir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21324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83" y="1539468"/>
            <a:ext cx="7367133" cy="304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57D6C455-EA1D-4BC7-B195-75D61A10CFFB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11</a:t>
            </a:fld>
            <a:endParaRPr lang="en-US" altLang="en-US"/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UML </a:t>
            </a:r>
            <a:r>
              <a:rPr lang="tr-TR" altLang="en-US" sz="2800" b="1" i="1" dirty="0">
                <a:latin typeface="Times" charset="0"/>
                <a:ea typeface="Times" charset="0"/>
                <a:cs typeface="Times" charset="0"/>
                <a:sym typeface="Times" charset="0"/>
              </a:rPr>
              <a:t>Birinci iterasyon </a:t>
            </a:r>
            <a:r>
              <a:rPr lang="en-US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: </a:t>
            </a: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Kullanım Durumu Diyagramları</a:t>
            </a:r>
            <a:endParaRPr lang="en-US" altLang="en-US" dirty="0"/>
          </a:p>
        </p:txBody>
      </p:sp>
      <p:sp>
        <p:nvSpPr>
          <p:cNvPr id="16388" name="AutoShape 4"/>
          <p:cNvSpPr>
            <a:spLocks/>
          </p:cNvSpPr>
          <p:nvPr/>
        </p:nvSpPr>
        <p:spPr bwMode="auto">
          <a:xfrm>
            <a:off x="466725" y="5537200"/>
            <a:ext cx="5594350" cy="6143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Use case </a:t>
            </a:r>
            <a:r>
              <a:rPr lang="tr-TR" altLang="en-US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diyagramları sistemin fonksiyonelliğini gösterir</a:t>
            </a:r>
            <a:endParaRPr lang="en-US" altLang="en-US" dirty="0"/>
          </a:p>
        </p:txBody>
      </p:sp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1917365" y="1975493"/>
            <a:ext cx="1184275" cy="855663"/>
            <a:chOff x="0" y="0"/>
            <a:chExt cx="1184540" cy="855670"/>
          </a:xfrm>
        </p:grpSpPr>
        <p:sp>
          <p:nvSpPr>
            <p:cNvPr id="16390" name="AutoShape 6"/>
            <p:cNvSpPr>
              <a:spLocks/>
            </p:cNvSpPr>
            <p:nvPr/>
          </p:nvSpPr>
          <p:spPr bwMode="auto">
            <a:xfrm>
              <a:off x="0" y="0"/>
              <a:ext cx="1184540" cy="85567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8862" y="0"/>
                  </a:moveTo>
                  <a:cubicBezTo>
                    <a:pt x="7455" y="0"/>
                    <a:pt x="6315" y="1148"/>
                    <a:pt x="6315" y="2564"/>
                  </a:cubicBezTo>
                  <a:lnTo>
                    <a:pt x="6315" y="8976"/>
                  </a:lnTo>
                  <a:lnTo>
                    <a:pt x="0" y="21600"/>
                  </a:lnTo>
                  <a:lnTo>
                    <a:pt x="6315" y="12823"/>
                  </a:lnTo>
                  <a:cubicBezTo>
                    <a:pt x="6315" y="14240"/>
                    <a:pt x="7455" y="15388"/>
                    <a:pt x="8862" y="15388"/>
                  </a:cubicBezTo>
                  <a:lnTo>
                    <a:pt x="19052" y="15388"/>
                  </a:lnTo>
                  <a:cubicBezTo>
                    <a:pt x="20459" y="15388"/>
                    <a:pt x="21600" y="14240"/>
                    <a:pt x="21600" y="12823"/>
                  </a:cubicBezTo>
                  <a:lnTo>
                    <a:pt x="21600" y="2564"/>
                  </a:lnTo>
                  <a:cubicBezTo>
                    <a:pt x="21600" y="1148"/>
                    <a:pt x="20459" y="0"/>
                    <a:pt x="19052" y="0"/>
                  </a:cubicBezTo>
                  <a:lnTo>
                    <a:pt x="886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16391" name="AutoShape 7"/>
            <p:cNvSpPr>
              <a:spLocks/>
            </p:cNvSpPr>
            <p:nvPr/>
          </p:nvSpPr>
          <p:spPr bwMode="auto">
            <a:xfrm>
              <a:off x="377034" y="108774"/>
              <a:ext cx="807506" cy="3484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tr-TR" altLang="en-US" sz="1800" dirty="0" smtClean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Aktör</a:t>
              </a:r>
              <a:endParaRPr lang="en-US" altLang="en-US" dirty="0"/>
            </a:p>
          </p:txBody>
        </p:sp>
      </p:grp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4716016" y="1143000"/>
            <a:ext cx="3388172" cy="1637928"/>
            <a:chOff x="0" y="0"/>
            <a:chExt cx="2668583" cy="1274770"/>
          </a:xfrm>
        </p:grpSpPr>
        <p:sp>
          <p:nvSpPr>
            <p:cNvPr id="16393" name="AutoShape 9"/>
            <p:cNvSpPr>
              <a:spLocks/>
            </p:cNvSpPr>
            <p:nvPr/>
          </p:nvSpPr>
          <p:spPr bwMode="auto">
            <a:xfrm>
              <a:off x="0" y="0"/>
              <a:ext cx="2668583" cy="127477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166" y="0"/>
                  </a:moveTo>
                  <a:cubicBezTo>
                    <a:pt x="11124" y="0"/>
                    <a:pt x="10279" y="770"/>
                    <a:pt x="10279" y="1721"/>
                  </a:cubicBezTo>
                  <a:lnTo>
                    <a:pt x="10279" y="8607"/>
                  </a:lnTo>
                  <a:cubicBezTo>
                    <a:pt x="10279" y="9558"/>
                    <a:pt x="11124" y="10329"/>
                    <a:pt x="12166" y="10329"/>
                  </a:cubicBezTo>
                  <a:lnTo>
                    <a:pt x="0" y="21600"/>
                  </a:lnTo>
                  <a:lnTo>
                    <a:pt x="14996" y="10329"/>
                  </a:lnTo>
                  <a:lnTo>
                    <a:pt x="19713" y="10329"/>
                  </a:lnTo>
                  <a:cubicBezTo>
                    <a:pt x="20755" y="10329"/>
                    <a:pt x="21600" y="9558"/>
                    <a:pt x="21600" y="8607"/>
                  </a:cubicBezTo>
                  <a:lnTo>
                    <a:pt x="21600" y="1721"/>
                  </a:lnTo>
                  <a:cubicBezTo>
                    <a:pt x="21600" y="770"/>
                    <a:pt x="20755" y="0"/>
                    <a:pt x="19713" y="0"/>
                  </a:cubicBezTo>
                  <a:lnTo>
                    <a:pt x="1216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16394" name="AutoShape 10"/>
            <p:cNvSpPr>
              <a:spLocks/>
            </p:cNvSpPr>
            <p:nvPr/>
          </p:nvSpPr>
          <p:spPr bwMode="auto">
            <a:xfrm>
              <a:off x="1321212" y="130585"/>
              <a:ext cx="961168" cy="3484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tr-TR" altLang="en-US" sz="1800" dirty="0" smtClean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Kullanım Durumu</a:t>
              </a:r>
              <a:endParaRPr lang="en-US" altLang="en-US" dirty="0"/>
            </a:p>
          </p:txBody>
        </p:sp>
      </p:grpSp>
      <p:grpSp>
        <p:nvGrpSpPr>
          <p:cNvPr id="16395" name="Group 11"/>
          <p:cNvGrpSpPr>
            <a:grpSpLocks/>
          </p:cNvGrpSpPr>
          <p:nvPr/>
        </p:nvGrpSpPr>
        <p:grpSpPr bwMode="auto">
          <a:xfrm>
            <a:off x="5257793" y="3827463"/>
            <a:ext cx="2436813" cy="609600"/>
            <a:chOff x="0" y="0"/>
            <a:chExt cx="2436225" cy="609600"/>
          </a:xfrm>
        </p:grpSpPr>
        <p:sp>
          <p:nvSpPr>
            <p:cNvPr id="16396" name="AutoShape 12"/>
            <p:cNvSpPr>
              <a:spLocks/>
            </p:cNvSpPr>
            <p:nvPr/>
          </p:nvSpPr>
          <p:spPr bwMode="auto">
            <a:xfrm>
              <a:off x="0" y="0"/>
              <a:ext cx="2436225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6199" y="0"/>
                  </a:moveTo>
                  <a:cubicBezTo>
                    <a:pt x="4498" y="0"/>
                    <a:pt x="3119" y="1611"/>
                    <a:pt x="3119" y="3600"/>
                  </a:cubicBezTo>
                  <a:lnTo>
                    <a:pt x="0" y="7969"/>
                  </a:lnTo>
                  <a:lnTo>
                    <a:pt x="3119" y="9000"/>
                  </a:lnTo>
                  <a:lnTo>
                    <a:pt x="3119" y="18000"/>
                  </a:lnTo>
                  <a:cubicBezTo>
                    <a:pt x="3119" y="19988"/>
                    <a:pt x="4498" y="21600"/>
                    <a:pt x="6199" y="21600"/>
                  </a:cubicBezTo>
                  <a:lnTo>
                    <a:pt x="18519" y="21600"/>
                  </a:lnTo>
                  <a:cubicBezTo>
                    <a:pt x="20220" y="21600"/>
                    <a:pt x="21600" y="19988"/>
                    <a:pt x="21600" y="18000"/>
                  </a:cubicBezTo>
                  <a:lnTo>
                    <a:pt x="21600" y="3600"/>
                  </a:lnTo>
                  <a:cubicBezTo>
                    <a:pt x="21600" y="1611"/>
                    <a:pt x="20220" y="0"/>
                    <a:pt x="18519" y="0"/>
                  </a:cubicBezTo>
                  <a:lnTo>
                    <a:pt x="619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20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16397" name="AutoShape 13"/>
            <p:cNvSpPr>
              <a:spLocks/>
            </p:cNvSpPr>
            <p:nvPr/>
          </p:nvSpPr>
          <p:spPr bwMode="auto">
            <a:xfrm>
              <a:off x="428168" y="118425"/>
              <a:ext cx="1874947" cy="3727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tr-TR" altLang="en-US" sz="2000" dirty="0" smtClean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Sistem sınırı</a:t>
              </a:r>
              <a:endParaRPr lang="en-US" altLang="en-US" dirty="0"/>
            </a:p>
          </p:txBody>
        </p:sp>
      </p:grpSp>
      <p:grpSp>
        <p:nvGrpSpPr>
          <p:cNvPr id="16398" name="Group 14"/>
          <p:cNvGrpSpPr>
            <a:grpSpLocks/>
          </p:cNvGrpSpPr>
          <p:nvPr/>
        </p:nvGrpSpPr>
        <p:grpSpPr bwMode="auto">
          <a:xfrm>
            <a:off x="3871913" y="914400"/>
            <a:ext cx="1400175" cy="744538"/>
            <a:chOff x="0" y="0"/>
            <a:chExt cx="1400175" cy="745007"/>
          </a:xfrm>
        </p:grpSpPr>
        <p:sp>
          <p:nvSpPr>
            <p:cNvPr id="16399" name="AutoShape 15"/>
            <p:cNvSpPr>
              <a:spLocks/>
            </p:cNvSpPr>
            <p:nvPr/>
          </p:nvSpPr>
          <p:spPr bwMode="auto">
            <a:xfrm>
              <a:off x="0" y="0"/>
              <a:ext cx="1400175" cy="74500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600" y="0"/>
                  </a:moveTo>
                  <a:cubicBezTo>
                    <a:pt x="1611" y="0"/>
                    <a:pt x="0" y="1153"/>
                    <a:pt x="0" y="2577"/>
                  </a:cubicBezTo>
                  <a:lnTo>
                    <a:pt x="0" y="12887"/>
                  </a:lnTo>
                  <a:cubicBezTo>
                    <a:pt x="0" y="14310"/>
                    <a:pt x="1611" y="15464"/>
                    <a:pt x="3600" y="15464"/>
                  </a:cubicBezTo>
                  <a:lnTo>
                    <a:pt x="523" y="21600"/>
                  </a:lnTo>
                  <a:lnTo>
                    <a:pt x="9000" y="15464"/>
                  </a:lnTo>
                  <a:lnTo>
                    <a:pt x="18000" y="15464"/>
                  </a:lnTo>
                  <a:cubicBezTo>
                    <a:pt x="19988" y="15464"/>
                    <a:pt x="21600" y="14310"/>
                    <a:pt x="21600" y="12887"/>
                  </a:cubicBezTo>
                  <a:lnTo>
                    <a:pt x="21600" y="2577"/>
                  </a:lnTo>
                  <a:cubicBezTo>
                    <a:pt x="21600" y="1153"/>
                    <a:pt x="19988" y="0"/>
                    <a:pt x="18000" y="0"/>
                  </a:cubicBezTo>
                  <a:lnTo>
                    <a:pt x="360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16400" name="AutoShape 16"/>
            <p:cNvSpPr>
              <a:spLocks/>
            </p:cNvSpPr>
            <p:nvPr/>
          </p:nvSpPr>
          <p:spPr bwMode="auto">
            <a:xfrm>
              <a:off x="51275" y="92485"/>
              <a:ext cx="980255" cy="3484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Classifier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882779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F08DC406-87A0-41BA-B032-1043F10C9D3C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12</a:t>
            </a:fld>
            <a:endParaRPr lang="en-US" altLang="en-US"/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en-US" altLang="en-US" sz="2800" b="1" i="1" dirty="0">
                <a:latin typeface="Times" charset="0"/>
                <a:ea typeface="Times" charset="0"/>
                <a:cs typeface="Times" charset="0"/>
                <a:sym typeface="Times" charset="0"/>
              </a:rPr>
              <a:t>UML </a:t>
            </a:r>
            <a:r>
              <a:rPr lang="tr-TR" altLang="en-US" sz="2800" b="1" i="1" dirty="0">
                <a:latin typeface="Times" charset="0"/>
                <a:ea typeface="Times" charset="0"/>
                <a:cs typeface="Times" charset="0"/>
                <a:sym typeface="Times" charset="0"/>
              </a:rPr>
              <a:t>Birinci iterasyon </a:t>
            </a:r>
            <a:r>
              <a:rPr lang="en-US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: </a:t>
            </a: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Sınıf Diyagramları</a:t>
            </a:r>
            <a:endParaRPr lang="en-US" altLang="en-US" dirty="0"/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4724400" y="1866900"/>
            <a:ext cx="1651000" cy="938213"/>
            <a:chOff x="0" y="0"/>
            <a:chExt cx="1651000" cy="938220"/>
          </a:xfrm>
        </p:grpSpPr>
        <p:sp>
          <p:nvSpPr>
            <p:cNvPr id="17412" name="AutoShape 4"/>
            <p:cNvSpPr>
              <a:spLocks/>
            </p:cNvSpPr>
            <p:nvPr/>
          </p:nvSpPr>
          <p:spPr bwMode="auto">
            <a:xfrm>
              <a:off x="0" y="0"/>
              <a:ext cx="1651000" cy="9382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30" y="0"/>
                  </a:moveTo>
                  <a:cubicBezTo>
                    <a:pt x="10529" y="0"/>
                    <a:pt x="9636" y="1047"/>
                    <a:pt x="9636" y="2339"/>
                  </a:cubicBezTo>
                  <a:lnTo>
                    <a:pt x="9636" y="8186"/>
                  </a:lnTo>
                  <a:lnTo>
                    <a:pt x="0" y="21600"/>
                  </a:lnTo>
                  <a:lnTo>
                    <a:pt x="9636" y="11695"/>
                  </a:lnTo>
                  <a:cubicBezTo>
                    <a:pt x="9636" y="12987"/>
                    <a:pt x="10529" y="14034"/>
                    <a:pt x="11630" y="14034"/>
                  </a:cubicBezTo>
                  <a:lnTo>
                    <a:pt x="19606" y="14034"/>
                  </a:lnTo>
                  <a:cubicBezTo>
                    <a:pt x="20707" y="14034"/>
                    <a:pt x="21600" y="12987"/>
                    <a:pt x="21600" y="11695"/>
                  </a:cubicBezTo>
                  <a:lnTo>
                    <a:pt x="21600" y="2339"/>
                  </a:lnTo>
                  <a:cubicBezTo>
                    <a:pt x="21600" y="1047"/>
                    <a:pt x="20707" y="0"/>
                    <a:pt x="19606" y="0"/>
                  </a:cubicBezTo>
                  <a:lnTo>
                    <a:pt x="1163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17413" name="AutoShape 5"/>
            <p:cNvSpPr>
              <a:spLocks/>
            </p:cNvSpPr>
            <p:nvPr/>
          </p:nvSpPr>
          <p:spPr bwMode="auto">
            <a:xfrm>
              <a:off x="770085" y="130585"/>
              <a:ext cx="599515" cy="3484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Class</a:t>
              </a:r>
              <a:endParaRPr lang="en-US" altLang="en-US"/>
            </a:p>
          </p:txBody>
        </p:sp>
      </p:grpSp>
      <p:grpSp>
        <p:nvGrpSpPr>
          <p:cNvPr id="17414" name="Group 6"/>
          <p:cNvGrpSpPr>
            <a:grpSpLocks/>
          </p:cNvGrpSpPr>
          <p:nvPr/>
        </p:nvGrpSpPr>
        <p:grpSpPr bwMode="auto">
          <a:xfrm>
            <a:off x="1231900" y="1498600"/>
            <a:ext cx="1947863" cy="2133600"/>
            <a:chOff x="0" y="0"/>
            <a:chExt cx="1949436" cy="2135181"/>
          </a:xfrm>
        </p:grpSpPr>
        <p:sp>
          <p:nvSpPr>
            <p:cNvPr id="17415" name="AutoShape 7"/>
            <p:cNvSpPr>
              <a:spLocks/>
            </p:cNvSpPr>
            <p:nvPr/>
          </p:nvSpPr>
          <p:spPr bwMode="auto">
            <a:xfrm>
              <a:off x="0" y="0"/>
              <a:ext cx="1949436" cy="21351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095" y="0"/>
                  </a:moveTo>
                  <a:cubicBezTo>
                    <a:pt x="1386" y="0"/>
                    <a:pt x="0" y="460"/>
                    <a:pt x="0" y="1027"/>
                  </a:cubicBezTo>
                  <a:lnTo>
                    <a:pt x="0" y="5139"/>
                  </a:lnTo>
                  <a:cubicBezTo>
                    <a:pt x="0" y="5706"/>
                    <a:pt x="1386" y="6166"/>
                    <a:pt x="3095" y="6166"/>
                  </a:cubicBezTo>
                  <a:lnTo>
                    <a:pt x="10835" y="6166"/>
                  </a:lnTo>
                  <a:lnTo>
                    <a:pt x="21600" y="21600"/>
                  </a:lnTo>
                  <a:lnTo>
                    <a:pt x="15478" y="6166"/>
                  </a:lnTo>
                  <a:cubicBezTo>
                    <a:pt x="17188" y="6166"/>
                    <a:pt x="18574" y="5706"/>
                    <a:pt x="18574" y="5139"/>
                  </a:cubicBezTo>
                  <a:lnTo>
                    <a:pt x="18574" y="1027"/>
                  </a:lnTo>
                  <a:cubicBezTo>
                    <a:pt x="18574" y="460"/>
                    <a:pt x="17188" y="0"/>
                    <a:pt x="15478" y="0"/>
                  </a:cubicBezTo>
                  <a:lnTo>
                    <a:pt x="1083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17416" name="AutoShape 8"/>
            <p:cNvSpPr>
              <a:spLocks/>
            </p:cNvSpPr>
            <p:nvPr/>
          </p:nvSpPr>
          <p:spPr bwMode="auto">
            <a:xfrm>
              <a:off x="61390" y="130585"/>
              <a:ext cx="1183517" cy="3484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Association</a:t>
              </a:r>
              <a:endParaRPr lang="en-US" altLang="en-US"/>
            </a:p>
          </p:txBody>
        </p:sp>
      </p:grpSp>
      <p:grpSp>
        <p:nvGrpSpPr>
          <p:cNvPr id="17417" name="Group 9"/>
          <p:cNvGrpSpPr>
            <a:grpSpLocks/>
          </p:cNvGrpSpPr>
          <p:nvPr/>
        </p:nvGrpSpPr>
        <p:grpSpPr bwMode="auto">
          <a:xfrm>
            <a:off x="231775" y="2605088"/>
            <a:ext cx="1574800" cy="1054100"/>
            <a:chOff x="0" y="0"/>
            <a:chExt cx="1574800" cy="1054100"/>
          </a:xfrm>
        </p:grpSpPr>
        <p:sp>
          <p:nvSpPr>
            <p:cNvPr id="17418" name="AutoShape 10"/>
            <p:cNvSpPr>
              <a:spLocks/>
            </p:cNvSpPr>
            <p:nvPr/>
          </p:nvSpPr>
          <p:spPr bwMode="auto">
            <a:xfrm>
              <a:off x="0" y="0"/>
              <a:ext cx="1574800" cy="1054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600" y="0"/>
                  </a:moveTo>
                  <a:cubicBezTo>
                    <a:pt x="1611" y="0"/>
                    <a:pt x="0" y="932"/>
                    <a:pt x="0" y="2081"/>
                  </a:cubicBezTo>
                  <a:lnTo>
                    <a:pt x="0" y="10409"/>
                  </a:lnTo>
                  <a:cubicBezTo>
                    <a:pt x="0" y="11559"/>
                    <a:pt x="1611" y="12491"/>
                    <a:pt x="3600" y="12491"/>
                  </a:cubicBezTo>
                  <a:lnTo>
                    <a:pt x="10256" y="21600"/>
                  </a:lnTo>
                  <a:lnTo>
                    <a:pt x="9000" y="12491"/>
                  </a:lnTo>
                  <a:lnTo>
                    <a:pt x="18000" y="12491"/>
                  </a:lnTo>
                  <a:cubicBezTo>
                    <a:pt x="19988" y="12491"/>
                    <a:pt x="21600" y="11559"/>
                    <a:pt x="21600" y="10409"/>
                  </a:cubicBezTo>
                  <a:lnTo>
                    <a:pt x="21600" y="2081"/>
                  </a:lnTo>
                  <a:cubicBezTo>
                    <a:pt x="21600" y="932"/>
                    <a:pt x="19988" y="0"/>
                    <a:pt x="18000" y="0"/>
                  </a:cubicBezTo>
                  <a:lnTo>
                    <a:pt x="360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17419" name="AutoShape 11"/>
            <p:cNvSpPr>
              <a:spLocks/>
            </p:cNvSpPr>
            <p:nvPr/>
          </p:nvSpPr>
          <p:spPr bwMode="auto">
            <a:xfrm>
              <a:off x="57669" y="130585"/>
              <a:ext cx="1196354" cy="3484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Multiplicity</a:t>
              </a:r>
              <a:endParaRPr lang="en-US" altLang="en-US"/>
            </a:p>
          </p:txBody>
        </p:sp>
      </p:grpSp>
      <p:sp>
        <p:nvSpPr>
          <p:cNvPr id="17420" name="AutoShape 12"/>
          <p:cNvSpPr>
            <a:spLocks/>
          </p:cNvSpPr>
          <p:nvPr/>
        </p:nvSpPr>
        <p:spPr bwMode="auto">
          <a:xfrm>
            <a:off x="1009650" y="5697538"/>
            <a:ext cx="4857750" cy="3476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l"/>
            <a:r>
              <a:rPr lang="tr-TR" altLang="en-US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Sınıf diyagramları sistemin yapısnı gösterir</a:t>
            </a:r>
            <a:endParaRPr lang="en-US" altLang="en-US" dirty="0"/>
          </a:p>
        </p:txBody>
      </p:sp>
      <p:sp>
        <p:nvSpPr>
          <p:cNvPr id="17421" name="AutoShape 13"/>
          <p:cNvSpPr>
            <a:spLocks/>
          </p:cNvSpPr>
          <p:nvPr/>
        </p:nvSpPr>
        <p:spPr bwMode="auto">
          <a:xfrm>
            <a:off x="1000125" y="3638550"/>
            <a:ext cx="152400" cy="304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200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  <a:sym typeface="Lucida Sans Typewriter" pitchFamily="49" charset="0"/>
              </a:rPr>
              <a:t>2</a:t>
            </a:r>
            <a:endParaRPr lang="en-US" altLang="en-US"/>
          </a:p>
        </p:txBody>
      </p:sp>
      <p:sp>
        <p:nvSpPr>
          <p:cNvPr id="17422" name="AutoShape 14"/>
          <p:cNvSpPr>
            <a:spLocks/>
          </p:cNvSpPr>
          <p:nvPr/>
        </p:nvSpPr>
        <p:spPr bwMode="auto">
          <a:xfrm>
            <a:off x="1190625" y="3297238"/>
            <a:ext cx="2765425" cy="6048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12626"/>
                </a:lnTo>
                <a:lnTo>
                  <a:pt x="21600" y="12626"/>
                </a:lnTo>
                <a:lnTo>
                  <a:pt x="21600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17423" name="AutoShape 15"/>
          <p:cNvSpPr>
            <a:spLocks/>
          </p:cNvSpPr>
          <p:nvPr/>
        </p:nvSpPr>
        <p:spPr bwMode="auto">
          <a:xfrm>
            <a:off x="3749675" y="3375025"/>
            <a:ext cx="152400" cy="304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2000">
                <a:latin typeface="Helvetica" charset="0"/>
                <a:ea typeface="Helvetica" charset="0"/>
                <a:cs typeface="Helvetica" charset="0"/>
                <a:sym typeface="Helvetica" charset="0"/>
              </a:rPr>
              <a:t>1</a:t>
            </a:r>
            <a:endParaRPr lang="en-US" altLang="en-US"/>
          </a:p>
        </p:txBody>
      </p:sp>
      <p:grpSp>
        <p:nvGrpSpPr>
          <p:cNvPr id="17424" name="Group 16"/>
          <p:cNvGrpSpPr>
            <a:grpSpLocks/>
          </p:cNvGrpSpPr>
          <p:nvPr/>
        </p:nvGrpSpPr>
        <p:grpSpPr bwMode="auto">
          <a:xfrm>
            <a:off x="3089275" y="3279775"/>
            <a:ext cx="5057775" cy="733425"/>
            <a:chOff x="0" y="0"/>
            <a:chExt cx="5059338" cy="733425"/>
          </a:xfrm>
        </p:grpSpPr>
        <p:sp>
          <p:nvSpPr>
            <p:cNvPr id="17425" name="AutoShape 17"/>
            <p:cNvSpPr>
              <a:spLocks/>
            </p:cNvSpPr>
            <p:nvPr/>
          </p:nvSpPr>
          <p:spPr bwMode="auto">
            <a:xfrm>
              <a:off x="265112" y="4762"/>
              <a:ext cx="1025526" cy="6921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0" y="16216"/>
                  </a:lnTo>
                  <a:lnTo>
                    <a:pt x="21600" y="16216"/>
                  </a:lnTo>
                  <a:lnTo>
                    <a:pt x="2160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17426" name="AutoShape 18"/>
            <p:cNvSpPr>
              <a:spLocks/>
            </p:cNvSpPr>
            <p:nvPr/>
          </p:nvSpPr>
          <p:spPr bwMode="auto">
            <a:xfrm>
              <a:off x="1089025" y="95250"/>
              <a:ext cx="153963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20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7427" name="AutoShape 19"/>
            <p:cNvSpPr>
              <a:spLocks/>
            </p:cNvSpPr>
            <p:nvPr/>
          </p:nvSpPr>
          <p:spPr bwMode="auto">
            <a:xfrm>
              <a:off x="0" y="428625"/>
              <a:ext cx="153963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20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7428" name="AutoShape 20"/>
            <p:cNvSpPr>
              <a:spLocks/>
            </p:cNvSpPr>
            <p:nvPr/>
          </p:nvSpPr>
          <p:spPr bwMode="auto">
            <a:xfrm>
              <a:off x="1568450" y="4762"/>
              <a:ext cx="1060450" cy="7207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21600" y="16918"/>
                  </a:lnTo>
                  <a:lnTo>
                    <a:pt x="0" y="16918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17429" name="AutoShape 21"/>
            <p:cNvSpPr>
              <a:spLocks/>
            </p:cNvSpPr>
            <p:nvPr/>
          </p:nvSpPr>
          <p:spPr bwMode="auto">
            <a:xfrm>
              <a:off x="2103437" y="95250"/>
              <a:ext cx="153964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20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7430" name="AutoShape 22"/>
            <p:cNvSpPr>
              <a:spLocks/>
            </p:cNvSpPr>
            <p:nvPr/>
          </p:nvSpPr>
          <p:spPr bwMode="auto">
            <a:xfrm>
              <a:off x="4905375" y="411162"/>
              <a:ext cx="153963" cy="3048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20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7431" name="AutoShape 23"/>
            <p:cNvSpPr>
              <a:spLocks/>
            </p:cNvSpPr>
            <p:nvPr/>
          </p:nvSpPr>
          <p:spPr bwMode="auto">
            <a:xfrm>
              <a:off x="2049462" y="0"/>
              <a:ext cx="2800351" cy="7096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21600" y="12626"/>
                  </a:lnTo>
                  <a:lnTo>
                    <a:pt x="0" y="1262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17432" name="AutoShape 24"/>
            <p:cNvSpPr>
              <a:spLocks/>
            </p:cNvSpPr>
            <p:nvPr/>
          </p:nvSpPr>
          <p:spPr bwMode="auto">
            <a:xfrm>
              <a:off x="1676400" y="95250"/>
              <a:ext cx="153963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20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7433" name="AutoShape 25"/>
            <p:cNvSpPr>
              <a:spLocks/>
            </p:cNvSpPr>
            <p:nvPr/>
          </p:nvSpPr>
          <p:spPr bwMode="auto">
            <a:xfrm>
              <a:off x="2728912" y="411162"/>
              <a:ext cx="153964" cy="3048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20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2</a:t>
              </a:r>
              <a:endParaRPr lang="en-US" altLang="en-US"/>
            </a:p>
          </p:txBody>
        </p:sp>
      </p:grpSp>
      <p:grpSp>
        <p:nvGrpSpPr>
          <p:cNvPr id="17434" name="Group 26"/>
          <p:cNvGrpSpPr>
            <a:grpSpLocks/>
          </p:cNvGrpSpPr>
          <p:nvPr/>
        </p:nvGrpSpPr>
        <p:grpSpPr bwMode="auto">
          <a:xfrm>
            <a:off x="3530600" y="2860675"/>
            <a:ext cx="1997075" cy="458788"/>
            <a:chOff x="0" y="0"/>
            <a:chExt cx="1997075" cy="458788"/>
          </a:xfrm>
        </p:grpSpPr>
        <p:sp>
          <p:nvSpPr>
            <p:cNvPr id="17435" name="AutoShape 27"/>
            <p:cNvSpPr>
              <a:spLocks/>
            </p:cNvSpPr>
            <p:nvPr/>
          </p:nvSpPr>
          <p:spPr bwMode="auto">
            <a:xfrm>
              <a:off x="0" y="0"/>
              <a:ext cx="1997075" cy="4587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17436" name="AutoShape 28"/>
            <p:cNvSpPr>
              <a:spLocks/>
            </p:cNvSpPr>
            <p:nvPr/>
          </p:nvSpPr>
          <p:spPr bwMode="auto">
            <a:xfrm>
              <a:off x="195345" y="97943"/>
              <a:ext cx="1499618" cy="3048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20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SimpleWatch</a:t>
              </a:r>
              <a:endParaRPr lang="en-US" altLang="en-US"/>
            </a:p>
          </p:txBody>
        </p:sp>
      </p:grpSp>
      <p:grpSp>
        <p:nvGrpSpPr>
          <p:cNvPr id="17437" name="Group 29"/>
          <p:cNvGrpSpPr>
            <a:grpSpLocks/>
          </p:cNvGrpSpPr>
          <p:nvPr/>
        </p:nvGrpSpPr>
        <p:grpSpPr bwMode="auto">
          <a:xfrm>
            <a:off x="2547938" y="3994150"/>
            <a:ext cx="6203950" cy="401638"/>
            <a:chOff x="0" y="0"/>
            <a:chExt cx="6203950" cy="401638"/>
          </a:xfrm>
        </p:grpSpPr>
        <p:grpSp>
          <p:nvGrpSpPr>
            <p:cNvPr id="17438" name="Group 30"/>
            <p:cNvGrpSpPr>
              <a:grpSpLocks/>
            </p:cNvGrpSpPr>
            <p:nvPr/>
          </p:nvGrpSpPr>
          <p:grpSpPr bwMode="auto">
            <a:xfrm>
              <a:off x="0" y="0"/>
              <a:ext cx="1673225" cy="401638"/>
              <a:chOff x="0" y="0"/>
              <a:chExt cx="1673225" cy="401638"/>
            </a:xfrm>
          </p:grpSpPr>
          <p:sp>
            <p:nvSpPr>
              <p:cNvPr id="17439" name="AutoShape 31"/>
              <p:cNvSpPr>
                <a:spLocks/>
              </p:cNvSpPr>
              <p:nvPr/>
            </p:nvSpPr>
            <p:spPr bwMode="auto">
              <a:xfrm>
                <a:off x="0" y="0"/>
                <a:ext cx="1673225" cy="4016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17440" name="AutoShape 32"/>
              <p:cNvSpPr>
                <a:spLocks/>
              </p:cNvSpPr>
              <p:nvPr/>
            </p:nvSpPr>
            <p:spPr bwMode="auto">
              <a:xfrm>
                <a:off x="409575" y="79375"/>
                <a:ext cx="845518" cy="3048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2000"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Display</a:t>
                </a:r>
                <a:endParaRPr lang="en-US" altLang="en-US"/>
              </a:p>
            </p:txBody>
          </p:sp>
        </p:grpSp>
        <p:grpSp>
          <p:nvGrpSpPr>
            <p:cNvPr id="17441" name="Group 33"/>
            <p:cNvGrpSpPr>
              <a:grpSpLocks/>
            </p:cNvGrpSpPr>
            <p:nvPr/>
          </p:nvGrpSpPr>
          <p:grpSpPr bwMode="auto">
            <a:xfrm>
              <a:off x="2300287" y="0"/>
              <a:ext cx="1673226" cy="401638"/>
              <a:chOff x="0" y="0"/>
              <a:chExt cx="1673225" cy="401638"/>
            </a:xfrm>
          </p:grpSpPr>
          <p:sp>
            <p:nvSpPr>
              <p:cNvPr id="17442" name="AutoShape 34"/>
              <p:cNvSpPr>
                <a:spLocks/>
              </p:cNvSpPr>
              <p:nvPr/>
            </p:nvSpPr>
            <p:spPr bwMode="auto">
              <a:xfrm>
                <a:off x="0" y="0"/>
                <a:ext cx="1673225" cy="4016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17443" name="AutoShape 35"/>
              <p:cNvSpPr>
                <a:spLocks/>
              </p:cNvSpPr>
              <p:nvPr/>
            </p:nvSpPr>
            <p:spPr bwMode="auto">
              <a:xfrm>
                <a:off x="409575" y="79375"/>
                <a:ext cx="817364" cy="3048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2000"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Battery</a:t>
                </a:r>
                <a:endParaRPr lang="en-US" altLang="en-US"/>
              </a:p>
            </p:txBody>
          </p:sp>
        </p:grpSp>
        <p:grpSp>
          <p:nvGrpSpPr>
            <p:cNvPr id="17444" name="Group 36"/>
            <p:cNvGrpSpPr>
              <a:grpSpLocks/>
            </p:cNvGrpSpPr>
            <p:nvPr/>
          </p:nvGrpSpPr>
          <p:grpSpPr bwMode="auto">
            <a:xfrm>
              <a:off x="4508500" y="0"/>
              <a:ext cx="1695450" cy="401638"/>
              <a:chOff x="0" y="0"/>
              <a:chExt cx="1695450" cy="401638"/>
            </a:xfrm>
          </p:grpSpPr>
          <p:sp>
            <p:nvSpPr>
              <p:cNvPr id="17445" name="AutoShape 37"/>
              <p:cNvSpPr>
                <a:spLocks/>
              </p:cNvSpPr>
              <p:nvPr/>
            </p:nvSpPr>
            <p:spPr bwMode="auto">
              <a:xfrm>
                <a:off x="0" y="0"/>
                <a:ext cx="1695450" cy="4016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17446" name="AutoShape 38"/>
              <p:cNvSpPr>
                <a:spLocks/>
              </p:cNvSpPr>
              <p:nvPr/>
            </p:nvSpPr>
            <p:spPr bwMode="auto">
              <a:xfrm>
                <a:off x="603250" y="79375"/>
                <a:ext cx="567829" cy="3048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2000"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Time</a:t>
                </a:r>
                <a:endParaRPr lang="en-US" altLang="en-US"/>
              </a:p>
            </p:txBody>
          </p:sp>
        </p:grpSp>
      </p:grpSp>
      <p:grpSp>
        <p:nvGrpSpPr>
          <p:cNvPr id="17447" name="Group 39"/>
          <p:cNvGrpSpPr>
            <a:grpSpLocks/>
          </p:cNvGrpSpPr>
          <p:nvPr/>
        </p:nvGrpSpPr>
        <p:grpSpPr bwMode="auto">
          <a:xfrm>
            <a:off x="334963" y="3959225"/>
            <a:ext cx="1827212" cy="436563"/>
            <a:chOff x="0" y="0"/>
            <a:chExt cx="1827213" cy="436563"/>
          </a:xfrm>
        </p:grpSpPr>
        <p:sp>
          <p:nvSpPr>
            <p:cNvPr id="17448" name="AutoShape 40"/>
            <p:cNvSpPr>
              <a:spLocks/>
            </p:cNvSpPr>
            <p:nvPr/>
          </p:nvSpPr>
          <p:spPr bwMode="auto">
            <a:xfrm>
              <a:off x="0" y="0"/>
              <a:ext cx="1827213" cy="4365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17449" name="AutoShape 41"/>
            <p:cNvSpPr>
              <a:spLocks/>
            </p:cNvSpPr>
            <p:nvPr/>
          </p:nvSpPr>
          <p:spPr bwMode="auto">
            <a:xfrm>
              <a:off x="254920" y="86277"/>
              <a:ext cx="1325985" cy="3048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20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PushButton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312636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C1E9DA8B-7C29-497B-98D8-6D7DCE7579D6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13</a:t>
            </a:fld>
            <a:endParaRPr lang="en-US" altLang="en-US"/>
          </a:p>
        </p:txBody>
      </p:sp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1311275" y="1906588"/>
            <a:ext cx="2316163" cy="4049712"/>
            <a:chOff x="-1" y="0"/>
            <a:chExt cx="2316164" cy="4049713"/>
          </a:xfrm>
        </p:grpSpPr>
        <p:grpSp>
          <p:nvGrpSpPr>
            <p:cNvPr id="19459" name="Group 3"/>
            <p:cNvGrpSpPr>
              <a:grpSpLocks/>
            </p:cNvGrpSpPr>
            <p:nvPr/>
          </p:nvGrpSpPr>
          <p:grpSpPr bwMode="auto">
            <a:xfrm>
              <a:off x="2314575" y="69850"/>
              <a:ext cx="1588" cy="3979863"/>
              <a:chOff x="-1" y="-1"/>
              <a:chExt cx="1589" cy="3979864"/>
            </a:xfrm>
          </p:grpSpPr>
          <p:sp>
            <p:nvSpPr>
              <p:cNvPr id="19460" name="Line 4"/>
              <p:cNvSpPr>
                <a:spLocks noChangeShapeType="1"/>
              </p:cNvSpPr>
              <p:nvPr/>
            </p:nvSpPr>
            <p:spPr bwMode="auto">
              <a:xfrm>
                <a:off x="-1" y="-1"/>
                <a:ext cx="1589" cy="69851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61" name="Line 5"/>
              <p:cNvSpPr>
                <a:spLocks noChangeShapeType="1"/>
              </p:cNvSpPr>
              <p:nvPr/>
            </p:nvSpPr>
            <p:spPr bwMode="auto">
              <a:xfrm>
                <a:off x="-1" y="171449"/>
                <a:ext cx="1589" cy="119064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62" name="Line 6"/>
              <p:cNvSpPr>
                <a:spLocks noChangeShapeType="1"/>
              </p:cNvSpPr>
              <p:nvPr/>
            </p:nvSpPr>
            <p:spPr bwMode="auto">
              <a:xfrm>
                <a:off x="-1" y="411162"/>
                <a:ext cx="1589" cy="119063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63" name="Line 7"/>
              <p:cNvSpPr>
                <a:spLocks noChangeShapeType="1"/>
              </p:cNvSpPr>
              <p:nvPr/>
            </p:nvSpPr>
            <p:spPr bwMode="auto">
              <a:xfrm>
                <a:off x="-1" y="633412"/>
                <a:ext cx="1589" cy="136526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64" name="Line 8"/>
              <p:cNvSpPr>
                <a:spLocks noChangeShapeType="1"/>
              </p:cNvSpPr>
              <p:nvPr/>
            </p:nvSpPr>
            <p:spPr bwMode="auto">
              <a:xfrm>
                <a:off x="-1" y="871537"/>
                <a:ext cx="1589" cy="119063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65" name="Line 9"/>
              <p:cNvSpPr>
                <a:spLocks noChangeShapeType="1"/>
              </p:cNvSpPr>
              <p:nvPr/>
            </p:nvSpPr>
            <p:spPr bwMode="auto">
              <a:xfrm>
                <a:off x="-1" y="1111249"/>
                <a:ext cx="1589" cy="119064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66" name="Line 10"/>
              <p:cNvSpPr>
                <a:spLocks noChangeShapeType="1"/>
              </p:cNvSpPr>
              <p:nvPr/>
            </p:nvSpPr>
            <p:spPr bwMode="auto">
              <a:xfrm>
                <a:off x="0" y="1349374"/>
                <a:ext cx="1588" cy="120651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67" name="Line 11"/>
              <p:cNvSpPr>
                <a:spLocks noChangeShapeType="1"/>
              </p:cNvSpPr>
              <p:nvPr/>
            </p:nvSpPr>
            <p:spPr bwMode="auto">
              <a:xfrm>
                <a:off x="-1" y="1571624"/>
                <a:ext cx="1589" cy="136526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68" name="Line 12"/>
              <p:cNvSpPr>
                <a:spLocks noChangeShapeType="1"/>
              </p:cNvSpPr>
              <p:nvPr/>
            </p:nvSpPr>
            <p:spPr bwMode="auto">
              <a:xfrm>
                <a:off x="-1" y="1811337"/>
                <a:ext cx="1589" cy="119063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69" name="Line 13"/>
              <p:cNvSpPr>
                <a:spLocks noChangeShapeType="1"/>
              </p:cNvSpPr>
              <p:nvPr/>
            </p:nvSpPr>
            <p:spPr bwMode="auto">
              <a:xfrm>
                <a:off x="-1" y="2051049"/>
                <a:ext cx="1589" cy="119064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70" name="Line 14"/>
              <p:cNvSpPr>
                <a:spLocks noChangeShapeType="1"/>
              </p:cNvSpPr>
              <p:nvPr/>
            </p:nvSpPr>
            <p:spPr bwMode="auto">
              <a:xfrm>
                <a:off x="-1" y="2322512"/>
                <a:ext cx="1589" cy="136526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71" name="Line 15"/>
              <p:cNvSpPr>
                <a:spLocks noChangeShapeType="1"/>
              </p:cNvSpPr>
              <p:nvPr/>
            </p:nvSpPr>
            <p:spPr bwMode="auto">
              <a:xfrm>
                <a:off x="-1" y="2511424"/>
                <a:ext cx="1589" cy="119064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72" name="Line 16"/>
              <p:cNvSpPr>
                <a:spLocks noChangeShapeType="1"/>
              </p:cNvSpPr>
              <p:nvPr/>
            </p:nvSpPr>
            <p:spPr bwMode="auto">
              <a:xfrm>
                <a:off x="-1" y="2751137"/>
                <a:ext cx="1589" cy="119063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73" name="Line 17"/>
              <p:cNvSpPr>
                <a:spLocks noChangeShapeType="1"/>
              </p:cNvSpPr>
              <p:nvPr/>
            </p:nvSpPr>
            <p:spPr bwMode="auto">
              <a:xfrm>
                <a:off x="-1" y="2971799"/>
                <a:ext cx="1589" cy="138114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74" name="Line 18"/>
              <p:cNvSpPr>
                <a:spLocks noChangeShapeType="1"/>
              </p:cNvSpPr>
              <p:nvPr/>
            </p:nvSpPr>
            <p:spPr bwMode="auto">
              <a:xfrm>
                <a:off x="-1" y="3211512"/>
                <a:ext cx="1589" cy="119063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75" name="Line 19"/>
              <p:cNvSpPr>
                <a:spLocks noChangeShapeType="1"/>
              </p:cNvSpPr>
              <p:nvPr/>
            </p:nvSpPr>
            <p:spPr bwMode="auto">
              <a:xfrm>
                <a:off x="-1" y="3451225"/>
                <a:ext cx="1589" cy="119063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76" name="Line 20"/>
              <p:cNvSpPr>
                <a:spLocks noChangeShapeType="1"/>
              </p:cNvSpPr>
              <p:nvPr/>
            </p:nvSpPr>
            <p:spPr bwMode="auto">
              <a:xfrm>
                <a:off x="-1" y="3673475"/>
                <a:ext cx="1589" cy="136525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77" name="Line 21"/>
              <p:cNvSpPr>
                <a:spLocks noChangeShapeType="1"/>
              </p:cNvSpPr>
              <p:nvPr/>
            </p:nvSpPr>
            <p:spPr bwMode="auto">
              <a:xfrm>
                <a:off x="-1" y="3911600"/>
                <a:ext cx="1589" cy="68263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</p:grpSp>
        <p:grpSp>
          <p:nvGrpSpPr>
            <p:cNvPr id="19478" name="Group 22"/>
            <p:cNvGrpSpPr>
              <a:grpSpLocks/>
            </p:cNvGrpSpPr>
            <p:nvPr/>
          </p:nvGrpSpPr>
          <p:grpSpPr bwMode="auto">
            <a:xfrm>
              <a:off x="-1" y="0"/>
              <a:ext cx="1589" cy="3979863"/>
              <a:chOff x="-1" y="-1"/>
              <a:chExt cx="1589" cy="3979864"/>
            </a:xfrm>
          </p:grpSpPr>
          <p:sp>
            <p:nvSpPr>
              <p:cNvPr id="19479" name="Line 23"/>
              <p:cNvSpPr>
                <a:spLocks noChangeShapeType="1"/>
              </p:cNvSpPr>
              <p:nvPr/>
            </p:nvSpPr>
            <p:spPr bwMode="auto">
              <a:xfrm>
                <a:off x="-1" y="-1"/>
                <a:ext cx="1589" cy="69851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80" name="Line 24"/>
              <p:cNvSpPr>
                <a:spLocks noChangeShapeType="1"/>
              </p:cNvSpPr>
              <p:nvPr/>
            </p:nvSpPr>
            <p:spPr bwMode="auto">
              <a:xfrm>
                <a:off x="-1" y="171450"/>
                <a:ext cx="1589" cy="119063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81" name="Line 25"/>
              <p:cNvSpPr>
                <a:spLocks noChangeShapeType="1"/>
              </p:cNvSpPr>
              <p:nvPr/>
            </p:nvSpPr>
            <p:spPr bwMode="auto">
              <a:xfrm>
                <a:off x="-1" y="411162"/>
                <a:ext cx="1589" cy="119063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82" name="Line 26"/>
              <p:cNvSpPr>
                <a:spLocks noChangeShapeType="1"/>
              </p:cNvSpPr>
              <p:nvPr/>
            </p:nvSpPr>
            <p:spPr bwMode="auto">
              <a:xfrm>
                <a:off x="-1" y="633412"/>
                <a:ext cx="1589" cy="136526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83" name="Line 27"/>
              <p:cNvSpPr>
                <a:spLocks noChangeShapeType="1"/>
              </p:cNvSpPr>
              <p:nvPr/>
            </p:nvSpPr>
            <p:spPr bwMode="auto">
              <a:xfrm>
                <a:off x="-1" y="871537"/>
                <a:ext cx="1589" cy="119063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84" name="Line 28"/>
              <p:cNvSpPr>
                <a:spLocks noChangeShapeType="1"/>
              </p:cNvSpPr>
              <p:nvPr/>
            </p:nvSpPr>
            <p:spPr bwMode="auto">
              <a:xfrm>
                <a:off x="-1" y="1111250"/>
                <a:ext cx="1589" cy="119063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85" name="Line 29"/>
              <p:cNvSpPr>
                <a:spLocks noChangeShapeType="1"/>
              </p:cNvSpPr>
              <p:nvPr/>
            </p:nvSpPr>
            <p:spPr bwMode="auto">
              <a:xfrm>
                <a:off x="0" y="1349375"/>
                <a:ext cx="1588" cy="120650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86" name="Line 30"/>
              <p:cNvSpPr>
                <a:spLocks noChangeShapeType="1"/>
              </p:cNvSpPr>
              <p:nvPr/>
            </p:nvSpPr>
            <p:spPr bwMode="auto">
              <a:xfrm>
                <a:off x="-1" y="1571625"/>
                <a:ext cx="1589" cy="136525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87" name="Line 31"/>
              <p:cNvSpPr>
                <a:spLocks noChangeShapeType="1"/>
              </p:cNvSpPr>
              <p:nvPr/>
            </p:nvSpPr>
            <p:spPr bwMode="auto">
              <a:xfrm>
                <a:off x="-1" y="1811337"/>
                <a:ext cx="1589" cy="119063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88" name="Line 32"/>
              <p:cNvSpPr>
                <a:spLocks noChangeShapeType="1"/>
              </p:cNvSpPr>
              <p:nvPr/>
            </p:nvSpPr>
            <p:spPr bwMode="auto">
              <a:xfrm>
                <a:off x="-1" y="2051050"/>
                <a:ext cx="1589" cy="119063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89" name="Line 33"/>
              <p:cNvSpPr>
                <a:spLocks noChangeShapeType="1"/>
              </p:cNvSpPr>
              <p:nvPr/>
            </p:nvSpPr>
            <p:spPr bwMode="auto">
              <a:xfrm>
                <a:off x="-1" y="2322512"/>
                <a:ext cx="1589" cy="136526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90" name="Line 34"/>
              <p:cNvSpPr>
                <a:spLocks noChangeShapeType="1"/>
              </p:cNvSpPr>
              <p:nvPr/>
            </p:nvSpPr>
            <p:spPr bwMode="auto">
              <a:xfrm>
                <a:off x="-1" y="2511425"/>
                <a:ext cx="1589" cy="119063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91" name="Line 35"/>
              <p:cNvSpPr>
                <a:spLocks noChangeShapeType="1"/>
              </p:cNvSpPr>
              <p:nvPr/>
            </p:nvSpPr>
            <p:spPr bwMode="auto">
              <a:xfrm>
                <a:off x="-1" y="2751137"/>
                <a:ext cx="1589" cy="119063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92" name="Line 36"/>
              <p:cNvSpPr>
                <a:spLocks noChangeShapeType="1"/>
              </p:cNvSpPr>
              <p:nvPr/>
            </p:nvSpPr>
            <p:spPr bwMode="auto">
              <a:xfrm>
                <a:off x="-1" y="2971800"/>
                <a:ext cx="1589" cy="138113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93" name="Line 37"/>
              <p:cNvSpPr>
                <a:spLocks noChangeShapeType="1"/>
              </p:cNvSpPr>
              <p:nvPr/>
            </p:nvSpPr>
            <p:spPr bwMode="auto">
              <a:xfrm>
                <a:off x="-1" y="3211512"/>
                <a:ext cx="1589" cy="119063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94" name="Line 38"/>
              <p:cNvSpPr>
                <a:spLocks noChangeShapeType="1"/>
              </p:cNvSpPr>
              <p:nvPr/>
            </p:nvSpPr>
            <p:spPr bwMode="auto">
              <a:xfrm>
                <a:off x="-1" y="3451225"/>
                <a:ext cx="1589" cy="119063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95" name="Line 39"/>
              <p:cNvSpPr>
                <a:spLocks noChangeShapeType="1"/>
              </p:cNvSpPr>
              <p:nvPr/>
            </p:nvSpPr>
            <p:spPr bwMode="auto">
              <a:xfrm>
                <a:off x="-1" y="3673475"/>
                <a:ext cx="1589" cy="136525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9496" name="Line 40"/>
              <p:cNvSpPr>
                <a:spLocks noChangeShapeType="1"/>
              </p:cNvSpPr>
              <p:nvPr/>
            </p:nvSpPr>
            <p:spPr bwMode="auto">
              <a:xfrm>
                <a:off x="-1" y="3911600"/>
                <a:ext cx="1589" cy="68263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</p:grpSp>
      </p:grpSp>
      <p:grpSp>
        <p:nvGrpSpPr>
          <p:cNvPr id="19497" name="Group 41"/>
          <p:cNvGrpSpPr>
            <a:grpSpLocks/>
          </p:cNvGrpSpPr>
          <p:nvPr/>
        </p:nvGrpSpPr>
        <p:grpSpPr bwMode="auto">
          <a:xfrm>
            <a:off x="1781175" y="1081088"/>
            <a:ext cx="1243013" cy="1174750"/>
            <a:chOff x="0" y="0"/>
            <a:chExt cx="1243013" cy="1176331"/>
          </a:xfrm>
        </p:grpSpPr>
        <p:sp>
          <p:nvSpPr>
            <p:cNvPr id="19498" name="AutoShape 42"/>
            <p:cNvSpPr>
              <a:spLocks/>
            </p:cNvSpPr>
            <p:nvPr/>
          </p:nvSpPr>
          <p:spPr bwMode="auto">
            <a:xfrm>
              <a:off x="0" y="0"/>
              <a:ext cx="1243013" cy="11763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599" y="0"/>
                  </a:moveTo>
                  <a:cubicBezTo>
                    <a:pt x="1611" y="0"/>
                    <a:pt x="0" y="543"/>
                    <a:pt x="0" y="1214"/>
                  </a:cubicBezTo>
                  <a:lnTo>
                    <a:pt x="0" y="6072"/>
                  </a:lnTo>
                  <a:cubicBezTo>
                    <a:pt x="0" y="6743"/>
                    <a:pt x="1611" y="7287"/>
                    <a:pt x="3599" y="7287"/>
                  </a:cubicBezTo>
                  <a:lnTo>
                    <a:pt x="9462" y="21600"/>
                  </a:lnTo>
                  <a:lnTo>
                    <a:pt x="9000" y="7287"/>
                  </a:lnTo>
                  <a:lnTo>
                    <a:pt x="18000" y="7287"/>
                  </a:lnTo>
                  <a:cubicBezTo>
                    <a:pt x="19988" y="7287"/>
                    <a:pt x="21600" y="6743"/>
                    <a:pt x="21600" y="6072"/>
                  </a:cubicBezTo>
                  <a:lnTo>
                    <a:pt x="21600" y="1214"/>
                  </a:lnTo>
                  <a:cubicBezTo>
                    <a:pt x="21600" y="543"/>
                    <a:pt x="19988" y="0"/>
                    <a:pt x="18000" y="0"/>
                  </a:cubicBezTo>
                  <a:lnTo>
                    <a:pt x="359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19499" name="AutoShape 43"/>
            <p:cNvSpPr>
              <a:spLocks/>
            </p:cNvSpPr>
            <p:nvPr/>
          </p:nvSpPr>
          <p:spPr bwMode="auto">
            <a:xfrm>
              <a:off x="45519" y="24223"/>
              <a:ext cx="904018" cy="34842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Message</a:t>
              </a:r>
              <a:endParaRPr lang="en-US" altLang="en-US"/>
            </a:p>
          </p:txBody>
        </p:sp>
      </p:grpSp>
      <p:sp>
        <p:nvSpPr>
          <p:cNvPr id="19500" name="Line 44"/>
          <p:cNvSpPr>
            <a:spLocks noChangeShapeType="1"/>
          </p:cNvSpPr>
          <p:nvPr/>
        </p:nvSpPr>
        <p:spPr bwMode="auto">
          <a:xfrm>
            <a:off x="6040438" y="5702300"/>
            <a:ext cx="1587" cy="136525"/>
          </a:xfrm>
          <a:prstGeom prst="line">
            <a:avLst/>
          </a:prstGeom>
          <a:noFill/>
          <a:ln w="17463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9501" name="Line 45"/>
          <p:cNvSpPr>
            <a:spLocks noChangeShapeType="1"/>
          </p:cNvSpPr>
          <p:nvPr/>
        </p:nvSpPr>
        <p:spPr bwMode="auto">
          <a:xfrm>
            <a:off x="6040438" y="5940425"/>
            <a:ext cx="1587" cy="68263"/>
          </a:xfrm>
          <a:prstGeom prst="line">
            <a:avLst/>
          </a:prstGeom>
          <a:noFill/>
          <a:ln w="17463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9502" name="Rectangle 46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en-US" altLang="en-US" sz="2800" b="1" i="1" dirty="0">
                <a:latin typeface="Times" charset="0"/>
                <a:ea typeface="Times" charset="0"/>
                <a:cs typeface="Times" charset="0"/>
                <a:sym typeface="Times" charset="0"/>
              </a:rPr>
              <a:t>UML </a:t>
            </a:r>
            <a:r>
              <a:rPr lang="tr-TR" altLang="en-US" sz="2800" b="1" i="1" dirty="0">
                <a:latin typeface="Times" charset="0"/>
                <a:ea typeface="Times" charset="0"/>
                <a:cs typeface="Times" charset="0"/>
                <a:sym typeface="Times" charset="0"/>
              </a:rPr>
              <a:t>Birinci iterasyon </a:t>
            </a:r>
            <a:r>
              <a:rPr lang="en-US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: </a:t>
            </a: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Ardışıl diyagramlar</a:t>
            </a:r>
            <a:endParaRPr lang="en-US" altLang="en-US" dirty="0"/>
          </a:p>
        </p:txBody>
      </p:sp>
      <p:sp>
        <p:nvSpPr>
          <p:cNvPr id="19503" name="AutoShape 47"/>
          <p:cNvSpPr>
            <a:spLocks/>
          </p:cNvSpPr>
          <p:nvPr/>
        </p:nvSpPr>
        <p:spPr bwMode="auto">
          <a:xfrm>
            <a:off x="5930900" y="2538413"/>
            <a:ext cx="188913" cy="2222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grpSp>
        <p:nvGrpSpPr>
          <p:cNvPr id="19504" name="Group 48"/>
          <p:cNvGrpSpPr>
            <a:grpSpLocks/>
          </p:cNvGrpSpPr>
          <p:nvPr/>
        </p:nvGrpSpPr>
        <p:grpSpPr bwMode="auto">
          <a:xfrm>
            <a:off x="7485063" y="1651000"/>
            <a:ext cx="982662" cy="4164013"/>
            <a:chOff x="0" y="0"/>
            <a:chExt cx="982663" cy="4165600"/>
          </a:xfrm>
        </p:grpSpPr>
        <p:grpSp>
          <p:nvGrpSpPr>
            <p:cNvPr id="19505" name="Group 49"/>
            <p:cNvGrpSpPr>
              <a:grpSpLocks/>
            </p:cNvGrpSpPr>
            <p:nvPr/>
          </p:nvGrpSpPr>
          <p:grpSpPr bwMode="auto">
            <a:xfrm>
              <a:off x="415925" y="203200"/>
              <a:ext cx="176213" cy="3962400"/>
              <a:chOff x="0" y="0"/>
              <a:chExt cx="176213" cy="3962400"/>
            </a:xfrm>
          </p:grpSpPr>
          <p:sp>
            <p:nvSpPr>
              <p:cNvPr id="19506" name="Line 50"/>
              <p:cNvSpPr>
                <a:spLocks noChangeShapeType="1"/>
              </p:cNvSpPr>
              <p:nvPr/>
            </p:nvSpPr>
            <p:spPr bwMode="auto">
              <a:xfrm>
                <a:off x="95573" y="0"/>
                <a:ext cx="1494" cy="69851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grpSp>
            <p:nvGrpSpPr>
              <p:cNvPr id="19507" name="Group 51"/>
              <p:cNvGrpSpPr>
                <a:grpSpLocks/>
              </p:cNvGrpSpPr>
              <p:nvPr/>
            </p:nvGrpSpPr>
            <p:grpSpPr bwMode="auto">
              <a:xfrm>
                <a:off x="0" y="171450"/>
                <a:ext cx="176213" cy="3790950"/>
                <a:chOff x="0" y="0"/>
                <a:chExt cx="176213" cy="3790950"/>
              </a:xfrm>
            </p:grpSpPr>
            <p:sp>
              <p:nvSpPr>
                <p:cNvPr id="19508" name="Line 52"/>
                <p:cNvSpPr>
                  <a:spLocks noChangeShapeType="1"/>
                </p:cNvSpPr>
                <p:nvPr/>
              </p:nvSpPr>
              <p:spPr bwMode="auto">
                <a:xfrm>
                  <a:off x="95572" y="0"/>
                  <a:ext cx="1495" cy="119063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509" name="Line 53"/>
                <p:cNvSpPr>
                  <a:spLocks noChangeShapeType="1"/>
                </p:cNvSpPr>
                <p:nvPr/>
              </p:nvSpPr>
              <p:spPr bwMode="auto">
                <a:xfrm>
                  <a:off x="95572" y="239712"/>
                  <a:ext cx="1495" cy="119063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510" name="Line 54"/>
                <p:cNvSpPr>
                  <a:spLocks noChangeShapeType="1"/>
                </p:cNvSpPr>
                <p:nvPr/>
              </p:nvSpPr>
              <p:spPr bwMode="auto">
                <a:xfrm>
                  <a:off x="95573" y="461962"/>
                  <a:ext cx="1494" cy="136526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511" name="Line 55"/>
                <p:cNvSpPr>
                  <a:spLocks noChangeShapeType="1"/>
                </p:cNvSpPr>
                <p:nvPr/>
              </p:nvSpPr>
              <p:spPr bwMode="auto">
                <a:xfrm>
                  <a:off x="95572" y="700087"/>
                  <a:ext cx="1495" cy="119063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512" name="Line 56"/>
                <p:cNvSpPr>
                  <a:spLocks noChangeShapeType="1"/>
                </p:cNvSpPr>
                <p:nvPr/>
              </p:nvSpPr>
              <p:spPr bwMode="auto">
                <a:xfrm>
                  <a:off x="95572" y="939800"/>
                  <a:ext cx="1495" cy="119063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513" name="Line 57"/>
                <p:cNvSpPr>
                  <a:spLocks noChangeShapeType="1"/>
                </p:cNvSpPr>
                <p:nvPr/>
              </p:nvSpPr>
              <p:spPr bwMode="auto">
                <a:xfrm>
                  <a:off x="95572" y="1162050"/>
                  <a:ext cx="1495" cy="119063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514" name="Line 58"/>
                <p:cNvSpPr>
                  <a:spLocks noChangeShapeType="1"/>
                </p:cNvSpPr>
                <p:nvPr/>
              </p:nvSpPr>
              <p:spPr bwMode="auto">
                <a:xfrm>
                  <a:off x="95572" y="1400175"/>
                  <a:ext cx="1495" cy="120650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515" name="Line 59"/>
                <p:cNvSpPr>
                  <a:spLocks noChangeShapeType="1"/>
                </p:cNvSpPr>
                <p:nvPr/>
              </p:nvSpPr>
              <p:spPr bwMode="auto">
                <a:xfrm>
                  <a:off x="95573" y="1622425"/>
                  <a:ext cx="1494" cy="136526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516" name="Line 60"/>
                <p:cNvSpPr>
                  <a:spLocks noChangeShapeType="1"/>
                </p:cNvSpPr>
                <p:nvPr/>
              </p:nvSpPr>
              <p:spPr bwMode="auto">
                <a:xfrm>
                  <a:off x="95572" y="1862137"/>
                  <a:ext cx="1495" cy="119063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517" name="Line 61"/>
                <p:cNvSpPr>
                  <a:spLocks noChangeShapeType="1"/>
                </p:cNvSpPr>
                <p:nvPr/>
              </p:nvSpPr>
              <p:spPr bwMode="auto">
                <a:xfrm>
                  <a:off x="95572" y="2100262"/>
                  <a:ext cx="1495" cy="120651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518" name="Line 62"/>
                <p:cNvSpPr>
                  <a:spLocks noChangeShapeType="1"/>
                </p:cNvSpPr>
                <p:nvPr/>
              </p:nvSpPr>
              <p:spPr bwMode="auto">
                <a:xfrm>
                  <a:off x="95573" y="2322513"/>
                  <a:ext cx="1494" cy="136525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519" name="Line 63"/>
                <p:cNvSpPr>
                  <a:spLocks noChangeShapeType="1"/>
                </p:cNvSpPr>
                <p:nvPr/>
              </p:nvSpPr>
              <p:spPr bwMode="auto">
                <a:xfrm>
                  <a:off x="95572" y="2562225"/>
                  <a:ext cx="1495" cy="119063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520" name="Line 64"/>
                <p:cNvSpPr>
                  <a:spLocks noChangeShapeType="1"/>
                </p:cNvSpPr>
                <p:nvPr/>
              </p:nvSpPr>
              <p:spPr bwMode="auto">
                <a:xfrm>
                  <a:off x="95572" y="2800350"/>
                  <a:ext cx="1495" cy="120650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521" name="Line 65"/>
                <p:cNvSpPr>
                  <a:spLocks noChangeShapeType="1"/>
                </p:cNvSpPr>
                <p:nvPr/>
              </p:nvSpPr>
              <p:spPr bwMode="auto">
                <a:xfrm>
                  <a:off x="95573" y="3022600"/>
                  <a:ext cx="1494" cy="136526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522" name="Line 66"/>
                <p:cNvSpPr>
                  <a:spLocks noChangeShapeType="1"/>
                </p:cNvSpPr>
                <p:nvPr/>
              </p:nvSpPr>
              <p:spPr bwMode="auto">
                <a:xfrm>
                  <a:off x="95572" y="3262312"/>
                  <a:ext cx="1495" cy="119063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523" name="Line 67"/>
                <p:cNvSpPr>
                  <a:spLocks noChangeShapeType="1"/>
                </p:cNvSpPr>
                <p:nvPr/>
              </p:nvSpPr>
              <p:spPr bwMode="auto">
                <a:xfrm>
                  <a:off x="95572" y="3502025"/>
                  <a:ext cx="1495" cy="119063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524" name="Line 68"/>
                <p:cNvSpPr>
                  <a:spLocks noChangeShapeType="1"/>
                </p:cNvSpPr>
                <p:nvPr/>
              </p:nvSpPr>
              <p:spPr bwMode="auto">
                <a:xfrm>
                  <a:off x="95572" y="3722687"/>
                  <a:ext cx="1495" cy="68263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525" name="AutoShape 69"/>
                <p:cNvSpPr>
                  <a:spLocks/>
                </p:cNvSpPr>
                <p:nvPr/>
              </p:nvSpPr>
              <p:spPr bwMode="auto">
                <a:xfrm>
                  <a:off x="0" y="649287"/>
                  <a:ext cx="176213" cy="22225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 altLang="en-US" sz="1800">
                    <a:latin typeface="Times" charset="0"/>
                    <a:ea typeface="Times" charset="0"/>
                    <a:cs typeface="Times" charset="0"/>
                    <a:sym typeface="Times" charset="0"/>
                  </a:endParaRPr>
                </a:p>
              </p:txBody>
            </p:sp>
            <p:sp>
              <p:nvSpPr>
                <p:cNvPr id="19526" name="AutoShape 70"/>
                <p:cNvSpPr>
                  <a:spLocks/>
                </p:cNvSpPr>
                <p:nvPr/>
              </p:nvSpPr>
              <p:spPr bwMode="auto">
                <a:xfrm>
                  <a:off x="0" y="1144587"/>
                  <a:ext cx="176213" cy="22225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 altLang="en-US" sz="1800">
                    <a:latin typeface="Times" charset="0"/>
                    <a:ea typeface="Times" charset="0"/>
                    <a:cs typeface="Times" charset="0"/>
                    <a:sym typeface="Times" charset="0"/>
                  </a:endParaRPr>
                </a:p>
              </p:txBody>
            </p:sp>
            <p:sp>
              <p:nvSpPr>
                <p:cNvPr id="19527" name="AutoShape 71"/>
                <p:cNvSpPr>
                  <a:spLocks/>
                </p:cNvSpPr>
                <p:nvPr/>
              </p:nvSpPr>
              <p:spPr bwMode="auto">
                <a:xfrm>
                  <a:off x="0" y="1862137"/>
                  <a:ext cx="176213" cy="68262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 altLang="en-US" sz="1800">
                    <a:latin typeface="Times" charset="0"/>
                    <a:ea typeface="Times" charset="0"/>
                    <a:cs typeface="Times" charset="0"/>
                    <a:sym typeface="Times" charset="0"/>
                  </a:endParaRPr>
                </a:p>
              </p:txBody>
            </p:sp>
          </p:grpSp>
        </p:grpSp>
        <p:sp>
          <p:nvSpPr>
            <p:cNvPr id="19528" name="AutoShape 72"/>
            <p:cNvSpPr>
              <a:spLocks/>
            </p:cNvSpPr>
            <p:nvPr/>
          </p:nvSpPr>
          <p:spPr bwMode="auto">
            <a:xfrm>
              <a:off x="0" y="0"/>
              <a:ext cx="982663" cy="392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</p:grpSp>
      <p:sp>
        <p:nvSpPr>
          <p:cNvPr id="19529" name="AutoShape 73"/>
          <p:cNvSpPr>
            <a:spLocks/>
          </p:cNvSpPr>
          <p:nvPr/>
        </p:nvSpPr>
        <p:spPr bwMode="auto">
          <a:xfrm>
            <a:off x="7673975" y="1722438"/>
            <a:ext cx="698500" cy="279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800" u="sng">
                <a:latin typeface="Courier" charset="0"/>
                <a:ea typeface="Courier" charset="0"/>
                <a:cs typeface="Courier" charset="0"/>
                <a:sym typeface="Courier" charset="0"/>
              </a:rPr>
              <a:t>:Time</a:t>
            </a:r>
            <a:endParaRPr lang="en-US" altLang="en-US"/>
          </a:p>
        </p:txBody>
      </p:sp>
      <p:grpSp>
        <p:nvGrpSpPr>
          <p:cNvPr id="19530" name="Group 74"/>
          <p:cNvGrpSpPr>
            <a:grpSpLocks/>
          </p:cNvGrpSpPr>
          <p:nvPr/>
        </p:nvGrpSpPr>
        <p:grpSpPr bwMode="auto">
          <a:xfrm>
            <a:off x="630238" y="1020763"/>
            <a:ext cx="3524250" cy="1028700"/>
            <a:chOff x="0" y="0"/>
            <a:chExt cx="3524250" cy="1028700"/>
          </a:xfrm>
        </p:grpSpPr>
        <p:sp>
          <p:nvSpPr>
            <p:cNvPr id="19531" name="AutoShape 75"/>
            <p:cNvSpPr>
              <a:spLocks/>
            </p:cNvSpPr>
            <p:nvPr/>
          </p:nvSpPr>
          <p:spPr bwMode="auto">
            <a:xfrm>
              <a:off x="2508250" y="630237"/>
              <a:ext cx="1016000" cy="392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grpSp>
          <p:nvGrpSpPr>
            <p:cNvPr id="19532" name="Group 76"/>
            <p:cNvGrpSpPr>
              <a:grpSpLocks/>
            </p:cNvGrpSpPr>
            <p:nvPr/>
          </p:nvGrpSpPr>
          <p:grpSpPr bwMode="auto">
            <a:xfrm>
              <a:off x="0" y="0"/>
              <a:ext cx="3435189" cy="1028700"/>
              <a:chOff x="0" y="0"/>
              <a:chExt cx="3435189" cy="1028700"/>
            </a:xfrm>
          </p:grpSpPr>
          <p:grpSp>
            <p:nvGrpSpPr>
              <p:cNvPr id="19533" name="Group 77"/>
              <p:cNvGrpSpPr>
                <a:grpSpLocks/>
              </p:cNvGrpSpPr>
              <p:nvPr/>
            </p:nvGrpSpPr>
            <p:grpSpPr bwMode="auto">
              <a:xfrm>
                <a:off x="476250" y="0"/>
                <a:ext cx="2958939" cy="992188"/>
                <a:chOff x="0" y="0"/>
                <a:chExt cx="2958939" cy="992188"/>
              </a:xfrm>
            </p:grpSpPr>
            <p:sp>
              <p:nvSpPr>
                <p:cNvPr id="19534" name="AutoShape 78"/>
                <p:cNvSpPr>
                  <a:spLocks/>
                </p:cNvSpPr>
                <p:nvPr/>
              </p:nvSpPr>
              <p:spPr bwMode="auto">
                <a:xfrm>
                  <a:off x="1985962" y="712787"/>
                  <a:ext cx="972977" cy="27940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l"/>
                  <a:r>
                    <a:rPr lang="en-US" altLang="en-US" sz="1800">
                      <a:latin typeface="Courier" charset="0"/>
                      <a:ea typeface="Courier" charset="0"/>
                      <a:cs typeface="Courier" charset="0"/>
                      <a:sym typeface="Courier" charset="0"/>
                    </a:rPr>
                    <a:t> </a:t>
                  </a:r>
                  <a:r>
                    <a:rPr lang="en-US" altLang="en-US" sz="1800" u="sng">
                      <a:latin typeface="Courier" charset="0"/>
                      <a:ea typeface="Courier" charset="0"/>
                      <a:cs typeface="Courier" charset="0"/>
                      <a:sym typeface="Courier" charset="0"/>
                    </a:rPr>
                    <a:t>:Watch</a:t>
                  </a:r>
                  <a:endParaRPr lang="en-US" altLang="en-US"/>
                </a:p>
              </p:txBody>
            </p:sp>
            <p:grpSp>
              <p:nvGrpSpPr>
                <p:cNvPr id="19535" name="Group 7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27038" cy="750888"/>
                  <a:chOff x="0" y="0"/>
                  <a:chExt cx="427038" cy="750888"/>
                </a:xfrm>
              </p:grpSpPr>
              <p:sp>
                <p:nvSpPr>
                  <p:cNvPr id="19536" name="AutoShape 80"/>
                  <p:cNvSpPr>
                    <a:spLocks/>
                  </p:cNvSpPr>
                  <p:nvPr/>
                </p:nvSpPr>
                <p:spPr bwMode="auto">
                  <a:xfrm>
                    <a:off x="0" y="153987"/>
                    <a:ext cx="204788" cy="596901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21600" y="0"/>
                        </a:moveTo>
                        <a:lnTo>
                          <a:pt x="21600" y="13614"/>
                        </a:lnTo>
                        <a:lnTo>
                          <a:pt x="0" y="21600"/>
                        </a:lnTo>
                      </a:path>
                    </a:pathLst>
                  </a:custGeom>
                  <a:noFill/>
                  <a:ln w="17463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 altLang="en-US" sz="1800">
                      <a:latin typeface="Times" charset="0"/>
                      <a:ea typeface="Times" charset="0"/>
                      <a:cs typeface="Times" charset="0"/>
                      <a:sym typeface="Times" charset="0"/>
                    </a:endParaRPr>
                  </a:p>
                </p:txBody>
              </p:sp>
              <p:sp>
                <p:nvSpPr>
                  <p:cNvPr id="19537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204787" y="530225"/>
                    <a:ext cx="222251" cy="220663"/>
                  </a:xfrm>
                  <a:prstGeom prst="line">
                    <a:avLst/>
                  </a:prstGeom>
                  <a:noFill/>
                  <a:ln w="17463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>
                    <a:lvl1pPr defTabSz="457200"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1pPr>
                    <a:lvl2pPr defTabSz="457200"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2pPr>
                    <a:lvl3pPr defTabSz="457200"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3pPr>
                    <a:lvl4pPr defTabSz="457200"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4pPr>
                    <a:lvl5pPr defTabSz="457200"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5pPr>
                    <a:lvl6pPr algn="ctr" defTabSz="45720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6pPr>
                    <a:lvl7pPr algn="ctr" defTabSz="45720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7pPr>
                    <a:lvl8pPr algn="ctr" defTabSz="45720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8pPr>
                    <a:lvl9pPr algn="ctr" defTabSz="45720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9pPr>
                  </a:lstStyle>
                  <a:p>
                    <a:pPr algn="l"/>
                    <a:endParaRPr lang="en-US" altLang="en-US" sz="1200">
                      <a:latin typeface="Helvetica" charset="0"/>
                      <a:ea typeface="Helvetica" charset="0"/>
                      <a:cs typeface="Helvetica" charset="0"/>
                      <a:sym typeface="Helvetica" charset="0"/>
                    </a:endParaRPr>
                  </a:p>
                </p:txBody>
              </p:sp>
              <p:sp>
                <p:nvSpPr>
                  <p:cNvPr id="195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-1" y="323850"/>
                    <a:ext cx="427039" cy="1588"/>
                  </a:xfrm>
                  <a:prstGeom prst="line">
                    <a:avLst/>
                  </a:prstGeom>
                  <a:noFill/>
                  <a:ln w="17463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>
                    <a:lvl1pPr defTabSz="457200"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1pPr>
                    <a:lvl2pPr defTabSz="457200"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2pPr>
                    <a:lvl3pPr defTabSz="457200"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3pPr>
                    <a:lvl4pPr defTabSz="457200"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4pPr>
                    <a:lvl5pPr defTabSz="457200"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5pPr>
                    <a:lvl6pPr algn="ctr" defTabSz="45720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6pPr>
                    <a:lvl7pPr algn="ctr" defTabSz="45720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7pPr>
                    <a:lvl8pPr algn="ctr" defTabSz="45720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8pPr>
                    <a:lvl9pPr algn="ctr" defTabSz="45720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9pPr>
                  </a:lstStyle>
                  <a:p>
                    <a:pPr algn="l"/>
                    <a:endParaRPr lang="en-US" altLang="en-US" sz="1200">
                      <a:latin typeface="Helvetica" charset="0"/>
                      <a:ea typeface="Helvetica" charset="0"/>
                      <a:cs typeface="Helvetica" charset="0"/>
                      <a:sym typeface="Helvetica" charset="0"/>
                    </a:endParaRPr>
                  </a:p>
                </p:txBody>
              </p:sp>
              <p:sp>
                <p:nvSpPr>
                  <p:cNvPr id="19539" name="AutoShape 83"/>
                  <p:cNvSpPr>
                    <a:spLocks/>
                  </p:cNvSpPr>
                  <p:nvPr/>
                </p:nvSpPr>
                <p:spPr bwMode="auto">
                  <a:xfrm>
                    <a:off x="101600" y="0"/>
                    <a:ext cx="222250" cy="222250"/>
                  </a:xfrm>
                  <a:custGeom>
                    <a:avLst/>
                    <a:gdLst>
                      <a:gd name="T0" fmla="+- 0 10800 961"/>
                      <a:gd name="T1" fmla="*/ T0 w 19679"/>
                      <a:gd name="T2" fmla="+- 0 10800 961"/>
                      <a:gd name="T3" fmla="*/ 10800 h 19679"/>
                      <a:gd name="T4" fmla="+- 0 10800 961"/>
                      <a:gd name="T5" fmla="*/ T4 w 19679"/>
                      <a:gd name="T6" fmla="+- 0 10800 961"/>
                      <a:gd name="T7" fmla="*/ 10800 h 19679"/>
                      <a:gd name="T8" fmla="+- 0 10800 961"/>
                      <a:gd name="T9" fmla="*/ T8 w 19679"/>
                      <a:gd name="T10" fmla="+- 0 10800 961"/>
                      <a:gd name="T11" fmla="*/ 10800 h 19679"/>
                      <a:gd name="T12" fmla="+- 0 10800 961"/>
                      <a:gd name="T13" fmla="*/ T12 w 19679"/>
                      <a:gd name="T14" fmla="+- 0 10800 961"/>
                      <a:gd name="T15" fmla="*/ 10800 h 19679"/>
                    </a:gdLst>
                    <a:ahLst/>
                    <a:cxnLst>
                      <a:cxn ang="0">
                        <a:pos x="T1" y="T3"/>
                      </a:cxn>
                      <a:cxn ang="0">
                        <a:pos x="T5" y="T7"/>
                      </a:cxn>
                      <a:cxn ang="0">
                        <a:pos x="T9" y="T11"/>
                      </a:cxn>
                      <a:cxn ang="0">
                        <a:pos x="T13" y="T15"/>
                      </a:cxn>
                    </a:cxnLst>
                    <a:rect l="0" t="0" r="r" b="b"/>
                    <a:pathLst>
                      <a:path w="19679" h="19679">
                        <a:moveTo>
                          <a:pt x="16796" y="2881"/>
                        </a:moveTo>
                        <a:cubicBezTo>
                          <a:pt x="20638" y="6724"/>
                          <a:pt x="20638" y="12953"/>
                          <a:pt x="16796" y="16796"/>
                        </a:cubicBezTo>
                        <a:cubicBezTo>
                          <a:pt x="12953" y="20638"/>
                          <a:pt x="6724" y="20638"/>
                          <a:pt x="2881" y="16796"/>
                        </a:cubicBezTo>
                        <a:cubicBezTo>
                          <a:pt x="-961" y="12953"/>
                          <a:pt x="-961" y="6724"/>
                          <a:pt x="2881" y="2881"/>
                        </a:cubicBezTo>
                        <a:cubicBezTo>
                          <a:pt x="6724" y="-961"/>
                          <a:pt x="12953" y="-961"/>
                          <a:pt x="16796" y="2881"/>
                        </a:cubicBezTo>
                      </a:path>
                    </a:pathLst>
                  </a:custGeom>
                  <a:solidFill>
                    <a:srgbClr val="FFFFFF"/>
                  </a:solidFill>
                  <a:ln w="17463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 altLang="en-US" sz="1800">
                      <a:latin typeface="Times" charset="0"/>
                      <a:ea typeface="Times" charset="0"/>
                      <a:cs typeface="Times" charset="0"/>
                      <a:sym typeface="Times" charset="0"/>
                    </a:endParaRPr>
                  </a:p>
                </p:txBody>
              </p:sp>
            </p:grpSp>
          </p:grpSp>
          <p:sp>
            <p:nvSpPr>
              <p:cNvPr id="19540" name="AutoShape 84"/>
              <p:cNvSpPr>
                <a:spLocks/>
              </p:cNvSpPr>
              <p:nvPr/>
            </p:nvSpPr>
            <p:spPr bwMode="auto">
              <a:xfrm>
                <a:off x="0" y="749300"/>
                <a:ext cx="1384524" cy="279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 u="sng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:WatchUser</a:t>
                </a:r>
                <a:endParaRPr lang="en-US" altLang="en-US"/>
              </a:p>
            </p:txBody>
          </p:sp>
        </p:grpSp>
      </p:grpSp>
      <p:grpSp>
        <p:nvGrpSpPr>
          <p:cNvPr id="19541" name="Group 85"/>
          <p:cNvGrpSpPr>
            <a:grpSpLocks/>
          </p:cNvGrpSpPr>
          <p:nvPr/>
        </p:nvGrpSpPr>
        <p:grpSpPr bwMode="auto">
          <a:xfrm>
            <a:off x="3498850" y="1103313"/>
            <a:ext cx="1050925" cy="506412"/>
            <a:chOff x="0" y="0"/>
            <a:chExt cx="1050925" cy="507998"/>
          </a:xfrm>
        </p:grpSpPr>
        <p:sp>
          <p:nvSpPr>
            <p:cNvPr id="19542" name="AutoShape 86"/>
            <p:cNvSpPr>
              <a:spLocks/>
            </p:cNvSpPr>
            <p:nvPr/>
          </p:nvSpPr>
          <p:spPr bwMode="auto">
            <a:xfrm>
              <a:off x="0" y="0"/>
              <a:ext cx="1050925" cy="50799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599" y="0"/>
                  </a:moveTo>
                  <a:cubicBezTo>
                    <a:pt x="1611" y="0"/>
                    <a:pt x="0" y="1188"/>
                    <a:pt x="0" y="2655"/>
                  </a:cubicBezTo>
                  <a:lnTo>
                    <a:pt x="0" y="13275"/>
                  </a:lnTo>
                  <a:cubicBezTo>
                    <a:pt x="0" y="14741"/>
                    <a:pt x="1611" y="15930"/>
                    <a:pt x="3599" y="15930"/>
                  </a:cubicBezTo>
                  <a:lnTo>
                    <a:pt x="945" y="21600"/>
                  </a:lnTo>
                  <a:lnTo>
                    <a:pt x="9000" y="15930"/>
                  </a:lnTo>
                  <a:lnTo>
                    <a:pt x="18000" y="15930"/>
                  </a:lnTo>
                  <a:cubicBezTo>
                    <a:pt x="19988" y="15930"/>
                    <a:pt x="21600" y="14741"/>
                    <a:pt x="21600" y="13275"/>
                  </a:cubicBezTo>
                  <a:lnTo>
                    <a:pt x="21600" y="2655"/>
                  </a:lnTo>
                  <a:cubicBezTo>
                    <a:pt x="21600" y="1188"/>
                    <a:pt x="19988" y="0"/>
                    <a:pt x="18000" y="0"/>
                  </a:cubicBezTo>
                  <a:lnTo>
                    <a:pt x="359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19543" name="AutoShape 87"/>
            <p:cNvSpPr>
              <a:spLocks/>
            </p:cNvSpPr>
            <p:nvPr/>
          </p:nvSpPr>
          <p:spPr bwMode="auto">
            <a:xfrm>
              <a:off x="38485" y="13110"/>
              <a:ext cx="713480" cy="3484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Object</a:t>
              </a:r>
              <a:endParaRPr lang="en-US" altLang="en-US"/>
            </a:p>
          </p:txBody>
        </p:sp>
      </p:grpSp>
      <p:grpSp>
        <p:nvGrpSpPr>
          <p:cNvPr id="19544" name="Group 88"/>
          <p:cNvGrpSpPr>
            <a:grpSpLocks/>
          </p:cNvGrpSpPr>
          <p:nvPr/>
        </p:nvGrpSpPr>
        <p:grpSpPr bwMode="auto">
          <a:xfrm>
            <a:off x="1431925" y="4514850"/>
            <a:ext cx="1819275" cy="793750"/>
            <a:chOff x="0" y="0"/>
            <a:chExt cx="1817691" cy="795331"/>
          </a:xfrm>
        </p:grpSpPr>
        <p:sp>
          <p:nvSpPr>
            <p:cNvPr id="19545" name="AutoShape 89"/>
            <p:cNvSpPr>
              <a:spLocks/>
            </p:cNvSpPr>
            <p:nvPr/>
          </p:nvSpPr>
          <p:spPr bwMode="auto">
            <a:xfrm>
              <a:off x="0" y="0"/>
              <a:ext cx="1817691" cy="7953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7970" y="10821"/>
                  </a:moveTo>
                  <a:cubicBezTo>
                    <a:pt x="6464" y="10821"/>
                    <a:pt x="5244" y="11625"/>
                    <a:pt x="5244" y="12617"/>
                  </a:cubicBezTo>
                  <a:lnTo>
                    <a:pt x="5244" y="19803"/>
                  </a:lnTo>
                  <a:cubicBezTo>
                    <a:pt x="5244" y="20795"/>
                    <a:pt x="6464" y="21600"/>
                    <a:pt x="7970" y="21600"/>
                  </a:cubicBezTo>
                  <a:lnTo>
                    <a:pt x="18874" y="21600"/>
                  </a:lnTo>
                  <a:cubicBezTo>
                    <a:pt x="20379" y="21600"/>
                    <a:pt x="21600" y="20795"/>
                    <a:pt x="21600" y="19803"/>
                  </a:cubicBezTo>
                  <a:lnTo>
                    <a:pt x="21600" y="12617"/>
                  </a:lnTo>
                  <a:cubicBezTo>
                    <a:pt x="21600" y="11625"/>
                    <a:pt x="20379" y="10821"/>
                    <a:pt x="18874" y="10821"/>
                  </a:cubicBezTo>
                  <a:lnTo>
                    <a:pt x="12059" y="10821"/>
                  </a:lnTo>
                  <a:lnTo>
                    <a:pt x="0" y="0"/>
                  </a:lnTo>
                  <a:lnTo>
                    <a:pt x="7970" y="1082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19546" name="AutoShape 90"/>
            <p:cNvSpPr>
              <a:spLocks/>
            </p:cNvSpPr>
            <p:nvPr/>
          </p:nvSpPr>
          <p:spPr bwMode="auto">
            <a:xfrm>
              <a:off x="491731" y="422678"/>
              <a:ext cx="1069105" cy="3484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Activation</a:t>
              </a:r>
              <a:endParaRPr lang="en-US" altLang="en-US"/>
            </a:p>
          </p:txBody>
        </p:sp>
      </p:grpSp>
      <p:sp>
        <p:nvSpPr>
          <p:cNvPr id="19547" name="AutoShape 91"/>
          <p:cNvSpPr>
            <a:spLocks/>
          </p:cNvSpPr>
          <p:nvPr/>
        </p:nvSpPr>
        <p:spPr bwMode="auto">
          <a:xfrm>
            <a:off x="593725" y="5835650"/>
            <a:ext cx="7932738" cy="6143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tr-TR" altLang="en-US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Ardışıl diyagramlar sistemin davranışını nesneler arasındaki mesaj etkileşimleri olarak tanımlar</a:t>
            </a:r>
            <a:endParaRPr lang="en-US" altLang="en-US" dirty="0"/>
          </a:p>
        </p:txBody>
      </p:sp>
      <p:grpSp>
        <p:nvGrpSpPr>
          <p:cNvPr id="19548" name="Group 92"/>
          <p:cNvGrpSpPr>
            <a:grpSpLocks/>
          </p:cNvGrpSpPr>
          <p:nvPr/>
        </p:nvGrpSpPr>
        <p:grpSpPr bwMode="auto">
          <a:xfrm>
            <a:off x="171450" y="1081088"/>
            <a:ext cx="828675" cy="690562"/>
            <a:chOff x="0" y="0"/>
            <a:chExt cx="828675" cy="690563"/>
          </a:xfrm>
        </p:grpSpPr>
        <p:sp>
          <p:nvSpPr>
            <p:cNvPr id="19549" name="AutoShape 93"/>
            <p:cNvSpPr>
              <a:spLocks/>
            </p:cNvSpPr>
            <p:nvPr/>
          </p:nvSpPr>
          <p:spPr bwMode="auto">
            <a:xfrm>
              <a:off x="0" y="0"/>
              <a:ext cx="828675" cy="6905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600" y="0"/>
                  </a:moveTo>
                  <a:cubicBezTo>
                    <a:pt x="1611" y="0"/>
                    <a:pt x="0" y="926"/>
                    <a:pt x="0" y="2068"/>
                  </a:cubicBezTo>
                  <a:lnTo>
                    <a:pt x="0" y="10344"/>
                  </a:lnTo>
                  <a:cubicBezTo>
                    <a:pt x="0" y="11487"/>
                    <a:pt x="1611" y="12413"/>
                    <a:pt x="3600" y="12413"/>
                  </a:cubicBezTo>
                  <a:lnTo>
                    <a:pt x="12600" y="12413"/>
                  </a:lnTo>
                  <a:lnTo>
                    <a:pt x="20814" y="21600"/>
                  </a:lnTo>
                  <a:lnTo>
                    <a:pt x="18000" y="12413"/>
                  </a:lnTo>
                  <a:cubicBezTo>
                    <a:pt x="19988" y="12413"/>
                    <a:pt x="21600" y="11487"/>
                    <a:pt x="21600" y="10344"/>
                  </a:cubicBezTo>
                  <a:lnTo>
                    <a:pt x="21600" y="2068"/>
                  </a:lnTo>
                  <a:cubicBezTo>
                    <a:pt x="21600" y="926"/>
                    <a:pt x="19988" y="0"/>
                    <a:pt x="18000" y="0"/>
                  </a:cubicBezTo>
                  <a:lnTo>
                    <a:pt x="1260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19550" name="AutoShape 94"/>
            <p:cNvSpPr>
              <a:spLocks/>
            </p:cNvSpPr>
            <p:nvPr/>
          </p:nvSpPr>
          <p:spPr bwMode="auto">
            <a:xfrm>
              <a:off x="30346" y="24223"/>
              <a:ext cx="624630" cy="34842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Actor</a:t>
              </a:r>
              <a:endParaRPr lang="en-US" altLang="en-US"/>
            </a:p>
          </p:txBody>
        </p:sp>
      </p:grpSp>
      <p:sp>
        <p:nvSpPr>
          <p:cNvPr id="19551" name="AutoShape 95"/>
          <p:cNvSpPr>
            <a:spLocks/>
          </p:cNvSpPr>
          <p:nvPr/>
        </p:nvSpPr>
        <p:spPr bwMode="auto">
          <a:xfrm>
            <a:off x="3522663" y="2487613"/>
            <a:ext cx="187325" cy="2222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grpSp>
        <p:nvGrpSpPr>
          <p:cNvPr id="19552" name="Group 96"/>
          <p:cNvGrpSpPr>
            <a:grpSpLocks/>
          </p:cNvGrpSpPr>
          <p:nvPr/>
        </p:nvGrpSpPr>
        <p:grpSpPr bwMode="auto">
          <a:xfrm>
            <a:off x="1387475" y="2163763"/>
            <a:ext cx="2146300" cy="301625"/>
            <a:chOff x="0" y="0"/>
            <a:chExt cx="2146300" cy="301625"/>
          </a:xfrm>
        </p:grpSpPr>
        <p:sp>
          <p:nvSpPr>
            <p:cNvPr id="19553" name="Line 97"/>
            <p:cNvSpPr>
              <a:spLocks noChangeShapeType="1"/>
            </p:cNvSpPr>
            <p:nvPr/>
          </p:nvSpPr>
          <p:spPr bwMode="auto">
            <a:xfrm flipV="1">
              <a:off x="-1" y="292100"/>
              <a:ext cx="2146301" cy="9525"/>
            </a:xfrm>
            <a:prstGeom prst="line">
              <a:avLst/>
            </a:prstGeom>
            <a:noFill/>
            <a:ln w="17526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554" name="AutoShape 98"/>
            <p:cNvSpPr>
              <a:spLocks/>
            </p:cNvSpPr>
            <p:nvPr/>
          </p:nvSpPr>
          <p:spPr bwMode="auto">
            <a:xfrm>
              <a:off x="166687" y="0"/>
              <a:ext cx="1933253" cy="279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pressButton1()</a:t>
              </a:r>
              <a:endParaRPr lang="en-US" altLang="en-US"/>
            </a:p>
          </p:txBody>
        </p:sp>
      </p:grpSp>
      <p:grpSp>
        <p:nvGrpSpPr>
          <p:cNvPr id="19555" name="Group 99"/>
          <p:cNvGrpSpPr>
            <a:grpSpLocks/>
          </p:cNvGrpSpPr>
          <p:nvPr/>
        </p:nvGrpSpPr>
        <p:grpSpPr bwMode="auto">
          <a:xfrm>
            <a:off x="3641725" y="1098550"/>
            <a:ext cx="2736850" cy="1195388"/>
            <a:chOff x="0" y="0"/>
            <a:chExt cx="2735266" cy="1196973"/>
          </a:xfrm>
        </p:grpSpPr>
        <p:sp>
          <p:nvSpPr>
            <p:cNvPr id="19556" name="AutoShape 100"/>
            <p:cNvSpPr>
              <a:spLocks/>
            </p:cNvSpPr>
            <p:nvPr/>
          </p:nvSpPr>
          <p:spPr bwMode="auto">
            <a:xfrm>
              <a:off x="0" y="0"/>
              <a:ext cx="2735266" cy="11969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542" y="0"/>
                  </a:moveTo>
                  <a:cubicBezTo>
                    <a:pt x="11542" y="0"/>
                    <a:pt x="10731" y="474"/>
                    <a:pt x="10731" y="1059"/>
                  </a:cubicBezTo>
                  <a:lnTo>
                    <a:pt x="10731" y="5299"/>
                  </a:lnTo>
                  <a:cubicBezTo>
                    <a:pt x="10731" y="5885"/>
                    <a:pt x="11542" y="6359"/>
                    <a:pt x="12542" y="6359"/>
                  </a:cubicBezTo>
                  <a:lnTo>
                    <a:pt x="0" y="21600"/>
                  </a:lnTo>
                  <a:lnTo>
                    <a:pt x="15259" y="6359"/>
                  </a:lnTo>
                  <a:lnTo>
                    <a:pt x="19788" y="6359"/>
                  </a:lnTo>
                  <a:cubicBezTo>
                    <a:pt x="20788" y="6359"/>
                    <a:pt x="21600" y="5885"/>
                    <a:pt x="21600" y="5299"/>
                  </a:cubicBezTo>
                  <a:lnTo>
                    <a:pt x="21600" y="1059"/>
                  </a:lnTo>
                  <a:cubicBezTo>
                    <a:pt x="21600" y="474"/>
                    <a:pt x="20788" y="0"/>
                    <a:pt x="19788" y="0"/>
                  </a:cubicBezTo>
                  <a:lnTo>
                    <a:pt x="1254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19557" name="AutoShape 101"/>
            <p:cNvSpPr>
              <a:spLocks/>
            </p:cNvSpPr>
            <p:nvPr/>
          </p:nvSpPr>
          <p:spPr bwMode="auto">
            <a:xfrm>
              <a:off x="1409305" y="1998"/>
              <a:ext cx="827669" cy="34842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Lifeline</a:t>
              </a:r>
              <a:endParaRPr lang="en-US" altLang="en-US"/>
            </a:p>
          </p:txBody>
        </p:sp>
      </p:grpSp>
      <p:grpSp>
        <p:nvGrpSpPr>
          <p:cNvPr id="19558" name="Group 102"/>
          <p:cNvGrpSpPr>
            <a:grpSpLocks/>
          </p:cNvGrpSpPr>
          <p:nvPr/>
        </p:nvGrpSpPr>
        <p:grpSpPr bwMode="auto">
          <a:xfrm>
            <a:off x="3722688" y="2254250"/>
            <a:ext cx="2192337" cy="279400"/>
            <a:chOff x="0" y="0"/>
            <a:chExt cx="2192338" cy="279400"/>
          </a:xfrm>
        </p:grpSpPr>
        <p:sp>
          <p:nvSpPr>
            <p:cNvPr id="19559" name="AutoShape 103"/>
            <p:cNvSpPr>
              <a:spLocks/>
            </p:cNvSpPr>
            <p:nvPr/>
          </p:nvSpPr>
          <p:spPr bwMode="auto">
            <a:xfrm>
              <a:off x="176212" y="0"/>
              <a:ext cx="1658889" cy="279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blinkHours()</a:t>
              </a:r>
              <a:endParaRPr lang="en-US" altLang="en-US"/>
            </a:p>
          </p:txBody>
        </p:sp>
        <p:sp>
          <p:nvSpPr>
            <p:cNvPr id="19560" name="Line 104"/>
            <p:cNvSpPr>
              <a:spLocks noChangeShapeType="1"/>
            </p:cNvSpPr>
            <p:nvPr/>
          </p:nvSpPr>
          <p:spPr bwMode="auto">
            <a:xfrm>
              <a:off x="-1" y="263525"/>
              <a:ext cx="2192339" cy="1588"/>
            </a:xfrm>
            <a:prstGeom prst="line">
              <a:avLst/>
            </a:prstGeom>
            <a:noFill/>
            <a:ln w="17526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sp>
        <p:nvSpPr>
          <p:cNvPr id="19561" name="AutoShape 105"/>
          <p:cNvSpPr>
            <a:spLocks/>
          </p:cNvSpPr>
          <p:nvPr/>
        </p:nvSpPr>
        <p:spPr bwMode="auto">
          <a:xfrm>
            <a:off x="3533775" y="2420938"/>
            <a:ext cx="204788" cy="2397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7463" cap="flat" cmpd="sng">
            <a:solidFill>
              <a:srgbClr val="000000"/>
            </a:solidFill>
            <a:prstDash val="solid"/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7"/>
              </a:srgbClr>
            </a:outerShdw>
          </a:effec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grpSp>
        <p:nvGrpSpPr>
          <p:cNvPr id="19562" name="Group 106"/>
          <p:cNvGrpSpPr>
            <a:grpSpLocks/>
          </p:cNvGrpSpPr>
          <p:nvPr/>
        </p:nvGrpSpPr>
        <p:grpSpPr bwMode="auto">
          <a:xfrm>
            <a:off x="1231900" y="3179763"/>
            <a:ext cx="6851650" cy="1090612"/>
            <a:chOff x="0" y="0"/>
            <a:chExt cx="6851650" cy="1090613"/>
          </a:xfrm>
        </p:grpSpPr>
        <p:sp>
          <p:nvSpPr>
            <p:cNvPr id="19563" name="Line 107"/>
            <p:cNvSpPr>
              <a:spLocks noChangeShapeType="1"/>
            </p:cNvSpPr>
            <p:nvPr/>
          </p:nvSpPr>
          <p:spPr bwMode="auto">
            <a:xfrm>
              <a:off x="4808537" y="198437"/>
              <a:ext cx="1588" cy="120651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564" name="AutoShape 108"/>
            <p:cNvSpPr>
              <a:spLocks/>
            </p:cNvSpPr>
            <p:nvPr/>
          </p:nvSpPr>
          <p:spPr bwMode="auto">
            <a:xfrm>
              <a:off x="2290762" y="234950"/>
              <a:ext cx="204788" cy="2397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38099" dir="2700000" algn="ctr" rotWithShape="0">
                <a:srgbClr val="000000">
                  <a:alpha val="74997"/>
                </a:srgbClr>
              </a:outerShdw>
            </a:effec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19565" name="AutoShape 109"/>
            <p:cNvSpPr>
              <a:spLocks/>
            </p:cNvSpPr>
            <p:nvPr/>
          </p:nvSpPr>
          <p:spPr bwMode="auto">
            <a:xfrm>
              <a:off x="6646862" y="441325"/>
              <a:ext cx="204788" cy="649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38099" dir="2700000" algn="ctr" rotWithShape="0">
                <a:srgbClr val="000000">
                  <a:alpha val="74997"/>
                </a:srgbClr>
              </a:outerShdw>
            </a:effec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19566" name="AutoShape 110"/>
            <p:cNvSpPr>
              <a:spLocks/>
            </p:cNvSpPr>
            <p:nvPr/>
          </p:nvSpPr>
          <p:spPr bwMode="auto">
            <a:xfrm>
              <a:off x="255587" y="0"/>
              <a:ext cx="1933253" cy="279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pressButton2()</a:t>
              </a:r>
              <a:endParaRPr lang="en-US" altLang="en-US"/>
            </a:p>
          </p:txBody>
        </p:sp>
        <p:sp>
          <p:nvSpPr>
            <p:cNvPr id="19567" name="Line 111"/>
            <p:cNvSpPr>
              <a:spLocks noChangeShapeType="1"/>
            </p:cNvSpPr>
            <p:nvPr/>
          </p:nvSpPr>
          <p:spPr bwMode="auto">
            <a:xfrm>
              <a:off x="0" y="279400"/>
              <a:ext cx="2281238" cy="23813"/>
            </a:xfrm>
            <a:prstGeom prst="line">
              <a:avLst/>
            </a:prstGeom>
            <a:noFill/>
            <a:ln w="17526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568" name="Line 112"/>
            <p:cNvSpPr>
              <a:spLocks noChangeShapeType="1"/>
            </p:cNvSpPr>
            <p:nvPr/>
          </p:nvSpPr>
          <p:spPr bwMode="auto">
            <a:xfrm>
              <a:off x="2514600" y="442912"/>
              <a:ext cx="4119563" cy="34926"/>
            </a:xfrm>
            <a:prstGeom prst="line">
              <a:avLst/>
            </a:prstGeom>
            <a:noFill/>
            <a:ln w="17526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569" name="AutoShape 113"/>
            <p:cNvSpPr>
              <a:spLocks/>
            </p:cNvSpPr>
            <p:nvPr/>
          </p:nvSpPr>
          <p:spPr bwMode="auto">
            <a:xfrm>
              <a:off x="2551112" y="155575"/>
              <a:ext cx="2481982" cy="279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rPr>
                <a:t>incrementMinutes()</a:t>
              </a:r>
              <a:endParaRPr lang="en-US" altLang="en-US"/>
            </a:p>
          </p:txBody>
        </p:sp>
      </p:grpSp>
      <p:grpSp>
        <p:nvGrpSpPr>
          <p:cNvPr id="19570" name="Group 114"/>
          <p:cNvGrpSpPr>
            <a:grpSpLocks/>
          </p:cNvGrpSpPr>
          <p:nvPr/>
        </p:nvGrpSpPr>
        <p:grpSpPr bwMode="auto">
          <a:xfrm>
            <a:off x="1303338" y="1971675"/>
            <a:ext cx="1587" cy="3979863"/>
            <a:chOff x="-1" y="-1"/>
            <a:chExt cx="1589" cy="3979864"/>
          </a:xfrm>
        </p:grpSpPr>
        <p:sp>
          <p:nvSpPr>
            <p:cNvPr id="19571" name="Line 115"/>
            <p:cNvSpPr>
              <a:spLocks noChangeShapeType="1"/>
            </p:cNvSpPr>
            <p:nvPr/>
          </p:nvSpPr>
          <p:spPr bwMode="auto">
            <a:xfrm>
              <a:off x="-1" y="-1"/>
              <a:ext cx="1589" cy="69851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572" name="Line 116"/>
            <p:cNvSpPr>
              <a:spLocks noChangeShapeType="1"/>
            </p:cNvSpPr>
            <p:nvPr/>
          </p:nvSpPr>
          <p:spPr bwMode="auto">
            <a:xfrm>
              <a:off x="-1" y="171450"/>
              <a:ext cx="1589" cy="119063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573" name="Line 117"/>
            <p:cNvSpPr>
              <a:spLocks noChangeShapeType="1"/>
            </p:cNvSpPr>
            <p:nvPr/>
          </p:nvSpPr>
          <p:spPr bwMode="auto">
            <a:xfrm>
              <a:off x="-1" y="411162"/>
              <a:ext cx="1589" cy="119063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574" name="Line 118"/>
            <p:cNvSpPr>
              <a:spLocks noChangeShapeType="1"/>
            </p:cNvSpPr>
            <p:nvPr/>
          </p:nvSpPr>
          <p:spPr bwMode="auto">
            <a:xfrm>
              <a:off x="-1" y="633412"/>
              <a:ext cx="1589" cy="136526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575" name="Line 119"/>
            <p:cNvSpPr>
              <a:spLocks noChangeShapeType="1"/>
            </p:cNvSpPr>
            <p:nvPr/>
          </p:nvSpPr>
          <p:spPr bwMode="auto">
            <a:xfrm>
              <a:off x="-1" y="871537"/>
              <a:ext cx="1589" cy="119063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576" name="Line 120"/>
            <p:cNvSpPr>
              <a:spLocks noChangeShapeType="1"/>
            </p:cNvSpPr>
            <p:nvPr/>
          </p:nvSpPr>
          <p:spPr bwMode="auto">
            <a:xfrm>
              <a:off x="-1" y="1111250"/>
              <a:ext cx="1589" cy="119063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577" name="Line 121"/>
            <p:cNvSpPr>
              <a:spLocks noChangeShapeType="1"/>
            </p:cNvSpPr>
            <p:nvPr/>
          </p:nvSpPr>
          <p:spPr bwMode="auto">
            <a:xfrm>
              <a:off x="0" y="1349375"/>
              <a:ext cx="1588" cy="120650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578" name="Line 122"/>
            <p:cNvSpPr>
              <a:spLocks noChangeShapeType="1"/>
            </p:cNvSpPr>
            <p:nvPr/>
          </p:nvSpPr>
          <p:spPr bwMode="auto">
            <a:xfrm>
              <a:off x="-1" y="1571625"/>
              <a:ext cx="1589" cy="136525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579" name="Line 123"/>
            <p:cNvSpPr>
              <a:spLocks noChangeShapeType="1"/>
            </p:cNvSpPr>
            <p:nvPr/>
          </p:nvSpPr>
          <p:spPr bwMode="auto">
            <a:xfrm>
              <a:off x="-1" y="1811337"/>
              <a:ext cx="1589" cy="119063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580" name="Line 124"/>
            <p:cNvSpPr>
              <a:spLocks noChangeShapeType="1"/>
            </p:cNvSpPr>
            <p:nvPr/>
          </p:nvSpPr>
          <p:spPr bwMode="auto">
            <a:xfrm>
              <a:off x="-1" y="2051050"/>
              <a:ext cx="1589" cy="119063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581" name="Line 125"/>
            <p:cNvSpPr>
              <a:spLocks noChangeShapeType="1"/>
            </p:cNvSpPr>
            <p:nvPr/>
          </p:nvSpPr>
          <p:spPr bwMode="auto">
            <a:xfrm>
              <a:off x="-1" y="2322512"/>
              <a:ext cx="1589" cy="136526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582" name="Line 126"/>
            <p:cNvSpPr>
              <a:spLocks noChangeShapeType="1"/>
            </p:cNvSpPr>
            <p:nvPr/>
          </p:nvSpPr>
          <p:spPr bwMode="auto">
            <a:xfrm>
              <a:off x="-1" y="2511425"/>
              <a:ext cx="1589" cy="119063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583" name="Line 127"/>
            <p:cNvSpPr>
              <a:spLocks noChangeShapeType="1"/>
            </p:cNvSpPr>
            <p:nvPr/>
          </p:nvSpPr>
          <p:spPr bwMode="auto">
            <a:xfrm>
              <a:off x="-1" y="2751137"/>
              <a:ext cx="1589" cy="119063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584" name="Line 128"/>
            <p:cNvSpPr>
              <a:spLocks noChangeShapeType="1"/>
            </p:cNvSpPr>
            <p:nvPr/>
          </p:nvSpPr>
          <p:spPr bwMode="auto">
            <a:xfrm>
              <a:off x="-1" y="2971800"/>
              <a:ext cx="1589" cy="138113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585" name="Line 129"/>
            <p:cNvSpPr>
              <a:spLocks noChangeShapeType="1"/>
            </p:cNvSpPr>
            <p:nvPr/>
          </p:nvSpPr>
          <p:spPr bwMode="auto">
            <a:xfrm>
              <a:off x="-1" y="3211512"/>
              <a:ext cx="1589" cy="119063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586" name="Line 130"/>
            <p:cNvSpPr>
              <a:spLocks noChangeShapeType="1"/>
            </p:cNvSpPr>
            <p:nvPr/>
          </p:nvSpPr>
          <p:spPr bwMode="auto">
            <a:xfrm>
              <a:off x="-1" y="3451225"/>
              <a:ext cx="1589" cy="119063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587" name="Line 131"/>
            <p:cNvSpPr>
              <a:spLocks noChangeShapeType="1"/>
            </p:cNvSpPr>
            <p:nvPr/>
          </p:nvSpPr>
          <p:spPr bwMode="auto">
            <a:xfrm>
              <a:off x="-1" y="3673475"/>
              <a:ext cx="1589" cy="136525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588" name="Line 132"/>
            <p:cNvSpPr>
              <a:spLocks noChangeShapeType="1"/>
            </p:cNvSpPr>
            <p:nvPr/>
          </p:nvSpPr>
          <p:spPr bwMode="auto">
            <a:xfrm>
              <a:off x="-1" y="3911600"/>
              <a:ext cx="1589" cy="68263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19589" name="Group 133"/>
          <p:cNvGrpSpPr>
            <a:grpSpLocks/>
          </p:cNvGrpSpPr>
          <p:nvPr/>
        </p:nvGrpSpPr>
        <p:grpSpPr bwMode="auto">
          <a:xfrm>
            <a:off x="5129213" y="1651000"/>
            <a:ext cx="1671637" cy="4379913"/>
            <a:chOff x="0" y="0"/>
            <a:chExt cx="1671638" cy="4379913"/>
          </a:xfrm>
        </p:grpSpPr>
        <p:sp>
          <p:nvSpPr>
            <p:cNvPr id="19590" name="AutoShape 134"/>
            <p:cNvSpPr>
              <a:spLocks/>
            </p:cNvSpPr>
            <p:nvPr/>
          </p:nvSpPr>
          <p:spPr bwMode="auto">
            <a:xfrm>
              <a:off x="0" y="0"/>
              <a:ext cx="1671638" cy="392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grpSp>
          <p:nvGrpSpPr>
            <p:cNvPr id="19591" name="Group 135"/>
            <p:cNvGrpSpPr>
              <a:grpSpLocks/>
            </p:cNvGrpSpPr>
            <p:nvPr/>
          </p:nvGrpSpPr>
          <p:grpSpPr bwMode="auto">
            <a:xfrm>
              <a:off x="69850" y="82550"/>
              <a:ext cx="1521706" cy="4297363"/>
              <a:chOff x="0" y="0"/>
              <a:chExt cx="1521706" cy="4297363"/>
            </a:xfrm>
          </p:grpSpPr>
          <p:sp>
            <p:nvSpPr>
              <p:cNvPr id="19592" name="AutoShape 136"/>
              <p:cNvSpPr>
                <a:spLocks/>
              </p:cNvSpPr>
              <p:nvPr/>
            </p:nvSpPr>
            <p:spPr bwMode="auto">
              <a:xfrm>
                <a:off x="0" y="0"/>
                <a:ext cx="1521706" cy="279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 u="sng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:LCDDisplay</a:t>
                </a:r>
                <a:endParaRPr lang="en-US" altLang="en-US"/>
              </a:p>
            </p:txBody>
          </p:sp>
          <p:grpSp>
            <p:nvGrpSpPr>
              <p:cNvPr id="19593" name="Group 137"/>
              <p:cNvGrpSpPr>
                <a:grpSpLocks/>
              </p:cNvGrpSpPr>
              <p:nvPr/>
            </p:nvGrpSpPr>
            <p:grpSpPr bwMode="auto">
              <a:xfrm>
                <a:off x="852487" y="317500"/>
                <a:ext cx="1589" cy="3979863"/>
                <a:chOff x="-1" y="-1"/>
                <a:chExt cx="1589" cy="3979864"/>
              </a:xfrm>
            </p:grpSpPr>
            <p:sp>
              <p:nvSpPr>
                <p:cNvPr id="19594" name="Line 138"/>
                <p:cNvSpPr>
                  <a:spLocks noChangeShapeType="1"/>
                </p:cNvSpPr>
                <p:nvPr/>
              </p:nvSpPr>
              <p:spPr bwMode="auto">
                <a:xfrm>
                  <a:off x="-1" y="-1"/>
                  <a:ext cx="1589" cy="69851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595" name="Line 139"/>
                <p:cNvSpPr>
                  <a:spLocks noChangeShapeType="1"/>
                </p:cNvSpPr>
                <p:nvPr/>
              </p:nvSpPr>
              <p:spPr bwMode="auto">
                <a:xfrm>
                  <a:off x="-1" y="171449"/>
                  <a:ext cx="1589" cy="119064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596" name="Line 140"/>
                <p:cNvSpPr>
                  <a:spLocks noChangeShapeType="1"/>
                </p:cNvSpPr>
                <p:nvPr/>
              </p:nvSpPr>
              <p:spPr bwMode="auto">
                <a:xfrm>
                  <a:off x="-1" y="411162"/>
                  <a:ext cx="1589" cy="119063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597" name="Line 141"/>
                <p:cNvSpPr>
                  <a:spLocks noChangeShapeType="1"/>
                </p:cNvSpPr>
                <p:nvPr/>
              </p:nvSpPr>
              <p:spPr bwMode="auto">
                <a:xfrm>
                  <a:off x="-1" y="633412"/>
                  <a:ext cx="1589" cy="136526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598" name="Line 142"/>
                <p:cNvSpPr>
                  <a:spLocks noChangeShapeType="1"/>
                </p:cNvSpPr>
                <p:nvPr/>
              </p:nvSpPr>
              <p:spPr bwMode="auto">
                <a:xfrm>
                  <a:off x="-1" y="871537"/>
                  <a:ext cx="1589" cy="119063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599" name="Line 143"/>
                <p:cNvSpPr>
                  <a:spLocks noChangeShapeType="1"/>
                </p:cNvSpPr>
                <p:nvPr/>
              </p:nvSpPr>
              <p:spPr bwMode="auto">
                <a:xfrm>
                  <a:off x="-1" y="1111249"/>
                  <a:ext cx="1589" cy="119064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600" name="Line 144"/>
                <p:cNvSpPr>
                  <a:spLocks noChangeShapeType="1"/>
                </p:cNvSpPr>
                <p:nvPr/>
              </p:nvSpPr>
              <p:spPr bwMode="auto">
                <a:xfrm>
                  <a:off x="0" y="1349374"/>
                  <a:ext cx="1588" cy="120651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601" name="Line 145"/>
                <p:cNvSpPr>
                  <a:spLocks noChangeShapeType="1"/>
                </p:cNvSpPr>
                <p:nvPr/>
              </p:nvSpPr>
              <p:spPr bwMode="auto">
                <a:xfrm>
                  <a:off x="-1" y="1571624"/>
                  <a:ext cx="1589" cy="136526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602" name="Line 146"/>
                <p:cNvSpPr>
                  <a:spLocks noChangeShapeType="1"/>
                </p:cNvSpPr>
                <p:nvPr/>
              </p:nvSpPr>
              <p:spPr bwMode="auto">
                <a:xfrm>
                  <a:off x="-1" y="1811337"/>
                  <a:ext cx="1589" cy="119063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603" name="Line 147"/>
                <p:cNvSpPr>
                  <a:spLocks noChangeShapeType="1"/>
                </p:cNvSpPr>
                <p:nvPr/>
              </p:nvSpPr>
              <p:spPr bwMode="auto">
                <a:xfrm>
                  <a:off x="-1" y="2051049"/>
                  <a:ext cx="1589" cy="119064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604" name="Line 148"/>
                <p:cNvSpPr>
                  <a:spLocks noChangeShapeType="1"/>
                </p:cNvSpPr>
                <p:nvPr/>
              </p:nvSpPr>
              <p:spPr bwMode="auto">
                <a:xfrm>
                  <a:off x="-1" y="2322512"/>
                  <a:ext cx="1589" cy="136526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605" name="Line 149"/>
                <p:cNvSpPr>
                  <a:spLocks noChangeShapeType="1"/>
                </p:cNvSpPr>
                <p:nvPr/>
              </p:nvSpPr>
              <p:spPr bwMode="auto">
                <a:xfrm>
                  <a:off x="-1" y="2511424"/>
                  <a:ext cx="1589" cy="119064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606" name="Line 150"/>
                <p:cNvSpPr>
                  <a:spLocks noChangeShapeType="1"/>
                </p:cNvSpPr>
                <p:nvPr/>
              </p:nvSpPr>
              <p:spPr bwMode="auto">
                <a:xfrm>
                  <a:off x="-1" y="2751137"/>
                  <a:ext cx="1589" cy="119063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607" name="Line 151"/>
                <p:cNvSpPr>
                  <a:spLocks noChangeShapeType="1"/>
                </p:cNvSpPr>
                <p:nvPr/>
              </p:nvSpPr>
              <p:spPr bwMode="auto">
                <a:xfrm>
                  <a:off x="-1" y="2971799"/>
                  <a:ext cx="1589" cy="138114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608" name="Line 152"/>
                <p:cNvSpPr>
                  <a:spLocks noChangeShapeType="1"/>
                </p:cNvSpPr>
                <p:nvPr/>
              </p:nvSpPr>
              <p:spPr bwMode="auto">
                <a:xfrm>
                  <a:off x="-1" y="3211512"/>
                  <a:ext cx="1589" cy="119063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609" name="Line 153"/>
                <p:cNvSpPr>
                  <a:spLocks noChangeShapeType="1"/>
                </p:cNvSpPr>
                <p:nvPr/>
              </p:nvSpPr>
              <p:spPr bwMode="auto">
                <a:xfrm>
                  <a:off x="-1" y="3451225"/>
                  <a:ext cx="1589" cy="119063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610" name="Line 154"/>
                <p:cNvSpPr>
                  <a:spLocks noChangeShapeType="1"/>
                </p:cNvSpPr>
                <p:nvPr/>
              </p:nvSpPr>
              <p:spPr bwMode="auto">
                <a:xfrm>
                  <a:off x="-1" y="3673475"/>
                  <a:ext cx="1589" cy="136525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19611" name="Line 155"/>
                <p:cNvSpPr>
                  <a:spLocks noChangeShapeType="1"/>
                </p:cNvSpPr>
                <p:nvPr/>
              </p:nvSpPr>
              <p:spPr bwMode="auto">
                <a:xfrm>
                  <a:off x="-1" y="3911600"/>
                  <a:ext cx="1589" cy="68263"/>
                </a:xfrm>
                <a:prstGeom prst="line">
                  <a:avLst/>
                </a:prstGeom>
                <a:noFill/>
                <a:ln w="17463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</p:grpSp>
        </p:grpSp>
      </p:grpSp>
      <p:grpSp>
        <p:nvGrpSpPr>
          <p:cNvPr id="19612" name="Group 156"/>
          <p:cNvGrpSpPr>
            <a:grpSpLocks/>
          </p:cNvGrpSpPr>
          <p:nvPr/>
        </p:nvGrpSpPr>
        <p:grpSpPr bwMode="auto">
          <a:xfrm>
            <a:off x="1154113" y="4021138"/>
            <a:ext cx="6940550" cy="1411287"/>
            <a:chOff x="0" y="0"/>
            <a:chExt cx="6940550" cy="1411288"/>
          </a:xfrm>
        </p:grpSpPr>
        <p:sp>
          <p:nvSpPr>
            <p:cNvPr id="19613" name="AutoShape 157"/>
            <p:cNvSpPr>
              <a:spLocks/>
            </p:cNvSpPr>
            <p:nvPr/>
          </p:nvSpPr>
          <p:spPr bwMode="auto">
            <a:xfrm>
              <a:off x="6735762" y="273050"/>
              <a:ext cx="187326" cy="2222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19614" name="AutoShape 158"/>
            <p:cNvSpPr>
              <a:spLocks/>
            </p:cNvSpPr>
            <p:nvPr/>
          </p:nvSpPr>
          <p:spPr bwMode="auto">
            <a:xfrm>
              <a:off x="6735762" y="573087"/>
              <a:ext cx="204788" cy="2397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38099" dir="2700000" algn="ctr" rotWithShape="0">
                <a:srgbClr val="000000">
                  <a:alpha val="74997"/>
                </a:srgbClr>
              </a:outerShdw>
            </a:effec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19615" name="AutoShape 159"/>
            <p:cNvSpPr>
              <a:spLocks/>
            </p:cNvSpPr>
            <p:nvPr/>
          </p:nvSpPr>
          <p:spPr bwMode="auto">
            <a:xfrm>
              <a:off x="322262" y="0"/>
              <a:ext cx="2481983" cy="279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rPr>
                <a:t>pressButton1and2()</a:t>
              </a:r>
              <a:endParaRPr lang="en-US" altLang="en-US"/>
            </a:p>
          </p:txBody>
        </p:sp>
        <p:sp>
          <p:nvSpPr>
            <p:cNvPr id="19616" name="Line 160"/>
            <p:cNvSpPr>
              <a:spLocks noChangeShapeType="1"/>
            </p:cNvSpPr>
            <p:nvPr/>
          </p:nvSpPr>
          <p:spPr bwMode="auto">
            <a:xfrm>
              <a:off x="-1" y="301624"/>
              <a:ext cx="2370139" cy="1590"/>
            </a:xfrm>
            <a:prstGeom prst="line">
              <a:avLst/>
            </a:prstGeom>
            <a:noFill/>
            <a:ln w="17526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617" name="Line 161"/>
            <p:cNvSpPr>
              <a:spLocks noChangeShapeType="1"/>
            </p:cNvSpPr>
            <p:nvPr/>
          </p:nvSpPr>
          <p:spPr bwMode="auto">
            <a:xfrm>
              <a:off x="2644775" y="587375"/>
              <a:ext cx="4086225" cy="34925"/>
            </a:xfrm>
            <a:prstGeom prst="line">
              <a:avLst/>
            </a:prstGeom>
            <a:noFill/>
            <a:ln w="17526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618" name="AutoShape 162"/>
            <p:cNvSpPr>
              <a:spLocks/>
            </p:cNvSpPr>
            <p:nvPr/>
          </p:nvSpPr>
          <p:spPr bwMode="auto">
            <a:xfrm>
              <a:off x="2692400" y="288925"/>
              <a:ext cx="2070435" cy="279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rPr>
                <a:t>commitNewTime()</a:t>
              </a:r>
              <a:endParaRPr lang="en-US" altLang="en-US"/>
            </a:p>
          </p:txBody>
        </p:sp>
        <p:sp>
          <p:nvSpPr>
            <p:cNvPr id="19619" name="AutoShape 163"/>
            <p:cNvSpPr>
              <a:spLocks/>
            </p:cNvSpPr>
            <p:nvPr/>
          </p:nvSpPr>
          <p:spPr bwMode="auto">
            <a:xfrm>
              <a:off x="2368550" y="288925"/>
              <a:ext cx="215900" cy="11223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38099" dir="2700000" algn="ctr" rotWithShape="0">
                <a:srgbClr val="000000">
                  <a:alpha val="74997"/>
                </a:srgbClr>
              </a:outerShdw>
            </a:effec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</p:grpSp>
      <p:grpSp>
        <p:nvGrpSpPr>
          <p:cNvPr id="19620" name="Group 164"/>
          <p:cNvGrpSpPr>
            <a:grpSpLocks/>
          </p:cNvGrpSpPr>
          <p:nvPr/>
        </p:nvGrpSpPr>
        <p:grpSpPr bwMode="auto">
          <a:xfrm>
            <a:off x="3746500" y="4765675"/>
            <a:ext cx="2400300" cy="512763"/>
            <a:chOff x="0" y="0"/>
            <a:chExt cx="2400300" cy="512763"/>
          </a:xfrm>
        </p:grpSpPr>
        <p:sp>
          <p:nvSpPr>
            <p:cNvPr id="19621" name="Line 165"/>
            <p:cNvSpPr>
              <a:spLocks noChangeShapeType="1"/>
            </p:cNvSpPr>
            <p:nvPr/>
          </p:nvSpPr>
          <p:spPr bwMode="auto">
            <a:xfrm>
              <a:off x="2293937" y="269875"/>
              <a:ext cx="1588" cy="119063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622" name="AutoShape 166"/>
            <p:cNvSpPr>
              <a:spLocks/>
            </p:cNvSpPr>
            <p:nvPr/>
          </p:nvSpPr>
          <p:spPr bwMode="auto">
            <a:xfrm>
              <a:off x="55562" y="0"/>
              <a:ext cx="1933253" cy="279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stopBlinking()</a:t>
              </a:r>
              <a:endParaRPr lang="en-US" altLang="en-US"/>
            </a:p>
          </p:txBody>
        </p:sp>
        <p:sp>
          <p:nvSpPr>
            <p:cNvPr id="19623" name="Line 167"/>
            <p:cNvSpPr>
              <a:spLocks noChangeShapeType="1"/>
            </p:cNvSpPr>
            <p:nvPr/>
          </p:nvSpPr>
          <p:spPr bwMode="auto">
            <a:xfrm>
              <a:off x="-1" y="309562"/>
              <a:ext cx="2170114" cy="1588"/>
            </a:xfrm>
            <a:prstGeom prst="line">
              <a:avLst/>
            </a:prstGeom>
            <a:noFill/>
            <a:ln w="17526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624" name="AutoShape 168"/>
            <p:cNvSpPr>
              <a:spLocks/>
            </p:cNvSpPr>
            <p:nvPr/>
          </p:nvSpPr>
          <p:spPr bwMode="auto">
            <a:xfrm>
              <a:off x="2195512" y="273050"/>
              <a:ext cx="204788" cy="2397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</p:grpSp>
      <p:grpSp>
        <p:nvGrpSpPr>
          <p:cNvPr id="19625" name="Group 169"/>
          <p:cNvGrpSpPr>
            <a:grpSpLocks/>
          </p:cNvGrpSpPr>
          <p:nvPr/>
        </p:nvGrpSpPr>
        <p:grpSpPr bwMode="auto">
          <a:xfrm>
            <a:off x="5930900" y="3692525"/>
            <a:ext cx="1939925" cy="512763"/>
            <a:chOff x="0" y="0"/>
            <a:chExt cx="1939925" cy="512763"/>
          </a:xfrm>
        </p:grpSpPr>
        <p:sp>
          <p:nvSpPr>
            <p:cNvPr id="19626" name="Line 170"/>
            <p:cNvSpPr>
              <a:spLocks noChangeShapeType="1"/>
            </p:cNvSpPr>
            <p:nvPr/>
          </p:nvSpPr>
          <p:spPr bwMode="auto">
            <a:xfrm>
              <a:off x="109537" y="387350"/>
              <a:ext cx="1589" cy="119063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627" name="AutoShape 171"/>
            <p:cNvSpPr>
              <a:spLocks/>
            </p:cNvSpPr>
            <p:nvPr/>
          </p:nvSpPr>
          <p:spPr bwMode="auto">
            <a:xfrm>
              <a:off x="0" y="274637"/>
              <a:ext cx="204788" cy="2381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38099" dir="2700000" algn="ctr" rotWithShape="0">
                <a:srgbClr val="000000">
                  <a:alpha val="74997"/>
                </a:srgbClr>
              </a:outerShdw>
            </a:effec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19628" name="AutoShape 172"/>
            <p:cNvSpPr>
              <a:spLocks/>
            </p:cNvSpPr>
            <p:nvPr/>
          </p:nvSpPr>
          <p:spPr bwMode="auto">
            <a:xfrm>
              <a:off x="603250" y="0"/>
              <a:ext cx="1247341" cy="279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rPr>
                <a:t>refresh()</a:t>
              </a:r>
              <a:endParaRPr lang="en-US" altLang="en-US"/>
            </a:p>
          </p:txBody>
        </p:sp>
        <p:sp>
          <p:nvSpPr>
            <p:cNvPr id="19629" name="Line 173"/>
            <p:cNvSpPr>
              <a:spLocks noChangeShapeType="1"/>
            </p:cNvSpPr>
            <p:nvPr/>
          </p:nvSpPr>
          <p:spPr bwMode="auto">
            <a:xfrm flipH="1">
              <a:off x="214312" y="309562"/>
              <a:ext cx="1725613" cy="1588"/>
            </a:xfrm>
            <a:prstGeom prst="line">
              <a:avLst/>
            </a:prstGeom>
            <a:noFill/>
            <a:ln w="17526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19630" name="Group 174"/>
          <p:cNvGrpSpPr>
            <a:grpSpLocks/>
          </p:cNvGrpSpPr>
          <p:nvPr/>
        </p:nvGrpSpPr>
        <p:grpSpPr bwMode="auto">
          <a:xfrm>
            <a:off x="1363663" y="2627313"/>
            <a:ext cx="4794250" cy="660400"/>
            <a:chOff x="0" y="0"/>
            <a:chExt cx="4794250" cy="660400"/>
          </a:xfrm>
        </p:grpSpPr>
        <p:sp>
          <p:nvSpPr>
            <p:cNvPr id="19631" name="Line 175"/>
            <p:cNvSpPr>
              <a:spLocks noChangeShapeType="1"/>
            </p:cNvSpPr>
            <p:nvPr/>
          </p:nvSpPr>
          <p:spPr bwMode="auto">
            <a:xfrm>
              <a:off x="4699000" y="512762"/>
              <a:ext cx="1588" cy="119063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632" name="AutoShape 176"/>
            <p:cNvSpPr>
              <a:spLocks/>
            </p:cNvSpPr>
            <p:nvPr/>
          </p:nvSpPr>
          <p:spPr bwMode="auto">
            <a:xfrm>
              <a:off x="4589462" y="420687"/>
              <a:ext cx="188913" cy="2222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19633" name="AutoShape 177"/>
            <p:cNvSpPr>
              <a:spLocks/>
            </p:cNvSpPr>
            <p:nvPr/>
          </p:nvSpPr>
          <p:spPr bwMode="auto">
            <a:xfrm>
              <a:off x="4589462" y="420687"/>
              <a:ext cx="204788" cy="2397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38099" dir="2700000" algn="ctr" rotWithShape="0">
                <a:srgbClr val="000000">
                  <a:alpha val="74997"/>
                </a:srgbClr>
              </a:outerShdw>
            </a:effec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19634" name="AutoShape 178"/>
            <p:cNvSpPr>
              <a:spLocks/>
            </p:cNvSpPr>
            <p:nvPr/>
          </p:nvSpPr>
          <p:spPr bwMode="auto">
            <a:xfrm>
              <a:off x="2170112" y="280987"/>
              <a:ext cx="204788" cy="2397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63500" dist="38099" dir="2700000" algn="ctr" rotWithShape="0">
                <a:srgbClr val="000000">
                  <a:alpha val="74997"/>
                </a:srgbClr>
              </a:outerShdw>
            </a:effec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19635" name="Line 179"/>
            <p:cNvSpPr>
              <a:spLocks noChangeShapeType="1"/>
            </p:cNvSpPr>
            <p:nvPr/>
          </p:nvSpPr>
          <p:spPr bwMode="auto">
            <a:xfrm>
              <a:off x="-1" y="312737"/>
              <a:ext cx="2149476" cy="12701"/>
            </a:xfrm>
            <a:prstGeom prst="line">
              <a:avLst/>
            </a:prstGeom>
            <a:noFill/>
            <a:ln w="17526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636" name="AutoShape 180"/>
            <p:cNvSpPr>
              <a:spLocks/>
            </p:cNvSpPr>
            <p:nvPr/>
          </p:nvSpPr>
          <p:spPr bwMode="auto">
            <a:xfrm>
              <a:off x="179387" y="0"/>
              <a:ext cx="1933253" cy="279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rPr>
                <a:t>pressButton1()</a:t>
              </a:r>
              <a:endParaRPr lang="en-US" altLang="en-US"/>
            </a:p>
          </p:txBody>
        </p:sp>
        <p:sp>
          <p:nvSpPr>
            <p:cNvPr id="19637" name="Line 181"/>
            <p:cNvSpPr>
              <a:spLocks noChangeShapeType="1"/>
            </p:cNvSpPr>
            <p:nvPr/>
          </p:nvSpPr>
          <p:spPr bwMode="auto">
            <a:xfrm flipV="1">
              <a:off x="2389187" y="477837"/>
              <a:ext cx="2193926" cy="9526"/>
            </a:xfrm>
            <a:prstGeom prst="line">
              <a:avLst/>
            </a:prstGeom>
            <a:noFill/>
            <a:ln w="17526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638" name="AutoShape 182"/>
            <p:cNvSpPr>
              <a:spLocks/>
            </p:cNvSpPr>
            <p:nvPr/>
          </p:nvSpPr>
          <p:spPr bwMode="auto">
            <a:xfrm>
              <a:off x="2509837" y="146050"/>
              <a:ext cx="1933253" cy="279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rPr>
                <a:t>blinkMinutes()</a:t>
              </a:r>
              <a:endParaRPr lang="en-US" altLang="en-US"/>
            </a:p>
          </p:txBody>
        </p:sp>
      </p:grpSp>
      <p:sp>
        <p:nvSpPr>
          <p:cNvPr id="19639" name="AutoShape 183"/>
          <p:cNvSpPr>
            <a:spLocks/>
          </p:cNvSpPr>
          <p:nvPr/>
        </p:nvSpPr>
        <p:spPr bwMode="auto">
          <a:xfrm>
            <a:off x="5930900" y="2482850"/>
            <a:ext cx="204788" cy="2397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7463" cap="flat" cmpd="sng">
            <a:solidFill>
              <a:srgbClr val="000000"/>
            </a:solidFill>
            <a:prstDash val="solid"/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7"/>
              </a:srgbClr>
            </a:outerShdw>
          </a:effec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19640" name="AutoShape 184"/>
          <p:cNvSpPr>
            <a:spLocks/>
          </p:cNvSpPr>
          <p:nvPr/>
        </p:nvSpPr>
        <p:spPr bwMode="auto">
          <a:xfrm>
            <a:off x="1131888" y="2020888"/>
            <a:ext cx="293687" cy="35544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7463" cap="flat" cmpd="sng">
            <a:solidFill>
              <a:srgbClr val="000000"/>
            </a:solidFill>
            <a:prstDash val="solid"/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7"/>
              </a:srgbClr>
            </a:outerShdw>
          </a:effec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5969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BD697314-B56E-478B-AF8C-3826F39AF6C4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14</a:t>
            </a:fld>
            <a:endParaRPr lang="en-US" altLang="en-US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 bwMode="auto">
          <a:xfrm>
            <a:off x="685800" y="120650"/>
            <a:ext cx="77724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en-US" altLang="en-US" sz="2800" b="1" i="1" dirty="0">
                <a:latin typeface="Times" charset="0"/>
                <a:ea typeface="Times" charset="0"/>
                <a:cs typeface="Times" charset="0"/>
                <a:sym typeface="Times" charset="0"/>
              </a:rPr>
              <a:t>UML </a:t>
            </a:r>
            <a:r>
              <a:rPr lang="tr-TR" altLang="en-US" sz="2800" b="1" i="1" dirty="0">
                <a:latin typeface="Times" charset="0"/>
                <a:ea typeface="Times" charset="0"/>
                <a:cs typeface="Times" charset="0"/>
                <a:sym typeface="Times" charset="0"/>
              </a:rPr>
              <a:t>Birinci iterasyon </a:t>
            </a:r>
            <a:r>
              <a:rPr lang="en-US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: </a:t>
            </a: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Durum makinesi diyagramı</a:t>
            </a:r>
            <a:endParaRPr lang="en-US" altLang="en-US" dirty="0"/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76200" y="3294063"/>
            <a:ext cx="974725" cy="1414462"/>
            <a:chOff x="0" y="0"/>
            <a:chExt cx="974725" cy="1414470"/>
          </a:xfrm>
        </p:grpSpPr>
        <p:sp>
          <p:nvSpPr>
            <p:cNvPr id="20484" name="AutoShape 4"/>
            <p:cNvSpPr>
              <a:spLocks/>
            </p:cNvSpPr>
            <p:nvPr/>
          </p:nvSpPr>
          <p:spPr bwMode="auto">
            <a:xfrm>
              <a:off x="0" y="0"/>
              <a:ext cx="974725" cy="141447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377" y="0"/>
                  </a:moveTo>
                  <a:cubicBezTo>
                    <a:pt x="1512" y="0"/>
                    <a:pt x="0" y="694"/>
                    <a:pt x="0" y="1551"/>
                  </a:cubicBezTo>
                  <a:lnTo>
                    <a:pt x="0" y="7757"/>
                  </a:lnTo>
                  <a:cubicBezTo>
                    <a:pt x="0" y="8614"/>
                    <a:pt x="1512" y="9309"/>
                    <a:pt x="3377" y="9309"/>
                  </a:cubicBezTo>
                  <a:lnTo>
                    <a:pt x="11820" y="9309"/>
                  </a:lnTo>
                  <a:lnTo>
                    <a:pt x="21600" y="21600"/>
                  </a:lnTo>
                  <a:lnTo>
                    <a:pt x="16885" y="9309"/>
                  </a:lnTo>
                  <a:cubicBezTo>
                    <a:pt x="18751" y="9309"/>
                    <a:pt x="20263" y="8614"/>
                    <a:pt x="20263" y="7757"/>
                  </a:cubicBezTo>
                  <a:lnTo>
                    <a:pt x="20263" y="1551"/>
                  </a:lnTo>
                  <a:cubicBezTo>
                    <a:pt x="20263" y="694"/>
                    <a:pt x="18751" y="0"/>
                    <a:pt x="16885" y="0"/>
                  </a:cubicBezTo>
                  <a:lnTo>
                    <a:pt x="1182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20485" name="AutoShape 5"/>
            <p:cNvSpPr>
              <a:spLocks/>
            </p:cNvSpPr>
            <p:nvPr/>
          </p:nvSpPr>
          <p:spPr bwMode="auto">
            <a:xfrm>
              <a:off x="33485" y="130585"/>
              <a:ext cx="561229" cy="3484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State</a:t>
              </a:r>
              <a:endParaRPr lang="en-US" altLang="en-US"/>
            </a:p>
          </p:txBody>
        </p:sp>
      </p:grp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4006850" y="646113"/>
            <a:ext cx="2000250" cy="609600"/>
            <a:chOff x="0" y="0"/>
            <a:chExt cx="2000250" cy="609600"/>
          </a:xfrm>
        </p:grpSpPr>
        <p:sp>
          <p:nvSpPr>
            <p:cNvPr id="20487" name="AutoShape 7"/>
            <p:cNvSpPr>
              <a:spLocks/>
            </p:cNvSpPr>
            <p:nvPr/>
          </p:nvSpPr>
          <p:spPr bwMode="auto">
            <a:xfrm>
              <a:off x="0" y="0"/>
              <a:ext cx="2000250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7885" y="0"/>
                  </a:moveTo>
                  <a:cubicBezTo>
                    <a:pt x="6370" y="0"/>
                    <a:pt x="5142" y="1611"/>
                    <a:pt x="5142" y="3600"/>
                  </a:cubicBezTo>
                  <a:lnTo>
                    <a:pt x="5142" y="12600"/>
                  </a:lnTo>
                  <a:lnTo>
                    <a:pt x="0" y="13331"/>
                  </a:lnTo>
                  <a:lnTo>
                    <a:pt x="5142" y="18000"/>
                  </a:lnTo>
                  <a:cubicBezTo>
                    <a:pt x="5142" y="19988"/>
                    <a:pt x="6370" y="21600"/>
                    <a:pt x="7885" y="21600"/>
                  </a:cubicBezTo>
                  <a:lnTo>
                    <a:pt x="18857" y="21600"/>
                  </a:lnTo>
                  <a:cubicBezTo>
                    <a:pt x="20371" y="21600"/>
                    <a:pt x="21600" y="19988"/>
                    <a:pt x="21600" y="18000"/>
                  </a:cubicBezTo>
                  <a:lnTo>
                    <a:pt x="21600" y="3600"/>
                  </a:lnTo>
                  <a:cubicBezTo>
                    <a:pt x="21600" y="1611"/>
                    <a:pt x="20371" y="0"/>
                    <a:pt x="18857" y="0"/>
                  </a:cubicBezTo>
                  <a:lnTo>
                    <a:pt x="7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20488" name="AutoShape 8"/>
            <p:cNvSpPr>
              <a:spLocks/>
            </p:cNvSpPr>
            <p:nvPr/>
          </p:nvSpPr>
          <p:spPr bwMode="auto">
            <a:xfrm>
              <a:off x="532059" y="130585"/>
              <a:ext cx="1126144" cy="3484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Initial state</a:t>
              </a:r>
              <a:endParaRPr lang="en-US" altLang="en-US"/>
            </a:p>
          </p:txBody>
        </p:sp>
      </p:grp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1604963" y="5245100"/>
            <a:ext cx="2474912" cy="620713"/>
            <a:chOff x="0" y="0"/>
            <a:chExt cx="2474902" cy="620720"/>
          </a:xfrm>
        </p:grpSpPr>
        <p:sp>
          <p:nvSpPr>
            <p:cNvPr id="20490" name="AutoShape 10"/>
            <p:cNvSpPr>
              <a:spLocks/>
            </p:cNvSpPr>
            <p:nvPr/>
          </p:nvSpPr>
          <p:spPr bwMode="auto">
            <a:xfrm>
              <a:off x="0" y="0"/>
              <a:ext cx="2474902" cy="6207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9961" y="0"/>
                  </a:moveTo>
                  <a:cubicBezTo>
                    <a:pt x="8676" y="0"/>
                    <a:pt x="7634" y="1582"/>
                    <a:pt x="7634" y="3535"/>
                  </a:cubicBezTo>
                  <a:lnTo>
                    <a:pt x="7634" y="12374"/>
                  </a:lnTo>
                  <a:lnTo>
                    <a:pt x="0" y="21600"/>
                  </a:lnTo>
                  <a:lnTo>
                    <a:pt x="7634" y="17677"/>
                  </a:lnTo>
                  <a:cubicBezTo>
                    <a:pt x="7634" y="19630"/>
                    <a:pt x="8676" y="21213"/>
                    <a:pt x="9961" y="21213"/>
                  </a:cubicBezTo>
                  <a:lnTo>
                    <a:pt x="19272" y="21213"/>
                  </a:lnTo>
                  <a:cubicBezTo>
                    <a:pt x="20557" y="21213"/>
                    <a:pt x="21600" y="19630"/>
                    <a:pt x="21600" y="17677"/>
                  </a:cubicBezTo>
                  <a:lnTo>
                    <a:pt x="21600" y="3535"/>
                  </a:lnTo>
                  <a:cubicBezTo>
                    <a:pt x="21600" y="1582"/>
                    <a:pt x="20557" y="0"/>
                    <a:pt x="19272" y="0"/>
                  </a:cubicBezTo>
                  <a:lnTo>
                    <a:pt x="996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20491" name="AutoShape 11"/>
            <p:cNvSpPr>
              <a:spLocks/>
            </p:cNvSpPr>
            <p:nvPr/>
          </p:nvSpPr>
          <p:spPr bwMode="auto">
            <a:xfrm>
              <a:off x="933301" y="130585"/>
              <a:ext cx="1050130" cy="3484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Final state</a:t>
              </a:r>
              <a:endParaRPr lang="en-US" altLang="en-US"/>
            </a:p>
          </p:txBody>
        </p:sp>
      </p:grpSp>
      <p:grpSp>
        <p:nvGrpSpPr>
          <p:cNvPr id="20492" name="Group 12"/>
          <p:cNvGrpSpPr>
            <a:grpSpLocks/>
          </p:cNvGrpSpPr>
          <p:nvPr/>
        </p:nvGrpSpPr>
        <p:grpSpPr bwMode="auto">
          <a:xfrm>
            <a:off x="1136650" y="2081213"/>
            <a:ext cx="2190750" cy="609600"/>
            <a:chOff x="0" y="0"/>
            <a:chExt cx="2190723" cy="609600"/>
          </a:xfrm>
        </p:grpSpPr>
        <p:sp>
          <p:nvSpPr>
            <p:cNvPr id="20493" name="AutoShape 13"/>
            <p:cNvSpPr>
              <a:spLocks/>
            </p:cNvSpPr>
            <p:nvPr/>
          </p:nvSpPr>
          <p:spPr bwMode="auto">
            <a:xfrm>
              <a:off x="0" y="0"/>
              <a:ext cx="2190723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434" y="0"/>
                  </a:moveTo>
                  <a:cubicBezTo>
                    <a:pt x="9201" y="0"/>
                    <a:pt x="8201" y="1611"/>
                    <a:pt x="8201" y="3600"/>
                  </a:cubicBezTo>
                  <a:lnTo>
                    <a:pt x="8201" y="12600"/>
                  </a:lnTo>
                  <a:lnTo>
                    <a:pt x="0" y="12881"/>
                  </a:lnTo>
                  <a:lnTo>
                    <a:pt x="8201" y="18000"/>
                  </a:lnTo>
                  <a:cubicBezTo>
                    <a:pt x="8201" y="19988"/>
                    <a:pt x="9201" y="21600"/>
                    <a:pt x="10434" y="21600"/>
                  </a:cubicBezTo>
                  <a:lnTo>
                    <a:pt x="19366" y="21600"/>
                  </a:lnTo>
                  <a:cubicBezTo>
                    <a:pt x="20600" y="21600"/>
                    <a:pt x="21600" y="19988"/>
                    <a:pt x="21600" y="18000"/>
                  </a:cubicBezTo>
                  <a:lnTo>
                    <a:pt x="21600" y="3600"/>
                  </a:lnTo>
                  <a:cubicBezTo>
                    <a:pt x="21600" y="1611"/>
                    <a:pt x="20600" y="0"/>
                    <a:pt x="19366" y="0"/>
                  </a:cubicBezTo>
                  <a:lnTo>
                    <a:pt x="104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20494" name="AutoShape 14"/>
            <p:cNvSpPr>
              <a:spLocks/>
            </p:cNvSpPr>
            <p:nvPr/>
          </p:nvSpPr>
          <p:spPr bwMode="auto">
            <a:xfrm>
              <a:off x="881586" y="130585"/>
              <a:ext cx="1035730" cy="3484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Transition</a:t>
              </a:r>
              <a:endParaRPr lang="en-US" altLang="en-US"/>
            </a:p>
          </p:txBody>
        </p:sp>
      </p:grpSp>
      <p:grpSp>
        <p:nvGrpSpPr>
          <p:cNvPr id="20495" name="Group 15"/>
          <p:cNvGrpSpPr>
            <a:grpSpLocks/>
          </p:cNvGrpSpPr>
          <p:nvPr/>
        </p:nvGrpSpPr>
        <p:grpSpPr bwMode="auto">
          <a:xfrm>
            <a:off x="455613" y="736600"/>
            <a:ext cx="1565275" cy="685800"/>
            <a:chOff x="0" y="0"/>
            <a:chExt cx="1563709" cy="684220"/>
          </a:xfrm>
        </p:grpSpPr>
        <p:sp>
          <p:nvSpPr>
            <p:cNvPr id="20496" name="AutoShape 16"/>
            <p:cNvSpPr>
              <a:spLocks/>
            </p:cNvSpPr>
            <p:nvPr/>
          </p:nvSpPr>
          <p:spPr bwMode="auto">
            <a:xfrm>
              <a:off x="0" y="0"/>
              <a:ext cx="1563709" cy="6842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5" y="0"/>
                  </a:moveTo>
                  <a:cubicBezTo>
                    <a:pt x="942" y="0"/>
                    <a:pt x="0" y="1435"/>
                    <a:pt x="0" y="3207"/>
                  </a:cubicBezTo>
                  <a:lnTo>
                    <a:pt x="0" y="16036"/>
                  </a:lnTo>
                  <a:cubicBezTo>
                    <a:pt x="0" y="17808"/>
                    <a:pt x="942" y="19244"/>
                    <a:pt x="2105" y="19244"/>
                  </a:cubicBezTo>
                  <a:lnTo>
                    <a:pt x="10525" y="19244"/>
                  </a:lnTo>
                  <a:cubicBezTo>
                    <a:pt x="11688" y="19244"/>
                    <a:pt x="12630" y="17808"/>
                    <a:pt x="12630" y="16036"/>
                  </a:cubicBezTo>
                  <a:lnTo>
                    <a:pt x="21600" y="21600"/>
                  </a:lnTo>
                  <a:lnTo>
                    <a:pt x="12630" y="11225"/>
                  </a:lnTo>
                  <a:lnTo>
                    <a:pt x="12630" y="3207"/>
                  </a:lnTo>
                  <a:cubicBezTo>
                    <a:pt x="12630" y="1435"/>
                    <a:pt x="11688" y="0"/>
                    <a:pt x="10525" y="0"/>
                  </a:cubicBezTo>
                  <a:lnTo>
                    <a:pt x="736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20497" name="AutoShape 17"/>
            <p:cNvSpPr>
              <a:spLocks/>
            </p:cNvSpPr>
            <p:nvPr/>
          </p:nvSpPr>
          <p:spPr bwMode="auto">
            <a:xfrm>
              <a:off x="33485" y="130585"/>
              <a:ext cx="637355" cy="3484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Event</a:t>
              </a:r>
              <a:endParaRPr lang="en-US" altLang="en-US"/>
            </a:p>
          </p:txBody>
        </p:sp>
      </p:grpSp>
      <p:sp>
        <p:nvSpPr>
          <p:cNvPr id="20498" name="AutoShape 18"/>
          <p:cNvSpPr>
            <a:spLocks/>
          </p:cNvSpPr>
          <p:nvPr/>
        </p:nvSpPr>
        <p:spPr bwMode="auto">
          <a:xfrm>
            <a:off x="344488" y="6218238"/>
            <a:ext cx="8486775" cy="3476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l"/>
            <a:r>
              <a:rPr lang="tr-TR" altLang="en-US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Tek bir nesnenin dinamik davranışını durumlar ve geçişler şeklinde gösterir</a:t>
            </a:r>
            <a:endParaRPr lang="en-US" altLang="en-US" dirty="0"/>
          </a:p>
        </p:txBody>
      </p:sp>
      <p:grpSp>
        <p:nvGrpSpPr>
          <p:cNvPr id="20499" name="Group 19"/>
          <p:cNvGrpSpPr>
            <a:grpSpLocks/>
          </p:cNvGrpSpPr>
          <p:nvPr/>
        </p:nvGrpSpPr>
        <p:grpSpPr bwMode="auto">
          <a:xfrm>
            <a:off x="723900" y="854075"/>
            <a:ext cx="7694613" cy="5189538"/>
            <a:chOff x="0" y="0"/>
            <a:chExt cx="7694613" cy="5189538"/>
          </a:xfrm>
        </p:grpSpPr>
        <p:sp>
          <p:nvSpPr>
            <p:cNvPr id="20500" name="AutoShape 20"/>
            <p:cNvSpPr>
              <a:spLocks/>
            </p:cNvSpPr>
            <p:nvPr/>
          </p:nvSpPr>
          <p:spPr bwMode="auto">
            <a:xfrm>
              <a:off x="3136900" y="0"/>
              <a:ext cx="155575" cy="155575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000000"/>
            </a:solidFill>
            <a:ln w="222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grpSp>
          <p:nvGrpSpPr>
            <p:cNvPr id="20501" name="Group 21"/>
            <p:cNvGrpSpPr>
              <a:grpSpLocks/>
            </p:cNvGrpSpPr>
            <p:nvPr/>
          </p:nvGrpSpPr>
          <p:grpSpPr bwMode="auto">
            <a:xfrm>
              <a:off x="3148012" y="88900"/>
              <a:ext cx="133351" cy="354013"/>
              <a:chOff x="0" y="0"/>
              <a:chExt cx="133350" cy="354013"/>
            </a:xfrm>
          </p:grpSpPr>
          <p:sp>
            <p:nvSpPr>
              <p:cNvPr id="20502" name="Line 22"/>
              <p:cNvSpPr>
                <a:spLocks noChangeShapeType="1"/>
              </p:cNvSpPr>
              <p:nvPr/>
            </p:nvSpPr>
            <p:spPr bwMode="auto">
              <a:xfrm>
                <a:off x="66675" y="133350"/>
                <a:ext cx="1588" cy="220663"/>
              </a:xfrm>
              <a:prstGeom prst="line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20503" name="AutoShape 23"/>
              <p:cNvSpPr>
                <a:spLocks/>
              </p:cNvSpPr>
              <p:nvPr/>
            </p:nvSpPr>
            <p:spPr bwMode="auto">
              <a:xfrm>
                <a:off x="0" y="133350"/>
                <a:ext cx="133350" cy="2206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10800" y="21600"/>
                    </a:lnTo>
                    <a:lnTo>
                      <a:pt x="0" y="0"/>
                    </a:lnTo>
                  </a:path>
                </a:pathLst>
              </a:custGeom>
              <a:noFill/>
              <a:ln w="222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20504" name="Line 24"/>
              <p:cNvSpPr>
                <a:spLocks noChangeShapeType="1"/>
              </p:cNvSpPr>
              <p:nvPr/>
            </p:nvSpPr>
            <p:spPr bwMode="auto">
              <a:xfrm>
                <a:off x="66675" y="0"/>
                <a:ext cx="1588" cy="133351"/>
              </a:xfrm>
              <a:prstGeom prst="line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</p:grpSp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>
              <a:off x="3968750" y="731837"/>
              <a:ext cx="2151063" cy="1589"/>
            </a:xfrm>
            <a:prstGeom prst="line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20506" name="AutoShape 26"/>
            <p:cNvSpPr>
              <a:spLocks/>
            </p:cNvSpPr>
            <p:nvPr/>
          </p:nvSpPr>
          <p:spPr bwMode="auto">
            <a:xfrm>
              <a:off x="365125" y="542925"/>
              <a:ext cx="1684636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6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button1&amp;2Pressed</a:t>
              </a:r>
              <a:endParaRPr lang="en-US" altLang="en-US"/>
            </a:p>
          </p:txBody>
        </p:sp>
        <p:sp>
          <p:nvSpPr>
            <p:cNvPr id="20507" name="Line 27"/>
            <p:cNvSpPr>
              <a:spLocks noChangeShapeType="1"/>
            </p:cNvSpPr>
            <p:nvPr/>
          </p:nvSpPr>
          <p:spPr bwMode="auto">
            <a:xfrm>
              <a:off x="3192462" y="1152524"/>
              <a:ext cx="1588" cy="998539"/>
            </a:xfrm>
            <a:prstGeom prst="line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20508" name="Line 28"/>
            <p:cNvSpPr>
              <a:spLocks noChangeShapeType="1"/>
            </p:cNvSpPr>
            <p:nvPr/>
          </p:nvSpPr>
          <p:spPr bwMode="auto">
            <a:xfrm>
              <a:off x="3192462" y="2838450"/>
              <a:ext cx="1589" cy="974725"/>
            </a:xfrm>
            <a:prstGeom prst="line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20509" name="AutoShape 29"/>
            <p:cNvSpPr>
              <a:spLocks/>
            </p:cNvSpPr>
            <p:nvPr/>
          </p:nvSpPr>
          <p:spPr bwMode="auto">
            <a:xfrm>
              <a:off x="3278187" y="1450975"/>
              <a:ext cx="1436093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6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button1Pressed</a:t>
              </a:r>
              <a:endParaRPr lang="en-US" altLang="en-US"/>
            </a:p>
          </p:txBody>
        </p:sp>
        <p:sp>
          <p:nvSpPr>
            <p:cNvPr id="20510" name="AutoShape 30"/>
            <p:cNvSpPr>
              <a:spLocks/>
            </p:cNvSpPr>
            <p:nvPr/>
          </p:nvSpPr>
          <p:spPr bwMode="auto">
            <a:xfrm>
              <a:off x="4110037" y="454025"/>
              <a:ext cx="1436093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6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button2Pressed</a:t>
              </a:r>
              <a:endParaRPr lang="en-US" altLang="en-US"/>
            </a:p>
          </p:txBody>
        </p:sp>
        <p:sp>
          <p:nvSpPr>
            <p:cNvPr id="20511" name="Line 31"/>
            <p:cNvSpPr>
              <a:spLocks noChangeShapeType="1"/>
            </p:cNvSpPr>
            <p:nvPr/>
          </p:nvSpPr>
          <p:spPr bwMode="auto">
            <a:xfrm flipH="1">
              <a:off x="3990975" y="931862"/>
              <a:ext cx="2151063" cy="1588"/>
            </a:xfrm>
            <a:prstGeom prst="line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20512" name="Line 32"/>
            <p:cNvSpPr>
              <a:spLocks noChangeShapeType="1"/>
            </p:cNvSpPr>
            <p:nvPr/>
          </p:nvSpPr>
          <p:spPr bwMode="auto">
            <a:xfrm>
              <a:off x="3968750" y="2439987"/>
              <a:ext cx="2151063" cy="1589"/>
            </a:xfrm>
            <a:prstGeom prst="line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20513" name="AutoShape 33"/>
            <p:cNvSpPr>
              <a:spLocks/>
            </p:cNvSpPr>
            <p:nvPr/>
          </p:nvSpPr>
          <p:spPr bwMode="auto">
            <a:xfrm>
              <a:off x="4092575" y="2160587"/>
              <a:ext cx="1436092" cy="2413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6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button2Pressed</a:t>
              </a:r>
              <a:endParaRPr lang="en-US" altLang="en-US"/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 flipH="1">
              <a:off x="4013200" y="2616200"/>
              <a:ext cx="2151063" cy="1588"/>
            </a:xfrm>
            <a:prstGeom prst="line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20515" name="Line 35"/>
            <p:cNvSpPr>
              <a:spLocks noChangeShapeType="1"/>
            </p:cNvSpPr>
            <p:nvPr/>
          </p:nvSpPr>
          <p:spPr bwMode="auto">
            <a:xfrm>
              <a:off x="3946525" y="4059237"/>
              <a:ext cx="2173288" cy="1588"/>
            </a:xfrm>
            <a:prstGeom prst="line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20516" name="AutoShape 36"/>
            <p:cNvSpPr>
              <a:spLocks/>
            </p:cNvSpPr>
            <p:nvPr/>
          </p:nvSpPr>
          <p:spPr bwMode="auto">
            <a:xfrm>
              <a:off x="4110037" y="3779837"/>
              <a:ext cx="1436093" cy="2413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6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button2Pressed</a:t>
              </a:r>
              <a:endParaRPr lang="en-US" altLang="en-US"/>
            </a:p>
          </p:txBody>
        </p:sp>
        <p:sp>
          <p:nvSpPr>
            <p:cNvPr id="20517" name="Line 37"/>
            <p:cNvSpPr>
              <a:spLocks noChangeShapeType="1"/>
            </p:cNvSpPr>
            <p:nvPr/>
          </p:nvSpPr>
          <p:spPr bwMode="auto">
            <a:xfrm flipH="1">
              <a:off x="4013200" y="4235450"/>
              <a:ext cx="2106613" cy="1588"/>
            </a:xfrm>
            <a:prstGeom prst="line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20518" name="AutoShape 38"/>
            <p:cNvSpPr>
              <a:spLocks/>
            </p:cNvSpPr>
            <p:nvPr/>
          </p:nvSpPr>
          <p:spPr bwMode="auto">
            <a:xfrm>
              <a:off x="3278187" y="3203575"/>
              <a:ext cx="1436093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6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button1Pressed</a:t>
              </a:r>
              <a:endParaRPr lang="en-US" altLang="en-US"/>
            </a:p>
          </p:txBody>
        </p:sp>
        <p:sp>
          <p:nvSpPr>
            <p:cNvPr id="20519" name="AutoShape 39"/>
            <p:cNvSpPr>
              <a:spLocks/>
            </p:cNvSpPr>
            <p:nvPr/>
          </p:nvSpPr>
          <p:spPr bwMode="auto">
            <a:xfrm>
              <a:off x="477837" y="2227262"/>
              <a:ext cx="1684636" cy="2413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6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button1&amp;2Pressed</a:t>
              </a:r>
              <a:endParaRPr lang="en-US" altLang="en-US"/>
            </a:p>
          </p:txBody>
        </p:sp>
        <p:sp>
          <p:nvSpPr>
            <p:cNvPr id="20520" name="AutoShape 40"/>
            <p:cNvSpPr>
              <a:spLocks/>
            </p:cNvSpPr>
            <p:nvPr/>
          </p:nvSpPr>
          <p:spPr bwMode="auto">
            <a:xfrm>
              <a:off x="354012" y="798512"/>
              <a:ext cx="2084388" cy="30210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65" y="21600"/>
                  </a:lnTo>
                </a:path>
              </a:pathLst>
            </a:custGeom>
            <a:noFill/>
            <a:ln w="222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20521" name="AutoShape 41"/>
            <p:cNvSpPr>
              <a:spLocks/>
            </p:cNvSpPr>
            <p:nvPr/>
          </p:nvSpPr>
          <p:spPr bwMode="auto">
            <a:xfrm>
              <a:off x="763587" y="2484437"/>
              <a:ext cx="1652588" cy="133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145" y="0"/>
                  </a:lnTo>
                  <a:lnTo>
                    <a:pt x="0" y="21600"/>
                  </a:lnTo>
                </a:path>
              </a:pathLst>
            </a:custGeom>
            <a:noFill/>
            <a:ln w="222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grpSp>
          <p:nvGrpSpPr>
            <p:cNvPr id="20522" name="Group 42"/>
            <p:cNvGrpSpPr>
              <a:grpSpLocks/>
            </p:cNvGrpSpPr>
            <p:nvPr/>
          </p:nvGrpSpPr>
          <p:grpSpPr bwMode="auto">
            <a:xfrm>
              <a:off x="696912" y="4524375"/>
              <a:ext cx="133351" cy="398463"/>
              <a:chOff x="0" y="-1"/>
              <a:chExt cx="133350" cy="398464"/>
            </a:xfrm>
          </p:grpSpPr>
          <p:sp>
            <p:nvSpPr>
              <p:cNvPr id="20523" name="Line 43"/>
              <p:cNvSpPr>
                <a:spLocks noChangeShapeType="1"/>
              </p:cNvSpPr>
              <p:nvPr/>
            </p:nvSpPr>
            <p:spPr bwMode="auto">
              <a:xfrm>
                <a:off x="66675" y="155575"/>
                <a:ext cx="1588" cy="242888"/>
              </a:xfrm>
              <a:prstGeom prst="line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20524" name="AutoShape 44"/>
              <p:cNvSpPr>
                <a:spLocks/>
              </p:cNvSpPr>
              <p:nvPr/>
            </p:nvSpPr>
            <p:spPr bwMode="auto">
              <a:xfrm>
                <a:off x="0" y="177800"/>
                <a:ext cx="133350" cy="2206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10800" y="21600"/>
                    </a:lnTo>
                    <a:lnTo>
                      <a:pt x="0" y="0"/>
                    </a:lnTo>
                  </a:path>
                </a:pathLst>
              </a:custGeom>
              <a:noFill/>
              <a:ln w="222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20525" name="Line 45"/>
              <p:cNvSpPr>
                <a:spLocks noChangeShapeType="1"/>
              </p:cNvSpPr>
              <p:nvPr/>
            </p:nvSpPr>
            <p:spPr bwMode="auto">
              <a:xfrm flipV="1">
                <a:off x="66675" y="-1"/>
                <a:ext cx="1588" cy="155577"/>
              </a:xfrm>
              <a:prstGeom prst="line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</p:grpSp>
        <p:sp>
          <p:nvSpPr>
            <p:cNvPr id="20526" name="AutoShape 46"/>
            <p:cNvSpPr>
              <a:spLocks/>
            </p:cNvSpPr>
            <p:nvPr/>
          </p:nvSpPr>
          <p:spPr bwMode="auto">
            <a:xfrm>
              <a:off x="641350" y="4922837"/>
              <a:ext cx="244475" cy="26670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noFill/>
            <a:ln w="222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20527" name="AutoShape 47"/>
            <p:cNvSpPr>
              <a:spLocks/>
            </p:cNvSpPr>
            <p:nvPr/>
          </p:nvSpPr>
          <p:spPr bwMode="auto">
            <a:xfrm>
              <a:off x="6142037" y="2151062"/>
              <a:ext cx="1552576" cy="709613"/>
            </a:xfrm>
            <a:prstGeom prst="roundRect">
              <a:avLst>
                <a:gd name="adj" fmla="val 48435"/>
              </a:avLst>
            </a:prstGeom>
            <a:solidFill>
              <a:srgbClr val="FFFFFF"/>
            </a:solidFill>
            <a:ln w="222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grpSp>
          <p:nvGrpSpPr>
            <p:cNvPr id="20528" name="Group 48"/>
            <p:cNvGrpSpPr>
              <a:grpSpLocks/>
            </p:cNvGrpSpPr>
            <p:nvPr/>
          </p:nvGrpSpPr>
          <p:grpSpPr bwMode="auto">
            <a:xfrm>
              <a:off x="6369050" y="2295525"/>
              <a:ext cx="916186" cy="419100"/>
              <a:chOff x="0" y="0"/>
              <a:chExt cx="916186" cy="419100"/>
            </a:xfrm>
          </p:grpSpPr>
          <p:sp>
            <p:nvSpPr>
              <p:cNvPr id="20529" name="AutoShape 49"/>
              <p:cNvSpPr>
                <a:spLocks/>
              </p:cNvSpPr>
              <p:nvPr/>
            </p:nvSpPr>
            <p:spPr bwMode="auto">
              <a:xfrm>
                <a:off x="0" y="0"/>
                <a:ext cx="916186" cy="2413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600"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Increment</a:t>
                </a:r>
                <a:endParaRPr lang="en-US" altLang="en-US"/>
              </a:p>
            </p:txBody>
          </p:sp>
          <p:sp>
            <p:nvSpPr>
              <p:cNvPr id="20530" name="AutoShape 50"/>
              <p:cNvSpPr>
                <a:spLocks/>
              </p:cNvSpPr>
              <p:nvPr/>
            </p:nvSpPr>
            <p:spPr bwMode="auto">
              <a:xfrm>
                <a:off x="122237" y="177800"/>
                <a:ext cx="724199" cy="2413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600"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Minutes</a:t>
                </a:r>
                <a:endParaRPr lang="en-US" altLang="en-US"/>
              </a:p>
            </p:txBody>
          </p:sp>
        </p:grpSp>
        <p:sp>
          <p:nvSpPr>
            <p:cNvPr id="20531" name="Line 51"/>
            <p:cNvSpPr>
              <a:spLocks noChangeShapeType="1"/>
            </p:cNvSpPr>
            <p:nvPr/>
          </p:nvSpPr>
          <p:spPr bwMode="auto">
            <a:xfrm flipH="1">
              <a:off x="1552575" y="4168775"/>
              <a:ext cx="885825" cy="1588"/>
            </a:xfrm>
            <a:prstGeom prst="line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20532" name="AutoShape 52"/>
            <p:cNvSpPr>
              <a:spLocks/>
            </p:cNvSpPr>
            <p:nvPr/>
          </p:nvSpPr>
          <p:spPr bwMode="auto">
            <a:xfrm>
              <a:off x="6142037" y="465137"/>
              <a:ext cx="1552576" cy="709613"/>
            </a:xfrm>
            <a:prstGeom prst="roundRect">
              <a:avLst>
                <a:gd name="adj" fmla="val 48435"/>
              </a:avLst>
            </a:prstGeom>
            <a:solidFill>
              <a:srgbClr val="FFFFFF"/>
            </a:solidFill>
            <a:ln w="222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grpSp>
          <p:nvGrpSpPr>
            <p:cNvPr id="20533" name="Group 53"/>
            <p:cNvGrpSpPr>
              <a:grpSpLocks/>
            </p:cNvGrpSpPr>
            <p:nvPr/>
          </p:nvGrpSpPr>
          <p:grpSpPr bwMode="auto">
            <a:xfrm>
              <a:off x="6369050" y="609600"/>
              <a:ext cx="916186" cy="419100"/>
              <a:chOff x="0" y="0"/>
              <a:chExt cx="916186" cy="419100"/>
            </a:xfrm>
          </p:grpSpPr>
          <p:sp>
            <p:nvSpPr>
              <p:cNvPr id="20534" name="AutoShape 54"/>
              <p:cNvSpPr>
                <a:spLocks/>
              </p:cNvSpPr>
              <p:nvPr/>
            </p:nvSpPr>
            <p:spPr bwMode="auto">
              <a:xfrm>
                <a:off x="0" y="0"/>
                <a:ext cx="916186" cy="2413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600"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Increment</a:t>
                </a:r>
                <a:endParaRPr lang="en-US" altLang="en-US"/>
              </a:p>
            </p:txBody>
          </p:sp>
          <p:sp>
            <p:nvSpPr>
              <p:cNvPr id="20535" name="AutoShape 55"/>
              <p:cNvSpPr>
                <a:spLocks/>
              </p:cNvSpPr>
              <p:nvPr/>
            </p:nvSpPr>
            <p:spPr bwMode="auto">
              <a:xfrm>
                <a:off x="212725" y="177800"/>
                <a:ext cx="554732" cy="2413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600"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Hours</a:t>
                </a:r>
                <a:endParaRPr lang="en-US" altLang="en-US"/>
              </a:p>
            </p:txBody>
          </p:sp>
        </p:grpSp>
        <p:sp>
          <p:nvSpPr>
            <p:cNvPr id="20536" name="AutoShape 56"/>
            <p:cNvSpPr>
              <a:spLocks/>
            </p:cNvSpPr>
            <p:nvPr/>
          </p:nvSpPr>
          <p:spPr bwMode="auto">
            <a:xfrm>
              <a:off x="2438400" y="466725"/>
              <a:ext cx="1552575" cy="709613"/>
            </a:xfrm>
            <a:prstGeom prst="roundRect">
              <a:avLst>
                <a:gd name="adj" fmla="val 48435"/>
              </a:avLst>
            </a:prstGeom>
            <a:solidFill>
              <a:srgbClr val="FFFFFF"/>
            </a:solidFill>
            <a:ln w="222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20537" name="AutoShape 57"/>
            <p:cNvSpPr>
              <a:spLocks/>
            </p:cNvSpPr>
            <p:nvPr/>
          </p:nvSpPr>
          <p:spPr bwMode="auto">
            <a:xfrm>
              <a:off x="2908300" y="611187"/>
              <a:ext cx="453132" cy="2413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6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Blink</a:t>
              </a:r>
              <a:endParaRPr lang="en-US" altLang="en-US"/>
            </a:p>
          </p:txBody>
        </p:sp>
        <p:sp>
          <p:nvSpPr>
            <p:cNvPr id="20538" name="AutoShape 58"/>
            <p:cNvSpPr>
              <a:spLocks/>
            </p:cNvSpPr>
            <p:nvPr/>
          </p:nvSpPr>
          <p:spPr bwMode="auto">
            <a:xfrm>
              <a:off x="2908300" y="788987"/>
              <a:ext cx="554732" cy="2413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6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Hours</a:t>
              </a:r>
              <a:endParaRPr lang="en-US" altLang="en-US"/>
            </a:p>
          </p:txBody>
        </p:sp>
        <p:sp>
          <p:nvSpPr>
            <p:cNvPr id="20539" name="AutoShape 59"/>
            <p:cNvSpPr>
              <a:spLocks/>
            </p:cNvSpPr>
            <p:nvPr/>
          </p:nvSpPr>
          <p:spPr bwMode="auto">
            <a:xfrm>
              <a:off x="2460625" y="3813175"/>
              <a:ext cx="1552575" cy="709613"/>
            </a:xfrm>
            <a:prstGeom prst="roundRect">
              <a:avLst>
                <a:gd name="adj" fmla="val 48435"/>
              </a:avLst>
            </a:prstGeom>
            <a:solidFill>
              <a:srgbClr val="FFFFFF"/>
            </a:solidFill>
            <a:ln w="222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20540" name="AutoShape 60"/>
            <p:cNvSpPr>
              <a:spLocks/>
            </p:cNvSpPr>
            <p:nvPr/>
          </p:nvSpPr>
          <p:spPr bwMode="auto">
            <a:xfrm>
              <a:off x="2930525" y="3957637"/>
              <a:ext cx="453132" cy="2413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6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Blink</a:t>
              </a:r>
              <a:endParaRPr lang="en-US" altLang="en-US"/>
            </a:p>
          </p:txBody>
        </p:sp>
        <p:sp>
          <p:nvSpPr>
            <p:cNvPr id="20541" name="AutoShape 61"/>
            <p:cNvSpPr>
              <a:spLocks/>
            </p:cNvSpPr>
            <p:nvPr/>
          </p:nvSpPr>
          <p:spPr bwMode="auto">
            <a:xfrm>
              <a:off x="2813050" y="4135437"/>
              <a:ext cx="803474" cy="2413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6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Seconds</a:t>
              </a:r>
              <a:endParaRPr lang="en-US" altLang="en-US"/>
            </a:p>
          </p:txBody>
        </p:sp>
        <p:sp>
          <p:nvSpPr>
            <p:cNvPr id="20542" name="AutoShape 62"/>
            <p:cNvSpPr>
              <a:spLocks/>
            </p:cNvSpPr>
            <p:nvPr/>
          </p:nvSpPr>
          <p:spPr bwMode="auto">
            <a:xfrm>
              <a:off x="2460625" y="2151062"/>
              <a:ext cx="1552575" cy="709613"/>
            </a:xfrm>
            <a:prstGeom prst="roundRect">
              <a:avLst>
                <a:gd name="adj" fmla="val 48435"/>
              </a:avLst>
            </a:prstGeom>
            <a:solidFill>
              <a:srgbClr val="FFFFFF"/>
            </a:solidFill>
            <a:ln w="222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20543" name="AutoShape 63"/>
            <p:cNvSpPr>
              <a:spLocks/>
            </p:cNvSpPr>
            <p:nvPr/>
          </p:nvSpPr>
          <p:spPr bwMode="auto">
            <a:xfrm>
              <a:off x="2930525" y="2295525"/>
              <a:ext cx="453132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6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Blink</a:t>
              </a:r>
              <a:endParaRPr lang="en-US" altLang="en-US"/>
            </a:p>
          </p:txBody>
        </p:sp>
        <p:sp>
          <p:nvSpPr>
            <p:cNvPr id="20544" name="AutoShape 64"/>
            <p:cNvSpPr>
              <a:spLocks/>
            </p:cNvSpPr>
            <p:nvPr/>
          </p:nvSpPr>
          <p:spPr bwMode="auto">
            <a:xfrm>
              <a:off x="2813050" y="2473325"/>
              <a:ext cx="724198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6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Minutes</a:t>
              </a:r>
              <a:endParaRPr lang="en-US" altLang="en-US"/>
            </a:p>
          </p:txBody>
        </p:sp>
        <p:sp>
          <p:nvSpPr>
            <p:cNvPr id="20545" name="AutoShape 65"/>
            <p:cNvSpPr>
              <a:spLocks/>
            </p:cNvSpPr>
            <p:nvPr/>
          </p:nvSpPr>
          <p:spPr bwMode="auto">
            <a:xfrm>
              <a:off x="6142037" y="3814762"/>
              <a:ext cx="1552576" cy="709613"/>
            </a:xfrm>
            <a:prstGeom prst="roundRect">
              <a:avLst>
                <a:gd name="adj" fmla="val 48435"/>
              </a:avLst>
            </a:prstGeom>
            <a:solidFill>
              <a:srgbClr val="FFFFFF"/>
            </a:solidFill>
            <a:ln w="222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grpSp>
          <p:nvGrpSpPr>
            <p:cNvPr id="20546" name="Group 66"/>
            <p:cNvGrpSpPr>
              <a:grpSpLocks/>
            </p:cNvGrpSpPr>
            <p:nvPr/>
          </p:nvGrpSpPr>
          <p:grpSpPr bwMode="auto">
            <a:xfrm>
              <a:off x="6367462" y="3959225"/>
              <a:ext cx="927299" cy="419100"/>
              <a:chOff x="0" y="0"/>
              <a:chExt cx="927299" cy="419100"/>
            </a:xfrm>
          </p:grpSpPr>
          <p:sp>
            <p:nvSpPr>
              <p:cNvPr id="20547" name="AutoShape 67"/>
              <p:cNvSpPr>
                <a:spLocks/>
              </p:cNvSpPr>
              <p:nvPr/>
            </p:nvSpPr>
            <p:spPr bwMode="auto">
              <a:xfrm>
                <a:off x="0" y="0"/>
                <a:ext cx="916186" cy="2413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600"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Increment</a:t>
                </a:r>
                <a:endParaRPr lang="en-US" altLang="en-US"/>
              </a:p>
            </p:txBody>
          </p:sp>
          <p:sp>
            <p:nvSpPr>
              <p:cNvPr id="20548" name="AutoShape 68"/>
              <p:cNvSpPr>
                <a:spLocks/>
              </p:cNvSpPr>
              <p:nvPr/>
            </p:nvSpPr>
            <p:spPr bwMode="auto">
              <a:xfrm>
                <a:off x="123825" y="177800"/>
                <a:ext cx="803474" cy="2413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600"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Seconds</a:t>
                </a:r>
                <a:endParaRPr lang="en-US" altLang="en-US"/>
              </a:p>
            </p:txBody>
          </p:sp>
        </p:grpSp>
        <p:sp>
          <p:nvSpPr>
            <p:cNvPr id="20549" name="AutoShape 69"/>
            <p:cNvSpPr>
              <a:spLocks/>
            </p:cNvSpPr>
            <p:nvPr/>
          </p:nvSpPr>
          <p:spPr bwMode="auto">
            <a:xfrm>
              <a:off x="0" y="3814762"/>
              <a:ext cx="1552575" cy="709613"/>
            </a:xfrm>
            <a:prstGeom prst="roundRect">
              <a:avLst>
                <a:gd name="adj" fmla="val 48435"/>
              </a:avLst>
            </a:prstGeom>
            <a:solidFill>
              <a:srgbClr val="FFFFFF"/>
            </a:solidFill>
            <a:ln w="222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20550" name="AutoShape 70"/>
            <p:cNvSpPr>
              <a:spLocks/>
            </p:cNvSpPr>
            <p:nvPr/>
          </p:nvSpPr>
          <p:spPr bwMode="auto">
            <a:xfrm>
              <a:off x="539750" y="3959225"/>
              <a:ext cx="430709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6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Stop</a:t>
              </a:r>
              <a:endParaRPr lang="en-US" altLang="en-US"/>
            </a:p>
          </p:txBody>
        </p:sp>
        <p:sp>
          <p:nvSpPr>
            <p:cNvPr id="20551" name="AutoShape 71"/>
            <p:cNvSpPr>
              <a:spLocks/>
            </p:cNvSpPr>
            <p:nvPr/>
          </p:nvSpPr>
          <p:spPr bwMode="auto">
            <a:xfrm>
              <a:off x="292100" y="4137025"/>
              <a:ext cx="724297" cy="241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60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Blinking</a:t>
              </a:r>
              <a:endParaRPr lang="en-US" altLang="en-US"/>
            </a:p>
          </p:txBody>
        </p:sp>
        <p:sp>
          <p:nvSpPr>
            <p:cNvPr id="20552" name="AutoShape 72"/>
            <p:cNvSpPr>
              <a:spLocks/>
            </p:cNvSpPr>
            <p:nvPr/>
          </p:nvSpPr>
          <p:spPr bwMode="auto">
            <a:xfrm>
              <a:off x="685800" y="4989512"/>
              <a:ext cx="155575" cy="15557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000000"/>
            </a:solidFill>
            <a:ln w="222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5119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4664"/>
            <a:ext cx="7772400" cy="724942"/>
          </a:xfrm>
        </p:spPr>
        <p:txBody>
          <a:bodyPr>
            <a:normAutofit/>
          </a:bodyPr>
          <a:lstStyle/>
          <a:p>
            <a:r>
              <a:rPr lang="en-US" altLang="en-US" sz="2400" b="1" i="1" dirty="0">
                <a:latin typeface="Times" charset="0"/>
                <a:ea typeface="Times" charset="0"/>
                <a:cs typeface="Times" charset="0"/>
                <a:sym typeface="Times" charset="0"/>
              </a:rPr>
              <a:t>UML </a:t>
            </a:r>
            <a:r>
              <a:rPr lang="tr-TR" altLang="en-US" sz="2400" b="1" i="1" dirty="0">
                <a:latin typeface="Times" charset="0"/>
                <a:ea typeface="Times" charset="0"/>
                <a:cs typeface="Times" charset="0"/>
                <a:sym typeface="Times" charset="0"/>
              </a:rPr>
              <a:t>Birinci iterasyon </a:t>
            </a:r>
            <a:r>
              <a:rPr lang="en-US" altLang="en-US" sz="2400" b="1" i="1" dirty="0">
                <a:latin typeface="Times" charset="0"/>
                <a:ea typeface="Times" charset="0"/>
                <a:cs typeface="Times" charset="0"/>
                <a:sym typeface="Times" charset="0"/>
              </a:rPr>
              <a:t>: </a:t>
            </a:r>
            <a:r>
              <a:rPr lang="tr-TR" altLang="en-US" sz="24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Aktivite diyagramı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371725"/>
            <a:ext cx="64389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18"/>
          <p:cNvSpPr>
            <a:spLocks/>
          </p:cNvSpPr>
          <p:nvPr/>
        </p:nvSpPr>
        <p:spPr bwMode="auto">
          <a:xfrm>
            <a:off x="539552" y="5373216"/>
            <a:ext cx="8486775" cy="3476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l"/>
            <a:r>
              <a:rPr lang="tr-TR" altLang="en-US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Sistemin davranışını aktiviteler cinsinden gösterir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8984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Modelleme Kavramları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371600" y="1447800"/>
            <a:ext cx="7772400" cy="4572000"/>
          </a:xfrm>
        </p:spPr>
        <p:txBody>
          <a:bodyPr/>
          <a:lstStyle/>
          <a:p>
            <a:r>
              <a:rPr lang="tr-TR" dirty="0" smtClean="0"/>
              <a:t>Temel modelleme kavramları</a:t>
            </a:r>
          </a:p>
          <a:p>
            <a:r>
              <a:rPr lang="tr-TR" dirty="0" smtClean="0"/>
              <a:t>Modellemenin amacı</a:t>
            </a:r>
          </a:p>
          <a:p>
            <a:r>
              <a:rPr lang="tr-TR" dirty="0" smtClean="0"/>
              <a:t>Nesneye yönelik modelleme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80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Sistemler, Modeller, Görünümler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b="1" i="1" dirty="0" smtClean="0"/>
              <a:t>Sistem</a:t>
            </a:r>
            <a:r>
              <a:rPr lang="tr-TR" dirty="0" smtClean="0"/>
              <a:t> iletişimde olan birimlerin organize olmuş kümesidir.</a:t>
            </a:r>
          </a:p>
          <a:p>
            <a:pPr lvl="1"/>
            <a:r>
              <a:rPr lang="tr-TR" dirty="0" smtClean="0"/>
              <a:t>Belli bir amaç için tasarlanmış mühendislik sistemlerini kastediyoruz</a:t>
            </a:r>
          </a:p>
          <a:p>
            <a:pPr lvl="1"/>
            <a:r>
              <a:rPr lang="tr-TR" dirty="0" smtClean="0"/>
              <a:t>Sistemler tek bir geliştiricinin tamamını yönetemeceyeceği şekilde karmaşık şekilde ilişkilendirilmiş altsistemlerden oluşmuşlardır</a:t>
            </a:r>
          </a:p>
          <a:p>
            <a:r>
              <a:rPr lang="tr-TR" b="1" i="1" dirty="0" smtClean="0"/>
              <a:t>Modelleme</a:t>
            </a:r>
            <a:r>
              <a:rPr lang="tr-TR" dirty="0" smtClean="0"/>
              <a:t> bir anlamda bu karışıklıkla baş etme sağlar</a:t>
            </a:r>
          </a:p>
        </p:txBody>
      </p:sp>
    </p:spTree>
    <p:extLst>
      <p:ext uri="{BB962C8B-B14F-4D97-AF65-F5344CB8AC3E}">
        <p14:creationId xmlns:p14="http://schemas.microsoft.com/office/powerpoint/2010/main" val="644780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Sistemler, Modeller, Görünümler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b="1" i="1" dirty="0" smtClean="0"/>
              <a:t>Görünüm (View)</a:t>
            </a:r>
            <a:r>
              <a:rPr lang="tr-TR" dirty="0" smtClean="0"/>
              <a:t>, </a:t>
            </a:r>
            <a:r>
              <a:rPr lang="tr-TR" dirty="0"/>
              <a:t>modelin daha iyi anlaşılmasını sağlayacak alt kümesidir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62103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16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F4399320-FA1D-4F78-9FB9-6D530DC3C6A7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19</a:t>
            </a:fld>
            <a:endParaRPr lang="en-US" altLang="en-US"/>
          </a:p>
        </p:txBody>
      </p:sp>
      <p:sp>
        <p:nvSpPr>
          <p:cNvPr id="9218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Nesneye Yönelik Modelleme</a:t>
            </a:r>
            <a:endParaRPr lang="en-US" altLang="en-US" dirty="0"/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 bwMode="auto">
          <a:xfrm>
            <a:off x="355600" y="1295400"/>
            <a:ext cx="8255000" cy="492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Uygulama Alanı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</a:t>
            </a: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Gereksinim Çözümleme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):</a:t>
            </a: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Sistemin çalıştığı ortam</a:t>
            </a:r>
            <a:endParaRPr lang="en-US" altLang="en-US" sz="20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endParaRPr lang="en-US" altLang="en-US" sz="20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Çözüm Alanı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</a:t>
            </a: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Sistem Tasarımı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Nesne Tasarımı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):</a:t>
            </a: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Sistemi yapmak için gerekli teknolojiler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042076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3D3B8DB0-37A8-4BE0-B797-AABB8B69C751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2</a:t>
            </a:fld>
            <a:endParaRPr lang="en-US" altLang="en-US"/>
          </a:p>
        </p:txBody>
      </p:sp>
      <p:sp>
        <p:nvSpPr>
          <p:cNvPr id="5122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en-US" altLang="en-US" sz="2800" b="1" i="1">
                <a:latin typeface="Times" charset="0"/>
                <a:ea typeface="Times" charset="0"/>
                <a:cs typeface="Times" charset="0"/>
                <a:sym typeface="Times" charset="0"/>
              </a:rPr>
              <a:t>Overview: modeling with UML</a:t>
            </a:r>
            <a:endParaRPr lang="en-US" altLang="en-US"/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 bwMode="auto">
          <a:xfrm>
            <a:off x="355600" y="1295400"/>
            <a:ext cx="8255000" cy="492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Modelleme nedir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?</a:t>
            </a: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UML</a:t>
            </a: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nedir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?</a:t>
            </a: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Kullanım durumu diyagramları (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Use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case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diagrams</a:t>
            </a: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)</a:t>
            </a: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Sınıf diyagramları (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Class diagrams</a:t>
            </a: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)</a:t>
            </a: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Ardışıl diyagramları (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Sequence diagrams</a:t>
            </a: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)</a:t>
            </a: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Aktivite diyagramları (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Activity diagrams</a:t>
            </a: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09575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B2F9EB59-905C-4721-877E-59665CB875D7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20</a:t>
            </a:fld>
            <a:endParaRPr lang="en-US" altLang="en-US"/>
          </a:p>
        </p:txBody>
      </p:sp>
      <p:sp>
        <p:nvSpPr>
          <p:cNvPr id="10242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en-US" altLang="en-US" sz="2800" b="1" i="1">
                <a:latin typeface="Times" charset="0"/>
                <a:ea typeface="Times" charset="0"/>
                <a:cs typeface="Times" charset="0"/>
                <a:sym typeface="Times" charset="0"/>
              </a:rPr>
              <a:t>Object-oriented Modeling</a:t>
            </a:r>
            <a:endParaRPr lang="en-US" altLang="en-US"/>
          </a:p>
        </p:txBody>
      </p:sp>
      <p:sp>
        <p:nvSpPr>
          <p:cNvPr id="10243" name="AutoShape 3"/>
          <p:cNvSpPr>
            <a:spLocks/>
          </p:cNvSpPr>
          <p:nvPr/>
        </p:nvSpPr>
        <p:spPr bwMode="auto">
          <a:xfrm>
            <a:off x="331788" y="3028950"/>
            <a:ext cx="2382837" cy="660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2000">
                <a:latin typeface="Palatino" charset="0"/>
                <a:ea typeface="Palatino" charset="0"/>
                <a:cs typeface="Palatino" charset="0"/>
                <a:sym typeface="Palatino" charset="0"/>
              </a:rPr>
              <a:t>Application Domain </a:t>
            </a:r>
            <a:br>
              <a:rPr lang="en-US" altLang="en-US" sz="2000">
                <a:latin typeface="Palatino" charset="0"/>
                <a:ea typeface="Palatino" charset="0"/>
                <a:cs typeface="Palatino" charset="0"/>
                <a:sym typeface="Palatino" charset="0"/>
              </a:rPr>
            </a:br>
            <a:r>
              <a:rPr lang="en-US" altLang="en-US" sz="2000">
                <a:latin typeface="Palatino" charset="0"/>
                <a:ea typeface="Palatino" charset="0"/>
                <a:cs typeface="Palatino" charset="0"/>
                <a:sym typeface="Palatino" charset="0"/>
              </a:rPr>
              <a:t>(Phenomena)</a:t>
            </a:r>
            <a:endParaRPr lang="en-US" altLang="en-US"/>
          </a:p>
        </p:txBody>
      </p:sp>
      <p:sp>
        <p:nvSpPr>
          <p:cNvPr id="10244" name="AutoShape 4"/>
          <p:cNvSpPr>
            <a:spLocks/>
          </p:cNvSpPr>
          <p:nvPr/>
        </p:nvSpPr>
        <p:spPr bwMode="auto">
          <a:xfrm>
            <a:off x="5135563" y="2957513"/>
            <a:ext cx="1989137" cy="660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2000">
                <a:latin typeface="Palatino" charset="0"/>
                <a:ea typeface="Palatino" charset="0"/>
                <a:cs typeface="Palatino" charset="0"/>
                <a:sym typeface="Palatino" charset="0"/>
              </a:rPr>
              <a:t>Solution Domain </a:t>
            </a:r>
            <a:br>
              <a:rPr lang="en-US" altLang="en-US" sz="2000">
                <a:latin typeface="Palatino" charset="0"/>
                <a:ea typeface="Palatino" charset="0"/>
                <a:cs typeface="Palatino" charset="0"/>
                <a:sym typeface="Palatino" charset="0"/>
              </a:rPr>
            </a:br>
            <a:r>
              <a:rPr lang="en-US" altLang="en-US" sz="2000">
                <a:latin typeface="Palatino" charset="0"/>
                <a:ea typeface="Palatino" charset="0"/>
                <a:cs typeface="Palatino" charset="0"/>
                <a:sym typeface="Palatino" charset="0"/>
              </a:rPr>
              <a:t>(Phenomena)</a:t>
            </a:r>
            <a:endParaRPr lang="en-US" altLang="en-US"/>
          </a:p>
        </p:txBody>
      </p:sp>
      <p:sp>
        <p:nvSpPr>
          <p:cNvPr id="10245" name="AutoShape 5"/>
          <p:cNvSpPr>
            <a:spLocks/>
          </p:cNvSpPr>
          <p:nvPr/>
        </p:nvSpPr>
        <p:spPr bwMode="auto">
          <a:xfrm>
            <a:off x="296863" y="3783013"/>
            <a:ext cx="2955925" cy="330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2000">
                <a:latin typeface="Palatino" charset="0"/>
                <a:ea typeface="Palatino" charset="0"/>
                <a:cs typeface="Palatino" charset="0"/>
                <a:sym typeface="Palatino" charset="0"/>
              </a:rPr>
              <a:t>System  Model (Concepts)</a:t>
            </a:r>
            <a:endParaRPr lang="en-US" altLang="en-US"/>
          </a:p>
        </p:txBody>
      </p:sp>
      <p:sp>
        <p:nvSpPr>
          <p:cNvPr id="10246" name="AutoShape 6"/>
          <p:cNvSpPr>
            <a:spLocks/>
          </p:cNvSpPr>
          <p:nvPr/>
        </p:nvSpPr>
        <p:spPr bwMode="auto">
          <a:xfrm>
            <a:off x="5124450" y="3783013"/>
            <a:ext cx="2892425" cy="330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2000">
                <a:latin typeface="Palatino" charset="0"/>
                <a:ea typeface="Palatino" charset="0"/>
                <a:cs typeface="Palatino" charset="0"/>
                <a:sym typeface="Palatino" charset="0"/>
              </a:rPr>
              <a:t>System Model (Concepts)</a:t>
            </a:r>
            <a:endParaRPr lang="en-US" altLang="en-US"/>
          </a:p>
        </p:txBody>
      </p:sp>
      <p:grpSp>
        <p:nvGrpSpPr>
          <p:cNvPr id="10247" name="Group 7"/>
          <p:cNvGrpSpPr>
            <a:grpSpLocks/>
          </p:cNvGrpSpPr>
          <p:nvPr/>
        </p:nvGrpSpPr>
        <p:grpSpPr bwMode="auto">
          <a:xfrm>
            <a:off x="414338" y="5238750"/>
            <a:ext cx="1328737" cy="393700"/>
            <a:chOff x="0" y="0"/>
            <a:chExt cx="1328738" cy="393700"/>
          </a:xfrm>
        </p:grpSpPr>
        <p:sp>
          <p:nvSpPr>
            <p:cNvPr id="10248" name="AutoShape 8"/>
            <p:cNvSpPr>
              <a:spLocks/>
            </p:cNvSpPr>
            <p:nvPr/>
          </p:nvSpPr>
          <p:spPr bwMode="auto">
            <a:xfrm>
              <a:off x="85725" y="71437"/>
              <a:ext cx="1232099" cy="3048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20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Aircraft</a:t>
              </a:r>
              <a:endParaRPr lang="en-US" altLang="en-US"/>
            </a:p>
          </p:txBody>
        </p:sp>
        <p:sp>
          <p:nvSpPr>
            <p:cNvPr id="10249" name="AutoShape 9"/>
            <p:cNvSpPr>
              <a:spLocks/>
            </p:cNvSpPr>
            <p:nvPr/>
          </p:nvSpPr>
          <p:spPr bwMode="auto">
            <a:xfrm>
              <a:off x="0" y="0"/>
              <a:ext cx="1328738" cy="393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</p:grpSp>
      <p:grpSp>
        <p:nvGrpSpPr>
          <p:cNvPr id="10250" name="Group 10"/>
          <p:cNvGrpSpPr>
            <a:grpSpLocks/>
          </p:cNvGrpSpPr>
          <p:nvPr/>
        </p:nvGrpSpPr>
        <p:grpSpPr bwMode="auto">
          <a:xfrm>
            <a:off x="1831975" y="5148263"/>
            <a:ext cx="2732088" cy="534987"/>
            <a:chOff x="0" y="0"/>
            <a:chExt cx="2732088" cy="534988"/>
          </a:xfrm>
        </p:grpSpPr>
        <p:sp>
          <p:nvSpPr>
            <p:cNvPr id="10251" name="AutoShape 11"/>
            <p:cNvSpPr>
              <a:spLocks/>
            </p:cNvSpPr>
            <p:nvPr/>
          </p:nvSpPr>
          <p:spPr bwMode="auto">
            <a:xfrm>
              <a:off x="80962" y="114300"/>
              <a:ext cx="2603923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20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TrafficController</a:t>
              </a:r>
              <a:endParaRPr lang="en-US" altLang="en-US"/>
            </a:p>
          </p:txBody>
        </p:sp>
        <p:sp>
          <p:nvSpPr>
            <p:cNvPr id="10252" name="AutoShape 12"/>
            <p:cNvSpPr>
              <a:spLocks/>
            </p:cNvSpPr>
            <p:nvPr/>
          </p:nvSpPr>
          <p:spPr bwMode="auto">
            <a:xfrm>
              <a:off x="0" y="0"/>
              <a:ext cx="2732088" cy="5349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</p:grpSp>
      <p:grpSp>
        <p:nvGrpSpPr>
          <p:cNvPr id="10253" name="Group 13"/>
          <p:cNvGrpSpPr>
            <a:grpSpLocks/>
          </p:cNvGrpSpPr>
          <p:nvPr/>
        </p:nvGrpSpPr>
        <p:grpSpPr bwMode="auto">
          <a:xfrm>
            <a:off x="2711450" y="5791200"/>
            <a:ext cx="1755775" cy="534988"/>
            <a:chOff x="0" y="0"/>
            <a:chExt cx="1755775" cy="534988"/>
          </a:xfrm>
        </p:grpSpPr>
        <p:sp>
          <p:nvSpPr>
            <p:cNvPr id="10254" name="AutoShape 14"/>
            <p:cNvSpPr>
              <a:spLocks/>
            </p:cNvSpPr>
            <p:nvPr/>
          </p:nvSpPr>
          <p:spPr bwMode="auto">
            <a:xfrm>
              <a:off x="181707" y="157630"/>
              <a:ext cx="1536949" cy="3048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20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FlightPlan</a:t>
              </a:r>
              <a:endParaRPr lang="en-US" altLang="en-US"/>
            </a:p>
          </p:txBody>
        </p:sp>
        <p:sp>
          <p:nvSpPr>
            <p:cNvPr id="10255" name="AutoShape 15"/>
            <p:cNvSpPr>
              <a:spLocks/>
            </p:cNvSpPr>
            <p:nvPr/>
          </p:nvSpPr>
          <p:spPr bwMode="auto">
            <a:xfrm>
              <a:off x="0" y="0"/>
              <a:ext cx="1755775" cy="5349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</p:grpSp>
      <p:grpSp>
        <p:nvGrpSpPr>
          <p:cNvPr id="10256" name="Group 16"/>
          <p:cNvGrpSpPr>
            <a:grpSpLocks/>
          </p:cNvGrpSpPr>
          <p:nvPr/>
        </p:nvGrpSpPr>
        <p:grpSpPr bwMode="auto">
          <a:xfrm>
            <a:off x="752475" y="5802313"/>
            <a:ext cx="1487488" cy="530225"/>
            <a:chOff x="0" y="-1"/>
            <a:chExt cx="1487488" cy="530226"/>
          </a:xfrm>
        </p:grpSpPr>
        <p:sp>
          <p:nvSpPr>
            <p:cNvPr id="10257" name="AutoShape 17"/>
            <p:cNvSpPr>
              <a:spLocks/>
            </p:cNvSpPr>
            <p:nvPr/>
          </p:nvSpPr>
          <p:spPr bwMode="auto">
            <a:xfrm>
              <a:off x="261515" y="132555"/>
              <a:ext cx="1079675" cy="3048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20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Airport</a:t>
              </a:r>
              <a:endParaRPr lang="en-US" altLang="en-US"/>
            </a:p>
          </p:txBody>
        </p:sp>
        <p:sp>
          <p:nvSpPr>
            <p:cNvPr id="10258" name="AutoShape 18"/>
            <p:cNvSpPr>
              <a:spLocks/>
            </p:cNvSpPr>
            <p:nvPr/>
          </p:nvSpPr>
          <p:spPr bwMode="auto">
            <a:xfrm>
              <a:off x="0" y="-1"/>
              <a:ext cx="1487488" cy="5302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</p:grpSp>
      <p:grpSp>
        <p:nvGrpSpPr>
          <p:cNvPr id="10259" name="Group 19"/>
          <p:cNvGrpSpPr>
            <a:grpSpLocks/>
          </p:cNvGrpSpPr>
          <p:nvPr/>
        </p:nvGrpSpPr>
        <p:grpSpPr bwMode="auto">
          <a:xfrm>
            <a:off x="5140325" y="4287838"/>
            <a:ext cx="1738313" cy="519112"/>
            <a:chOff x="0" y="-1"/>
            <a:chExt cx="1738313" cy="519114"/>
          </a:xfrm>
        </p:grpSpPr>
        <p:sp>
          <p:nvSpPr>
            <p:cNvPr id="10260" name="AutoShape 20"/>
            <p:cNvSpPr>
              <a:spLocks/>
            </p:cNvSpPr>
            <p:nvPr/>
          </p:nvSpPr>
          <p:spPr bwMode="auto">
            <a:xfrm>
              <a:off x="177732" y="152952"/>
              <a:ext cx="1536949" cy="3048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20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MapDisplay</a:t>
              </a:r>
              <a:endParaRPr lang="en-US" altLang="en-US"/>
            </a:p>
          </p:txBody>
        </p:sp>
        <p:sp>
          <p:nvSpPr>
            <p:cNvPr id="10261" name="AutoShape 21"/>
            <p:cNvSpPr>
              <a:spLocks/>
            </p:cNvSpPr>
            <p:nvPr/>
          </p:nvSpPr>
          <p:spPr bwMode="auto">
            <a:xfrm>
              <a:off x="0" y="-1"/>
              <a:ext cx="1738313" cy="51911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</p:grp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288925" y="3656013"/>
            <a:ext cx="8220075" cy="3175"/>
          </a:xfrm>
          <a:prstGeom prst="line">
            <a:avLst/>
          </a:prstGeom>
          <a:noFill/>
          <a:ln w="17463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 flipH="1">
            <a:off x="5026025" y="1303338"/>
            <a:ext cx="11113" cy="5084762"/>
          </a:xfrm>
          <a:prstGeom prst="line">
            <a:avLst/>
          </a:prstGeom>
          <a:noFill/>
          <a:ln w="17463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pSp>
        <p:nvGrpSpPr>
          <p:cNvPr id="10264" name="Group 24"/>
          <p:cNvGrpSpPr>
            <a:grpSpLocks/>
          </p:cNvGrpSpPr>
          <p:nvPr/>
        </p:nvGrpSpPr>
        <p:grpSpPr bwMode="auto">
          <a:xfrm>
            <a:off x="6007100" y="4992688"/>
            <a:ext cx="2909888" cy="588962"/>
            <a:chOff x="0" y="0"/>
            <a:chExt cx="2909888" cy="588963"/>
          </a:xfrm>
        </p:grpSpPr>
        <p:sp>
          <p:nvSpPr>
            <p:cNvPr id="10265" name="AutoShape 25"/>
            <p:cNvSpPr>
              <a:spLocks/>
            </p:cNvSpPr>
            <p:nvPr/>
          </p:nvSpPr>
          <p:spPr bwMode="auto">
            <a:xfrm>
              <a:off x="138858" y="145259"/>
              <a:ext cx="2756347" cy="3048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20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FlightPlanDatabase</a:t>
              </a:r>
              <a:endParaRPr lang="en-US" altLang="en-US"/>
            </a:p>
          </p:txBody>
        </p:sp>
        <p:sp>
          <p:nvSpPr>
            <p:cNvPr id="10266" name="AutoShape 26"/>
            <p:cNvSpPr>
              <a:spLocks/>
            </p:cNvSpPr>
            <p:nvPr/>
          </p:nvSpPr>
          <p:spPr bwMode="auto">
            <a:xfrm>
              <a:off x="0" y="0"/>
              <a:ext cx="2909888" cy="5889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</p:grpSp>
      <p:grpSp>
        <p:nvGrpSpPr>
          <p:cNvPr id="10267" name="Group 27"/>
          <p:cNvGrpSpPr>
            <a:grpSpLocks/>
          </p:cNvGrpSpPr>
          <p:nvPr/>
        </p:nvGrpSpPr>
        <p:grpSpPr bwMode="auto">
          <a:xfrm>
            <a:off x="6965950" y="4205288"/>
            <a:ext cx="1744663" cy="981075"/>
            <a:chOff x="0" y="0"/>
            <a:chExt cx="1744663" cy="982350"/>
          </a:xfrm>
        </p:grpSpPr>
        <p:sp>
          <p:nvSpPr>
            <p:cNvPr id="10268" name="AutoShape 28"/>
            <p:cNvSpPr>
              <a:spLocks/>
            </p:cNvSpPr>
            <p:nvPr/>
          </p:nvSpPr>
          <p:spPr bwMode="auto">
            <a:xfrm>
              <a:off x="0" y="0"/>
              <a:ext cx="1744663" cy="6715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10269" name="AutoShape 29"/>
            <p:cNvSpPr>
              <a:spLocks/>
            </p:cNvSpPr>
            <p:nvPr/>
          </p:nvSpPr>
          <p:spPr bwMode="auto">
            <a:xfrm>
              <a:off x="0" y="0"/>
              <a:ext cx="1744663" cy="9823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20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Summary</a:t>
              </a:r>
            </a:p>
            <a:p>
              <a:pPr algn="l"/>
              <a:r>
                <a:rPr lang="en-US" altLang="en-US" sz="20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Display</a:t>
              </a:r>
              <a:endParaRPr lang="en-US" altLang="en-US" sz="2000">
                <a:latin typeface="Times New Roman" pitchFamily="18" charset="0"/>
                <a:cs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10270" name="Group 30"/>
          <p:cNvGrpSpPr>
            <a:grpSpLocks/>
          </p:cNvGrpSpPr>
          <p:nvPr/>
        </p:nvGrpSpPr>
        <p:grpSpPr bwMode="auto">
          <a:xfrm>
            <a:off x="4594225" y="5106988"/>
            <a:ext cx="3713163" cy="1243012"/>
            <a:chOff x="0" y="0"/>
            <a:chExt cx="3713163" cy="1243013"/>
          </a:xfrm>
        </p:grpSpPr>
        <p:sp>
          <p:nvSpPr>
            <p:cNvPr id="10271" name="AutoShape 31"/>
            <p:cNvSpPr>
              <a:spLocks/>
            </p:cNvSpPr>
            <p:nvPr/>
          </p:nvSpPr>
          <p:spPr bwMode="auto">
            <a:xfrm>
              <a:off x="1531937" y="685800"/>
              <a:ext cx="2146648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20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TrafficControl</a:t>
              </a:r>
              <a:endParaRPr lang="en-US" altLang="en-US"/>
            </a:p>
          </p:txBody>
        </p:sp>
        <p:grpSp>
          <p:nvGrpSpPr>
            <p:cNvPr id="10272" name="Group 32"/>
            <p:cNvGrpSpPr>
              <a:grpSpLocks/>
            </p:cNvGrpSpPr>
            <p:nvPr/>
          </p:nvGrpSpPr>
          <p:grpSpPr bwMode="auto">
            <a:xfrm>
              <a:off x="0" y="0"/>
              <a:ext cx="3713163" cy="1243013"/>
              <a:chOff x="0" y="0"/>
              <a:chExt cx="3713163" cy="1243013"/>
            </a:xfrm>
          </p:grpSpPr>
          <p:sp>
            <p:nvSpPr>
              <p:cNvPr id="10273" name="AutoShape 33"/>
              <p:cNvSpPr>
                <a:spLocks/>
              </p:cNvSpPr>
              <p:nvPr/>
            </p:nvSpPr>
            <p:spPr bwMode="auto">
              <a:xfrm>
                <a:off x="1397000" y="596900"/>
                <a:ext cx="2316163" cy="3556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10274" name="Line 34"/>
              <p:cNvSpPr>
                <a:spLocks noChangeShapeType="1"/>
              </p:cNvSpPr>
              <p:nvPr/>
            </p:nvSpPr>
            <p:spPr bwMode="auto">
              <a:xfrm>
                <a:off x="-1" y="0"/>
                <a:ext cx="53976" cy="17463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0275" name="Line 35"/>
              <p:cNvSpPr>
                <a:spLocks noChangeShapeType="1"/>
              </p:cNvSpPr>
              <p:nvPr/>
            </p:nvSpPr>
            <p:spPr bwMode="auto">
              <a:xfrm>
                <a:off x="160337" y="65087"/>
                <a:ext cx="141288" cy="49213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0276" name="Line 36"/>
              <p:cNvSpPr>
                <a:spLocks noChangeShapeType="1"/>
              </p:cNvSpPr>
              <p:nvPr/>
            </p:nvSpPr>
            <p:spPr bwMode="auto">
              <a:xfrm>
                <a:off x="407987" y="161925"/>
                <a:ext cx="123826" cy="47626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0277" name="Line 37"/>
              <p:cNvSpPr>
                <a:spLocks noChangeShapeType="1"/>
              </p:cNvSpPr>
              <p:nvPr/>
            </p:nvSpPr>
            <p:spPr bwMode="auto">
              <a:xfrm>
                <a:off x="636587" y="258762"/>
                <a:ext cx="123826" cy="65088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0278" name="Line 38"/>
              <p:cNvSpPr>
                <a:spLocks noChangeShapeType="1"/>
              </p:cNvSpPr>
              <p:nvPr/>
            </p:nvSpPr>
            <p:spPr bwMode="auto">
              <a:xfrm>
                <a:off x="866775" y="371475"/>
                <a:ext cx="123825" cy="49213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0279" name="Line 39"/>
              <p:cNvSpPr>
                <a:spLocks noChangeShapeType="1"/>
              </p:cNvSpPr>
              <p:nvPr/>
            </p:nvSpPr>
            <p:spPr bwMode="auto">
              <a:xfrm>
                <a:off x="1096962" y="468312"/>
                <a:ext cx="123826" cy="49214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0280" name="Line 40"/>
              <p:cNvSpPr>
                <a:spLocks noChangeShapeType="1"/>
              </p:cNvSpPr>
              <p:nvPr/>
            </p:nvSpPr>
            <p:spPr bwMode="auto">
              <a:xfrm>
                <a:off x="1327150" y="565150"/>
                <a:ext cx="69850" cy="31751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0281" name="Line 41"/>
              <p:cNvSpPr>
                <a:spLocks noChangeShapeType="1"/>
              </p:cNvSpPr>
              <p:nvPr/>
            </p:nvSpPr>
            <p:spPr bwMode="auto">
              <a:xfrm flipH="1">
                <a:off x="1327150" y="936625"/>
                <a:ext cx="69850" cy="1588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0282" name="Line 42"/>
              <p:cNvSpPr>
                <a:spLocks noChangeShapeType="1"/>
              </p:cNvSpPr>
              <p:nvPr/>
            </p:nvSpPr>
            <p:spPr bwMode="auto">
              <a:xfrm flipH="1">
                <a:off x="1096962" y="968375"/>
                <a:ext cx="123826" cy="31750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0283" name="Line 43"/>
              <p:cNvSpPr>
                <a:spLocks noChangeShapeType="1"/>
              </p:cNvSpPr>
              <p:nvPr/>
            </p:nvSpPr>
            <p:spPr bwMode="auto">
              <a:xfrm flipH="1">
                <a:off x="866775" y="1017587"/>
                <a:ext cx="123825" cy="31751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0284" name="Line 44"/>
              <p:cNvSpPr>
                <a:spLocks noChangeShapeType="1"/>
              </p:cNvSpPr>
              <p:nvPr/>
            </p:nvSpPr>
            <p:spPr bwMode="auto">
              <a:xfrm flipH="1">
                <a:off x="636587" y="1065212"/>
                <a:ext cx="123826" cy="31751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0285" name="Line 45"/>
              <p:cNvSpPr>
                <a:spLocks noChangeShapeType="1"/>
              </p:cNvSpPr>
              <p:nvPr/>
            </p:nvSpPr>
            <p:spPr bwMode="auto">
              <a:xfrm flipH="1">
                <a:off x="407987" y="1114425"/>
                <a:ext cx="123826" cy="31750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0286" name="Line 46"/>
              <p:cNvSpPr>
                <a:spLocks noChangeShapeType="1"/>
              </p:cNvSpPr>
              <p:nvPr/>
            </p:nvSpPr>
            <p:spPr bwMode="auto">
              <a:xfrm flipH="1">
                <a:off x="177800" y="1162050"/>
                <a:ext cx="123825" cy="31750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10287" name="Line 47"/>
              <p:cNvSpPr>
                <a:spLocks noChangeShapeType="1"/>
              </p:cNvSpPr>
              <p:nvPr/>
            </p:nvSpPr>
            <p:spPr bwMode="auto">
              <a:xfrm flipH="1">
                <a:off x="0" y="1227137"/>
                <a:ext cx="71438" cy="15876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</p:grpSp>
      </p:grpSp>
      <p:grpSp>
        <p:nvGrpSpPr>
          <p:cNvPr id="10288" name="Group 48"/>
          <p:cNvGrpSpPr>
            <a:grpSpLocks/>
          </p:cNvGrpSpPr>
          <p:nvPr/>
        </p:nvGrpSpPr>
        <p:grpSpPr bwMode="auto">
          <a:xfrm>
            <a:off x="303213" y="4587875"/>
            <a:ext cx="4346575" cy="1847850"/>
            <a:chOff x="0" y="0"/>
            <a:chExt cx="4346575" cy="1849438"/>
          </a:xfrm>
        </p:grpSpPr>
        <p:sp>
          <p:nvSpPr>
            <p:cNvPr id="10289" name="AutoShape 49"/>
            <p:cNvSpPr>
              <a:spLocks/>
            </p:cNvSpPr>
            <p:nvPr/>
          </p:nvSpPr>
          <p:spPr bwMode="auto">
            <a:xfrm>
              <a:off x="0" y="414404"/>
              <a:ext cx="4346575" cy="143503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10290" name="AutoShape 50"/>
            <p:cNvSpPr>
              <a:spLocks/>
            </p:cNvSpPr>
            <p:nvPr/>
          </p:nvSpPr>
          <p:spPr bwMode="auto">
            <a:xfrm>
              <a:off x="281573" y="130293"/>
              <a:ext cx="2146649" cy="3048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20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TrafficControl</a:t>
              </a:r>
              <a:endParaRPr lang="en-US" altLang="en-US"/>
            </a:p>
          </p:txBody>
        </p:sp>
        <p:sp>
          <p:nvSpPr>
            <p:cNvPr id="10291" name="AutoShape 51"/>
            <p:cNvSpPr>
              <a:spLocks/>
            </p:cNvSpPr>
            <p:nvPr/>
          </p:nvSpPr>
          <p:spPr bwMode="auto">
            <a:xfrm>
              <a:off x="0" y="0"/>
              <a:ext cx="2600104" cy="4053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</p:grpSp>
      <p:grpSp>
        <p:nvGrpSpPr>
          <p:cNvPr id="10292" name="Group 52"/>
          <p:cNvGrpSpPr>
            <a:grpSpLocks/>
          </p:cNvGrpSpPr>
          <p:nvPr/>
        </p:nvGrpSpPr>
        <p:grpSpPr bwMode="auto">
          <a:xfrm>
            <a:off x="2505075" y="4113213"/>
            <a:ext cx="2443163" cy="714375"/>
            <a:chOff x="0" y="0"/>
            <a:chExt cx="2442061" cy="714375"/>
          </a:xfrm>
        </p:grpSpPr>
        <p:sp>
          <p:nvSpPr>
            <p:cNvPr id="10293" name="AutoShape 53"/>
            <p:cNvSpPr>
              <a:spLocks/>
            </p:cNvSpPr>
            <p:nvPr/>
          </p:nvSpPr>
          <p:spPr bwMode="auto">
            <a:xfrm>
              <a:off x="1214923" y="0"/>
              <a:ext cx="1227138" cy="7143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20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10294" name="Line 54"/>
            <p:cNvSpPr>
              <a:spLocks noChangeShapeType="1"/>
            </p:cNvSpPr>
            <p:nvPr/>
          </p:nvSpPr>
          <p:spPr bwMode="auto">
            <a:xfrm flipV="1">
              <a:off x="-1" y="97796"/>
              <a:ext cx="1149705" cy="435935"/>
            </a:xfrm>
            <a:prstGeom prst="lin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0295" name="AutoShape 55"/>
            <p:cNvSpPr>
              <a:spLocks/>
            </p:cNvSpPr>
            <p:nvPr/>
          </p:nvSpPr>
          <p:spPr bwMode="auto">
            <a:xfrm>
              <a:off x="1214923" y="24762"/>
              <a:ext cx="950352" cy="6648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20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UML </a:t>
              </a:r>
            </a:p>
            <a:p>
              <a:pPr algn="l"/>
              <a:r>
                <a:rPr lang="en-US" altLang="en-US" sz="20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Package</a:t>
              </a:r>
              <a:endParaRPr lang="en-US" altLang="en-US"/>
            </a:p>
          </p:txBody>
        </p:sp>
      </p:grpSp>
      <p:pic>
        <p:nvPicPr>
          <p:cNvPr id="10296" name="Picture 56" descr="im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939925"/>
            <a:ext cx="1400175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97" name="Picture 57" descr="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00" y="1047750"/>
            <a:ext cx="2003425" cy="149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98" name="Picture 58" descr="imag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238" y="285750"/>
            <a:ext cx="1778000" cy="167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99" name="Picture 59" descr="imag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5" y="2295525"/>
            <a:ext cx="19050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00" name="Picture 60" descr="imag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839788"/>
            <a:ext cx="1527175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01" name="Picture 61" descr="imag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65188"/>
            <a:ext cx="1762125" cy="115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02" name="Picture 62" descr="imag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1884363"/>
            <a:ext cx="16732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03" name="Picture 63" descr="imag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75" y="1228725"/>
            <a:ext cx="1550988" cy="127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04" name="Picture 64" descr="imag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263" y="2271713"/>
            <a:ext cx="1895475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05" name="AutoShape 65"/>
          <p:cNvSpPr>
            <a:spLocks/>
          </p:cNvSpPr>
          <p:nvPr/>
        </p:nvSpPr>
        <p:spPr bwMode="auto">
          <a:xfrm>
            <a:off x="3198019" y="3778250"/>
            <a:ext cx="1234281" cy="330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2000" i="1" dirty="0">
                <a:solidFill>
                  <a:srgbClr val="0033CC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rPr>
              <a:t>(Analysis)</a:t>
            </a:r>
            <a:endParaRPr lang="en-US" altLang="en-US" dirty="0"/>
          </a:p>
        </p:txBody>
      </p:sp>
      <p:sp>
        <p:nvSpPr>
          <p:cNvPr id="10306" name="AutoShape 66"/>
          <p:cNvSpPr>
            <a:spLocks/>
          </p:cNvSpPr>
          <p:nvPr/>
        </p:nvSpPr>
        <p:spPr bwMode="auto">
          <a:xfrm>
            <a:off x="7838281" y="3781425"/>
            <a:ext cx="1185069" cy="3565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2000" i="1" dirty="0">
                <a:solidFill>
                  <a:srgbClr val="0033CC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rPr>
              <a:t>(Design)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252103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B29AB5B6-1C16-4EF0-8A22-9D739BC01234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21</a:t>
            </a:fld>
            <a:endParaRPr lang="en-US" altLang="en-US"/>
          </a:p>
        </p:txBody>
      </p:sp>
      <p:sp>
        <p:nvSpPr>
          <p:cNvPr id="25602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en-US" altLang="en-US" sz="2800" b="1" i="1" dirty="0">
                <a:latin typeface="Times" charset="0"/>
                <a:ea typeface="Times" charset="0"/>
                <a:cs typeface="Times" charset="0"/>
                <a:sym typeface="Times" charset="0"/>
              </a:rPr>
              <a:t>UML </a:t>
            </a: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İkinci İterasyon</a:t>
            </a:r>
            <a:endParaRPr lang="en-US" altLang="en-US" dirty="0"/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xfrm>
            <a:off x="355600" y="1104900"/>
            <a:ext cx="7951788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en-US" altLang="en-US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Use case </a:t>
            </a:r>
            <a:r>
              <a:rPr lang="tr-TR" altLang="en-US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diyagramları</a:t>
            </a:r>
            <a:endParaRPr lang="en-US" altLang="en-US" sz="2400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685800" lvl="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Sistemin kullanıcı tarafından görülen fonksiyonel davranışı</a:t>
            </a:r>
            <a:endParaRPr lang="en-US" altLang="en-US" sz="20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Sınıf diyagramları</a:t>
            </a:r>
            <a:endParaRPr lang="en-US" altLang="en-US" sz="2400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685800" lvl="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Sistemin statik yapısı</a:t>
            </a:r>
            <a:r>
              <a:rPr lang="en-US" altLang="en-US" sz="20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: </a:t>
            </a:r>
            <a:r>
              <a:rPr lang="tr-TR" altLang="en-US" sz="20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Nesneler</a:t>
            </a:r>
            <a:r>
              <a:rPr lang="en-US" altLang="en-US" sz="20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, </a:t>
            </a:r>
            <a:r>
              <a:rPr lang="tr-TR" altLang="en-US" sz="20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nitelikler</a:t>
            </a:r>
            <a:r>
              <a:rPr lang="en-US" altLang="en-US" sz="20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, </a:t>
            </a:r>
            <a:r>
              <a:rPr lang="tr-TR" altLang="en-US" sz="20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ilişkiler</a:t>
            </a:r>
            <a:endParaRPr lang="en-US" altLang="en-US" sz="20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Ardışıl diyagramlar</a:t>
            </a:r>
            <a:endParaRPr lang="en-US" altLang="en-US" sz="2400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685800" lvl="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Sistemin nesneler arasındaki dinamik davranış </a:t>
            </a:r>
            <a:endParaRPr lang="en-US" altLang="en-US" sz="20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Durum diyagramları</a:t>
            </a:r>
            <a:endParaRPr lang="en-US" altLang="en-US" sz="2400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685800" lvl="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Bireysel bir nesnenin dinamik davranışı</a:t>
            </a:r>
            <a:endParaRPr lang="en-US" dirty="0"/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Aktivite diyagramları</a:t>
            </a:r>
            <a:endParaRPr lang="en-US" altLang="en-US" sz="2400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Sistemin dinamik davranışını, özellikle iş akışını gösterir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11173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EFC9DF43-4EE5-4BDB-9195-6845FE5D6F87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22</a:t>
            </a:fld>
            <a:endParaRPr lang="en-US" altLang="en-US"/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en-US" altLang="en-US" sz="2800" b="1" i="1" dirty="0">
                <a:latin typeface="Times" charset="0"/>
                <a:ea typeface="Times" charset="0"/>
                <a:cs typeface="Times" charset="0"/>
                <a:sym typeface="Times" charset="0"/>
              </a:rPr>
              <a:t>UML Use Case </a:t>
            </a: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Diyagramları</a:t>
            </a:r>
            <a:endParaRPr lang="en-US" altLang="en-US" dirty="0"/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xfrm>
            <a:off x="4052888" y="2522538"/>
            <a:ext cx="4478337" cy="804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Symbol" pitchFamily="18" charset="2"/>
              <a:buNone/>
            </a:pPr>
            <a:r>
              <a:rPr lang="tr-TR" altLang="en-US" sz="2000" b="1" i="1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Aktör </a:t>
            </a:r>
            <a:r>
              <a:rPr lang="tr-TR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rol tanımlar; sistemin kullanıcısı</a:t>
            </a:r>
            <a:endParaRPr lang="en-US" altLang="en-US" dirty="0"/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337599" y="2219960"/>
            <a:ext cx="1246187" cy="1592262"/>
            <a:chOff x="0" y="0"/>
            <a:chExt cx="1247341" cy="1592263"/>
          </a:xfrm>
        </p:grpSpPr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488949" y="0"/>
              <a:ext cx="706439" cy="1243013"/>
              <a:chOff x="0" y="0"/>
              <a:chExt cx="706438" cy="1243013"/>
            </a:xfrm>
          </p:grpSpPr>
          <p:sp>
            <p:nvSpPr>
              <p:cNvPr id="27654" name="AutoShape 6"/>
              <p:cNvSpPr>
                <a:spLocks/>
              </p:cNvSpPr>
              <p:nvPr/>
            </p:nvSpPr>
            <p:spPr bwMode="auto">
              <a:xfrm>
                <a:off x="0" y="255219"/>
                <a:ext cx="337862" cy="98779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21600" y="13590"/>
                    </a:lnTo>
                    <a:lnTo>
                      <a:pt x="0" y="2160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27655" name="Line 7"/>
              <p:cNvSpPr>
                <a:spLocks noChangeShapeType="1"/>
              </p:cNvSpPr>
              <p:nvPr/>
            </p:nvSpPr>
            <p:spPr bwMode="auto">
              <a:xfrm>
                <a:off x="337861" y="876725"/>
                <a:ext cx="368577" cy="366288"/>
              </a:xfrm>
              <a:prstGeom prst="lin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27656" name="Line 8"/>
              <p:cNvSpPr>
                <a:spLocks noChangeShapeType="1"/>
              </p:cNvSpPr>
              <p:nvPr/>
            </p:nvSpPr>
            <p:spPr bwMode="auto">
              <a:xfrm>
                <a:off x="-1" y="536433"/>
                <a:ext cx="706439" cy="2364"/>
              </a:xfrm>
              <a:prstGeom prst="lin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27657" name="AutoShape 9"/>
              <p:cNvSpPr>
                <a:spLocks/>
              </p:cNvSpPr>
              <p:nvPr/>
            </p:nvSpPr>
            <p:spPr bwMode="auto">
              <a:xfrm>
                <a:off x="170111" y="0"/>
                <a:ext cx="366215" cy="368651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9"/>
                      <a:pt x="6724" y="20639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</p:grpSp>
        <p:sp>
          <p:nvSpPr>
            <p:cNvPr id="27658" name="AutoShape 10"/>
            <p:cNvSpPr>
              <a:spLocks/>
            </p:cNvSpPr>
            <p:nvPr/>
          </p:nvSpPr>
          <p:spPr bwMode="auto">
            <a:xfrm>
              <a:off x="0" y="1312862"/>
              <a:ext cx="1247341" cy="2794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 dirty="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Passenger</a:t>
              </a:r>
              <a:endParaRPr lang="en-US" altLang="en-US" dirty="0"/>
            </a:p>
          </p:txBody>
        </p:sp>
      </p:grpSp>
      <p:grpSp>
        <p:nvGrpSpPr>
          <p:cNvPr id="27659" name="Group 11"/>
          <p:cNvGrpSpPr>
            <a:grpSpLocks/>
          </p:cNvGrpSpPr>
          <p:nvPr/>
        </p:nvGrpSpPr>
        <p:grpSpPr bwMode="auto">
          <a:xfrm>
            <a:off x="1572742" y="2799286"/>
            <a:ext cx="2408708" cy="1392775"/>
            <a:chOff x="-1" y="-1"/>
            <a:chExt cx="2409466" cy="1393465"/>
          </a:xfrm>
        </p:grpSpPr>
        <p:grpSp>
          <p:nvGrpSpPr>
            <p:cNvPr id="27660" name="Group 12"/>
            <p:cNvGrpSpPr>
              <a:grpSpLocks/>
            </p:cNvGrpSpPr>
            <p:nvPr/>
          </p:nvGrpSpPr>
          <p:grpSpPr bwMode="auto">
            <a:xfrm>
              <a:off x="476212" y="633412"/>
              <a:ext cx="1933253" cy="760052"/>
              <a:chOff x="300000" y="0"/>
              <a:chExt cx="1933253" cy="760051"/>
            </a:xfrm>
          </p:grpSpPr>
          <p:sp>
            <p:nvSpPr>
              <p:cNvPr id="27661" name="AutoShape 13"/>
              <p:cNvSpPr>
                <a:spLocks/>
              </p:cNvSpPr>
              <p:nvPr/>
            </p:nvSpPr>
            <p:spPr bwMode="auto">
              <a:xfrm>
                <a:off x="300000" y="0"/>
                <a:ext cx="1778747" cy="760051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9"/>
                      <a:pt x="6724" y="20639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27662" name="AutoShape 14"/>
              <p:cNvSpPr>
                <a:spLocks/>
              </p:cNvSpPr>
              <p:nvPr/>
            </p:nvSpPr>
            <p:spPr bwMode="auto">
              <a:xfrm>
                <a:off x="300000" y="240325"/>
                <a:ext cx="1933253" cy="279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 dirty="0" err="1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PurchaseTicket</a:t>
                </a:r>
                <a:endParaRPr lang="en-US" altLang="en-US" dirty="0"/>
              </a:p>
            </p:txBody>
          </p:sp>
        </p:grpSp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>
              <a:off x="-1" y="-1"/>
              <a:ext cx="582614" cy="509589"/>
            </a:xfrm>
            <a:prstGeom prst="lin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sp>
        <p:nvSpPr>
          <p:cNvPr id="27664" name="AutoShape 16"/>
          <p:cNvSpPr>
            <a:spLocks/>
          </p:cNvSpPr>
          <p:nvPr/>
        </p:nvSpPr>
        <p:spPr bwMode="auto">
          <a:xfrm>
            <a:off x="2635250" y="969963"/>
            <a:ext cx="6057900" cy="9271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4450" tIns="44450" rIns="44450" bIns="44450"/>
          <a:lstStyle/>
          <a:p>
            <a:pPr algn="l"/>
            <a:r>
              <a:rPr lang="tr-TR" alt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Gereksinim toplama ve çözümleme sırasında harici davranışı tanımlama için kullanılır. </a:t>
            </a:r>
            <a:r>
              <a:rPr lang="en-US" alt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(“</a:t>
            </a:r>
            <a:r>
              <a:rPr lang="tr-TR" alt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sistemin dışından görünen</a:t>
            </a:r>
            <a:r>
              <a:rPr lang="en-US" alt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”)</a:t>
            </a:r>
            <a:endParaRPr lang="en-US" altLang="en-US" dirty="0"/>
          </a:p>
        </p:txBody>
      </p:sp>
      <p:sp>
        <p:nvSpPr>
          <p:cNvPr id="27665" name="AutoShape 17"/>
          <p:cNvSpPr>
            <a:spLocks/>
          </p:cNvSpPr>
          <p:nvPr/>
        </p:nvSpPr>
        <p:spPr bwMode="auto">
          <a:xfrm>
            <a:off x="3921125" y="4376738"/>
            <a:ext cx="4911725" cy="13081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4450" tIns="44450" rIns="44450" bIns="44450"/>
          <a:lstStyle/>
          <a:p>
            <a:pPr algn="l"/>
            <a:r>
              <a:rPr lang="tr-TR" altLang="en-US" sz="2000" i="1" dirty="0" smtClean="0"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Kullanım durumu modeli</a:t>
            </a:r>
            <a:r>
              <a:rPr lang="en-US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:</a:t>
            </a:r>
            <a:endParaRPr lang="en-US" altLang="en-US" sz="2000" dirty="0">
              <a:latin typeface="Verdana" pitchFamily="34" charset="0"/>
              <a:ea typeface="Verdana" pitchFamily="34" charset="0"/>
              <a:cs typeface="Verdana" pitchFamily="34" charset="0"/>
              <a:sym typeface="Verdana" pitchFamily="34" charset="0"/>
            </a:endParaRPr>
          </a:p>
          <a:p>
            <a:pPr lvl="1" algn="l"/>
            <a:r>
              <a:rPr lang="tr-TR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Sistemin tüm fonksiyonelliğini gösteren kullanım durumları kümesi</a:t>
            </a:r>
            <a:endParaRPr lang="en-US" altLang="en-US" dirty="0"/>
          </a:p>
        </p:txBody>
      </p:sp>
      <p:sp>
        <p:nvSpPr>
          <p:cNvPr id="27666" name="AutoShape 18"/>
          <p:cNvSpPr>
            <a:spLocks/>
          </p:cNvSpPr>
          <p:nvPr/>
        </p:nvSpPr>
        <p:spPr bwMode="auto">
          <a:xfrm>
            <a:off x="3981450" y="3314700"/>
            <a:ext cx="4870450" cy="698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4450" tIns="44450" rIns="44450" bIns="44450"/>
          <a:lstStyle/>
          <a:p>
            <a:pPr algn="l"/>
            <a:r>
              <a:rPr lang="tr-TR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Kullanım durumu sistem taarafından sağlanan bir fonksiyonellik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60172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F2D50460-2E59-40A8-B066-6F7CB3614705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23</a:t>
            </a:fld>
            <a:endParaRPr lang="en-US" altLang="en-US"/>
          </a:p>
        </p:txBody>
      </p:sp>
      <p:sp>
        <p:nvSpPr>
          <p:cNvPr id="28674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Aktörler</a:t>
            </a:r>
            <a:endParaRPr lang="en-US" altLang="en-US" dirty="0"/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xfrm>
            <a:off x="2508250" y="1109663"/>
            <a:ext cx="6026150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indent="-34290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Aktör sistemle etkileşimde bulunan harici bir varlıktır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</a:t>
            </a: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711200" lvl="1" indent="-2540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Kullanıcı</a:t>
            </a:r>
            <a:endParaRPr lang="en-US" altLang="en-US" sz="20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711200" lvl="1" indent="-2540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Harici sistem </a:t>
            </a:r>
            <a:r>
              <a:rPr lang="en-US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(</a:t>
            </a: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Başka sistem</a:t>
            </a:r>
            <a:r>
              <a:rPr lang="en-US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)</a:t>
            </a:r>
            <a:endParaRPr lang="en-US" altLang="en-US" sz="20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711200" lvl="1" indent="-2540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Fiziksel çevre (</a:t>
            </a:r>
            <a:r>
              <a:rPr lang="en-US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e.g</a:t>
            </a:r>
            <a:r>
              <a:rPr lang="en-US" altLang="en-US" sz="20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. </a:t>
            </a: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Hava</a:t>
            </a:r>
            <a:r>
              <a:rPr lang="en-US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)</a:t>
            </a:r>
            <a:endParaRPr lang="en-US" altLang="en-US" sz="20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342900" indent="-34290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Aktör benzersiz bir isme sahiptir ve opsiyonel tanımlaması vardır .</a:t>
            </a: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342900" indent="-342900" defTabSz="914400">
              <a:lnSpc>
                <a:spcPct val="11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Örnekler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</a:t>
            </a: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711200" lvl="1" indent="-2540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en-US" altLang="en-US" sz="20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Passenger: </a:t>
            </a: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Trendeki bir kişi</a:t>
            </a:r>
            <a:endParaRPr lang="en-US" altLang="en-US" sz="20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711200" lvl="1" indent="-2540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en-US" altLang="en-US" sz="20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GPS </a:t>
            </a: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uydusu</a:t>
            </a:r>
            <a:r>
              <a:rPr lang="en-US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: </a:t>
            </a: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Sisteme GPS koordinatları sağlayan harici bir sistem</a:t>
            </a:r>
            <a:endParaRPr lang="en-US" altLang="en-US" dirty="0"/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693738" y="2122488"/>
            <a:ext cx="1246187" cy="1593850"/>
            <a:chOff x="0" y="0"/>
            <a:chExt cx="1247341" cy="1593850"/>
          </a:xfrm>
        </p:grpSpPr>
        <p:grpSp>
          <p:nvGrpSpPr>
            <p:cNvPr id="28677" name="Group 5"/>
            <p:cNvGrpSpPr>
              <a:grpSpLocks/>
            </p:cNvGrpSpPr>
            <p:nvPr/>
          </p:nvGrpSpPr>
          <p:grpSpPr bwMode="auto">
            <a:xfrm>
              <a:off x="438150" y="0"/>
              <a:ext cx="706438" cy="1243013"/>
              <a:chOff x="0" y="0"/>
              <a:chExt cx="706438" cy="1243013"/>
            </a:xfrm>
          </p:grpSpPr>
          <p:sp>
            <p:nvSpPr>
              <p:cNvPr id="28678" name="AutoShape 6"/>
              <p:cNvSpPr>
                <a:spLocks/>
              </p:cNvSpPr>
              <p:nvPr/>
            </p:nvSpPr>
            <p:spPr bwMode="auto">
              <a:xfrm>
                <a:off x="0" y="255219"/>
                <a:ext cx="337862" cy="98779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21600" y="13590"/>
                    </a:lnTo>
                    <a:lnTo>
                      <a:pt x="0" y="2160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28679" name="Line 7"/>
              <p:cNvSpPr>
                <a:spLocks noChangeShapeType="1"/>
              </p:cNvSpPr>
              <p:nvPr/>
            </p:nvSpPr>
            <p:spPr bwMode="auto">
              <a:xfrm>
                <a:off x="337861" y="876725"/>
                <a:ext cx="368577" cy="366288"/>
              </a:xfrm>
              <a:prstGeom prst="lin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28680" name="Line 8"/>
              <p:cNvSpPr>
                <a:spLocks noChangeShapeType="1"/>
              </p:cNvSpPr>
              <p:nvPr/>
            </p:nvSpPr>
            <p:spPr bwMode="auto">
              <a:xfrm>
                <a:off x="-1" y="536433"/>
                <a:ext cx="706439" cy="2364"/>
              </a:xfrm>
              <a:prstGeom prst="lin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28681" name="AutoShape 9"/>
              <p:cNvSpPr>
                <a:spLocks/>
              </p:cNvSpPr>
              <p:nvPr/>
            </p:nvSpPr>
            <p:spPr bwMode="auto">
              <a:xfrm>
                <a:off x="170111" y="0"/>
                <a:ext cx="366215" cy="368651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9"/>
                      <a:pt x="6724" y="20639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</p:grpSp>
        <p:sp>
          <p:nvSpPr>
            <p:cNvPr id="28682" name="AutoShape 10"/>
            <p:cNvSpPr>
              <a:spLocks/>
            </p:cNvSpPr>
            <p:nvPr/>
          </p:nvSpPr>
          <p:spPr bwMode="auto">
            <a:xfrm>
              <a:off x="0" y="1314449"/>
              <a:ext cx="1247341" cy="2794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Passenger</a:t>
              </a:r>
              <a:endParaRPr lang="en-US" altLang="en-US"/>
            </a:p>
          </p:txBody>
        </p:sp>
      </p:grpSp>
      <p:grpSp>
        <p:nvGrpSpPr>
          <p:cNvPr id="28683" name="Group 11"/>
          <p:cNvGrpSpPr>
            <a:grpSpLocks/>
          </p:cNvGrpSpPr>
          <p:nvPr/>
        </p:nvGrpSpPr>
        <p:grpSpPr bwMode="auto">
          <a:xfrm>
            <a:off x="482244" y="4673756"/>
            <a:ext cx="2370137" cy="692150"/>
            <a:chOff x="0" y="0"/>
            <a:chExt cx="2371703" cy="692150"/>
          </a:xfrm>
        </p:grpSpPr>
        <p:sp>
          <p:nvSpPr>
            <p:cNvPr id="28684" name="AutoShape 12"/>
            <p:cNvSpPr>
              <a:spLocks/>
            </p:cNvSpPr>
            <p:nvPr/>
          </p:nvSpPr>
          <p:spPr bwMode="auto">
            <a:xfrm>
              <a:off x="0" y="0"/>
              <a:ext cx="2371703" cy="692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534" y="1833"/>
                  </a:moveTo>
                  <a:cubicBezTo>
                    <a:pt x="1134" y="1833"/>
                    <a:pt x="0" y="3308"/>
                    <a:pt x="0" y="5127"/>
                  </a:cubicBezTo>
                  <a:lnTo>
                    <a:pt x="0" y="18305"/>
                  </a:lnTo>
                  <a:cubicBezTo>
                    <a:pt x="0" y="20125"/>
                    <a:pt x="1134" y="21600"/>
                    <a:pt x="2534" y="21600"/>
                  </a:cubicBezTo>
                  <a:lnTo>
                    <a:pt x="12674" y="21600"/>
                  </a:lnTo>
                  <a:cubicBezTo>
                    <a:pt x="14074" y="21600"/>
                    <a:pt x="15209" y="20125"/>
                    <a:pt x="15209" y="18305"/>
                  </a:cubicBezTo>
                  <a:lnTo>
                    <a:pt x="15209" y="10069"/>
                  </a:lnTo>
                  <a:lnTo>
                    <a:pt x="21600" y="0"/>
                  </a:lnTo>
                  <a:lnTo>
                    <a:pt x="15209" y="5127"/>
                  </a:lnTo>
                  <a:cubicBezTo>
                    <a:pt x="15209" y="3308"/>
                    <a:pt x="14074" y="1833"/>
                    <a:pt x="12674" y="1833"/>
                  </a:cubicBezTo>
                  <a:lnTo>
                    <a:pt x="8872" y="1833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20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28685" name="AutoShape 13"/>
            <p:cNvSpPr>
              <a:spLocks/>
            </p:cNvSpPr>
            <p:nvPr/>
          </p:nvSpPr>
          <p:spPr bwMode="auto">
            <a:xfrm>
              <a:off x="61157" y="189068"/>
              <a:ext cx="710616" cy="3727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tr-TR" altLang="en-US" sz="2000" dirty="0" smtClean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Ad</a:t>
              </a:r>
              <a:endParaRPr lang="en-US" altLang="en-US" dirty="0"/>
            </a:p>
          </p:txBody>
        </p:sp>
      </p:grpSp>
      <p:grpSp>
        <p:nvGrpSpPr>
          <p:cNvPr id="28686" name="Group 14"/>
          <p:cNvGrpSpPr>
            <a:grpSpLocks/>
          </p:cNvGrpSpPr>
          <p:nvPr/>
        </p:nvGrpSpPr>
        <p:grpSpPr bwMode="auto">
          <a:xfrm>
            <a:off x="6328297" y="3240243"/>
            <a:ext cx="3173413" cy="1000125"/>
            <a:chOff x="0" y="0"/>
            <a:chExt cx="3173417" cy="1000127"/>
          </a:xfrm>
        </p:grpSpPr>
        <p:sp>
          <p:nvSpPr>
            <p:cNvPr id="28687" name="AutoShape 15"/>
            <p:cNvSpPr>
              <a:spLocks/>
            </p:cNvSpPr>
            <p:nvPr/>
          </p:nvSpPr>
          <p:spPr bwMode="auto">
            <a:xfrm>
              <a:off x="0" y="0"/>
              <a:ext cx="3173417" cy="1000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8876" y="0"/>
                  </a:moveTo>
                  <a:cubicBezTo>
                    <a:pt x="7471" y="0"/>
                    <a:pt x="6331" y="1363"/>
                    <a:pt x="6331" y="3045"/>
                  </a:cubicBezTo>
                  <a:lnTo>
                    <a:pt x="6331" y="10659"/>
                  </a:lnTo>
                  <a:lnTo>
                    <a:pt x="0" y="21600"/>
                  </a:lnTo>
                  <a:lnTo>
                    <a:pt x="6331" y="15228"/>
                  </a:lnTo>
                  <a:cubicBezTo>
                    <a:pt x="6331" y="16910"/>
                    <a:pt x="7471" y="18274"/>
                    <a:pt x="8876" y="18274"/>
                  </a:cubicBezTo>
                  <a:lnTo>
                    <a:pt x="19055" y="18274"/>
                  </a:lnTo>
                  <a:cubicBezTo>
                    <a:pt x="20460" y="18274"/>
                    <a:pt x="21600" y="16910"/>
                    <a:pt x="21600" y="15228"/>
                  </a:cubicBezTo>
                  <a:lnTo>
                    <a:pt x="21600" y="3045"/>
                  </a:lnTo>
                  <a:cubicBezTo>
                    <a:pt x="21600" y="1363"/>
                    <a:pt x="20460" y="0"/>
                    <a:pt x="19055" y="0"/>
                  </a:cubicBezTo>
                  <a:lnTo>
                    <a:pt x="8876" y="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20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28688" name="AutoShape 16"/>
            <p:cNvSpPr>
              <a:spLocks/>
            </p:cNvSpPr>
            <p:nvPr/>
          </p:nvSpPr>
          <p:spPr bwMode="auto">
            <a:xfrm>
              <a:off x="1012423" y="90643"/>
              <a:ext cx="1289185" cy="6648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tr-TR" altLang="en-US" sz="2000" dirty="0" smtClean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İsteğe bağlı tanım</a:t>
              </a:r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365960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EEABFCDB-7BD1-4844-ACEB-A368A2396ACB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24</a:t>
            </a:fld>
            <a:endParaRPr lang="en-US" altLang="en-US"/>
          </a:p>
        </p:txBody>
      </p:sp>
      <p:sp>
        <p:nvSpPr>
          <p:cNvPr id="29698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Kullanım Durumu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xfrm>
            <a:off x="3140075" y="808038"/>
            <a:ext cx="5670550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Font typeface="Symbol" pitchFamily="18" charset="2"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• </a:t>
            </a: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Kullanım durumu sistem tarafından sağlanan fonksiyonellik</a:t>
            </a: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Font typeface="Symbol" pitchFamily="18" charset="2"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• </a:t>
            </a: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Kullanım durumları aktör ve sistem arasında akan olaylara odaklanacak şekilde metinsel olarak anlatılır </a:t>
            </a:r>
          </a:p>
          <a:p>
            <a:pPr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Font typeface="Symbol" pitchFamily="18" charset="2"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• </a:t>
            </a: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Metinsel kullanım durumu tanımı altı bölümden oluşur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</a:t>
            </a: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838200" lvl="1" indent="-3810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Tx/>
              <a:buAutoNum type="arabicPeriod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Benzersiz isim</a:t>
            </a:r>
            <a:endParaRPr lang="en-US" altLang="en-US" sz="20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838200" lvl="1" indent="-3810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Tx/>
              <a:buAutoNum type="arabicPeriod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Katılımcı aktörler</a:t>
            </a:r>
            <a:endParaRPr lang="en-US" altLang="en-US" sz="20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838200" lvl="1" indent="-3810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Tx/>
              <a:buAutoNum type="arabicPeriod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Girdi koşulları</a:t>
            </a:r>
            <a:endParaRPr lang="en-US" altLang="en-US" sz="20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838200" lvl="1" indent="-3810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Tx/>
              <a:buAutoNum type="arabicPeriod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Çıktı koşulları</a:t>
            </a:r>
            <a:endParaRPr lang="en-US" altLang="en-US" sz="20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838200" lvl="1" indent="-3810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Tx/>
              <a:buAutoNum type="arabicPeriod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Olayların akışı</a:t>
            </a:r>
            <a:endParaRPr lang="en-US" altLang="en-US" sz="20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838200" lvl="1" indent="-3810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Tx/>
              <a:buAutoNum type="arabicPeriod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Özel gereksinimler</a:t>
            </a:r>
            <a:r>
              <a:rPr lang="en-US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.</a:t>
            </a:r>
            <a:endParaRPr lang="en-US" altLang="en-US" dirty="0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323850" y="2505075"/>
            <a:ext cx="2079625" cy="1081088"/>
            <a:chOff x="0" y="0"/>
            <a:chExt cx="2078747" cy="1081937"/>
          </a:xfrm>
        </p:grpSpPr>
        <p:sp>
          <p:nvSpPr>
            <p:cNvPr id="29701" name="AutoShape 5"/>
            <p:cNvSpPr>
              <a:spLocks/>
            </p:cNvSpPr>
            <p:nvPr/>
          </p:nvSpPr>
          <p:spPr bwMode="auto">
            <a:xfrm>
              <a:off x="300000" y="0"/>
              <a:ext cx="1778747" cy="76005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29702" name="AutoShape 6"/>
            <p:cNvSpPr>
              <a:spLocks/>
            </p:cNvSpPr>
            <p:nvPr/>
          </p:nvSpPr>
          <p:spPr bwMode="auto">
            <a:xfrm>
              <a:off x="0" y="802537"/>
              <a:ext cx="1933253" cy="279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PurchaseTicket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697795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E4FF3ADF-3745-49A2-9DCB-2813B091416B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25</a:t>
            </a:fld>
            <a:endParaRPr lang="en-US" altLang="en-US"/>
          </a:p>
        </p:txBody>
      </p:sp>
      <p:sp>
        <p:nvSpPr>
          <p:cNvPr id="30722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749300">
              <a:lnSpc>
                <a:spcPct val="90000"/>
              </a:lnSpc>
            </a:pPr>
            <a:r>
              <a:rPr lang="tr-TR" altLang="en-US" sz="22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Metinsel Kullanım </a:t>
            </a:r>
            <a:br>
              <a:rPr lang="tr-TR" altLang="en-US" sz="22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</a:br>
            <a:r>
              <a:rPr lang="tr-TR" altLang="en-US" sz="22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Durumu Tanımı Örneği</a:t>
            </a:r>
            <a:endParaRPr lang="en-US" altLang="en-US" dirty="0"/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xfrm>
            <a:off x="533400" y="1473200"/>
            <a:ext cx="3922713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14300" indent="-1143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Symbol" pitchFamily="18" charset="2"/>
              <a:buNone/>
            </a:pPr>
            <a:r>
              <a:rPr lang="en-US" altLang="en-US" sz="2000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1. </a:t>
            </a:r>
            <a:r>
              <a:rPr lang="tr-TR" altLang="en-US" sz="2000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Ad</a:t>
            </a:r>
            <a:r>
              <a:rPr lang="en-US" altLang="en-US" sz="2000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tr-TR" altLang="en-US" sz="20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Bilet al</a:t>
            </a:r>
            <a:endParaRPr lang="en-US" altLang="en-US" sz="20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114300" indent="-1143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Symbol" pitchFamily="18" charset="2"/>
              <a:buNone/>
            </a:pPr>
            <a:endParaRPr lang="en-US" altLang="en-US" sz="20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114300" indent="-1143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Symbol" pitchFamily="18" charset="2"/>
              <a:buNone/>
            </a:pPr>
            <a:r>
              <a:rPr lang="en-US" altLang="en-US" sz="2000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2. </a:t>
            </a:r>
            <a:r>
              <a:rPr lang="tr-TR" altLang="en-US" sz="2000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Katılımcı aktör</a:t>
            </a:r>
            <a:r>
              <a:rPr lang="en-US" altLang="en-US" sz="2000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tr-TR" altLang="en-US" sz="20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Yolcu</a:t>
            </a:r>
            <a:endParaRPr lang="en-US" altLang="en-US" sz="20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114300" indent="-1143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Symbol" pitchFamily="18" charset="2"/>
              <a:buNone/>
            </a:pPr>
            <a:endParaRPr lang="en-US" altLang="en-US" sz="20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114300" indent="-1143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Symbol" pitchFamily="18" charset="2"/>
              <a:buNone/>
            </a:pPr>
            <a:r>
              <a:rPr lang="en-US" altLang="en-US" sz="2000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3. </a:t>
            </a:r>
            <a:r>
              <a:rPr lang="tr-TR" altLang="en-US" sz="2000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Girdi koşulları</a:t>
            </a:r>
            <a:r>
              <a:rPr lang="en-US" altLang="en-US" sz="2000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endParaRPr lang="en-US" altLang="en-US" sz="20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114300" indent="-1143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0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Yolcu bilet dağıtıcısının önündedir</a:t>
            </a:r>
          </a:p>
          <a:p>
            <a:pPr marL="114300" indent="-1143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0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Yolcunun bilet alacak yeterli parası vardır</a:t>
            </a:r>
            <a:endParaRPr lang="en-US" altLang="en-US" sz="20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114300" indent="-1143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endParaRPr lang="en-US" altLang="en-US" sz="20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114300" indent="-1143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Symbol" pitchFamily="18" charset="2"/>
              <a:buNone/>
            </a:pPr>
            <a:r>
              <a:rPr lang="en-US" altLang="en-US" sz="2000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4. </a:t>
            </a:r>
            <a:r>
              <a:rPr lang="tr-TR" altLang="en-US" sz="2000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Çıktı koşulları</a:t>
            </a:r>
            <a:r>
              <a:rPr lang="en-US" altLang="en-US" sz="2000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</a:t>
            </a:r>
            <a:endParaRPr lang="en-US" altLang="en-US" sz="2000" i="1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114300" indent="-1143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0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Yolcu bilet alır</a:t>
            </a:r>
            <a:endParaRPr lang="en-US" altLang="en-US" dirty="0"/>
          </a:p>
        </p:txBody>
      </p:sp>
      <p:sp>
        <p:nvSpPr>
          <p:cNvPr id="30724" name="AutoShape 4"/>
          <p:cNvSpPr>
            <a:spLocks/>
          </p:cNvSpPr>
          <p:nvPr/>
        </p:nvSpPr>
        <p:spPr bwMode="auto">
          <a:xfrm>
            <a:off x="4611688" y="1511300"/>
            <a:ext cx="3922712" cy="34496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4450" tIns="44450" rIns="44450" bIns="44450"/>
          <a:lstStyle/>
          <a:p>
            <a:pPr algn="l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5. </a:t>
            </a:r>
            <a:r>
              <a:rPr lang="tr-TR" altLang="en-US" sz="2000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Olayların akışı</a:t>
            </a:r>
            <a:r>
              <a:rPr lang="en-US" altLang="en-US" sz="2000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</a:t>
            </a:r>
            <a:endParaRPr lang="en-US" altLang="en-US" sz="20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lvl="1" algn="l">
              <a:lnSpc>
                <a:spcPct val="90000"/>
              </a:lnSpc>
              <a:spcBef>
                <a:spcPts val="600"/>
              </a:spcBef>
            </a:pPr>
            <a:r>
              <a:rPr lang="en-US" altLang="en-US" sz="1800" dirty="0"/>
              <a:t>1. </a:t>
            </a:r>
            <a:r>
              <a:rPr lang="tr-TR" altLang="en-US" sz="1800" b="1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Yolcu </a:t>
            </a:r>
            <a:r>
              <a:rPr lang="tr-TR" altLang="en-US" sz="18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seyahat edeceği yeri seçer</a:t>
            </a:r>
            <a:endParaRPr lang="en-US" altLang="en-US" sz="1800" dirty="0"/>
          </a:p>
          <a:p>
            <a:pPr lvl="1" algn="l">
              <a:lnSpc>
                <a:spcPct val="90000"/>
              </a:lnSpc>
              <a:spcBef>
                <a:spcPts val="600"/>
              </a:spcBef>
            </a:pPr>
            <a:r>
              <a:rPr lang="en-US" altLang="en-US" sz="1800" dirty="0"/>
              <a:t>2. </a:t>
            </a:r>
            <a:r>
              <a:rPr lang="tr-TR" altLang="en-US" sz="1800" b="1" dirty="0" smtClean="0"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Bilet Makinesi </a:t>
            </a:r>
            <a:r>
              <a:rPr lang="tr-TR" altLang="en-US" sz="1800" dirty="0" smtClean="0"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fiyat gösterir 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</a:pPr>
            <a:r>
              <a:rPr lang="en-US" altLang="en-US" sz="1800" dirty="0" smtClean="0"/>
              <a:t>3</a:t>
            </a:r>
            <a:r>
              <a:rPr lang="en-US" altLang="en-US" sz="1800" dirty="0"/>
              <a:t>. </a:t>
            </a:r>
            <a:r>
              <a:rPr lang="tr-TR" altLang="en-US" sz="1800" b="1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Yolcu </a:t>
            </a:r>
            <a:r>
              <a:rPr lang="tr-TR" altLang="en-US" sz="1800" dirty="0" smtClean="0"/>
              <a:t>parayı atar, en azından gerekli miktarı 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</a:pPr>
            <a:r>
              <a:rPr lang="en-US" altLang="en-US" sz="1800" dirty="0" smtClean="0"/>
              <a:t>4</a:t>
            </a:r>
            <a:r>
              <a:rPr lang="en-US" altLang="en-US" sz="1800" dirty="0"/>
              <a:t>. </a:t>
            </a:r>
            <a:r>
              <a:rPr lang="tr-TR" altLang="en-US" sz="1800" dirty="0" smtClean="0"/>
              <a:t>Bilet makinesi para üstü verir</a:t>
            </a:r>
            <a:endParaRPr lang="tr-TR" altLang="en-US" dirty="0" smtClean="0"/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tr-TR" altLang="en-US" sz="2000" i="1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000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6</a:t>
            </a:r>
            <a:r>
              <a:rPr lang="en-US" altLang="en-US" sz="2000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. </a:t>
            </a:r>
            <a:r>
              <a:rPr lang="tr-TR" altLang="en-US" sz="2000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Özel gereksinimler</a:t>
            </a:r>
            <a:r>
              <a:rPr lang="en-US" altLang="en-US" sz="2000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 </a:t>
            </a:r>
            <a:r>
              <a:rPr lang="tr-TR" altLang="en-US" sz="2000" i="1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Yok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.</a:t>
            </a:r>
            <a:endParaRPr lang="en-US" altLang="en-US" dirty="0"/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4792663" y="149225"/>
            <a:ext cx="1109662" cy="1177925"/>
            <a:chOff x="0" y="0"/>
            <a:chExt cx="1110159" cy="1176776"/>
          </a:xfrm>
        </p:grpSpPr>
        <p:grpSp>
          <p:nvGrpSpPr>
            <p:cNvPr id="30726" name="Group 6"/>
            <p:cNvGrpSpPr>
              <a:grpSpLocks/>
            </p:cNvGrpSpPr>
            <p:nvPr/>
          </p:nvGrpSpPr>
          <p:grpSpPr bwMode="auto">
            <a:xfrm>
              <a:off x="270806" y="0"/>
              <a:ext cx="436627" cy="884635"/>
              <a:chOff x="-1" y="-1"/>
              <a:chExt cx="436628" cy="884636"/>
            </a:xfrm>
          </p:grpSpPr>
          <p:sp>
            <p:nvSpPr>
              <p:cNvPr id="30727" name="AutoShape 7"/>
              <p:cNvSpPr>
                <a:spLocks/>
              </p:cNvSpPr>
              <p:nvPr/>
            </p:nvSpPr>
            <p:spPr bwMode="auto">
              <a:xfrm>
                <a:off x="0" y="181635"/>
                <a:ext cx="208822" cy="7030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21600" y="13590"/>
                    </a:lnTo>
                    <a:lnTo>
                      <a:pt x="0" y="2160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30728" name="Line 8"/>
              <p:cNvSpPr>
                <a:spLocks noChangeShapeType="1"/>
              </p:cNvSpPr>
              <p:nvPr/>
            </p:nvSpPr>
            <p:spPr bwMode="auto">
              <a:xfrm>
                <a:off x="208820" y="623952"/>
                <a:ext cx="227807" cy="260683"/>
              </a:xfrm>
              <a:prstGeom prst="lin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30729" name="Line 9"/>
              <p:cNvSpPr>
                <a:spLocks noChangeShapeType="1"/>
              </p:cNvSpPr>
              <p:nvPr/>
            </p:nvSpPr>
            <p:spPr bwMode="auto">
              <a:xfrm>
                <a:off x="-1" y="381771"/>
                <a:ext cx="436628" cy="1683"/>
              </a:xfrm>
              <a:prstGeom prst="lin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30730" name="AutoShape 10"/>
              <p:cNvSpPr>
                <a:spLocks/>
              </p:cNvSpPr>
              <p:nvPr/>
            </p:nvSpPr>
            <p:spPr bwMode="auto">
              <a:xfrm>
                <a:off x="105140" y="-1"/>
                <a:ext cx="226346" cy="262364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</p:grpSp>
        <p:sp>
          <p:nvSpPr>
            <p:cNvPr id="30731" name="AutoShape 11"/>
            <p:cNvSpPr>
              <a:spLocks/>
            </p:cNvSpPr>
            <p:nvPr/>
          </p:nvSpPr>
          <p:spPr bwMode="auto">
            <a:xfrm>
              <a:off x="0" y="935475"/>
              <a:ext cx="1110159" cy="2413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6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Passenger</a:t>
              </a:r>
              <a:endParaRPr lang="en-US" altLang="en-US"/>
            </a:p>
          </p:txBody>
        </p:sp>
      </p:grpSp>
      <p:grpSp>
        <p:nvGrpSpPr>
          <p:cNvPr id="30732" name="Group 12"/>
          <p:cNvGrpSpPr>
            <a:grpSpLocks/>
          </p:cNvGrpSpPr>
          <p:nvPr/>
        </p:nvGrpSpPr>
        <p:grpSpPr bwMode="auto">
          <a:xfrm>
            <a:off x="6580188" y="376238"/>
            <a:ext cx="1719262" cy="828675"/>
            <a:chOff x="0" y="0"/>
            <a:chExt cx="1719858" cy="828083"/>
          </a:xfrm>
        </p:grpSpPr>
        <p:sp>
          <p:nvSpPr>
            <p:cNvPr id="30733" name="AutoShape 13"/>
            <p:cNvSpPr>
              <a:spLocks/>
            </p:cNvSpPr>
            <p:nvPr/>
          </p:nvSpPr>
          <p:spPr bwMode="auto">
            <a:xfrm>
              <a:off x="222063" y="0"/>
              <a:ext cx="1316642" cy="555718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30734" name="AutoShape 14"/>
            <p:cNvSpPr>
              <a:spLocks/>
            </p:cNvSpPr>
            <p:nvPr/>
          </p:nvSpPr>
          <p:spPr bwMode="auto">
            <a:xfrm>
              <a:off x="0" y="586782"/>
              <a:ext cx="1719858" cy="2413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6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PurchaseTicket</a:t>
              </a:r>
              <a:endParaRPr lang="en-US" altLang="en-US"/>
            </a:p>
          </p:txBody>
        </p:sp>
      </p:grp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5540375" y="628650"/>
            <a:ext cx="1270000" cy="0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94988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A74EF608-26EF-46FE-AF85-98821F7346AA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26</a:t>
            </a:fld>
            <a:endParaRPr lang="en-US" altLang="en-US"/>
          </a:p>
        </p:txBody>
      </p:sp>
      <p:sp>
        <p:nvSpPr>
          <p:cNvPr id="32770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Kullanım durumları ilişkilendirilebilir</a:t>
            </a:r>
            <a:endParaRPr lang="en-US" altLang="en-US" dirty="0"/>
          </a:p>
        </p:txBody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xfrm>
            <a:off x="355600" y="1295400"/>
            <a:ext cx="8255000" cy="492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en-US" altLang="en-US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Includes </a:t>
            </a:r>
            <a:r>
              <a:rPr lang="tr-TR" altLang="en-US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İlişkisi</a:t>
            </a:r>
            <a:endParaRPr lang="en-US" altLang="en-US" sz="2400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685800" lvl="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Birden fazla kullanım durumu için ortak fonksiyonel davranışları gösterir</a:t>
            </a:r>
            <a:endParaRPr lang="en-US" altLang="en-US" dirty="0"/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en-US" altLang="en-US" sz="24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Extends </a:t>
            </a:r>
            <a:r>
              <a:rPr lang="tr-TR" altLang="en-US" sz="24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İlişkisi</a:t>
            </a:r>
            <a:endParaRPr lang="en-US" altLang="en-US" sz="2400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Nadir gerçekleşen kullanım durumları için</a:t>
            </a:r>
          </a:p>
          <a:p>
            <a:pPr marL="960120" lvl="2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16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Eklenen use case deki davranışlar bir use case de sonra bazen gerçekleşir bzen gerçekleşmeyebilir</a:t>
            </a:r>
          </a:p>
          <a:p>
            <a:pPr marL="41148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4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 Bold" charset="0"/>
              </a:rPr>
              <a:t>Kalıtım İlişkisi</a:t>
            </a:r>
          </a:p>
          <a:p>
            <a:pPr marL="685800" lvl="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Bir kullanım durumu daha genel olandan daha </a:t>
            </a: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fazla detay ile özelleşiyorsa </a:t>
            </a:r>
            <a:r>
              <a:rPr lang="tr-TR" altLang="en-US" sz="20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kullanılır</a:t>
            </a:r>
            <a:endParaRPr lang="en-US" altLang="en-US" sz="20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10525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1AC2D589-7F88-465B-8509-E34EDC34C9D8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27</a:t>
            </a:fld>
            <a:endParaRPr lang="en-US" altLang="en-US"/>
          </a:p>
        </p:txBody>
      </p:sp>
      <p:sp>
        <p:nvSpPr>
          <p:cNvPr id="34818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en-US" altLang="en-US" sz="2800" b="1" i="1">
                <a:latin typeface="Times" charset="0"/>
                <a:ea typeface="Times" charset="0"/>
                <a:cs typeface="Times" charset="0"/>
                <a:sym typeface="Times" charset="0"/>
              </a:rPr>
              <a:t>The &lt;&lt;includes&gt;&gt;</a:t>
            </a:r>
            <a:r>
              <a:rPr lang="en-US" altLang="en-US" sz="2600" b="1" i="1">
                <a:latin typeface="Times" charset="0"/>
                <a:ea typeface="Times" charset="0"/>
                <a:cs typeface="Times" charset="0"/>
                <a:sym typeface="Times" charset="0"/>
              </a:rPr>
              <a:t> </a:t>
            </a:r>
            <a:r>
              <a:rPr lang="en-US" altLang="en-US" sz="2800" b="1" i="1">
                <a:latin typeface="Times" charset="0"/>
                <a:ea typeface="Times" charset="0"/>
                <a:cs typeface="Times" charset="0"/>
                <a:sym typeface="Times" charset="0"/>
              </a:rPr>
              <a:t>Relationship</a:t>
            </a:r>
            <a:endParaRPr lang="en-US" altLang="en-US"/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xfrm>
            <a:off x="4953000" y="1085850"/>
            <a:ext cx="4191000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85750" indent="-28575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en-US" altLang="en-US" sz="20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&lt;&lt;includes&gt;&gt;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tr-TR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ilişkisi birden fazla use case de gerekli olan fonksiyonelliği tanımlar</a:t>
            </a:r>
            <a:endParaRPr lang="en-US" altLang="en-US" sz="20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en-US" altLang="en-US" sz="20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&lt;&lt;includes&gt;&gt;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tr-TR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davranışı yeniden kullanım için ayrıştırılır </a:t>
            </a:r>
          </a:p>
          <a:p>
            <a:pPr marL="285750" indent="-28575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en-US" altLang="en-US" sz="20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&lt;&lt;</a:t>
            </a:r>
            <a:r>
              <a:rPr lang="en-US" altLang="en-US" sz="20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includes&gt;&gt;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tr-TR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ilişkisinin yönü kullanılan use case lere doğrudur</a:t>
            </a:r>
            <a:endParaRPr lang="en-US" altLang="en-US" dirty="0"/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876300" y="1284288"/>
            <a:ext cx="1246188" cy="1106487"/>
            <a:chOff x="0" y="0"/>
            <a:chExt cx="1247341" cy="1106488"/>
          </a:xfrm>
        </p:grpSpPr>
        <p:grpSp>
          <p:nvGrpSpPr>
            <p:cNvPr id="34821" name="Group 5"/>
            <p:cNvGrpSpPr>
              <a:grpSpLocks/>
            </p:cNvGrpSpPr>
            <p:nvPr/>
          </p:nvGrpSpPr>
          <p:grpSpPr bwMode="auto">
            <a:xfrm>
              <a:off x="392112" y="0"/>
              <a:ext cx="444501" cy="782638"/>
              <a:chOff x="0" y="-1"/>
              <a:chExt cx="444500" cy="782639"/>
            </a:xfrm>
          </p:grpSpPr>
          <p:sp>
            <p:nvSpPr>
              <p:cNvPr id="34822" name="AutoShape 6"/>
              <p:cNvSpPr>
                <a:spLocks/>
              </p:cNvSpPr>
              <p:nvPr/>
            </p:nvSpPr>
            <p:spPr bwMode="auto">
              <a:xfrm>
                <a:off x="0" y="160693"/>
                <a:ext cx="212587" cy="62194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21600" y="13590"/>
                    </a:lnTo>
                    <a:lnTo>
                      <a:pt x="0" y="2160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34823" name="Line 7"/>
              <p:cNvSpPr>
                <a:spLocks noChangeShapeType="1"/>
              </p:cNvSpPr>
              <p:nvPr/>
            </p:nvSpPr>
            <p:spPr bwMode="auto">
              <a:xfrm>
                <a:off x="212587" y="552012"/>
                <a:ext cx="231913" cy="230626"/>
              </a:xfrm>
              <a:prstGeom prst="lin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34824" name="Line 8"/>
              <p:cNvSpPr>
                <a:spLocks noChangeShapeType="1"/>
              </p:cNvSpPr>
              <p:nvPr/>
            </p:nvSpPr>
            <p:spPr bwMode="auto">
              <a:xfrm>
                <a:off x="0" y="337754"/>
                <a:ext cx="444500" cy="1489"/>
              </a:xfrm>
              <a:prstGeom prst="lin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34825" name="AutoShape 9"/>
              <p:cNvSpPr>
                <a:spLocks/>
              </p:cNvSpPr>
              <p:nvPr/>
            </p:nvSpPr>
            <p:spPr bwMode="auto">
              <a:xfrm>
                <a:off x="107036" y="-1"/>
                <a:ext cx="230428" cy="232114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9"/>
                      <a:pt x="6724" y="20639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</p:grpSp>
        <p:sp>
          <p:nvSpPr>
            <p:cNvPr id="34826" name="AutoShape 10"/>
            <p:cNvSpPr>
              <a:spLocks/>
            </p:cNvSpPr>
            <p:nvPr/>
          </p:nvSpPr>
          <p:spPr bwMode="auto">
            <a:xfrm>
              <a:off x="0" y="827087"/>
              <a:ext cx="1247341" cy="2794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Passenger</a:t>
              </a:r>
              <a:endParaRPr lang="en-US" altLang="en-US"/>
            </a:p>
          </p:txBody>
        </p:sp>
      </p:grpSp>
      <p:grpSp>
        <p:nvGrpSpPr>
          <p:cNvPr id="34827" name="Group 11"/>
          <p:cNvGrpSpPr>
            <a:grpSpLocks/>
          </p:cNvGrpSpPr>
          <p:nvPr/>
        </p:nvGrpSpPr>
        <p:grpSpPr bwMode="auto">
          <a:xfrm>
            <a:off x="153988" y="2862263"/>
            <a:ext cx="2755900" cy="784225"/>
            <a:chOff x="0" y="0"/>
            <a:chExt cx="2756347" cy="784225"/>
          </a:xfrm>
        </p:grpSpPr>
        <p:sp>
          <p:nvSpPr>
            <p:cNvPr id="34828" name="AutoShape 12"/>
            <p:cNvSpPr>
              <a:spLocks/>
            </p:cNvSpPr>
            <p:nvPr/>
          </p:nvSpPr>
          <p:spPr bwMode="auto">
            <a:xfrm>
              <a:off x="804862" y="0"/>
              <a:ext cx="1120776" cy="477838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34829" name="AutoShape 13"/>
            <p:cNvSpPr>
              <a:spLocks/>
            </p:cNvSpPr>
            <p:nvPr/>
          </p:nvSpPr>
          <p:spPr bwMode="auto">
            <a:xfrm>
              <a:off x="0" y="504825"/>
              <a:ext cx="2756347" cy="279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PurchaseSingleTicket</a:t>
              </a:r>
              <a:endParaRPr lang="en-US" altLang="en-US"/>
            </a:p>
          </p:txBody>
        </p:sp>
      </p:grpSp>
      <p:sp>
        <p:nvSpPr>
          <p:cNvPr id="34830" name="Line 14"/>
          <p:cNvSpPr>
            <a:spLocks noChangeShapeType="1"/>
          </p:cNvSpPr>
          <p:nvPr/>
        </p:nvSpPr>
        <p:spPr bwMode="auto">
          <a:xfrm flipH="1">
            <a:off x="1489075" y="2462213"/>
            <a:ext cx="1588" cy="320675"/>
          </a:xfrm>
          <a:prstGeom prst="lin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pSp>
        <p:nvGrpSpPr>
          <p:cNvPr id="34831" name="Group 15"/>
          <p:cNvGrpSpPr>
            <a:grpSpLocks/>
          </p:cNvGrpSpPr>
          <p:nvPr/>
        </p:nvGrpSpPr>
        <p:grpSpPr bwMode="auto">
          <a:xfrm>
            <a:off x="2227263" y="2017713"/>
            <a:ext cx="2735262" cy="1171575"/>
            <a:chOff x="0" y="0"/>
            <a:chExt cx="2735325" cy="1171575"/>
          </a:xfrm>
        </p:grpSpPr>
        <p:sp>
          <p:nvSpPr>
            <p:cNvPr id="34832" name="AutoShape 16"/>
            <p:cNvSpPr>
              <a:spLocks/>
            </p:cNvSpPr>
            <p:nvPr/>
          </p:nvSpPr>
          <p:spPr bwMode="auto">
            <a:xfrm>
              <a:off x="990600" y="387350"/>
              <a:ext cx="1120776" cy="477838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34833" name="AutoShape 17"/>
            <p:cNvSpPr>
              <a:spLocks/>
            </p:cNvSpPr>
            <p:nvPr/>
          </p:nvSpPr>
          <p:spPr bwMode="auto">
            <a:xfrm>
              <a:off x="390525" y="892175"/>
              <a:ext cx="2344800" cy="279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PurchaseMultiCard</a:t>
              </a:r>
              <a:endParaRPr lang="en-US" altLang="en-US"/>
            </a:p>
          </p:txBody>
        </p:sp>
        <p:sp>
          <p:nvSpPr>
            <p:cNvPr id="34834" name="Line 18"/>
            <p:cNvSpPr>
              <a:spLocks noChangeShapeType="1"/>
            </p:cNvSpPr>
            <p:nvPr/>
          </p:nvSpPr>
          <p:spPr bwMode="auto">
            <a:xfrm>
              <a:off x="0" y="0"/>
              <a:ext cx="1116013" cy="371475"/>
            </a:xfrm>
            <a:prstGeom prst="lin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34835" name="Group 19"/>
          <p:cNvGrpSpPr>
            <a:grpSpLocks/>
          </p:cNvGrpSpPr>
          <p:nvPr/>
        </p:nvGrpSpPr>
        <p:grpSpPr bwMode="auto">
          <a:xfrm>
            <a:off x="3190875" y="3236913"/>
            <a:ext cx="1876425" cy="1069975"/>
            <a:chOff x="-1" y="0"/>
            <a:chExt cx="1876982" cy="1069976"/>
          </a:xfrm>
        </p:grpSpPr>
        <p:sp>
          <p:nvSpPr>
            <p:cNvPr id="34836" name="Line 20"/>
            <p:cNvSpPr>
              <a:spLocks noChangeShapeType="1"/>
            </p:cNvSpPr>
            <p:nvPr/>
          </p:nvSpPr>
          <p:spPr bwMode="auto">
            <a:xfrm flipH="1">
              <a:off x="-1" y="0"/>
              <a:ext cx="522289" cy="1069976"/>
            </a:xfrm>
            <a:prstGeom prst="lin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34837" name="AutoShape 21"/>
            <p:cNvSpPr>
              <a:spLocks/>
            </p:cNvSpPr>
            <p:nvPr/>
          </p:nvSpPr>
          <p:spPr bwMode="auto">
            <a:xfrm>
              <a:off x="309562" y="417830"/>
              <a:ext cx="1567419" cy="3327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6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&lt;&lt;includes&gt;&gt;</a:t>
              </a:r>
              <a:endParaRPr lang="en-US" altLang="en-US"/>
            </a:p>
          </p:txBody>
        </p:sp>
      </p:grpSp>
      <p:grpSp>
        <p:nvGrpSpPr>
          <p:cNvPr id="34838" name="Group 22"/>
          <p:cNvGrpSpPr>
            <a:grpSpLocks/>
          </p:cNvGrpSpPr>
          <p:nvPr/>
        </p:nvGrpSpPr>
        <p:grpSpPr bwMode="auto">
          <a:xfrm>
            <a:off x="2198688" y="4386263"/>
            <a:ext cx="1657350" cy="784225"/>
            <a:chOff x="0" y="0"/>
            <a:chExt cx="1658888" cy="784225"/>
          </a:xfrm>
        </p:grpSpPr>
        <p:sp>
          <p:nvSpPr>
            <p:cNvPr id="34839" name="AutoShape 23"/>
            <p:cNvSpPr>
              <a:spLocks/>
            </p:cNvSpPr>
            <p:nvPr/>
          </p:nvSpPr>
          <p:spPr bwMode="auto">
            <a:xfrm>
              <a:off x="258762" y="0"/>
              <a:ext cx="1120776" cy="477838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34840" name="AutoShape 24"/>
            <p:cNvSpPr>
              <a:spLocks/>
            </p:cNvSpPr>
            <p:nvPr/>
          </p:nvSpPr>
          <p:spPr bwMode="auto">
            <a:xfrm>
              <a:off x="0" y="504825"/>
              <a:ext cx="1658888" cy="279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CollectMoney</a:t>
              </a:r>
              <a:endParaRPr lang="en-US" altLang="en-US"/>
            </a:p>
          </p:txBody>
        </p:sp>
      </p:grpSp>
      <p:grpSp>
        <p:nvGrpSpPr>
          <p:cNvPr id="34841" name="Group 25"/>
          <p:cNvGrpSpPr>
            <a:grpSpLocks/>
          </p:cNvGrpSpPr>
          <p:nvPr/>
        </p:nvGrpSpPr>
        <p:grpSpPr bwMode="auto">
          <a:xfrm>
            <a:off x="754063" y="3706813"/>
            <a:ext cx="2030412" cy="625475"/>
            <a:chOff x="0" y="0"/>
            <a:chExt cx="2030413" cy="625476"/>
          </a:xfrm>
        </p:grpSpPr>
        <p:sp>
          <p:nvSpPr>
            <p:cNvPr id="34842" name="Line 26"/>
            <p:cNvSpPr>
              <a:spLocks noChangeShapeType="1"/>
            </p:cNvSpPr>
            <p:nvPr/>
          </p:nvSpPr>
          <p:spPr bwMode="auto">
            <a:xfrm>
              <a:off x="927100" y="0"/>
              <a:ext cx="1103313" cy="625476"/>
            </a:xfrm>
            <a:prstGeom prst="lin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34843" name="AutoShape 27"/>
            <p:cNvSpPr>
              <a:spLocks/>
            </p:cNvSpPr>
            <p:nvPr/>
          </p:nvSpPr>
          <p:spPr bwMode="auto">
            <a:xfrm>
              <a:off x="0" y="278130"/>
              <a:ext cx="1567419" cy="3327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6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&lt;&lt;includes&gt;&gt;</a:t>
              </a:r>
              <a:endParaRPr lang="en-US" altLang="en-US"/>
            </a:p>
          </p:txBody>
        </p:sp>
      </p:grpSp>
      <p:grpSp>
        <p:nvGrpSpPr>
          <p:cNvPr id="34844" name="Group 28"/>
          <p:cNvGrpSpPr>
            <a:grpSpLocks/>
          </p:cNvGrpSpPr>
          <p:nvPr/>
        </p:nvGrpSpPr>
        <p:grpSpPr bwMode="auto">
          <a:xfrm>
            <a:off x="366713" y="5013325"/>
            <a:ext cx="5467350" cy="1385888"/>
            <a:chOff x="0" y="0"/>
            <a:chExt cx="5468204" cy="1385571"/>
          </a:xfrm>
        </p:grpSpPr>
        <p:grpSp>
          <p:nvGrpSpPr>
            <p:cNvPr id="34845" name="Group 29"/>
            <p:cNvGrpSpPr>
              <a:grpSpLocks/>
            </p:cNvGrpSpPr>
            <p:nvPr/>
          </p:nvGrpSpPr>
          <p:grpSpPr bwMode="auto">
            <a:xfrm>
              <a:off x="0" y="0"/>
              <a:ext cx="1657350" cy="1274445"/>
              <a:chOff x="0" y="0"/>
              <a:chExt cx="1657350" cy="1274446"/>
            </a:xfrm>
          </p:grpSpPr>
          <p:grpSp>
            <p:nvGrpSpPr>
              <p:cNvPr id="34846" name="Group 30"/>
              <p:cNvGrpSpPr>
                <a:grpSpLocks/>
              </p:cNvGrpSpPr>
              <p:nvPr/>
            </p:nvGrpSpPr>
            <p:grpSpPr bwMode="auto">
              <a:xfrm>
                <a:off x="376237" y="490220"/>
                <a:ext cx="1122860" cy="784225"/>
                <a:chOff x="0" y="0"/>
                <a:chExt cx="1122859" cy="784225"/>
              </a:xfrm>
            </p:grpSpPr>
            <p:sp>
              <p:nvSpPr>
                <p:cNvPr id="34847" name="AutoShape 31"/>
                <p:cNvSpPr>
                  <a:spLocks/>
                </p:cNvSpPr>
                <p:nvPr/>
              </p:nvSpPr>
              <p:spPr bwMode="auto">
                <a:xfrm>
                  <a:off x="0" y="0"/>
                  <a:ext cx="1120776" cy="477838"/>
                </a:xfrm>
                <a:custGeom>
                  <a:avLst/>
                  <a:gdLst>
                    <a:gd name="T0" fmla="+- 0 10800 961"/>
                    <a:gd name="T1" fmla="*/ T0 w 19679"/>
                    <a:gd name="T2" fmla="+- 0 10800 961"/>
                    <a:gd name="T3" fmla="*/ 10800 h 19679"/>
                    <a:gd name="T4" fmla="+- 0 10800 961"/>
                    <a:gd name="T5" fmla="*/ T4 w 19679"/>
                    <a:gd name="T6" fmla="+- 0 10800 961"/>
                    <a:gd name="T7" fmla="*/ 10800 h 19679"/>
                    <a:gd name="T8" fmla="+- 0 10800 961"/>
                    <a:gd name="T9" fmla="*/ T8 w 19679"/>
                    <a:gd name="T10" fmla="+- 0 10800 961"/>
                    <a:gd name="T11" fmla="*/ 10800 h 19679"/>
                    <a:gd name="T12" fmla="+- 0 10800 961"/>
                    <a:gd name="T13" fmla="*/ T12 w 19679"/>
                    <a:gd name="T14" fmla="+- 0 10800 961"/>
                    <a:gd name="T15" fmla="*/ 10800 h 1967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679" h="19679">
                      <a:moveTo>
                        <a:pt x="16796" y="2881"/>
                      </a:moveTo>
                      <a:cubicBezTo>
                        <a:pt x="20639" y="6724"/>
                        <a:pt x="20639" y="12953"/>
                        <a:pt x="16796" y="16796"/>
                      </a:cubicBezTo>
                      <a:cubicBezTo>
                        <a:pt x="12953" y="20639"/>
                        <a:pt x="6724" y="20639"/>
                        <a:pt x="2881" y="16796"/>
                      </a:cubicBezTo>
                      <a:cubicBezTo>
                        <a:pt x="-961" y="12953"/>
                        <a:pt x="-961" y="6724"/>
                        <a:pt x="2881" y="2881"/>
                      </a:cubicBezTo>
                      <a:cubicBezTo>
                        <a:pt x="6724" y="-961"/>
                        <a:pt x="12953" y="-961"/>
                        <a:pt x="16796" y="2881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 altLang="en-US" sz="1800">
                    <a:latin typeface="Times" charset="0"/>
                    <a:ea typeface="Times" charset="0"/>
                    <a:cs typeface="Times" charset="0"/>
                    <a:sym typeface="Times" charset="0"/>
                  </a:endParaRPr>
                </a:p>
              </p:txBody>
            </p:sp>
            <p:sp>
              <p:nvSpPr>
                <p:cNvPr id="34848" name="AutoShape 32"/>
                <p:cNvSpPr>
                  <a:spLocks/>
                </p:cNvSpPr>
                <p:nvPr/>
              </p:nvSpPr>
              <p:spPr bwMode="auto">
                <a:xfrm>
                  <a:off x="12700" y="504825"/>
                  <a:ext cx="1110159" cy="27940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l"/>
                  <a:r>
                    <a:rPr lang="en-US" altLang="en-US" sz="1800">
                      <a:latin typeface="Courier" charset="0"/>
                      <a:ea typeface="Courier" charset="0"/>
                      <a:cs typeface="Courier" charset="0"/>
                      <a:sym typeface="Courier" charset="0"/>
                    </a:rPr>
                    <a:t>NoChange</a:t>
                  </a:r>
                  <a:endParaRPr lang="en-US" altLang="en-US"/>
                </a:p>
              </p:txBody>
            </p:sp>
          </p:grpSp>
          <p:sp>
            <p:nvSpPr>
              <p:cNvPr id="34849" name="Line 33"/>
              <p:cNvSpPr>
                <a:spLocks noChangeShapeType="1"/>
              </p:cNvSpPr>
              <p:nvPr/>
            </p:nvSpPr>
            <p:spPr bwMode="auto">
              <a:xfrm flipH="1">
                <a:off x="1173162" y="77470"/>
                <a:ext cx="484188" cy="307976"/>
              </a:xfrm>
              <a:prstGeom prst="lin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34850" name="AutoShape 34"/>
              <p:cNvSpPr>
                <a:spLocks/>
              </p:cNvSpPr>
              <p:nvPr/>
            </p:nvSpPr>
            <p:spPr bwMode="auto">
              <a:xfrm>
                <a:off x="0" y="0"/>
                <a:ext cx="1445479" cy="33274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19" tIns="45719" rIns="45719" bIns="45719" anchor="ctr"/>
              <a:lstStyle/>
              <a:p>
                <a:pPr algn="l"/>
                <a:r>
                  <a:rPr lang="en-US" altLang="en-US" sz="160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&lt;&lt;extends&gt;&gt;</a:t>
                </a:r>
                <a:endParaRPr lang="en-US" altLang="en-US"/>
              </a:p>
            </p:txBody>
          </p:sp>
        </p:grpSp>
        <p:grpSp>
          <p:nvGrpSpPr>
            <p:cNvPr id="34851" name="Group 35"/>
            <p:cNvGrpSpPr>
              <a:grpSpLocks/>
            </p:cNvGrpSpPr>
            <p:nvPr/>
          </p:nvGrpSpPr>
          <p:grpSpPr bwMode="auto">
            <a:xfrm>
              <a:off x="3711575" y="63500"/>
              <a:ext cx="1756628" cy="1210945"/>
              <a:chOff x="-1" y="0"/>
              <a:chExt cx="1756630" cy="1210946"/>
            </a:xfrm>
          </p:grpSpPr>
          <p:grpSp>
            <p:nvGrpSpPr>
              <p:cNvPr id="34852" name="Group 36"/>
              <p:cNvGrpSpPr>
                <a:grpSpLocks/>
              </p:cNvGrpSpPr>
              <p:nvPr/>
            </p:nvGrpSpPr>
            <p:grpSpPr bwMode="auto">
              <a:xfrm>
                <a:off x="138112" y="426720"/>
                <a:ext cx="1120776" cy="784225"/>
                <a:chOff x="0" y="0"/>
                <a:chExt cx="1120776" cy="784225"/>
              </a:xfrm>
            </p:grpSpPr>
            <p:sp>
              <p:nvSpPr>
                <p:cNvPr id="34853" name="AutoShape 37"/>
                <p:cNvSpPr>
                  <a:spLocks/>
                </p:cNvSpPr>
                <p:nvPr/>
              </p:nvSpPr>
              <p:spPr bwMode="auto">
                <a:xfrm>
                  <a:off x="0" y="0"/>
                  <a:ext cx="1120776" cy="477838"/>
                </a:xfrm>
                <a:custGeom>
                  <a:avLst/>
                  <a:gdLst>
                    <a:gd name="T0" fmla="+- 0 10800 961"/>
                    <a:gd name="T1" fmla="*/ T0 w 19679"/>
                    <a:gd name="T2" fmla="+- 0 10800 961"/>
                    <a:gd name="T3" fmla="*/ 10800 h 19679"/>
                    <a:gd name="T4" fmla="+- 0 10800 961"/>
                    <a:gd name="T5" fmla="*/ T4 w 19679"/>
                    <a:gd name="T6" fmla="+- 0 10800 961"/>
                    <a:gd name="T7" fmla="*/ 10800 h 19679"/>
                    <a:gd name="T8" fmla="+- 0 10800 961"/>
                    <a:gd name="T9" fmla="*/ T8 w 19679"/>
                    <a:gd name="T10" fmla="+- 0 10800 961"/>
                    <a:gd name="T11" fmla="*/ 10800 h 19679"/>
                    <a:gd name="T12" fmla="+- 0 10800 961"/>
                    <a:gd name="T13" fmla="*/ T12 w 19679"/>
                    <a:gd name="T14" fmla="+- 0 10800 961"/>
                    <a:gd name="T15" fmla="*/ 10800 h 1967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679" h="19679">
                      <a:moveTo>
                        <a:pt x="16796" y="2881"/>
                      </a:moveTo>
                      <a:cubicBezTo>
                        <a:pt x="20639" y="6724"/>
                        <a:pt x="20639" y="12953"/>
                        <a:pt x="16796" y="16796"/>
                      </a:cubicBezTo>
                      <a:cubicBezTo>
                        <a:pt x="12953" y="20639"/>
                        <a:pt x="6724" y="20639"/>
                        <a:pt x="2881" y="16796"/>
                      </a:cubicBezTo>
                      <a:cubicBezTo>
                        <a:pt x="-961" y="12953"/>
                        <a:pt x="-961" y="6724"/>
                        <a:pt x="2881" y="2881"/>
                      </a:cubicBezTo>
                      <a:cubicBezTo>
                        <a:pt x="6724" y="-961"/>
                        <a:pt x="12953" y="-961"/>
                        <a:pt x="16796" y="2881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 altLang="en-US" sz="1800">
                    <a:latin typeface="Times" charset="0"/>
                    <a:ea typeface="Times" charset="0"/>
                    <a:cs typeface="Times" charset="0"/>
                    <a:sym typeface="Times" charset="0"/>
                  </a:endParaRPr>
                </a:p>
              </p:txBody>
            </p:sp>
            <p:sp>
              <p:nvSpPr>
                <p:cNvPr id="34854" name="AutoShape 38"/>
                <p:cNvSpPr>
                  <a:spLocks/>
                </p:cNvSpPr>
                <p:nvPr/>
              </p:nvSpPr>
              <p:spPr bwMode="auto">
                <a:xfrm>
                  <a:off x="80962" y="504825"/>
                  <a:ext cx="835795" cy="27940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l"/>
                  <a:r>
                    <a:rPr lang="en-US" altLang="en-US" sz="1800">
                      <a:latin typeface="Courier" charset="0"/>
                      <a:ea typeface="Courier" charset="0"/>
                      <a:cs typeface="Courier" charset="0"/>
                      <a:sym typeface="Courier" charset="0"/>
                    </a:rPr>
                    <a:t>Cancel</a:t>
                  </a:r>
                  <a:endParaRPr lang="en-US" altLang="en-US"/>
                </a:p>
              </p:txBody>
            </p:sp>
          </p:grpSp>
          <p:sp>
            <p:nvSpPr>
              <p:cNvPr id="34855" name="Line 39"/>
              <p:cNvSpPr>
                <a:spLocks noChangeShapeType="1"/>
              </p:cNvSpPr>
              <p:nvPr/>
            </p:nvSpPr>
            <p:spPr bwMode="auto">
              <a:xfrm>
                <a:off x="-1" y="64770"/>
                <a:ext cx="455614" cy="295276"/>
              </a:xfrm>
              <a:prstGeom prst="lin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34856" name="AutoShape 40"/>
              <p:cNvSpPr>
                <a:spLocks/>
              </p:cNvSpPr>
              <p:nvPr/>
            </p:nvSpPr>
            <p:spPr bwMode="auto">
              <a:xfrm>
                <a:off x="311150" y="0"/>
                <a:ext cx="1445479" cy="33274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19" tIns="45719" rIns="45719" bIns="45719" anchor="ctr"/>
              <a:lstStyle/>
              <a:p>
                <a:pPr algn="l"/>
                <a:r>
                  <a:rPr lang="en-US" altLang="en-US" sz="160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&lt;&lt;extends&gt;&gt;</a:t>
                </a:r>
                <a:endParaRPr lang="en-US" altLang="en-US"/>
              </a:p>
            </p:txBody>
          </p:sp>
        </p:grpSp>
        <p:grpSp>
          <p:nvGrpSpPr>
            <p:cNvPr id="34857" name="Group 41"/>
            <p:cNvGrpSpPr>
              <a:grpSpLocks/>
            </p:cNvGrpSpPr>
            <p:nvPr/>
          </p:nvGrpSpPr>
          <p:grpSpPr bwMode="auto">
            <a:xfrm>
              <a:off x="2005012" y="601345"/>
              <a:ext cx="1120776" cy="784225"/>
              <a:chOff x="0" y="0"/>
              <a:chExt cx="1120776" cy="784225"/>
            </a:xfrm>
          </p:grpSpPr>
          <p:sp>
            <p:nvSpPr>
              <p:cNvPr id="34858" name="AutoShape 42"/>
              <p:cNvSpPr>
                <a:spLocks/>
              </p:cNvSpPr>
              <p:nvPr/>
            </p:nvSpPr>
            <p:spPr bwMode="auto">
              <a:xfrm>
                <a:off x="0" y="0"/>
                <a:ext cx="1120776" cy="477838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9"/>
                      <a:pt x="6724" y="20639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34859" name="AutoShape 43"/>
              <p:cNvSpPr>
                <a:spLocks/>
              </p:cNvSpPr>
              <p:nvPr/>
            </p:nvSpPr>
            <p:spPr bwMode="auto">
              <a:xfrm>
                <a:off x="80962" y="504825"/>
                <a:ext cx="835795" cy="279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Cancel</a:t>
                </a:r>
                <a:endParaRPr lang="en-US" altLang="en-US"/>
              </a:p>
            </p:txBody>
          </p:sp>
        </p:grpSp>
        <p:sp>
          <p:nvSpPr>
            <p:cNvPr id="34860" name="Line 44"/>
            <p:cNvSpPr>
              <a:spLocks noChangeShapeType="1"/>
            </p:cNvSpPr>
            <p:nvPr/>
          </p:nvSpPr>
          <p:spPr bwMode="auto">
            <a:xfrm flipH="1">
              <a:off x="2324100" y="126682"/>
              <a:ext cx="134938" cy="449263"/>
            </a:xfrm>
            <a:prstGeom prst="lin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34861" name="AutoShape 45"/>
            <p:cNvSpPr>
              <a:spLocks/>
            </p:cNvSpPr>
            <p:nvPr/>
          </p:nvSpPr>
          <p:spPr bwMode="auto">
            <a:xfrm>
              <a:off x="2422525" y="196850"/>
              <a:ext cx="1445479" cy="3327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6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&lt;&lt;extends&gt;&gt;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868546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1324E9A0-6E59-4001-AAF4-389441A738AF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28</a:t>
            </a:fld>
            <a:endParaRPr lang="en-US" altLang="en-US"/>
          </a:p>
        </p:txBody>
      </p:sp>
      <p:sp>
        <p:nvSpPr>
          <p:cNvPr id="33794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en-US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&lt;&lt;</a:t>
            </a:r>
            <a:r>
              <a:rPr lang="en-US" altLang="en-US" sz="2800" b="1" i="1" dirty="0">
                <a:latin typeface="Times" charset="0"/>
                <a:ea typeface="Times" charset="0"/>
                <a:cs typeface="Times" charset="0"/>
                <a:sym typeface="Times" charset="0"/>
              </a:rPr>
              <a:t>extends&gt;&gt;</a:t>
            </a:r>
            <a:r>
              <a:rPr lang="en-US" altLang="en-US" sz="2600" b="1" i="1" dirty="0">
                <a:latin typeface="Times" charset="0"/>
                <a:ea typeface="Times" charset="0"/>
                <a:cs typeface="Times" charset="0"/>
                <a:sym typeface="Times" charset="0"/>
              </a:rPr>
              <a:t> </a:t>
            </a: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ilişkisi</a:t>
            </a:r>
            <a:endParaRPr lang="en-US" altLang="en-US" dirty="0"/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0" y="857250"/>
            <a:ext cx="4470400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85750" indent="-28575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en-US" altLang="en-US" sz="20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&lt;&lt;extends&gt;&gt;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tr-TR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ilişkisi nadir gerçekleşen ya da beklenmedik durumlar için tanımlanır </a:t>
            </a:r>
            <a:endParaRPr lang="en-US" altLang="en-US" sz="20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Beklenmedik olay akışları  netliik için ana akıştan ayrıştırılırar </a:t>
            </a:r>
          </a:p>
          <a:p>
            <a:pPr marL="285750" indent="-28575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en-US" altLang="en-US" sz="20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&lt;&lt;</a:t>
            </a:r>
            <a:r>
              <a:rPr lang="en-US" altLang="en-US" sz="20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extends&gt;&gt;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tr-TR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ilişkisinin yönü eklenen use case e doğrudur</a:t>
            </a:r>
            <a:endParaRPr lang="en-US" altLang="en-US" sz="20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2135188" y="1271588"/>
            <a:ext cx="1931987" cy="2362200"/>
            <a:chOff x="0" y="0"/>
            <a:chExt cx="1933253" cy="2362200"/>
          </a:xfrm>
        </p:grpSpPr>
        <p:grpSp>
          <p:nvGrpSpPr>
            <p:cNvPr id="33797" name="Group 5"/>
            <p:cNvGrpSpPr>
              <a:grpSpLocks/>
            </p:cNvGrpSpPr>
            <p:nvPr/>
          </p:nvGrpSpPr>
          <p:grpSpPr bwMode="auto">
            <a:xfrm>
              <a:off x="341312" y="0"/>
              <a:ext cx="1247342" cy="1106488"/>
              <a:chOff x="0" y="0"/>
              <a:chExt cx="1247341" cy="1106488"/>
            </a:xfrm>
          </p:grpSpPr>
          <p:grpSp>
            <p:nvGrpSpPr>
              <p:cNvPr id="33798" name="Group 6"/>
              <p:cNvGrpSpPr>
                <a:grpSpLocks/>
              </p:cNvGrpSpPr>
              <p:nvPr/>
            </p:nvGrpSpPr>
            <p:grpSpPr bwMode="auto">
              <a:xfrm>
                <a:off x="392112" y="0"/>
                <a:ext cx="444501" cy="782638"/>
                <a:chOff x="-1" y="-1"/>
                <a:chExt cx="444501" cy="782639"/>
              </a:xfrm>
            </p:grpSpPr>
            <p:sp>
              <p:nvSpPr>
                <p:cNvPr id="33799" name="AutoShape 7"/>
                <p:cNvSpPr>
                  <a:spLocks/>
                </p:cNvSpPr>
                <p:nvPr/>
              </p:nvSpPr>
              <p:spPr bwMode="auto">
                <a:xfrm>
                  <a:off x="-1" y="160693"/>
                  <a:ext cx="212588" cy="62194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1600" y="0"/>
                      </a:moveTo>
                      <a:lnTo>
                        <a:pt x="21600" y="13590"/>
                      </a:lnTo>
                      <a:lnTo>
                        <a:pt x="0" y="21600"/>
                      </a:ln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 altLang="en-US" sz="1800">
                    <a:latin typeface="Times" charset="0"/>
                    <a:ea typeface="Times" charset="0"/>
                    <a:cs typeface="Times" charset="0"/>
                    <a:sym typeface="Times" charset="0"/>
                  </a:endParaRPr>
                </a:p>
              </p:txBody>
            </p:sp>
            <p:sp>
              <p:nvSpPr>
                <p:cNvPr id="33800" name="Line 8"/>
                <p:cNvSpPr>
                  <a:spLocks noChangeShapeType="1"/>
                </p:cNvSpPr>
                <p:nvPr/>
              </p:nvSpPr>
              <p:spPr bwMode="auto">
                <a:xfrm>
                  <a:off x="212586" y="552012"/>
                  <a:ext cx="231914" cy="230626"/>
                </a:xfrm>
                <a:prstGeom prst="line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33801" name="Line 9"/>
                <p:cNvSpPr>
                  <a:spLocks noChangeShapeType="1"/>
                </p:cNvSpPr>
                <p:nvPr/>
              </p:nvSpPr>
              <p:spPr bwMode="auto">
                <a:xfrm>
                  <a:off x="0" y="337754"/>
                  <a:ext cx="444500" cy="1489"/>
                </a:xfrm>
                <a:prstGeom prst="line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33802" name="AutoShape 10"/>
                <p:cNvSpPr>
                  <a:spLocks/>
                </p:cNvSpPr>
                <p:nvPr/>
              </p:nvSpPr>
              <p:spPr bwMode="auto">
                <a:xfrm>
                  <a:off x="107036" y="-1"/>
                  <a:ext cx="230428" cy="232114"/>
                </a:xfrm>
                <a:custGeom>
                  <a:avLst/>
                  <a:gdLst>
                    <a:gd name="T0" fmla="+- 0 10800 961"/>
                    <a:gd name="T1" fmla="*/ T0 w 19679"/>
                    <a:gd name="T2" fmla="+- 0 10800 961"/>
                    <a:gd name="T3" fmla="*/ 10800 h 19679"/>
                    <a:gd name="T4" fmla="+- 0 10800 961"/>
                    <a:gd name="T5" fmla="*/ T4 w 19679"/>
                    <a:gd name="T6" fmla="+- 0 10800 961"/>
                    <a:gd name="T7" fmla="*/ 10800 h 19679"/>
                    <a:gd name="T8" fmla="+- 0 10800 961"/>
                    <a:gd name="T9" fmla="*/ T8 w 19679"/>
                    <a:gd name="T10" fmla="+- 0 10800 961"/>
                    <a:gd name="T11" fmla="*/ 10800 h 19679"/>
                    <a:gd name="T12" fmla="+- 0 10800 961"/>
                    <a:gd name="T13" fmla="*/ T12 w 19679"/>
                    <a:gd name="T14" fmla="+- 0 10800 961"/>
                    <a:gd name="T15" fmla="*/ 10800 h 1967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679" h="19679">
                      <a:moveTo>
                        <a:pt x="16796" y="2881"/>
                      </a:moveTo>
                      <a:cubicBezTo>
                        <a:pt x="20639" y="6724"/>
                        <a:pt x="20639" y="12953"/>
                        <a:pt x="16796" y="16796"/>
                      </a:cubicBezTo>
                      <a:cubicBezTo>
                        <a:pt x="12953" y="20639"/>
                        <a:pt x="6724" y="20639"/>
                        <a:pt x="2881" y="16796"/>
                      </a:cubicBezTo>
                      <a:cubicBezTo>
                        <a:pt x="-961" y="12953"/>
                        <a:pt x="-961" y="6724"/>
                        <a:pt x="2881" y="2881"/>
                      </a:cubicBezTo>
                      <a:cubicBezTo>
                        <a:pt x="6724" y="-961"/>
                        <a:pt x="12953" y="-961"/>
                        <a:pt x="16796" y="2881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 altLang="en-US" sz="1800">
                    <a:latin typeface="Times" charset="0"/>
                    <a:ea typeface="Times" charset="0"/>
                    <a:cs typeface="Times" charset="0"/>
                    <a:sym typeface="Times" charset="0"/>
                  </a:endParaRPr>
                </a:p>
              </p:txBody>
            </p:sp>
          </p:grpSp>
          <p:sp>
            <p:nvSpPr>
              <p:cNvPr id="33803" name="AutoShape 11"/>
              <p:cNvSpPr>
                <a:spLocks/>
              </p:cNvSpPr>
              <p:nvPr/>
            </p:nvSpPr>
            <p:spPr bwMode="auto">
              <a:xfrm>
                <a:off x="0" y="827087"/>
                <a:ext cx="1247341" cy="2794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Passenger</a:t>
                </a:r>
                <a:endParaRPr lang="en-US" altLang="en-US"/>
              </a:p>
            </p:txBody>
          </p:sp>
        </p:grpSp>
        <p:grpSp>
          <p:nvGrpSpPr>
            <p:cNvPr id="33804" name="Group 12"/>
            <p:cNvGrpSpPr>
              <a:grpSpLocks/>
            </p:cNvGrpSpPr>
            <p:nvPr/>
          </p:nvGrpSpPr>
          <p:grpSpPr bwMode="auto">
            <a:xfrm>
              <a:off x="0" y="1577975"/>
              <a:ext cx="1933253" cy="784225"/>
              <a:chOff x="0" y="0"/>
              <a:chExt cx="1933253" cy="784225"/>
            </a:xfrm>
          </p:grpSpPr>
          <p:sp>
            <p:nvSpPr>
              <p:cNvPr id="33805" name="AutoShape 13"/>
              <p:cNvSpPr>
                <a:spLocks/>
              </p:cNvSpPr>
              <p:nvPr/>
            </p:nvSpPr>
            <p:spPr bwMode="auto">
              <a:xfrm>
                <a:off x="395287" y="0"/>
                <a:ext cx="1120776" cy="477838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9"/>
                      <a:pt x="6724" y="20639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33806" name="AutoShape 14"/>
              <p:cNvSpPr>
                <a:spLocks/>
              </p:cNvSpPr>
              <p:nvPr/>
            </p:nvSpPr>
            <p:spPr bwMode="auto">
              <a:xfrm>
                <a:off x="0" y="504825"/>
                <a:ext cx="1933253" cy="279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PurchaseTicket</a:t>
                </a:r>
                <a:endParaRPr lang="en-US" altLang="en-US"/>
              </a:p>
            </p:txBody>
          </p:sp>
        </p:grp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 flipH="1">
              <a:off x="954087" y="1177925"/>
              <a:ext cx="1588" cy="320676"/>
            </a:xfrm>
            <a:prstGeom prst="lin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33808" name="Group 16"/>
          <p:cNvGrpSpPr>
            <a:grpSpLocks/>
          </p:cNvGrpSpPr>
          <p:nvPr/>
        </p:nvGrpSpPr>
        <p:grpSpPr bwMode="auto">
          <a:xfrm>
            <a:off x="5984875" y="4900613"/>
            <a:ext cx="1120775" cy="784225"/>
            <a:chOff x="0" y="0"/>
            <a:chExt cx="1120776" cy="784225"/>
          </a:xfrm>
        </p:grpSpPr>
        <p:sp>
          <p:nvSpPr>
            <p:cNvPr id="33809" name="AutoShape 17"/>
            <p:cNvSpPr>
              <a:spLocks/>
            </p:cNvSpPr>
            <p:nvPr/>
          </p:nvSpPr>
          <p:spPr bwMode="auto">
            <a:xfrm>
              <a:off x="0" y="0"/>
              <a:ext cx="1120776" cy="477838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33810" name="AutoShape 18"/>
            <p:cNvSpPr>
              <a:spLocks/>
            </p:cNvSpPr>
            <p:nvPr/>
          </p:nvSpPr>
          <p:spPr bwMode="auto">
            <a:xfrm>
              <a:off x="80962" y="504825"/>
              <a:ext cx="972977" cy="279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TimeOut</a:t>
              </a:r>
              <a:endParaRPr lang="en-US" altLang="en-US"/>
            </a:p>
          </p:txBody>
        </p:sp>
      </p:grpSp>
      <p:grpSp>
        <p:nvGrpSpPr>
          <p:cNvPr id="33811" name="Group 19"/>
          <p:cNvGrpSpPr>
            <a:grpSpLocks/>
          </p:cNvGrpSpPr>
          <p:nvPr/>
        </p:nvGrpSpPr>
        <p:grpSpPr bwMode="auto">
          <a:xfrm>
            <a:off x="3598863" y="3821113"/>
            <a:ext cx="2259012" cy="1460500"/>
            <a:chOff x="0" y="0"/>
            <a:chExt cx="2259013" cy="1461770"/>
          </a:xfrm>
        </p:grpSpPr>
        <p:sp>
          <p:nvSpPr>
            <p:cNvPr id="33812" name="Line 20"/>
            <p:cNvSpPr>
              <a:spLocks noChangeShapeType="1"/>
            </p:cNvSpPr>
            <p:nvPr/>
          </p:nvSpPr>
          <p:spPr bwMode="auto">
            <a:xfrm>
              <a:off x="0" y="0"/>
              <a:ext cx="2259013" cy="1196975"/>
            </a:xfrm>
            <a:prstGeom prst="lin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33813" name="AutoShape 21"/>
            <p:cNvSpPr>
              <a:spLocks/>
            </p:cNvSpPr>
            <p:nvPr/>
          </p:nvSpPr>
          <p:spPr bwMode="auto">
            <a:xfrm>
              <a:off x="755650" y="1129029"/>
              <a:ext cx="1445479" cy="3327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6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&lt;&lt;extends&gt;&gt;</a:t>
              </a:r>
              <a:endParaRPr lang="en-US" altLang="en-US"/>
            </a:p>
          </p:txBody>
        </p:sp>
      </p:grpSp>
      <p:grpSp>
        <p:nvGrpSpPr>
          <p:cNvPr id="33814" name="Group 22"/>
          <p:cNvGrpSpPr>
            <a:grpSpLocks/>
          </p:cNvGrpSpPr>
          <p:nvPr/>
        </p:nvGrpSpPr>
        <p:grpSpPr bwMode="auto">
          <a:xfrm>
            <a:off x="4162425" y="5707063"/>
            <a:ext cx="1122363" cy="784225"/>
            <a:chOff x="0" y="0"/>
            <a:chExt cx="1122859" cy="784225"/>
          </a:xfrm>
        </p:grpSpPr>
        <p:sp>
          <p:nvSpPr>
            <p:cNvPr id="33815" name="AutoShape 23"/>
            <p:cNvSpPr>
              <a:spLocks/>
            </p:cNvSpPr>
            <p:nvPr/>
          </p:nvSpPr>
          <p:spPr bwMode="auto">
            <a:xfrm>
              <a:off x="0" y="0"/>
              <a:ext cx="1120776" cy="477838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33816" name="AutoShape 24"/>
            <p:cNvSpPr>
              <a:spLocks/>
            </p:cNvSpPr>
            <p:nvPr/>
          </p:nvSpPr>
          <p:spPr bwMode="auto">
            <a:xfrm>
              <a:off x="12700" y="504825"/>
              <a:ext cx="1110159" cy="279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NoChange</a:t>
              </a:r>
              <a:endParaRPr lang="en-US" altLang="en-US"/>
            </a:p>
          </p:txBody>
        </p:sp>
      </p:grpSp>
      <p:grpSp>
        <p:nvGrpSpPr>
          <p:cNvPr id="33817" name="Group 25"/>
          <p:cNvGrpSpPr>
            <a:grpSpLocks/>
          </p:cNvGrpSpPr>
          <p:nvPr/>
        </p:nvGrpSpPr>
        <p:grpSpPr bwMode="auto">
          <a:xfrm>
            <a:off x="2970213" y="3794125"/>
            <a:ext cx="1617662" cy="1843088"/>
            <a:chOff x="0" y="0"/>
            <a:chExt cx="1617663" cy="1842771"/>
          </a:xfrm>
        </p:grpSpPr>
        <p:sp>
          <p:nvSpPr>
            <p:cNvPr id="33818" name="Line 26"/>
            <p:cNvSpPr>
              <a:spLocks noChangeShapeType="1"/>
            </p:cNvSpPr>
            <p:nvPr/>
          </p:nvSpPr>
          <p:spPr bwMode="auto">
            <a:xfrm>
              <a:off x="349250" y="0"/>
              <a:ext cx="1268413" cy="1806576"/>
            </a:xfrm>
            <a:prstGeom prst="lin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33819" name="AutoShape 27"/>
            <p:cNvSpPr>
              <a:spLocks/>
            </p:cNvSpPr>
            <p:nvPr/>
          </p:nvSpPr>
          <p:spPr bwMode="auto">
            <a:xfrm>
              <a:off x="0" y="1510030"/>
              <a:ext cx="1445479" cy="3327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6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&lt;&lt;extends&gt;&gt;</a:t>
              </a:r>
              <a:endParaRPr lang="en-US" altLang="en-US"/>
            </a:p>
          </p:txBody>
        </p:sp>
      </p:grpSp>
      <p:grpSp>
        <p:nvGrpSpPr>
          <p:cNvPr id="33820" name="Group 28"/>
          <p:cNvGrpSpPr>
            <a:grpSpLocks/>
          </p:cNvGrpSpPr>
          <p:nvPr/>
        </p:nvGrpSpPr>
        <p:grpSpPr bwMode="auto">
          <a:xfrm>
            <a:off x="222250" y="4799013"/>
            <a:ext cx="1397000" cy="784225"/>
            <a:chOff x="0" y="0"/>
            <a:chExt cx="1397224" cy="784225"/>
          </a:xfrm>
        </p:grpSpPr>
        <p:sp>
          <p:nvSpPr>
            <p:cNvPr id="33821" name="AutoShape 29"/>
            <p:cNvSpPr>
              <a:spLocks/>
            </p:cNvSpPr>
            <p:nvPr/>
          </p:nvSpPr>
          <p:spPr bwMode="auto">
            <a:xfrm>
              <a:off x="0" y="0"/>
              <a:ext cx="1120776" cy="477838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33822" name="AutoShape 30"/>
            <p:cNvSpPr>
              <a:spLocks/>
            </p:cNvSpPr>
            <p:nvPr/>
          </p:nvSpPr>
          <p:spPr bwMode="auto">
            <a:xfrm>
              <a:off x="12700" y="504825"/>
              <a:ext cx="1384524" cy="279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OutOfOrder</a:t>
              </a:r>
              <a:endParaRPr lang="en-US" altLang="en-US"/>
            </a:p>
          </p:txBody>
        </p:sp>
      </p:grpSp>
      <p:grpSp>
        <p:nvGrpSpPr>
          <p:cNvPr id="33823" name="Group 31"/>
          <p:cNvGrpSpPr>
            <a:grpSpLocks/>
          </p:cNvGrpSpPr>
          <p:nvPr/>
        </p:nvGrpSpPr>
        <p:grpSpPr bwMode="auto">
          <a:xfrm>
            <a:off x="468313" y="3757613"/>
            <a:ext cx="2152650" cy="968375"/>
            <a:chOff x="0" y="0"/>
            <a:chExt cx="2152651" cy="968375"/>
          </a:xfrm>
        </p:grpSpPr>
        <p:sp>
          <p:nvSpPr>
            <p:cNvPr id="33824" name="Line 32"/>
            <p:cNvSpPr>
              <a:spLocks noChangeShapeType="1"/>
            </p:cNvSpPr>
            <p:nvPr/>
          </p:nvSpPr>
          <p:spPr bwMode="auto">
            <a:xfrm flipH="1">
              <a:off x="690562" y="0"/>
              <a:ext cx="1462089" cy="968375"/>
            </a:xfrm>
            <a:prstGeom prst="lin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33825" name="AutoShape 33"/>
            <p:cNvSpPr>
              <a:spLocks/>
            </p:cNvSpPr>
            <p:nvPr/>
          </p:nvSpPr>
          <p:spPr bwMode="auto">
            <a:xfrm>
              <a:off x="0" y="214630"/>
              <a:ext cx="1445479" cy="3327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6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&lt;&lt;extends&gt;&gt;</a:t>
              </a:r>
              <a:endParaRPr lang="en-US" altLang="en-US"/>
            </a:p>
          </p:txBody>
        </p:sp>
      </p:grpSp>
      <p:grpSp>
        <p:nvGrpSpPr>
          <p:cNvPr id="33826" name="Group 34"/>
          <p:cNvGrpSpPr>
            <a:grpSpLocks/>
          </p:cNvGrpSpPr>
          <p:nvPr/>
        </p:nvGrpSpPr>
        <p:grpSpPr bwMode="auto">
          <a:xfrm>
            <a:off x="2071688" y="5707063"/>
            <a:ext cx="1120775" cy="784225"/>
            <a:chOff x="0" y="0"/>
            <a:chExt cx="1120776" cy="784225"/>
          </a:xfrm>
        </p:grpSpPr>
        <p:sp>
          <p:nvSpPr>
            <p:cNvPr id="33827" name="AutoShape 35"/>
            <p:cNvSpPr>
              <a:spLocks/>
            </p:cNvSpPr>
            <p:nvPr/>
          </p:nvSpPr>
          <p:spPr bwMode="auto">
            <a:xfrm>
              <a:off x="0" y="0"/>
              <a:ext cx="1120776" cy="477838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33828" name="AutoShape 36"/>
            <p:cNvSpPr>
              <a:spLocks/>
            </p:cNvSpPr>
            <p:nvPr/>
          </p:nvSpPr>
          <p:spPr bwMode="auto">
            <a:xfrm>
              <a:off x="82550" y="504825"/>
              <a:ext cx="835794" cy="279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Cancel</a:t>
              </a:r>
              <a:endParaRPr lang="en-US" altLang="en-US"/>
            </a:p>
          </p:txBody>
        </p:sp>
      </p:grpSp>
      <p:grpSp>
        <p:nvGrpSpPr>
          <p:cNvPr id="33829" name="Group 37"/>
          <p:cNvGrpSpPr>
            <a:grpSpLocks/>
          </p:cNvGrpSpPr>
          <p:nvPr/>
        </p:nvGrpSpPr>
        <p:grpSpPr bwMode="auto">
          <a:xfrm>
            <a:off x="1463675" y="3783013"/>
            <a:ext cx="1452563" cy="1844675"/>
            <a:chOff x="0" y="0"/>
            <a:chExt cx="1454150" cy="1844675"/>
          </a:xfrm>
        </p:grpSpPr>
        <p:sp>
          <p:nvSpPr>
            <p:cNvPr id="33830" name="Line 38"/>
            <p:cNvSpPr>
              <a:spLocks noChangeShapeType="1"/>
            </p:cNvSpPr>
            <p:nvPr/>
          </p:nvSpPr>
          <p:spPr bwMode="auto">
            <a:xfrm flipH="1">
              <a:off x="1312863" y="-1"/>
              <a:ext cx="141287" cy="1844676"/>
            </a:xfrm>
            <a:prstGeom prst="lin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33831" name="AutoShape 39"/>
            <p:cNvSpPr>
              <a:spLocks/>
            </p:cNvSpPr>
            <p:nvPr/>
          </p:nvSpPr>
          <p:spPr bwMode="auto">
            <a:xfrm>
              <a:off x="0" y="849630"/>
              <a:ext cx="1445479" cy="3327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6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&lt;&lt;extends&gt;&gt;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3673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Kalıtım ilişkisi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2605088"/>
            <a:ext cx="41433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3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3ED7CB1E-F4AE-4B81-A903-A4B24FC6232F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3</a:t>
            </a:fld>
            <a:endParaRPr lang="en-US" altLang="en-US"/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Modelleme nedir</a:t>
            </a:r>
            <a:r>
              <a:rPr lang="en-US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?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 bwMode="auto">
          <a:xfrm>
            <a:off x="355600" y="1295400"/>
            <a:ext cx="8255000" cy="492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Modelleme gerçekliğin soyut gösterimidir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.</a:t>
            </a: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Soyutlamalar basitleştirmelerdir çünkü;</a:t>
            </a:r>
            <a:endParaRPr lang="en-US" altLang="en-US" sz="24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İlişkisiz detayları göz ardı ederler ve 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Sadece ilişkili detayları gösterirler.</a:t>
            </a:r>
            <a:endParaRPr lang="en-US" altLang="en-US" sz="20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Neyin </a:t>
            </a:r>
            <a:r>
              <a:rPr lang="tr-TR" altLang="en-US" sz="2400" i="1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ilgili</a:t>
            </a: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neyin </a:t>
            </a:r>
            <a:r>
              <a:rPr lang="tr-TR" altLang="en-US" sz="2400" i="1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ilgisiz</a:t>
            </a: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olduğu modelin amacına bağlıdır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232770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89C14DFF-C9E2-4F63-A3A3-F315F80B65A5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30</a:t>
            </a:fld>
            <a:endParaRPr lang="en-US" altLang="en-US"/>
          </a:p>
        </p:txBody>
      </p:sp>
      <p:sp>
        <p:nvSpPr>
          <p:cNvPr id="35842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en-US" altLang="en-US" sz="2800" b="1" i="1">
                <a:latin typeface="Times" charset="0"/>
                <a:ea typeface="Times" charset="0"/>
                <a:cs typeface="Times" charset="0"/>
                <a:sym typeface="Times" charset="0"/>
              </a:rPr>
              <a:t>Class Diagrams</a:t>
            </a:r>
            <a:endParaRPr lang="en-US" altLang="en-US"/>
          </a:p>
        </p:txBody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488950" y="1284288"/>
            <a:ext cx="8001000" cy="2827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Sınıf diyagramları sistemin yapısını gösterir</a:t>
            </a: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Nerelerde kullanılır</a:t>
            </a: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Gereksinim analizinde uygulama alanı kavramlarını modelleme için kullanılır</a:t>
            </a:r>
            <a:endParaRPr lang="en-US" altLang="en-US" sz="20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Sistem tasarımında alt sistemleri modellemede kullanılır </a:t>
            </a:r>
            <a:endParaRPr lang="en-US" altLang="en-US" sz="20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Nesne tasarımında sınıfların detaylı davranış ve niteliklerini belirlemede kullanılır</a:t>
            </a:r>
            <a:endParaRPr lang="en-US" altLang="en-US" dirty="0"/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538163" y="4516438"/>
            <a:ext cx="8199437" cy="1419225"/>
            <a:chOff x="0" y="0"/>
            <a:chExt cx="8199438" cy="1419225"/>
          </a:xfrm>
        </p:grpSpPr>
        <p:sp>
          <p:nvSpPr>
            <p:cNvPr id="35845" name="AutoShape 5"/>
            <p:cNvSpPr>
              <a:spLocks/>
            </p:cNvSpPr>
            <p:nvPr/>
          </p:nvSpPr>
          <p:spPr bwMode="auto">
            <a:xfrm>
              <a:off x="73025" y="384175"/>
              <a:ext cx="3309938" cy="9296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Table zone2price</a:t>
              </a:r>
            </a:p>
            <a:p>
              <a:pPr algn="l"/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Enumeration getZones()</a:t>
              </a:r>
            </a:p>
            <a:p>
              <a:pPr algn="l"/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Price getPrice(Zone)</a:t>
              </a:r>
              <a:endParaRPr lang="en-US" altLang="en-US"/>
            </a:p>
          </p:txBody>
        </p:sp>
        <p:grpSp>
          <p:nvGrpSpPr>
            <p:cNvPr id="35846" name="Group 6"/>
            <p:cNvGrpSpPr>
              <a:grpSpLocks/>
            </p:cNvGrpSpPr>
            <p:nvPr/>
          </p:nvGrpSpPr>
          <p:grpSpPr bwMode="auto">
            <a:xfrm>
              <a:off x="1587" y="0"/>
              <a:ext cx="3336926" cy="447675"/>
              <a:chOff x="0" y="0"/>
              <a:chExt cx="3336925" cy="447675"/>
            </a:xfrm>
          </p:grpSpPr>
          <p:sp>
            <p:nvSpPr>
              <p:cNvPr id="35847" name="AutoShape 7"/>
              <p:cNvSpPr>
                <a:spLocks/>
              </p:cNvSpPr>
              <p:nvPr/>
            </p:nvSpPr>
            <p:spPr bwMode="auto">
              <a:xfrm>
                <a:off x="0" y="0"/>
                <a:ext cx="3336925" cy="4476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35848" name="AutoShape 8"/>
              <p:cNvSpPr>
                <a:spLocks/>
              </p:cNvSpPr>
              <p:nvPr/>
            </p:nvSpPr>
            <p:spPr bwMode="auto">
              <a:xfrm>
                <a:off x="775414" y="149225"/>
                <a:ext cx="1796071" cy="279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TarifSchedule</a:t>
                </a:r>
                <a:endParaRPr lang="en-US" altLang="en-US"/>
              </a:p>
            </p:txBody>
          </p:sp>
        </p:grpSp>
        <p:sp>
          <p:nvSpPr>
            <p:cNvPr id="35849" name="AutoShape 9"/>
            <p:cNvSpPr>
              <a:spLocks/>
            </p:cNvSpPr>
            <p:nvPr/>
          </p:nvSpPr>
          <p:spPr bwMode="auto">
            <a:xfrm>
              <a:off x="0" y="452437"/>
              <a:ext cx="3338513" cy="2571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35850" name="AutoShape 10"/>
            <p:cNvSpPr>
              <a:spLocks/>
            </p:cNvSpPr>
            <p:nvPr/>
          </p:nvSpPr>
          <p:spPr bwMode="auto">
            <a:xfrm>
              <a:off x="0" y="719137"/>
              <a:ext cx="3335338" cy="5873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3335337" y="652462"/>
              <a:ext cx="2247901" cy="1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35852" name="AutoShape 12"/>
            <p:cNvSpPr>
              <a:spLocks/>
            </p:cNvSpPr>
            <p:nvPr/>
          </p:nvSpPr>
          <p:spPr bwMode="auto">
            <a:xfrm>
              <a:off x="3463925" y="757648"/>
              <a:ext cx="218440" cy="34842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*</a:t>
              </a:r>
              <a:endParaRPr lang="en-US" altLang="en-US"/>
            </a:p>
          </p:txBody>
        </p:sp>
        <p:sp>
          <p:nvSpPr>
            <p:cNvPr id="35853" name="AutoShape 13"/>
            <p:cNvSpPr>
              <a:spLocks/>
            </p:cNvSpPr>
            <p:nvPr/>
          </p:nvSpPr>
          <p:spPr bwMode="auto">
            <a:xfrm>
              <a:off x="5224462" y="783048"/>
              <a:ext cx="218441" cy="34842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*</a:t>
              </a:r>
              <a:endParaRPr lang="en-US" altLang="en-US"/>
            </a:p>
          </p:txBody>
        </p:sp>
        <p:grpSp>
          <p:nvGrpSpPr>
            <p:cNvPr id="35854" name="Group 14"/>
            <p:cNvGrpSpPr>
              <a:grpSpLocks/>
            </p:cNvGrpSpPr>
            <p:nvPr/>
          </p:nvGrpSpPr>
          <p:grpSpPr bwMode="auto">
            <a:xfrm>
              <a:off x="5580062" y="104775"/>
              <a:ext cx="2619376" cy="447675"/>
              <a:chOff x="0" y="0"/>
              <a:chExt cx="2619375" cy="447675"/>
            </a:xfrm>
          </p:grpSpPr>
          <p:sp>
            <p:nvSpPr>
              <p:cNvPr id="35855" name="AutoShape 15"/>
              <p:cNvSpPr>
                <a:spLocks/>
              </p:cNvSpPr>
              <p:nvPr/>
            </p:nvSpPr>
            <p:spPr bwMode="auto">
              <a:xfrm>
                <a:off x="0" y="0"/>
                <a:ext cx="2619375" cy="4476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35856" name="AutoShape 16"/>
              <p:cNvSpPr>
                <a:spLocks/>
              </p:cNvSpPr>
              <p:nvPr/>
            </p:nvSpPr>
            <p:spPr bwMode="auto">
              <a:xfrm>
                <a:off x="1034558" y="149225"/>
                <a:ext cx="561430" cy="279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Trip</a:t>
                </a:r>
                <a:endParaRPr lang="en-US" altLang="en-US"/>
              </a:p>
            </p:txBody>
          </p:sp>
        </p:grpSp>
        <p:sp>
          <p:nvSpPr>
            <p:cNvPr id="35857" name="AutoShape 17"/>
            <p:cNvSpPr>
              <a:spLocks/>
            </p:cNvSpPr>
            <p:nvPr/>
          </p:nvSpPr>
          <p:spPr bwMode="auto">
            <a:xfrm>
              <a:off x="5580062" y="550862"/>
              <a:ext cx="2617788" cy="5746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35858" name="AutoShape 18"/>
            <p:cNvSpPr>
              <a:spLocks/>
            </p:cNvSpPr>
            <p:nvPr/>
          </p:nvSpPr>
          <p:spPr bwMode="auto">
            <a:xfrm>
              <a:off x="5580062" y="1123950"/>
              <a:ext cx="2617788" cy="2952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35859" name="AutoShape 19"/>
            <p:cNvSpPr>
              <a:spLocks/>
            </p:cNvSpPr>
            <p:nvPr/>
          </p:nvSpPr>
          <p:spPr bwMode="auto">
            <a:xfrm>
              <a:off x="5721350" y="546100"/>
              <a:ext cx="1658888" cy="558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zone:Zone</a:t>
              </a:r>
            </a:p>
            <a:p>
              <a:pPr algn="l"/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Price: Price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016687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3237F2A4-5D63-4032-BD37-F487B4D65737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31</a:t>
            </a:fld>
            <a:endParaRPr lang="en-US" altLang="en-US"/>
          </a:p>
        </p:txBody>
      </p:sp>
      <p:sp>
        <p:nvSpPr>
          <p:cNvPr id="36866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en-US" altLang="en-US" sz="2800" b="1" i="1">
                <a:latin typeface="Times" charset="0"/>
                <a:ea typeface="Times" charset="0"/>
                <a:cs typeface="Times" charset="0"/>
                <a:sym typeface="Times" charset="0"/>
              </a:rPr>
              <a:t>Classes</a:t>
            </a:r>
            <a:endParaRPr lang="en-US" altLang="en-US"/>
          </a:p>
        </p:txBody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xfrm>
            <a:off x="533400" y="4311650"/>
            <a:ext cx="8001000" cy="682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9400" indent="-279400" defTabSz="89535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1900" b="1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Sınıf</a:t>
            </a:r>
            <a:r>
              <a:rPr lang="tr-TR" altLang="en-US" sz="19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bir kavramı gösterir </a:t>
            </a:r>
            <a:endParaRPr lang="en-US" altLang="en-US" sz="19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5187950" y="922338"/>
            <a:ext cx="3635375" cy="1312862"/>
            <a:chOff x="0" y="0"/>
            <a:chExt cx="3635375" cy="1313815"/>
          </a:xfrm>
        </p:grpSpPr>
        <p:sp>
          <p:nvSpPr>
            <p:cNvPr id="36869" name="AutoShape 5"/>
            <p:cNvSpPr>
              <a:spLocks/>
            </p:cNvSpPr>
            <p:nvPr/>
          </p:nvSpPr>
          <p:spPr bwMode="auto">
            <a:xfrm>
              <a:off x="77787" y="384175"/>
              <a:ext cx="3557588" cy="9296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solidFill>
                    <a:srgbClr val="2EFF2C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Table</a:t>
              </a:r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 zone2price</a:t>
              </a:r>
            </a:p>
            <a:p>
              <a:pPr algn="l"/>
              <a:r>
                <a:rPr lang="en-US" altLang="en-US" sz="1800">
                  <a:solidFill>
                    <a:srgbClr val="2EFF2C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Enumeration</a:t>
              </a:r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 getZones()</a:t>
              </a:r>
            </a:p>
            <a:p>
              <a:pPr algn="l"/>
              <a:r>
                <a:rPr lang="en-US" altLang="en-US" sz="1800">
                  <a:solidFill>
                    <a:srgbClr val="2EFF2C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Price</a:t>
              </a:r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 getPrice(</a:t>
              </a:r>
              <a:r>
                <a:rPr lang="en-US" altLang="en-US" sz="1800">
                  <a:solidFill>
                    <a:srgbClr val="2EFF2C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Zone</a:t>
              </a:r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)</a:t>
              </a:r>
              <a:endParaRPr lang="en-US" altLang="en-US"/>
            </a:p>
          </p:txBody>
        </p:sp>
        <p:sp>
          <p:nvSpPr>
            <p:cNvPr id="36870" name="AutoShape 6"/>
            <p:cNvSpPr>
              <a:spLocks/>
            </p:cNvSpPr>
            <p:nvPr/>
          </p:nvSpPr>
          <p:spPr bwMode="auto">
            <a:xfrm>
              <a:off x="0" y="0"/>
              <a:ext cx="3578225" cy="4476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36871" name="AutoShape 7"/>
            <p:cNvSpPr>
              <a:spLocks/>
            </p:cNvSpPr>
            <p:nvPr/>
          </p:nvSpPr>
          <p:spPr bwMode="auto">
            <a:xfrm>
              <a:off x="896937" y="149225"/>
              <a:ext cx="1796071" cy="279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TarifSchedule</a:t>
              </a:r>
              <a:endParaRPr lang="en-US" altLang="en-US"/>
            </a:p>
          </p:txBody>
        </p:sp>
        <p:sp>
          <p:nvSpPr>
            <p:cNvPr id="36872" name="AutoShape 8"/>
            <p:cNvSpPr>
              <a:spLocks/>
            </p:cNvSpPr>
            <p:nvPr/>
          </p:nvSpPr>
          <p:spPr bwMode="auto">
            <a:xfrm>
              <a:off x="3175" y="452437"/>
              <a:ext cx="3573463" cy="2571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36873" name="AutoShape 9"/>
            <p:cNvSpPr>
              <a:spLocks/>
            </p:cNvSpPr>
            <p:nvPr/>
          </p:nvSpPr>
          <p:spPr bwMode="auto">
            <a:xfrm>
              <a:off x="11112" y="719137"/>
              <a:ext cx="3573463" cy="5873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</p:grpSp>
      <p:grpSp>
        <p:nvGrpSpPr>
          <p:cNvPr id="36874" name="Group 10"/>
          <p:cNvGrpSpPr>
            <a:grpSpLocks/>
          </p:cNvGrpSpPr>
          <p:nvPr/>
        </p:nvGrpSpPr>
        <p:grpSpPr bwMode="auto">
          <a:xfrm>
            <a:off x="873125" y="1676400"/>
            <a:ext cx="4295775" cy="2222500"/>
            <a:chOff x="0" y="0"/>
            <a:chExt cx="4295775" cy="2222500"/>
          </a:xfrm>
        </p:grpSpPr>
        <p:grpSp>
          <p:nvGrpSpPr>
            <p:cNvPr id="36875" name="Group 11"/>
            <p:cNvGrpSpPr>
              <a:grpSpLocks/>
            </p:cNvGrpSpPr>
            <p:nvPr/>
          </p:nvGrpSpPr>
          <p:grpSpPr bwMode="auto">
            <a:xfrm>
              <a:off x="0" y="566737"/>
              <a:ext cx="2247900" cy="1313816"/>
              <a:chOff x="0" y="0"/>
              <a:chExt cx="2247900" cy="1313815"/>
            </a:xfrm>
          </p:grpSpPr>
          <p:sp>
            <p:nvSpPr>
              <p:cNvPr id="36876" name="AutoShape 12"/>
              <p:cNvSpPr>
                <a:spLocks/>
              </p:cNvSpPr>
              <p:nvPr/>
            </p:nvSpPr>
            <p:spPr bwMode="auto">
              <a:xfrm>
                <a:off x="53974" y="384175"/>
                <a:ext cx="2193926" cy="9296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zone2price</a:t>
                </a:r>
              </a:p>
              <a:p>
                <a:pPr algn="l"/>
                <a:r>
                  <a:rPr lang="en-US" altLang="en-US" sz="180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getZones()</a:t>
                </a:r>
              </a:p>
              <a:p>
                <a:pPr algn="l"/>
                <a:r>
                  <a:rPr lang="en-US" altLang="en-US" sz="180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getPrice()</a:t>
                </a:r>
                <a:endParaRPr lang="en-US" altLang="en-US"/>
              </a:p>
            </p:txBody>
          </p:sp>
          <p:grpSp>
            <p:nvGrpSpPr>
              <p:cNvPr id="36877" name="Group 13"/>
              <p:cNvGrpSpPr>
                <a:grpSpLocks/>
              </p:cNvGrpSpPr>
              <p:nvPr/>
            </p:nvGrpSpPr>
            <p:grpSpPr bwMode="auto">
              <a:xfrm>
                <a:off x="6349" y="0"/>
                <a:ext cx="2206626" cy="447675"/>
                <a:chOff x="0" y="0"/>
                <a:chExt cx="2206625" cy="447675"/>
              </a:xfrm>
            </p:grpSpPr>
            <p:sp>
              <p:nvSpPr>
                <p:cNvPr id="36878" name="AutoShape 14"/>
                <p:cNvSpPr>
                  <a:spLocks/>
                </p:cNvSpPr>
                <p:nvPr/>
              </p:nvSpPr>
              <p:spPr bwMode="auto">
                <a:xfrm>
                  <a:off x="0" y="0"/>
                  <a:ext cx="2206625" cy="44767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587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 altLang="en-US" sz="1800">
                    <a:latin typeface="Times" charset="0"/>
                    <a:ea typeface="Times" charset="0"/>
                    <a:cs typeface="Times" charset="0"/>
                    <a:sym typeface="Times" charset="0"/>
                  </a:endParaRPr>
                </a:p>
              </p:txBody>
            </p:sp>
            <p:sp>
              <p:nvSpPr>
                <p:cNvPr id="36879" name="AutoShape 15"/>
                <p:cNvSpPr>
                  <a:spLocks/>
                </p:cNvSpPr>
                <p:nvPr/>
              </p:nvSpPr>
              <p:spPr bwMode="auto">
                <a:xfrm>
                  <a:off x="211137" y="149225"/>
                  <a:ext cx="1796071" cy="27940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l"/>
                  <a:r>
                    <a:rPr lang="en-US" altLang="en-US" sz="1800">
                      <a:latin typeface="Courier" charset="0"/>
                      <a:ea typeface="Courier" charset="0"/>
                      <a:cs typeface="Courier" charset="0"/>
                      <a:sym typeface="Courier" charset="0"/>
                    </a:rPr>
                    <a:t>TarifSchedule</a:t>
                  </a:r>
                  <a:endParaRPr lang="en-US" altLang="en-US"/>
                </a:p>
              </p:txBody>
            </p:sp>
          </p:grpSp>
          <p:sp>
            <p:nvSpPr>
              <p:cNvPr id="36880" name="AutoShape 16"/>
              <p:cNvSpPr>
                <a:spLocks/>
              </p:cNvSpPr>
              <p:nvPr/>
            </p:nvSpPr>
            <p:spPr bwMode="auto">
              <a:xfrm>
                <a:off x="0" y="452437"/>
                <a:ext cx="2212975" cy="2571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36881" name="AutoShape 17"/>
              <p:cNvSpPr>
                <a:spLocks/>
              </p:cNvSpPr>
              <p:nvPr/>
            </p:nvSpPr>
            <p:spPr bwMode="auto">
              <a:xfrm>
                <a:off x="4762" y="719137"/>
                <a:ext cx="2211388" cy="5873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</p:grpSp>
        <p:grpSp>
          <p:nvGrpSpPr>
            <p:cNvPr id="36882" name="Group 18"/>
            <p:cNvGrpSpPr>
              <a:grpSpLocks/>
            </p:cNvGrpSpPr>
            <p:nvPr/>
          </p:nvGrpSpPr>
          <p:grpSpPr bwMode="auto">
            <a:xfrm>
              <a:off x="2282797" y="0"/>
              <a:ext cx="1758978" cy="833431"/>
              <a:chOff x="0" y="0"/>
              <a:chExt cx="1758978" cy="833431"/>
            </a:xfrm>
          </p:grpSpPr>
          <p:sp>
            <p:nvSpPr>
              <p:cNvPr id="36883" name="AutoShape 19"/>
              <p:cNvSpPr>
                <a:spLocks/>
              </p:cNvSpPr>
              <p:nvPr/>
            </p:nvSpPr>
            <p:spPr bwMode="auto">
              <a:xfrm>
                <a:off x="0" y="0"/>
                <a:ext cx="1758978" cy="83343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8863" y="0"/>
                    </a:moveTo>
                    <a:cubicBezTo>
                      <a:pt x="7456" y="0"/>
                      <a:pt x="6316" y="1178"/>
                      <a:pt x="6316" y="2633"/>
                    </a:cubicBezTo>
                    <a:lnTo>
                      <a:pt x="6316" y="9216"/>
                    </a:lnTo>
                    <a:lnTo>
                      <a:pt x="0" y="21600"/>
                    </a:lnTo>
                    <a:lnTo>
                      <a:pt x="6316" y="13165"/>
                    </a:lnTo>
                    <a:cubicBezTo>
                      <a:pt x="6316" y="14620"/>
                      <a:pt x="7456" y="15798"/>
                      <a:pt x="8863" y="15798"/>
                    </a:cubicBezTo>
                    <a:lnTo>
                      <a:pt x="19052" y="15798"/>
                    </a:lnTo>
                    <a:cubicBezTo>
                      <a:pt x="20459" y="15798"/>
                      <a:pt x="21600" y="14620"/>
                      <a:pt x="21600" y="13165"/>
                    </a:cubicBezTo>
                    <a:lnTo>
                      <a:pt x="21600" y="2633"/>
                    </a:lnTo>
                    <a:cubicBezTo>
                      <a:pt x="21600" y="1178"/>
                      <a:pt x="20459" y="0"/>
                      <a:pt x="19052" y="0"/>
                    </a:cubicBezTo>
                    <a:lnTo>
                      <a:pt x="886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l"/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36884" name="AutoShape 20"/>
              <p:cNvSpPr>
                <a:spLocks/>
              </p:cNvSpPr>
              <p:nvPr/>
            </p:nvSpPr>
            <p:spPr bwMode="auto">
              <a:xfrm>
                <a:off x="559954" y="130585"/>
                <a:ext cx="649969" cy="3484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19" tIns="45719" rIns="45719" bIns="45719" anchor="ctr"/>
              <a:lstStyle/>
              <a:p>
                <a:pPr algn="l"/>
                <a:r>
                  <a:rPr lang="tr-TR" altLang="en-US" sz="1800" dirty="0" smtClean="0">
                    <a:latin typeface="Times New Roman" pitchFamily="18" charset="0"/>
                    <a:cs typeface="Times New Roman" pitchFamily="18" charset="0"/>
                    <a:sym typeface="Times New Roman" pitchFamily="18" charset="0"/>
                  </a:rPr>
                  <a:t>Ad</a:t>
                </a:r>
                <a:endParaRPr lang="en-US" altLang="en-US" dirty="0"/>
              </a:p>
            </p:txBody>
          </p:sp>
        </p:grpSp>
        <p:grpSp>
          <p:nvGrpSpPr>
            <p:cNvPr id="36885" name="Group 21"/>
            <p:cNvGrpSpPr>
              <a:grpSpLocks/>
            </p:cNvGrpSpPr>
            <p:nvPr/>
          </p:nvGrpSpPr>
          <p:grpSpPr bwMode="auto">
            <a:xfrm>
              <a:off x="2257421" y="812800"/>
              <a:ext cx="2000254" cy="609600"/>
              <a:chOff x="0" y="0"/>
              <a:chExt cx="2000255" cy="609600"/>
            </a:xfrm>
          </p:grpSpPr>
          <p:sp>
            <p:nvSpPr>
              <p:cNvPr id="36886" name="AutoShape 22"/>
              <p:cNvSpPr>
                <a:spLocks/>
              </p:cNvSpPr>
              <p:nvPr/>
            </p:nvSpPr>
            <p:spPr bwMode="auto">
              <a:xfrm>
                <a:off x="0" y="0"/>
                <a:ext cx="2000255" cy="6096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400" y="0"/>
                    </a:moveTo>
                    <a:cubicBezTo>
                      <a:pt x="4721" y="0"/>
                      <a:pt x="3360" y="1611"/>
                      <a:pt x="3360" y="3600"/>
                    </a:cubicBezTo>
                    <a:lnTo>
                      <a:pt x="3360" y="12600"/>
                    </a:lnTo>
                    <a:lnTo>
                      <a:pt x="0" y="12881"/>
                    </a:lnTo>
                    <a:lnTo>
                      <a:pt x="3360" y="18000"/>
                    </a:lnTo>
                    <a:cubicBezTo>
                      <a:pt x="3360" y="19988"/>
                      <a:pt x="4721" y="21600"/>
                      <a:pt x="6400" y="21600"/>
                    </a:cubicBezTo>
                    <a:lnTo>
                      <a:pt x="18560" y="21600"/>
                    </a:lnTo>
                    <a:cubicBezTo>
                      <a:pt x="20238" y="21600"/>
                      <a:pt x="21600" y="19988"/>
                      <a:pt x="21600" y="18000"/>
                    </a:cubicBezTo>
                    <a:lnTo>
                      <a:pt x="21600" y="3600"/>
                    </a:lnTo>
                    <a:cubicBezTo>
                      <a:pt x="21600" y="1611"/>
                      <a:pt x="20238" y="0"/>
                      <a:pt x="18560" y="0"/>
                    </a:cubicBezTo>
                    <a:lnTo>
                      <a:pt x="64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l"/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36887" name="AutoShape 23"/>
              <p:cNvSpPr>
                <a:spLocks/>
              </p:cNvSpPr>
              <p:nvPr/>
            </p:nvSpPr>
            <p:spPr bwMode="auto">
              <a:xfrm>
                <a:off x="373009" y="130585"/>
                <a:ext cx="1018429" cy="3484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19" tIns="45719" rIns="45719" bIns="45719" anchor="ctr"/>
              <a:lstStyle/>
              <a:p>
                <a:pPr algn="l"/>
                <a:r>
                  <a:rPr lang="tr-TR" altLang="en-US" sz="1800" dirty="0" smtClean="0">
                    <a:latin typeface="Times New Roman" pitchFamily="18" charset="0"/>
                    <a:cs typeface="Times New Roman" pitchFamily="18" charset="0"/>
                    <a:sym typeface="Times New Roman" pitchFamily="18" charset="0"/>
                  </a:rPr>
                  <a:t>Nitelik</a:t>
                </a:r>
                <a:endParaRPr lang="en-US" altLang="en-US" dirty="0"/>
              </a:p>
            </p:txBody>
          </p:sp>
        </p:grpSp>
        <p:grpSp>
          <p:nvGrpSpPr>
            <p:cNvPr id="36888" name="Group 24"/>
            <p:cNvGrpSpPr>
              <a:grpSpLocks/>
            </p:cNvGrpSpPr>
            <p:nvPr/>
          </p:nvGrpSpPr>
          <p:grpSpPr bwMode="auto">
            <a:xfrm>
              <a:off x="2219355" y="1557330"/>
              <a:ext cx="2076420" cy="665170"/>
              <a:chOff x="0" y="0"/>
              <a:chExt cx="2076420" cy="665170"/>
            </a:xfrm>
          </p:grpSpPr>
          <p:sp>
            <p:nvSpPr>
              <p:cNvPr id="36889" name="AutoShape 25"/>
              <p:cNvSpPr>
                <a:spLocks/>
              </p:cNvSpPr>
              <p:nvPr/>
            </p:nvSpPr>
            <p:spPr bwMode="auto">
              <a:xfrm>
                <a:off x="0" y="0"/>
                <a:ext cx="2076420" cy="66517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957" y="1804"/>
                    </a:moveTo>
                    <a:cubicBezTo>
                      <a:pt x="5340" y="1804"/>
                      <a:pt x="4029" y="3281"/>
                      <a:pt x="4029" y="5103"/>
                    </a:cubicBezTo>
                    <a:lnTo>
                      <a:pt x="0" y="0"/>
                    </a:lnTo>
                    <a:lnTo>
                      <a:pt x="4029" y="10052"/>
                    </a:lnTo>
                    <a:lnTo>
                      <a:pt x="4029" y="18300"/>
                    </a:lnTo>
                    <a:cubicBezTo>
                      <a:pt x="4029" y="20122"/>
                      <a:pt x="5340" y="21600"/>
                      <a:pt x="6957" y="21600"/>
                    </a:cubicBezTo>
                    <a:lnTo>
                      <a:pt x="18671" y="21600"/>
                    </a:lnTo>
                    <a:cubicBezTo>
                      <a:pt x="20288" y="21600"/>
                      <a:pt x="21600" y="20122"/>
                      <a:pt x="21600" y="18300"/>
                    </a:cubicBezTo>
                    <a:lnTo>
                      <a:pt x="21600" y="5103"/>
                    </a:lnTo>
                    <a:cubicBezTo>
                      <a:pt x="21600" y="3281"/>
                      <a:pt x="20288" y="1804"/>
                      <a:pt x="18671" y="1804"/>
                    </a:cubicBezTo>
                    <a:lnTo>
                      <a:pt x="6957" y="180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l"/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36890" name="AutoShape 26"/>
              <p:cNvSpPr>
                <a:spLocks/>
              </p:cNvSpPr>
              <p:nvPr/>
            </p:nvSpPr>
            <p:spPr bwMode="auto">
              <a:xfrm>
                <a:off x="449175" y="186154"/>
                <a:ext cx="1107168" cy="3484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19" tIns="45719" rIns="45719" bIns="45719" anchor="ctr"/>
              <a:lstStyle/>
              <a:p>
                <a:pPr algn="l"/>
                <a:r>
                  <a:rPr lang="tr-TR" altLang="en-US" sz="1800" dirty="0" smtClean="0">
                    <a:latin typeface="Times New Roman" pitchFamily="18" charset="0"/>
                    <a:cs typeface="Times New Roman" pitchFamily="18" charset="0"/>
                    <a:sym typeface="Times New Roman" pitchFamily="18" charset="0"/>
                  </a:rPr>
                  <a:t>Metodlar</a:t>
                </a:r>
                <a:endParaRPr lang="en-US" altLang="en-US" dirty="0"/>
              </a:p>
            </p:txBody>
          </p:sp>
        </p:grpSp>
      </p:grpSp>
      <p:grpSp>
        <p:nvGrpSpPr>
          <p:cNvPr id="36891" name="Group 27"/>
          <p:cNvGrpSpPr>
            <a:grpSpLocks/>
          </p:cNvGrpSpPr>
          <p:nvPr/>
        </p:nvGrpSpPr>
        <p:grpSpPr bwMode="auto">
          <a:xfrm>
            <a:off x="5797550" y="2178050"/>
            <a:ext cx="2101850" cy="882650"/>
            <a:chOff x="0" y="0"/>
            <a:chExt cx="2101835" cy="881070"/>
          </a:xfrm>
        </p:grpSpPr>
        <p:sp>
          <p:nvSpPr>
            <p:cNvPr id="36892" name="AutoShape 28"/>
            <p:cNvSpPr>
              <a:spLocks/>
            </p:cNvSpPr>
            <p:nvPr/>
          </p:nvSpPr>
          <p:spPr bwMode="auto">
            <a:xfrm>
              <a:off x="0" y="0"/>
              <a:ext cx="2101835" cy="88107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7134" y="6655"/>
                  </a:moveTo>
                  <a:cubicBezTo>
                    <a:pt x="5536" y="6655"/>
                    <a:pt x="4241" y="7770"/>
                    <a:pt x="4241" y="9146"/>
                  </a:cubicBezTo>
                  <a:lnTo>
                    <a:pt x="4241" y="19109"/>
                  </a:lnTo>
                  <a:cubicBezTo>
                    <a:pt x="4241" y="20484"/>
                    <a:pt x="5536" y="21600"/>
                    <a:pt x="7134" y="21600"/>
                  </a:cubicBezTo>
                  <a:lnTo>
                    <a:pt x="18706" y="21600"/>
                  </a:lnTo>
                  <a:cubicBezTo>
                    <a:pt x="20304" y="21600"/>
                    <a:pt x="21600" y="20484"/>
                    <a:pt x="21600" y="19109"/>
                  </a:cubicBezTo>
                  <a:lnTo>
                    <a:pt x="21600" y="9146"/>
                  </a:lnTo>
                  <a:cubicBezTo>
                    <a:pt x="21600" y="7770"/>
                    <a:pt x="20304" y="6655"/>
                    <a:pt x="18706" y="6655"/>
                  </a:cubicBezTo>
                  <a:lnTo>
                    <a:pt x="11474" y="6655"/>
                  </a:lnTo>
                  <a:lnTo>
                    <a:pt x="0" y="0"/>
                  </a:lnTo>
                  <a:lnTo>
                    <a:pt x="7134" y="6655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36893" name="AutoShape 29"/>
            <p:cNvSpPr>
              <a:spLocks/>
            </p:cNvSpPr>
            <p:nvPr/>
          </p:nvSpPr>
          <p:spPr bwMode="auto">
            <a:xfrm>
              <a:off x="474590" y="402055"/>
              <a:ext cx="980254" cy="34842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Signature</a:t>
              </a:r>
              <a:endParaRPr lang="en-US" altLang="en-US"/>
            </a:p>
          </p:txBody>
        </p:sp>
      </p:grpSp>
      <p:grpSp>
        <p:nvGrpSpPr>
          <p:cNvPr id="36894" name="Group 30"/>
          <p:cNvGrpSpPr>
            <a:grpSpLocks/>
          </p:cNvGrpSpPr>
          <p:nvPr/>
        </p:nvGrpSpPr>
        <p:grpSpPr bwMode="auto">
          <a:xfrm>
            <a:off x="6315075" y="3309938"/>
            <a:ext cx="2206625" cy="447675"/>
            <a:chOff x="0" y="0"/>
            <a:chExt cx="2206625" cy="447675"/>
          </a:xfrm>
        </p:grpSpPr>
        <p:sp>
          <p:nvSpPr>
            <p:cNvPr id="36895" name="AutoShape 31"/>
            <p:cNvSpPr>
              <a:spLocks/>
            </p:cNvSpPr>
            <p:nvPr/>
          </p:nvSpPr>
          <p:spPr bwMode="auto">
            <a:xfrm>
              <a:off x="0" y="0"/>
              <a:ext cx="2206625" cy="4476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36896" name="AutoShape 32"/>
            <p:cNvSpPr>
              <a:spLocks/>
            </p:cNvSpPr>
            <p:nvPr/>
          </p:nvSpPr>
          <p:spPr bwMode="auto">
            <a:xfrm>
              <a:off x="211137" y="149225"/>
              <a:ext cx="1796071" cy="279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TarifSchedule</a:t>
              </a:r>
              <a:endParaRPr lang="en-US" altLang="en-US"/>
            </a:p>
          </p:txBody>
        </p:sp>
      </p:grpSp>
      <p:sp>
        <p:nvSpPr>
          <p:cNvPr id="36897" name="AutoShape 33"/>
          <p:cNvSpPr>
            <a:spLocks/>
          </p:cNvSpPr>
          <p:nvPr/>
        </p:nvSpPr>
        <p:spPr bwMode="auto">
          <a:xfrm>
            <a:off x="825500" y="6015038"/>
            <a:ext cx="6688138" cy="393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4450" tIns="44450" rIns="44450" bIns="44450"/>
          <a:lstStyle/>
          <a:p>
            <a:pPr algn="l"/>
            <a:r>
              <a:rPr lang="tr-TR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Sınıf adı mutlaka zorunlu alandır</a:t>
            </a:r>
            <a:endParaRPr lang="en-US" altLang="en-US" dirty="0"/>
          </a:p>
        </p:txBody>
      </p:sp>
      <p:grpSp>
        <p:nvGrpSpPr>
          <p:cNvPr id="36899" name="Group 35"/>
          <p:cNvGrpSpPr>
            <a:grpSpLocks/>
          </p:cNvGrpSpPr>
          <p:nvPr/>
        </p:nvGrpSpPr>
        <p:grpSpPr bwMode="auto">
          <a:xfrm>
            <a:off x="3060700" y="403225"/>
            <a:ext cx="2263775" cy="1073150"/>
            <a:chOff x="0" y="0"/>
            <a:chExt cx="2263785" cy="1074731"/>
          </a:xfrm>
        </p:grpSpPr>
        <p:sp>
          <p:nvSpPr>
            <p:cNvPr id="36900" name="AutoShape 36"/>
            <p:cNvSpPr>
              <a:spLocks/>
            </p:cNvSpPr>
            <p:nvPr/>
          </p:nvSpPr>
          <p:spPr bwMode="auto">
            <a:xfrm>
              <a:off x="0" y="0"/>
              <a:ext cx="2263785" cy="10747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686" y="0"/>
                  </a:moveTo>
                  <a:cubicBezTo>
                    <a:pt x="1202" y="0"/>
                    <a:pt x="0" y="914"/>
                    <a:pt x="0" y="2041"/>
                  </a:cubicBezTo>
                  <a:lnTo>
                    <a:pt x="0" y="10209"/>
                  </a:lnTo>
                  <a:cubicBezTo>
                    <a:pt x="0" y="11337"/>
                    <a:pt x="1202" y="12251"/>
                    <a:pt x="2686" y="12251"/>
                  </a:cubicBezTo>
                  <a:lnTo>
                    <a:pt x="9401" y="12251"/>
                  </a:lnTo>
                  <a:lnTo>
                    <a:pt x="21600" y="21600"/>
                  </a:lnTo>
                  <a:lnTo>
                    <a:pt x="13430" y="12251"/>
                  </a:lnTo>
                  <a:cubicBezTo>
                    <a:pt x="14914" y="12251"/>
                    <a:pt x="16116" y="11337"/>
                    <a:pt x="16116" y="10209"/>
                  </a:cubicBezTo>
                  <a:lnTo>
                    <a:pt x="16116" y="2041"/>
                  </a:lnTo>
                  <a:cubicBezTo>
                    <a:pt x="16116" y="914"/>
                    <a:pt x="14914" y="0"/>
                    <a:pt x="13430" y="0"/>
                  </a:cubicBezTo>
                  <a:lnTo>
                    <a:pt x="940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36901" name="AutoShape 37"/>
            <p:cNvSpPr>
              <a:spLocks/>
            </p:cNvSpPr>
            <p:nvPr/>
          </p:nvSpPr>
          <p:spPr bwMode="auto">
            <a:xfrm>
              <a:off x="61855" y="130585"/>
              <a:ext cx="557881" cy="3484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Type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399968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334B48F1-FE3C-4550-8A80-887F343E35FC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32</a:t>
            </a:fld>
            <a:endParaRPr lang="en-US" altLang="en-US"/>
          </a:p>
        </p:txBody>
      </p:sp>
      <p:sp>
        <p:nvSpPr>
          <p:cNvPr id="37890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en-US" altLang="en-US" sz="2800" b="1" i="1">
                <a:latin typeface="Times" charset="0"/>
                <a:ea typeface="Times" charset="0"/>
                <a:cs typeface="Times" charset="0"/>
                <a:sym typeface="Times" charset="0"/>
              </a:rPr>
              <a:t>Instances</a:t>
            </a:r>
            <a:endParaRPr lang="en-US" altLang="en-US"/>
          </a:p>
        </p:txBody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xfrm>
            <a:off x="488950" y="4005064"/>
            <a:ext cx="8001000" cy="98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00025" indent="-200025" defTabSz="639763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1400" b="1" i="1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Örnek </a:t>
            </a:r>
            <a:r>
              <a:rPr lang="tr-TR" altLang="en-US" sz="1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olguları gösterir</a:t>
            </a:r>
            <a:endParaRPr lang="en-US" altLang="en-US" sz="1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00025" indent="-200025" defTabSz="639763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1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Nitelikler </a:t>
            </a:r>
            <a:r>
              <a:rPr lang="tr-TR" altLang="en-US" sz="1400" b="1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değerleri</a:t>
            </a:r>
            <a:r>
              <a:rPr lang="tr-TR" altLang="en-US" sz="1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ile gösterilir</a:t>
            </a:r>
            <a:endParaRPr lang="en-US" altLang="en-US" sz="1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00025" indent="-200025" defTabSz="639763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1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Örneğin adının </a:t>
            </a:r>
            <a:r>
              <a:rPr lang="tr-TR" altLang="en-US" sz="1400" u="sng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altı çizilir</a:t>
            </a:r>
            <a:endParaRPr lang="en-US" altLang="en-US" sz="1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00025" indent="-200025" defTabSz="639763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1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İsim sadece örneğin sınıfının adını içerir</a:t>
            </a:r>
            <a:endParaRPr lang="en-US" altLang="en-US" dirty="0"/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1071563" y="1392238"/>
            <a:ext cx="3556000" cy="1616075"/>
            <a:chOff x="0" y="0"/>
            <a:chExt cx="3556000" cy="1616075"/>
          </a:xfrm>
        </p:grpSpPr>
        <p:sp>
          <p:nvSpPr>
            <p:cNvPr id="37893" name="AutoShape 5"/>
            <p:cNvSpPr>
              <a:spLocks/>
            </p:cNvSpPr>
            <p:nvPr/>
          </p:nvSpPr>
          <p:spPr bwMode="auto">
            <a:xfrm>
              <a:off x="77787" y="384175"/>
              <a:ext cx="3478213" cy="12090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zone2price = {</a:t>
              </a:r>
            </a:p>
            <a:p>
              <a:pPr algn="l"/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{‘1’, 0.20},</a:t>
              </a:r>
              <a:b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</a:br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{‘2’, 0.40},</a:t>
              </a:r>
            </a:p>
            <a:p>
              <a:pPr algn="l"/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{‘3’, 0.60}}</a:t>
              </a:r>
              <a:endParaRPr lang="en-US" altLang="en-US"/>
            </a:p>
          </p:txBody>
        </p:sp>
        <p:grpSp>
          <p:nvGrpSpPr>
            <p:cNvPr id="37894" name="Group 6"/>
            <p:cNvGrpSpPr>
              <a:grpSpLocks/>
            </p:cNvGrpSpPr>
            <p:nvPr/>
          </p:nvGrpSpPr>
          <p:grpSpPr bwMode="auto">
            <a:xfrm>
              <a:off x="1587" y="0"/>
              <a:ext cx="3498851" cy="447675"/>
              <a:chOff x="0" y="0"/>
              <a:chExt cx="3498850" cy="447675"/>
            </a:xfrm>
          </p:grpSpPr>
          <p:sp>
            <p:nvSpPr>
              <p:cNvPr id="37895" name="AutoShape 7"/>
              <p:cNvSpPr>
                <a:spLocks/>
              </p:cNvSpPr>
              <p:nvPr/>
            </p:nvSpPr>
            <p:spPr bwMode="auto">
              <a:xfrm>
                <a:off x="0" y="0"/>
                <a:ext cx="3498850" cy="4476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37896" name="AutoShape 8"/>
              <p:cNvSpPr>
                <a:spLocks/>
              </p:cNvSpPr>
              <p:nvPr/>
            </p:nvSpPr>
            <p:spPr bwMode="auto">
              <a:xfrm>
                <a:off x="171166" y="149225"/>
                <a:ext cx="3167895" cy="279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 u="sng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tarif2006:TarifSchedule</a:t>
                </a:r>
                <a:endParaRPr lang="en-US" altLang="en-US"/>
              </a:p>
            </p:txBody>
          </p:sp>
        </p:grpSp>
        <p:sp>
          <p:nvSpPr>
            <p:cNvPr id="37897" name="AutoShape 9"/>
            <p:cNvSpPr>
              <a:spLocks/>
            </p:cNvSpPr>
            <p:nvPr/>
          </p:nvSpPr>
          <p:spPr bwMode="auto">
            <a:xfrm>
              <a:off x="0" y="444500"/>
              <a:ext cx="3505200" cy="1171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</p:grpSp>
      <p:grpSp>
        <p:nvGrpSpPr>
          <p:cNvPr id="37898" name="Group 10"/>
          <p:cNvGrpSpPr>
            <a:grpSpLocks/>
          </p:cNvGrpSpPr>
          <p:nvPr/>
        </p:nvGrpSpPr>
        <p:grpSpPr bwMode="auto">
          <a:xfrm>
            <a:off x="4856163" y="1409700"/>
            <a:ext cx="3556000" cy="1616075"/>
            <a:chOff x="0" y="0"/>
            <a:chExt cx="3556000" cy="1616075"/>
          </a:xfrm>
        </p:grpSpPr>
        <p:sp>
          <p:nvSpPr>
            <p:cNvPr id="37899" name="AutoShape 11"/>
            <p:cNvSpPr>
              <a:spLocks/>
            </p:cNvSpPr>
            <p:nvPr/>
          </p:nvSpPr>
          <p:spPr bwMode="auto">
            <a:xfrm>
              <a:off x="77787" y="384175"/>
              <a:ext cx="3478213" cy="12090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zone2price = {</a:t>
              </a:r>
            </a:p>
            <a:p>
              <a:pPr algn="l"/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{‘1’, 0.20},</a:t>
              </a:r>
              <a:b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</a:br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{‘2’, 0.40},</a:t>
              </a:r>
            </a:p>
            <a:p>
              <a:pPr algn="l"/>
              <a:r>
                <a: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{‘3’, 0.60}}</a:t>
              </a:r>
              <a:endParaRPr lang="en-US" altLang="en-US"/>
            </a:p>
          </p:txBody>
        </p:sp>
        <p:grpSp>
          <p:nvGrpSpPr>
            <p:cNvPr id="37900" name="Group 12"/>
            <p:cNvGrpSpPr>
              <a:grpSpLocks/>
            </p:cNvGrpSpPr>
            <p:nvPr/>
          </p:nvGrpSpPr>
          <p:grpSpPr bwMode="auto">
            <a:xfrm>
              <a:off x="1587" y="0"/>
              <a:ext cx="3498851" cy="447675"/>
              <a:chOff x="0" y="0"/>
              <a:chExt cx="3498850" cy="447675"/>
            </a:xfrm>
          </p:grpSpPr>
          <p:sp>
            <p:nvSpPr>
              <p:cNvPr id="37901" name="AutoShape 13"/>
              <p:cNvSpPr>
                <a:spLocks/>
              </p:cNvSpPr>
              <p:nvPr/>
            </p:nvSpPr>
            <p:spPr bwMode="auto">
              <a:xfrm>
                <a:off x="0" y="0"/>
                <a:ext cx="3498850" cy="4476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37902" name="AutoShape 14"/>
              <p:cNvSpPr>
                <a:spLocks/>
              </p:cNvSpPr>
              <p:nvPr/>
            </p:nvSpPr>
            <p:spPr bwMode="auto">
              <a:xfrm>
                <a:off x="787870" y="149225"/>
                <a:ext cx="1933253" cy="279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 u="sng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:TarifSchedule</a:t>
                </a:r>
                <a:endParaRPr lang="en-US" altLang="en-US"/>
              </a:p>
            </p:txBody>
          </p:sp>
        </p:grpSp>
        <p:sp>
          <p:nvSpPr>
            <p:cNvPr id="37903" name="AutoShape 15"/>
            <p:cNvSpPr>
              <a:spLocks/>
            </p:cNvSpPr>
            <p:nvPr/>
          </p:nvSpPr>
          <p:spPr bwMode="auto">
            <a:xfrm>
              <a:off x="0" y="444500"/>
              <a:ext cx="3505200" cy="1171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</p:grpSp>
      <p:sp>
        <p:nvSpPr>
          <p:cNvPr id="37904" name="Line 16"/>
          <p:cNvSpPr>
            <a:spLocks noChangeShapeType="1"/>
          </p:cNvSpPr>
          <p:nvPr/>
        </p:nvSpPr>
        <p:spPr bwMode="auto">
          <a:xfrm flipH="1" flipV="1">
            <a:off x="2744788" y="2565400"/>
            <a:ext cx="3835400" cy="1803400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95659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37A117F3-EDDC-46C5-91DC-2874700D0848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33</a:t>
            </a:fld>
            <a:endParaRPr lang="en-US" altLang="en-US"/>
          </a:p>
        </p:txBody>
      </p:sp>
      <p:sp>
        <p:nvSpPr>
          <p:cNvPr id="38914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Aktör </a:t>
            </a:r>
            <a:r>
              <a:rPr lang="en-US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vs </a:t>
            </a: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Sınıf </a:t>
            </a:r>
            <a:r>
              <a:rPr lang="en-US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vs </a:t>
            </a: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Nesne</a:t>
            </a:r>
            <a:endParaRPr lang="en-US" altLang="en-US" dirty="0"/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xfrm>
            <a:off x="355600" y="1295400"/>
            <a:ext cx="8255000" cy="492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solidFill>
                  <a:srgbClr val="FF33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Aktör</a:t>
            </a:r>
            <a:endParaRPr lang="en-US" altLang="en-US" sz="24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Modellenecek sistemin dışında yer alan sistemle etkileşen varlık (Yolcu)</a:t>
            </a:r>
            <a:endParaRPr lang="en-US" altLang="en-US" sz="20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solidFill>
                  <a:srgbClr val="FF33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Sınıf</a:t>
            </a:r>
            <a:endParaRPr lang="en-US" altLang="en-US" sz="24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Bir varlığı uygulama ya da çözüm alanında modelleyen varlık </a:t>
            </a:r>
            <a:endParaRPr lang="en-US" altLang="en-US" sz="20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Sınıf sistem modelinin bir parçasıdır </a:t>
            </a:r>
            <a:r>
              <a:rPr lang="en-US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(“</a:t>
            </a: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Kullanıcı</a:t>
            </a:r>
            <a:r>
              <a:rPr lang="en-US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”, “</a:t>
            </a: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Bilet Makinesi</a:t>
            </a:r>
            <a:r>
              <a:rPr lang="en-US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”, “</a:t>
            </a: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Sunucu</a:t>
            </a:r>
            <a:r>
              <a:rPr lang="en-US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”)</a:t>
            </a:r>
            <a:endParaRPr lang="en-US" altLang="en-US" sz="20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solidFill>
                  <a:srgbClr val="FF33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Nesne</a:t>
            </a:r>
            <a:endParaRPr lang="en-US" altLang="en-US" sz="24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Sınıfın belli bir örneğidir </a:t>
            </a:r>
            <a:r>
              <a:rPr lang="en-US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(“</a:t>
            </a: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Can, bilet makinesinden bilet alan yolcu</a:t>
            </a:r>
            <a:r>
              <a:rPr lang="en-US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”). 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852390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417E991F-C962-4D89-AEE8-EEE7F87BA1F0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34</a:t>
            </a:fld>
            <a:endParaRPr lang="en-US" altLang="en-US"/>
          </a:p>
        </p:txBody>
      </p:sp>
      <p:sp>
        <p:nvSpPr>
          <p:cNvPr id="40962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Ortaklık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xfrm>
            <a:off x="495300" y="3929063"/>
            <a:ext cx="8255000" cy="446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Symbol" pitchFamily="18" charset="2"/>
              <a:buNone/>
            </a:pPr>
            <a:r>
              <a:rPr lang="tr-TR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Ortaklıklar sınıflar arasındaki ilişkileri gösterir</a:t>
            </a:r>
            <a:endParaRPr lang="en-US" altLang="en-US" dirty="0"/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568325" y="1900238"/>
            <a:ext cx="7820025" cy="1462087"/>
            <a:chOff x="0" y="0"/>
            <a:chExt cx="7820025" cy="1462088"/>
          </a:xfrm>
        </p:grpSpPr>
        <p:sp>
          <p:nvSpPr>
            <p:cNvPr id="40965" name="Line 5"/>
            <p:cNvSpPr>
              <a:spLocks noChangeShapeType="1"/>
            </p:cNvSpPr>
            <p:nvPr/>
          </p:nvSpPr>
          <p:spPr bwMode="auto">
            <a:xfrm>
              <a:off x="3343275" y="652462"/>
              <a:ext cx="2247900" cy="1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grpSp>
          <p:nvGrpSpPr>
            <p:cNvPr id="40966" name="Group 6"/>
            <p:cNvGrpSpPr>
              <a:grpSpLocks/>
            </p:cNvGrpSpPr>
            <p:nvPr/>
          </p:nvGrpSpPr>
          <p:grpSpPr bwMode="auto">
            <a:xfrm>
              <a:off x="0" y="0"/>
              <a:ext cx="7820025" cy="1462088"/>
              <a:chOff x="0" y="0"/>
              <a:chExt cx="7820025" cy="1462088"/>
            </a:xfrm>
          </p:grpSpPr>
          <p:sp>
            <p:nvSpPr>
              <p:cNvPr id="40967" name="AutoShape 7"/>
              <p:cNvSpPr>
                <a:spLocks/>
              </p:cNvSpPr>
              <p:nvPr/>
            </p:nvSpPr>
            <p:spPr bwMode="auto">
              <a:xfrm>
                <a:off x="5613400" y="533400"/>
                <a:ext cx="2206625" cy="612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40968" name="AutoShape 8"/>
              <p:cNvSpPr>
                <a:spLocks/>
              </p:cNvSpPr>
              <p:nvPr/>
            </p:nvSpPr>
            <p:spPr bwMode="auto">
              <a:xfrm>
                <a:off x="6373812" y="623887"/>
                <a:ext cx="698612" cy="8382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Price</a:t>
                </a:r>
                <a:br>
                  <a:rPr lang="en-US" altLang="en-US" sz="180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</a:br>
                <a:r>
                  <a:rPr lang="en-US" altLang="en-US" sz="180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Zone</a:t>
                </a:r>
              </a:p>
            </p:txBody>
          </p:sp>
          <p:sp>
            <p:nvSpPr>
              <p:cNvPr id="40969" name="AutoShape 9"/>
              <p:cNvSpPr>
                <a:spLocks/>
              </p:cNvSpPr>
              <p:nvPr/>
            </p:nvSpPr>
            <p:spPr bwMode="auto">
              <a:xfrm>
                <a:off x="80962" y="384175"/>
                <a:ext cx="3309938" cy="9296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endParaRPr lang="en-US" altLang="en-US" sz="1800">
                  <a:latin typeface="Courier" charset="0"/>
                  <a:ea typeface="Courier" charset="0"/>
                  <a:cs typeface="Courier" charset="0"/>
                  <a:sym typeface="Courier" charset="0"/>
                </a:endParaRPr>
              </a:p>
              <a:p>
                <a:pPr algn="l"/>
                <a:r>
                  <a:rPr lang="en-US" altLang="en-US" sz="180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Enumeration getZones()</a:t>
                </a:r>
              </a:p>
              <a:p>
                <a:pPr algn="l"/>
                <a:r>
                  <a:rPr lang="en-US" altLang="en-US" sz="180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Price getPrice(Zone)</a:t>
                </a:r>
                <a:endParaRPr lang="en-US" altLang="en-US"/>
              </a:p>
            </p:txBody>
          </p:sp>
          <p:grpSp>
            <p:nvGrpSpPr>
              <p:cNvPr id="40970" name="Group 10"/>
              <p:cNvGrpSpPr>
                <a:grpSpLocks/>
              </p:cNvGrpSpPr>
              <p:nvPr/>
            </p:nvGrpSpPr>
            <p:grpSpPr bwMode="auto">
              <a:xfrm>
                <a:off x="9525" y="0"/>
                <a:ext cx="3336925" cy="447675"/>
                <a:chOff x="0" y="0"/>
                <a:chExt cx="3336925" cy="447675"/>
              </a:xfrm>
            </p:grpSpPr>
            <p:sp>
              <p:nvSpPr>
                <p:cNvPr id="40971" name="AutoShape 11"/>
                <p:cNvSpPr>
                  <a:spLocks/>
                </p:cNvSpPr>
                <p:nvPr/>
              </p:nvSpPr>
              <p:spPr bwMode="auto">
                <a:xfrm>
                  <a:off x="0" y="0"/>
                  <a:ext cx="3336925" cy="44767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587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 altLang="en-US" sz="1800">
                    <a:latin typeface="Times" charset="0"/>
                    <a:ea typeface="Times" charset="0"/>
                    <a:cs typeface="Times" charset="0"/>
                    <a:sym typeface="Times" charset="0"/>
                  </a:endParaRPr>
                </a:p>
              </p:txBody>
            </p:sp>
            <p:sp>
              <p:nvSpPr>
                <p:cNvPr id="40972" name="AutoShape 12"/>
                <p:cNvSpPr>
                  <a:spLocks/>
                </p:cNvSpPr>
                <p:nvPr/>
              </p:nvSpPr>
              <p:spPr bwMode="auto">
                <a:xfrm>
                  <a:off x="775414" y="149225"/>
                  <a:ext cx="1796071" cy="27940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l"/>
                  <a:r>
                    <a:rPr lang="en-US" altLang="en-US" sz="1800">
                      <a:latin typeface="Courier" charset="0"/>
                      <a:ea typeface="Courier" charset="0"/>
                      <a:cs typeface="Courier" charset="0"/>
                      <a:sym typeface="Courier" charset="0"/>
                    </a:rPr>
                    <a:t>TarifSchedule</a:t>
                  </a:r>
                  <a:endParaRPr lang="en-US" altLang="en-US"/>
                </a:p>
              </p:txBody>
            </p:sp>
          </p:grpSp>
          <p:sp>
            <p:nvSpPr>
              <p:cNvPr id="40973" name="AutoShape 13"/>
              <p:cNvSpPr>
                <a:spLocks/>
              </p:cNvSpPr>
              <p:nvPr/>
            </p:nvSpPr>
            <p:spPr bwMode="auto">
              <a:xfrm>
                <a:off x="0" y="452437"/>
                <a:ext cx="3338513" cy="2571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40974" name="AutoShape 14"/>
              <p:cNvSpPr>
                <a:spLocks/>
              </p:cNvSpPr>
              <p:nvPr/>
            </p:nvSpPr>
            <p:spPr bwMode="auto">
              <a:xfrm>
                <a:off x="7937" y="719137"/>
                <a:ext cx="3335338" cy="5873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grpSp>
            <p:nvGrpSpPr>
              <p:cNvPr id="40975" name="Group 15"/>
              <p:cNvGrpSpPr>
                <a:grpSpLocks/>
              </p:cNvGrpSpPr>
              <p:nvPr/>
            </p:nvGrpSpPr>
            <p:grpSpPr bwMode="auto">
              <a:xfrm>
                <a:off x="5613400" y="88900"/>
                <a:ext cx="2206625" cy="447675"/>
                <a:chOff x="0" y="0"/>
                <a:chExt cx="2206625" cy="447675"/>
              </a:xfrm>
            </p:grpSpPr>
            <p:sp>
              <p:nvSpPr>
                <p:cNvPr id="40976" name="AutoShape 16"/>
                <p:cNvSpPr>
                  <a:spLocks/>
                </p:cNvSpPr>
                <p:nvPr/>
              </p:nvSpPr>
              <p:spPr bwMode="auto">
                <a:xfrm>
                  <a:off x="0" y="0"/>
                  <a:ext cx="2206625" cy="44767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587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 altLang="en-US" sz="1800">
                    <a:latin typeface="Times" charset="0"/>
                    <a:ea typeface="Times" charset="0"/>
                    <a:cs typeface="Times" charset="0"/>
                    <a:sym typeface="Times" charset="0"/>
                  </a:endParaRPr>
                </a:p>
              </p:txBody>
            </p:sp>
            <p:sp>
              <p:nvSpPr>
                <p:cNvPr id="40977" name="AutoShape 17"/>
                <p:cNvSpPr>
                  <a:spLocks/>
                </p:cNvSpPr>
                <p:nvPr/>
              </p:nvSpPr>
              <p:spPr bwMode="auto">
                <a:xfrm>
                  <a:off x="623887" y="149225"/>
                  <a:ext cx="972977" cy="27940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l"/>
                  <a:r>
                    <a:rPr lang="en-US" altLang="en-US" sz="1800">
                      <a:latin typeface="Courier" charset="0"/>
                      <a:ea typeface="Courier" charset="0"/>
                      <a:cs typeface="Courier" charset="0"/>
                      <a:sym typeface="Courier" charset="0"/>
                    </a:rPr>
                    <a:t>TripLeg</a:t>
                  </a:r>
                  <a:endParaRPr lang="en-US" altLang="en-US"/>
                </a:p>
              </p:txBody>
            </p:sp>
          </p:grpSp>
          <p:sp>
            <p:nvSpPr>
              <p:cNvPr id="40978" name="AutoShape 18"/>
              <p:cNvSpPr>
                <a:spLocks/>
              </p:cNvSpPr>
              <p:nvPr/>
            </p:nvSpPr>
            <p:spPr bwMode="auto">
              <a:xfrm>
                <a:off x="5613400" y="1142999"/>
                <a:ext cx="2206625" cy="28223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</p:grpSp>
        <p:grpSp>
          <p:nvGrpSpPr>
            <p:cNvPr id="40979" name="Group 19"/>
            <p:cNvGrpSpPr>
              <a:grpSpLocks/>
            </p:cNvGrpSpPr>
            <p:nvPr/>
          </p:nvGrpSpPr>
          <p:grpSpPr bwMode="auto">
            <a:xfrm>
              <a:off x="3459162" y="757648"/>
              <a:ext cx="1882141" cy="437329"/>
              <a:chOff x="0" y="0"/>
              <a:chExt cx="1882140" cy="437329"/>
            </a:xfrm>
          </p:grpSpPr>
          <p:sp>
            <p:nvSpPr>
              <p:cNvPr id="40980" name="AutoShape 20"/>
              <p:cNvSpPr>
                <a:spLocks/>
              </p:cNvSpPr>
              <p:nvPr/>
            </p:nvSpPr>
            <p:spPr bwMode="auto">
              <a:xfrm>
                <a:off x="0" y="0"/>
                <a:ext cx="218441" cy="3484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19" tIns="45719" rIns="45719" bIns="45719" anchor="ctr"/>
              <a:lstStyle/>
              <a:p>
                <a:pPr algn="l"/>
                <a:r>
                  <a:rPr lang="en-US" altLang="en-US" sz="1800">
                    <a:latin typeface="Times New Roman" pitchFamily="18" charset="0"/>
                    <a:cs typeface="Times New Roman" pitchFamily="18" charset="0"/>
                    <a:sym typeface="Times New Roman" pitchFamily="18" charset="0"/>
                  </a:rPr>
                  <a:t>*</a:t>
                </a:r>
                <a:endParaRPr lang="en-US" altLang="en-US"/>
              </a:p>
            </p:txBody>
          </p:sp>
          <p:sp>
            <p:nvSpPr>
              <p:cNvPr id="40981" name="AutoShape 21"/>
              <p:cNvSpPr>
                <a:spLocks/>
              </p:cNvSpPr>
              <p:nvPr/>
            </p:nvSpPr>
            <p:spPr bwMode="auto">
              <a:xfrm>
                <a:off x="1663700" y="88900"/>
                <a:ext cx="218440" cy="3484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19" tIns="45719" rIns="45719" bIns="45719" anchor="ctr"/>
              <a:lstStyle/>
              <a:p>
                <a:pPr algn="l"/>
                <a:r>
                  <a:rPr lang="en-US" altLang="en-US" sz="1800">
                    <a:latin typeface="Times New Roman" pitchFamily="18" charset="0"/>
                    <a:cs typeface="Times New Roman" pitchFamily="18" charset="0"/>
                    <a:sym typeface="Times New Roman" pitchFamily="18" charset="0"/>
                  </a:rPr>
                  <a:t>*</a:t>
                </a:r>
                <a:endParaRPr lang="en-US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461473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68AE288F-DF1A-41F7-AC63-3D5BBF0533AC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35</a:t>
            </a:fld>
            <a:endParaRPr lang="en-US" altLang="en-US"/>
          </a:p>
        </p:txBody>
      </p:sp>
      <p:sp>
        <p:nvSpPr>
          <p:cNvPr id="41986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en-US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1-1 </a:t>
            </a: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ve </a:t>
            </a:r>
            <a:r>
              <a:rPr lang="en-US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1</a:t>
            </a: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’den Çok’a Ortaklıklar</a:t>
            </a:r>
            <a:endParaRPr lang="en-US" altLang="en-US" dirty="0"/>
          </a:p>
        </p:txBody>
      </p:sp>
      <p:sp>
        <p:nvSpPr>
          <p:cNvPr id="41987" name="AutoShape 3"/>
          <p:cNvSpPr>
            <a:spLocks/>
          </p:cNvSpPr>
          <p:nvPr/>
        </p:nvSpPr>
        <p:spPr bwMode="auto">
          <a:xfrm>
            <a:off x="3041650" y="2798763"/>
            <a:ext cx="1731963" cy="3444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4450" tIns="44450" rIns="44450" bIns="44450"/>
          <a:lstStyle/>
          <a:p>
            <a:pPr algn="l"/>
            <a:r>
              <a:rPr lang="en-US" altLang="en-US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1-to-1 association</a:t>
            </a:r>
            <a:endParaRPr lang="en-US" altLang="en-US"/>
          </a:p>
        </p:txBody>
      </p:sp>
      <p:sp>
        <p:nvSpPr>
          <p:cNvPr id="41988" name="AutoShape 4"/>
          <p:cNvSpPr>
            <a:spLocks/>
          </p:cNvSpPr>
          <p:nvPr/>
        </p:nvSpPr>
        <p:spPr bwMode="auto">
          <a:xfrm>
            <a:off x="2981325" y="5630863"/>
            <a:ext cx="2125663" cy="3444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4450" tIns="44450" rIns="44450" bIns="44450"/>
          <a:lstStyle/>
          <a:p>
            <a:pPr algn="l"/>
            <a:r>
              <a:rPr lang="en-US" altLang="en-US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1-to-many association</a:t>
            </a:r>
            <a:endParaRPr lang="en-US" altLang="en-US"/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1384300" y="3314700"/>
            <a:ext cx="6197600" cy="2082800"/>
            <a:chOff x="0" y="0"/>
            <a:chExt cx="6197600" cy="2082800"/>
          </a:xfrm>
        </p:grpSpPr>
        <p:grpSp>
          <p:nvGrpSpPr>
            <p:cNvPr id="41990" name="Group 6"/>
            <p:cNvGrpSpPr>
              <a:grpSpLocks/>
            </p:cNvGrpSpPr>
            <p:nvPr/>
          </p:nvGrpSpPr>
          <p:grpSpPr bwMode="auto">
            <a:xfrm>
              <a:off x="0" y="0"/>
              <a:ext cx="6197600" cy="2082800"/>
              <a:chOff x="0" y="0"/>
              <a:chExt cx="6197600" cy="2082800"/>
            </a:xfrm>
          </p:grpSpPr>
          <p:sp>
            <p:nvSpPr>
              <p:cNvPr id="41991" name="AutoShape 7"/>
              <p:cNvSpPr>
                <a:spLocks/>
              </p:cNvSpPr>
              <p:nvPr/>
            </p:nvSpPr>
            <p:spPr bwMode="auto">
              <a:xfrm>
                <a:off x="0" y="279400"/>
                <a:ext cx="1092200" cy="1676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41992" name="AutoShape 8"/>
              <p:cNvSpPr>
                <a:spLocks/>
              </p:cNvSpPr>
              <p:nvPr/>
            </p:nvSpPr>
            <p:spPr bwMode="auto">
              <a:xfrm>
                <a:off x="103187" y="588962"/>
                <a:ext cx="779067" cy="308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4450" tIns="44450" rIns="44450" bIns="44450"/>
              <a:lstStyle/>
              <a:p>
                <a:pPr algn="l"/>
                <a:r>
                  <a:rPr lang="en-US" altLang="en-US" sz="1600">
                    <a:latin typeface="Times New Roman" pitchFamily="18" charset="0"/>
                    <a:cs typeface="Times New Roman" pitchFamily="18" charset="0"/>
                    <a:sym typeface="Times New Roman" pitchFamily="18" charset="0"/>
                  </a:rPr>
                  <a:t>Polygon</a:t>
                </a:r>
                <a:endParaRPr lang="en-US" altLang="en-US"/>
              </a:p>
            </p:txBody>
          </p:sp>
          <p:sp>
            <p:nvSpPr>
              <p:cNvPr id="41993" name="AutoShape 9"/>
              <p:cNvSpPr>
                <a:spLocks/>
              </p:cNvSpPr>
              <p:nvPr/>
            </p:nvSpPr>
            <p:spPr bwMode="auto">
              <a:xfrm>
                <a:off x="19050" y="1503362"/>
                <a:ext cx="643136" cy="308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4450" tIns="44450" rIns="44450" bIns="44450"/>
              <a:lstStyle/>
              <a:p>
                <a:pPr algn="l"/>
                <a:r>
                  <a:rPr lang="en-US" altLang="en-US" sz="1600">
                    <a:latin typeface="Times New Roman" pitchFamily="18" charset="0"/>
                    <a:cs typeface="Times New Roman" pitchFamily="18" charset="0"/>
                    <a:sym typeface="Times New Roman" pitchFamily="18" charset="0"/>
                  </a:rPr>
                  <a:t>draw()</a:t>
                </a:r>
                <a:endParaRPr lang="en-US" altLang="en-US"/>
              </a:p>
            </p:txBody>
          </p:sp>
          <p:sp>
            <p:nvSpPr>
              <p:cNvPr id="41994" name="AutoShape 10"/>
              <p:cNvSpPr>
                <a:spLocks/>
              </p:cNvSpPr>
              <p:nvPr/>
            </p:nvSpPr>
            <p:spPr bwMode="auto">
              <a:xfrm>
                <a:off x="4953000" y="0"/>
                <a:ext cx="1244600" cy="20828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41995" name="AutoShape 11"/>
              <p:cNvSpPr>
                <a:spLocks/>
              </p:cNvSpPr>
              <p:nvPr/>
            </p:nvSpPr>
            <p:spPr bwMode="auto">
              <a:xfrm>
                <a:off x="5262562" y="296862"/>
                <a:ext cx="530722" cy="308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4450" tIns="44450" rIns="44450" bIns="44450"/>
              <a:lstStyle/>
              <a:p>
                <a:pPr algn="l"/>
                <a:r>
                  <a:rPr lang="en-US" altLang="en-US" sz="1600">
                    <a:latin typeface="Times New Roman" pitchFamily="18" charset="0"/>
                    <a:cs typeface="Times New Roman" pitchFamily="18" charset="0"/>
                    <a:sym typeface="Times New Roman" pitchFamily="18" charset="0"/>
                  </a:rPr>
                  <a:t>Point</a:t>
                </a:r>
                <a:endParaRPr lang="en-US" altLang="en-US"/>
              </a:p>
            </p:txBody>
          </p:sp>
          <p:sp>
            <p:nvSpPr>
              <p:cNvPr id="41996" name="AutoShape 12"/>
              <p:cNvSpPr>
                <a:spLocks/>
              </p:cNvSpPr>
              <p:nvPr/>
            </p:nvSpPr>
            <p:spPr bwMode="auto">
              <a:xfrm>
                <a:off x="4972050" y="957262"/>
                <a:ext cx="885825" cy="308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4450" tIns="44450" rIns="44450" bIns="44450"/>
              <a:lstStyle/>
              <a:p>
                <a:pPr algn="l"/>
                <a:r>
                  <a:rPr lang="en-US" altLang="en-US" sz="1600">
                    <a:latin typeface="Times New Roman" pitchFamily="18" charset="0"/>
                    <a:cs typeface="Times New Roman" pitchFamily="18" charset="0"/>
                    <a:sym typeface="Times New Roman" pitchFamily="18" charset="0"/>
                  </a:rPr>
                  <a:t>x: Integer</a:t>
                </a:r>
                <a:endParaRPr lang="en-US" altLang="en-US"/>
              </a:p>
            </p:txBody>
          </p:sp>
          <p:sp>
            <p:nvSpPr>
              <p:cNvPr id="41997" name="AutoShape 13"/>
              <p:cNvSpPr>
                <a:spLocks/>
              </p:cNvSpPr>
              <p:nvPr/>
            </p:nvSpPr>
            <p:spPr bwMode="auto">
              <a:xfrm>
                <a:off x="4972050" y="1376362"/>
                <a:ext cx="885825" cy="308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4450" tIns="44450" rIns="44450" bIns="44450"/>
              <a:lstStyle/>
              <a:p>
                <a:pPr algn="l"/>
                <a:r>
                  <a:rPr lang="en-US" altLang="en-US" sz="1600">
                    <a:latin typeface="Times New Roman" pitchFamily="18" charset="0"/>
                    <a:cs typeface="Times New Roman" pitchFamily="18" charset="0"/>
                    <a:sym typeface="Times New Roman" pitchFamily="18" charset="0"/>
                  </a:rPr>
                  <a:t>y: Integer</a:t>
                </a:r>
                <a:endParaRPr lang="en-US" altLang="en-US"/>
              </a:p>
            </p:txBody>
          </p:sp>
          <p:sp>
            <p:nvSpPr>
              <p:cNvPr id="41998" name="Line 14"/>
              <p:cNvSpPr>
                <a:spLocks noChangeShapeType="1"/>
              </p:cNvSpPr>
              <p:nvPr/>
            </p:nvSpPr>
            <p:spPr bwMode="auto">
              <a:xfrm>
                <a:off x="12700" y="933450"/>
                <a:ext cx="1073150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41999" name="Line 15"/>
              <p:cNvSpPr>
                <a:spLocks noChangeShapeType="1"/>
              </p:cNvSpPr>
              <p:nvPr/>
            </p:nvSpPr>
            <p:spPr bwMode="auto">
              <a:xfrm>
                <a:off x="12700" y="1314450"/>
                <a:ext cx="1092200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42000" name="Line 16"/>
              <p:cNvSpPr>
                <a:spLocks noChangeShapeType="1"/>
              </p:cNvSpPr>
              <p:nvPr/>
            </p:nvSpPr>
            <p:spPr bwMode="auto">
              <a:xfrm flipH="1">
                <a:off x="1111250" y="895350"/>
                <a:ext cx="3836988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42001" name="Line 17"/>
              <p:cNvSpPr>
                <a:spLocks noChangeShapeType="1"/>
              </p:cNvSpPr>
              <p:nvPr/>
            </p:nvSpPr>
            <p:spPr bwMode="auto">
              <a:xfrm>
                <a:off x="4946650" y="723900"/>
                <a:ext cx="1244600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42002" name="Line 18"/>
              <p:cNvSpPr>
                <a:spLocks noChangeShapeType="1"/>
              </p:cNvSpPr>
              <p:nvPr/>
            </p:nvSpPr>
            <p:spPr bwMode="auto">
              <a:xfrm>
                <a:off x="4946650" y="1771650"/>
                <a:ext cx="1244600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</p:grpSp>
        <p:sp>
          <p:nvSpPr>
            <p:cNvPr id="42003" name="AutoShape 19"/>
            <p:cNvSpPr>
              <a:spLocks/>
            </p:cNvSpPr>
            <p:nvPr/>
          </p:nvSpPr>
          <p:spPr bwMode="auto">
            <a:xfrm>
              <a:off x="4395787" y="482600"/>
              <a:ext cx="355601" cy="6642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4450" tIns="44450" rIns="44450" bIns="44450"/>
            <a:lstStyle/>
            <a:p>
              <a:pPr algn="l"/>
              <a:r>
                <a:rPr lang="en-US" altLang="en-US" sz="40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*</a:t>
              </a:r>
              <a:endParaRPr lang="en-US" altLang="en-US"/>
            </a:p>
          </p:txBody>
        </p:sp>
      </p:grpSp>
      <p:grpSp>
        <p:nvGrpSpPr>
          <p:cNvPr id="42004" name="Group 20"/>
          <p:cNvGrpSpPr>
            <a:grpSpLocks/>
          </p:cNvGrpSpPr>
          <p:nvPr/>
        </p:nvGrpSpPr>
        <p:grpSpPr bwMode="auto">
          <a:xfrm>
            <a:off x="2025650" y="1231900"/>
            <a:ext cx="4959350" cy="1358900"/>
            <a:chOff x="0" y="0"/>
            <a:chExt cx="4959350" cy="1358900"/>
          </a:xfrm>
        </p:grpSpPr>
        <p:grpSp>
          <p:nvGrpSpPr>
            <p:cNvPr id="42005" name="Group 21"/>
            <p:cNvGrpSpPr>
              <a:grpSpLocks/>
            </p:cNvGrpSpPr>
            <p:nvPr/>
          </p:nvGrpSpPr>
          <p:grpSpPr bwMode="auto">
            <a:xfrm>
              <a:off x="0" y="0"/>
              <a:ext cx="4959350" cy="1358900"/>
              <a:chOff x="0" y="0"/>
              <a:chExt cx="4959350" cy="1358900"/>
            </a:xfrm>
          </p:grpSpPr>
          <p:sp>
            <p:nvSpPr>
              <p:cNvPr id="42006" name="AutoShape 22"/>
              <p:cNvSpPr>
                <a:spLocks/>
              </p:cNvSpPr>
              <p:nvPr/>
            </p:nvSpPr>
            <p:spPr bwMode="auto">
              <a:xfrm>
                <a:off x="6350" y="0"/>
                <a:ext cx="1193800" cy="13589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42007" name="AutoShape 23"/>
              <p:cNvSpPr>
                <a:spLocks/>
              </p:cNvSpPr>
              <p:nvPr/>
            </p:nvSpPr>
            <p:spPr bwMode="auto">
              <a:xfrm>
                <a:off x="185737" y="220662"/>
                <a:ext cx="767656" cy="308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4450" tIns="44450" rIns="44450" bIns="44450"/>
              <a:lstStyle/>
              <a:p>
                <a:pPr algn="l"/>
                <a:r>
                  <a:rPr lang="en-US" altLang="en-US" sz="1600">
                    <a:latin typeface="Times New Roman" pitchFamily="18" charset="0"/>
                    <a:cs typeface="Times New Roman" pitchFamily="18" charset="0"/>
                    <a:sym typeface="Times New Roman" pitchFamily="18" charset="0"/>
                  </a:rPr>
                  <a:t>Country</a:t>
                </a:r>
                <a:endParaRPr lang="en-US" altLang="en-US"/>
              </a:p>
            </p:txBody>
          </p:sp>
          <p:sp>
            <p:nvSpPr>
              <p:cNvPr id="42008" name="AutoShape 24"/>
              <p:cNvSpPr>
                <a:spLocks/>
              </p:cNvSpPr>
              <p:nvPr/>
            </p:nvSpPr>
            <p:spPr bwMode="auto">
              <a:xfrm>
                <a:off x="11112" y="754062"/>
                <a:ext cx="1094880" cy="308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4450" tIns="44450" rIns="44450" bIns="44450"/>
              <a:lstStyle/>
              <a:p>
                <a:pPr algn="l"/>
                <a:r>
                  <a:rPr lang="en-US" altLang="en-US" sz="1600">
                    <a:latin typeface="Times New Roman" pitchFamily="18" charset="0"/>
                    <a:cs typeface="Times New Roman" pitchFamily="18" charset="0"/>
                    <a:sym typeface="Times New Roman" pitchFamily="18" charset="0"/>
                  </a:rPr>
                  <a:t>name:String</a:t>
                </a:r>
                <a:endParaRPr lang="en-US" altLang="en-US"/>
              </a:p>
            </p:txBody>
          </p:sp>
          <p:sp>
            <p:nvSpPr>
              <p:cNvPr id="42009" name="AutoShape 25"/>
              <p:cNvSpPr>
                <a:spLocks/>
              </p:cNvSpPr>
              <p:nvPr/>
            </p:nvSpPr>
            <p:spPr bwMode="auto">
              <a:xfrm>
                <a:off x="3740150" y="0"/>
                <a:ext cx="1193800" cy="13589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42010" name="AutoShape 26"/>
              <p:cNvSpPr>
                <a:spLocks/>
              </p:cNvSpPr>
              <p:nvPr/>
            </p:nvSpPr>
            <p:spPr bwMode="auto">
              <a:xfrm>
                <a:off x="4086225" y="220662"/>
                <a:ext cx="451644" cy="308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4450" tIns="44450" rIns="44450" bIns="44450"/>
              <a:lstStyle/>
              <a:p>
                <a:pPr algn="l"/>
                <a:r>
                  <a:rPr lang="en-US" altLang="en-US" sz="1600">
                    <a:latin typeface="Times New Roman" pitchFamily="18" charset="0"/>
                    <a:cs typeface="Times New Roman" pitchFamily="18" charset="0"/>
                    <a:sym typeface="Times New Roman" pitchFamily="18" charset="0"/>
                  </a:rPr>
                  <a:t>City</a:t>
                </a:r>
                <a:endParaRPr lang="en-US" altLang="en-US"/>
              </a:p>
            </p:txBody>
          </p:sp>
          <p:sp>
            <p:nvSpPr>
              <p:cNvPr id="42011" name="AutoShape 27"/>
              <p:cNvSpPr>
                <a:spLocks/>
              </p:cNvSpPr>
              <p:nvPr/>
            </p:nvSpPr>
            <p:spPr bwMode="auto">
              <a:xfrm>
                <a:off x="3740150" y="754062"/>
                <a:ext cx="1094879" cy="308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4450" tIns="44450" rIns="44450" bIns="44450"/>
              <a:lstStyle/>
              <a:p>
                <a:pPr algn="l"/>
                <a:r>
                  <a:rPr lang="en-US" altLang="en-US" sz="1600">
                    <a:latin typeface="Times New Roman" pitchFamily="18" charset="0"/>
                    <a:cs typeface="Times New Roman" pitchFamily="18" charset="0"/>
                    <a:sym typeface="Times New Roman" pitchFamily="18" charset="0"/>
                  </a:rPr>
                  <a:t>name:String</a:t>
                </a:r>
                <a:endParaRPr lang="en-US" altLang="en-US"/>
              </a:p>
            </p:txBody>
          </p:sp>
          <p:sp>
            <p:nvSpPr>
              <p:cNvPr id="42012" name="Line 28"/>
              <p:cNvSpPr>
                <a:spLocks noChangeShapeType="1"/>
              </p:cNvSpPr>
              <p:nvPr/>
            </p:nvSpPr>
            <p:spPr bwMode="auto">
              <a:xfrm>
                <a:off x="0" y="539750"/>
                <a:ext cx="1206500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42013" name="Line 29"/>
              <p:cNvSpPr>
                <a:spLocks noChangeShapeType="1"/>
              </p:cNvSpPr>
              <p:nvPr/>
            </p:nvSpPr>
            <p:spPr bwMode="auto">
              <a:xfrm>
                <a:off x="0" y="1130300"/>
                <a:ext cx="1225550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42014" name="Line 30"/>
              <p:cNvSpPr>
                <a:spLocks noChangeShapeType="1"/>
              </p:cNvSpPr>
              <p:nvPr/>
            </p:nvSpPr>
            <p:spPr bwMode="auto">
              <a:xfrm>
                <a:off x="1219200" y="692150"/>
                <a:ext cx="2520950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42015" name="Line 31"/>
              <p:cNvSpPr>
                <a:spLocks noChangeShapeType="1"/>
              </p:cNvSpPr>
              <p:nvPr/>
            </p:nvSpPr>
            <p:spPr bwMode="auto">
              <a:xfrm>
                <a:off x="3752850" y="520700"/>
                <a:ext cx="1206500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42016" name="Line 32"/>
              <p:cNvSpPr>
                <a:spLocks noChangeShapeType="1"/>
              </p:cNvSpPr>
              <p:nvPr/>
            </p:nvSpPr>
            <p:spPr bwMode="auto">
              <a:xfrm>
                <a:off x="3733800" y="1092200"/>
                <a:ext cx="1206500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</p:grpSp>
        <p:sp>
          <p:nvSpPr>
            <p:cNvPr id="42017" name="AutoShape 33"/>
            <p:cNvSpPr>
              <a:spLocks/>
            </p:cNvSpPr>
            <p:nvPr/>
          </p:nvSpPr>
          <p:spPr bwMode="auto">
            <a:xfrm>
              <a:off x="3355975" y="193675"/>
              <a:ext cx="203200" cy="30886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4450" tIns="44450" rIns="44450" bIns="44450"/>
            <a:lstStyle/>
            <a:p>
              <a:pPr algn="l"/>
              <a:r>
                <a:rPr lang="en-US" altLang="en-US" sz="16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42018" name="AutoShape 34"/>
            <p:cNvSpPr>
              <a:spLocks/>
            </p:cNvSpPr>
            <p:nvPr/>
          </p:nvSpPr>
          <p:spPr bwMode="auto">
            <a:xfrm>
              <a:off x="1279525" y="287337"/>
              <a:ext cx="203200" cy="3088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4450" tIns="44450" rIns="44450" bIns="44450"/>
            <a:lstStyle/>
            <a:p>
              <a:pPr algn="l"/>
              <a:r>
                <a:rPr lang="en-US" altLang="en-US" sz="16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1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691846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AEAA42C8-2E09-471A-8345-2ABD5B5373EF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36</a:t>
            </a:fld>
            <a:endParaRPr lang="en-US" altLang="en-US"/>
          </a:p>
        </p:txBody>
      </p:sp>
      <p:sp>
        <p:nvSpPr>
          <p:cNvPr id="43010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Çoktan Çoka Ortaklıklar</a:t>
            </a:r>
            <a:endParaRPr lang="en-US" altLang="en-US" dirty="0"/>
          </a:p>
        </p:txBody>
      </p:sp>
      <p:sp>
        <p:nvSpPr>
          <p:cNvPr id="43011" name="AutoShape 3"/>
          <p:cNvSpPr>
            <a:spLocks/>
          </p:cNvSpPr>
          <p:nvPr/>
        </p:nvSpPr>
        <p:spPr bwMode="auto">
          <a:xfrm>
            <a:off x="685800" y="2017713"/>
            <a:ext cx="2341563" cy="1803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43012" name="AutoShape 4"/>
          <p:cNvSpPr>
            <a:spLocks/>
          </p:cNvSpPr>
          <p:nvPr/>
        </p:nvSpPr>
        <p:spPr bwMode="auto">
          <a:xfrm>
            <a:off x="633413" y="2306638"/>
            <a:ext cx="1522412" cy="3444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4450" tIns="44450" rIns="44450" bIns="44450"/>
          <a:lstStyle/>
          <a:p>
            <a:pPr algn="l"/>
            <a:r>
              <a:rPr lang="en-US" altLang="en-US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StockExchange</a:t>
            </a:r>
            <a:endParaRPr lang="en-US" altLang="en-US"/>
          </a:p>
        </p:txBody>
      </p:sp>
      <p:sp>
        <p:nvSpPr>
          <p:cNvPr id="43013" name="AutoShape 5"/>
          <p:cNvSpPr>
            <a:spLocks/>
          </p:cNvSpPr>
          <p:nvPr/>
        </p:nvSpPr>
        <p:spPr bwMode="auto">
          <a:xfrm>
            <a:off x="5964238" y="1441450"/>
            <a:ext cx="2012950" cy="23971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43014" name="AutoShape 6"/>
          <p:cNvSpPr>
            <a:spLocks/>
          </p:cNvSpPr>
          <p:nvPr/>
        </p:nvSpPr>
        <p:spPr bwMode="auto">
          <a:xfrm>
            <a:off x="6249988" y="1524000"/>
            <a:ext cx="989012" cy="3444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4450" tIns="44450" rIns="44450" bIns="44450"/>
          <a:lstStyle/>
          <a:p>
            <a:pPr algn="l"/>
            <a:r>
              <a:rPr lang="en-US" altLang="en-US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Company</a:t>
            </a:r>
            <a:endParaRPr lang="en-US" altLang="en-US"/>
          </a:p>
        </p:txBody>
      </p:sp>
      <p:sp>
        <p:nvSpPr>
          <p:cNvPr id="43015" name="AutoShape 7"/>
          <p:cNvSpPr>
            <a:spLocks/>
          </p:cNvSpPr>
          <p:nvPr/>
        </p:nvSpPr>
        <p:spPr bwMode="auto">
          <a:xfrm>
            <a:off x="5929313" y="2262188"/>
            <a:ext cx="1331912" cy="3444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4450" tIns="44450" rIns="44450" bIns="44450"/>
          <a:lstStyle/>
          <a:p>
            <a:pPr algn="l"/>
            <a:r>
              <a:rPr lang="en-US" altLang="en-US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tickerSymbol</a:t>
            </a:r>
            <a:endParaRPr lang="en-US" altLang="en-US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685800" y="2867025"/>
            <a:ext cx="2332038" cy="0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685800" y="3495675"/>
            <a:ext cx="2359025" cy="0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972175" y="2143125"/>
            <a:ext cx="1997075" cy="0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5972175" y="3033713"/>
            <a:ext cx="1997075" cy="0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3041650" y="2605088"/>
            <a:ext cx="2919413" cy="0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3021" name="AutoShape 13"/>
          <p:cNvSpPr>
            <a:spLocks/>
          </p:cNvSpPr>
          <p:nvPr/>
        </p:nvSpPr>
        <p:spPr bwMode="auto">
          <a:xfrm>
            <a:off x="5492750" y="2005013"/>
            <a:ext cx="355600" cy="6635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4450" tIns="44450" rIns="44450" bIns="44450"/>
          <a:lstStyle/>
          <a:p>
            <a:pPr algn="l"/>
            <a:r>
              <a:rPr lang="en-US" altLang="en-US" sz="40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*</a:t>
            </a:r>
            <a:endParaRPr lang="en-US" altLang="en-US"/>
          </a:p>
        </p:txBody>
      </p:sp>
      <p:sp>
        <p:nvSpPr>
          <p:cNvPr id="43022" name="AutoShape 14"/>
          <p:cNvSpPr>
            <a:spLocks/>
          </p:cNvSpPr>
          <p:nvPr/>
        </p:nvSpPr>
        <p:spPr bwMode="auto">
          <a:xfrm>
            <a:off x="3108325" y="1957388"/>
            <a:ext cx="355600" cy="6635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4450" tIns="44450" rIns="44450" bIns="44450"/>
          <a:lstStyle/>
          <a:p>
            <a:pPr algn="l"/>
            <a:r>
              <a:rPr lang="en-US" altLang="en-US" sz="40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*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96947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3F52361A-7140-44D5-89F9-5E00A15CAC76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37</a:t>
            </a:fld>
            <a:endParaRPr lang="en-US" altLang="en-US"/>
          </a:p>
        </p:txBody>
      </p:sp>
      <p:sp>
        <p:nvSpPr>
          <p:cNvPr id="45058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Problem tanımından Nesne Modeline</a:t>
            </a:r>
            <a:endParaRPr lang="en-US" altLang="en-US" dirty="0"/>
          </a:p>
        </p:txBody>
      </p:sp>
      <p:sp>
        <p:nvSpPr>
          <p:cNvPr id="45059" name="AutoShape 3"/>
          <p:cNvSpPr>
            <a:spLocks/>
          </p:cNvSpPr>
          <p:nvPr/>
        </p:nvSpPr>
        <p:spPr bwMode="auto">
          <a:xfrm>
            <a:off x="3190875" y="1865313"/>
            <a:ext cx="158750" cy="3444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4450" tIns="44450" rIns="44450" bIns="44450"/>
          <a:lstStyle/>
          <a:p>
            <a:pPr algn="l"/>
            <a:r>
              <a:rPr lang="en-US" altLang="en-US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endParaRPr lang="en-US" altLang="en-US"/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696913" y="3333750"/>
            <a:ext cx="7151687" cy="2527300"/>
            <a:chOff x="0" y="0"/>
            <a:chExt cx="7151688" cy="2527300"/>
          </a:xfrm>
        </p:grpSpPr>
        <p:sp>
          <p:nvSpPr>
            <p:cNvPr id="45061" name="AutoShape 5"/>
            <p:cNvSpPr>
              <a:spLocks/>
            </p:cNvSpPr>
            <p:nvPr/>
          </p:nvSpPr>
          <p:spPr bwMode="auto">
            <a:xfrm>
              <a:off x="0" y="0"/>
              <a:ext cx="1731640" cy="37021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4450" tIns="44450" rIns="44450" bIns="44450"/>
            <a:lstStyle/>
            <a:p>
              <a:pPr algn="l"/>
              <a:r>
                <a:rPr lang="en-US" altLang="en-US" sz="2000" i="1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Class Diagram:</a:t>
              </a:r>
              <a:endParaRPr lang="en-US" altLang="en-US"/>
            </a:p>
          </p:txBody>
        </p:sp>
        <p:grpSp>
          <p:nvGrpSpPr>
            <p:cNvPr id="45062" name="Group 6"/>
            <p:cNvGrpSpPr>
              <a:grpSpLocks/>
            </p:cNvGrpSpPr>
            <p:nvPr/>
          </p:nvGrpSpPr>
          <p:grpSpPr bwMode="auto">
            <a:xfrm>
              <a:off x="628650" y="889000"/>
              <a:ext cx="6523038" cy="1638300"/>
              <a:chOff x="0" y="0"/>
              <a:chExt cx="6523038" cy="1638300"/>
            </a:xfrm>
          </p:grpSpPr>
          <p:sp>
            <p:nvSpPr>
              <p:cNvPr id="45063" name="AutoShape 7"/>
              <p:cNvSpPr>
                <a:spLocks/>
              </p:cNvSpPr>
              <p:nvPr/>
            </p:nvSpPr>
            <p:spPr bwMode="auto">
              <a:xfrm>
                <a:off x="46037" y="95250"/>
                <a:ext cx="2117726" cy="12319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45064" name="AutoShape 8"/>
              <p:cNvSpPr>
                <a:spLocks/>
              </p:cNvSpPr>
              <p:nvPr/>
            </p:nvSpPr>
            <p:spPr bwMode="auto">
              <a:xfrm>
                <a:off x="0" y="187325"/>
                <a:ext cx="1523542" cy="3458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4450" tIns="44450" rIns="44450" bIns="44450"/>
              <a:lstStyle/>
              <a:p>
                <a:pPr algn="l"/>
                <a:r>
                  <a:rPr lang="en-US" altLang="en-US" sz="1800">
                    <a:solidFill>
                      <a:srgbClr val="0033CC"/>
                    </a:solidFill>
                    <a:latin typeface="Times New Roman" pitchFamily="18" charset="0"/>
                    <a:cs typeface="Times New Roman" pitchFamily="18" charset="0"/>
                    <a:sym typeface="Times New Roman" pitchFamily="18" charset="0"/>
                  </a:rPr>
                  <a:t>StockExchange</a:t>
                </a:r>
                <a:endParaRPr lang="en-US" altLang="en-US"/>
              </a:p>
            </p:txBody>
          </p:sp>
          <p:sp>
            <p:nvSpPr>
              <p:cNvPr id="45065" name="AutoShape 9"/>
              <p:cNvSpPr>
                <a:spLocks/>
              </p:cNvSpPr>
              <p:nvPr/>
            </p:nvSpPr>
            <p:spPr bwMode="auto">
              <a:xfrm>
                <a:off x="4637087" y="0"/>
                <a:ext cx="1885951" cy="16383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45066" name="AutoShape 10"/>
              <p:cNvSpPr>
                <a:spLocks/>
              </p:cNvSpPr>
              <p:nvPr/>
            </p:nvSpPr>
            <p:spPr bwMode="auto">
              <a:xfrm>
                <a:off x="4770437" y="92075"/>
                <a:ext cx="990551" cy="3458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4450" tIns="44450" rIns="44450" bIns="44450"/>
              <a:lstStyle/>
              <a:p>
                <a:pPr algn="l"/>
                <a:r>
                  <a:rPr lang="en-US" altLang="en-US" sz="1800">
                    <a:solidFill>
                      <a:srgbClr val="0033CC"/>
                    </a:solidFill>
                    <a:latin typeface="Times New Roman" pitchFamily="18" charset="0"/>
                    <a:cs typeface="Times New Roman" pitchFamily="18" charset="0"/>
                    <a:sym typeface="Times New Roman" pitchFamily="18" charset="0"/>
                  </a:rPr>
                  <a:t>Company</a:t>
                </a:r>
                <a:endParaRPr lang="en-US" altLang="en-US"/>
              </a:p>
            </p:txBody>
          </p:sp>
          <p:sp>
            <p:nvSpPr>
              <p:cNvPr id="45067" name="AutoShape 11"/>
              <p:cNvSpPr>
                <a:spLocks/>
              </p:cNvSpPr>
              <p:nvPr/>
            </p:nvSpPr>
            <p:spPr bwMode="auto">
              <a:xfrm>
                <a:off x="4618037" y="762000"/>
                <a:ext cx="1333339" cy="3458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4450" tIns="44450" rIns="44450" bIns="44450"/>
              <a:lstStyle/>
              <a:p>
                <a:pPr algn="l"/>
                <a:r>
                  <a:rPr lang="en-US" altLang="en-US" sz="1800">
                    <a:solidFill>
                      <a:srgbClr val="0033CC"/>
                    </a:solidFill>
                    <a:latin typeface="Times New Roman" pitchFamily="18" charset="0"/>
                    <a:cs typeface="Times New Roman" pitchFamily="18" charset="0"/>
                    <a:sym typeface="Times New Roman" pitchFamily="18" charset="0"/>
                  </a:rPr>
                  <a:t>tickerSymbol</a:t>
                </a:r>
                <a:endParaRPr lang="en-US" altLang="en-US"/>
              </a:p>
            </p:txBody>
          </p:sp>
          <p:sp>
            <p:nvSpPr>
              <p:cNvPr id="45068" name="AutoShape 12"/>
              <p:cNvSpPr>
                <a:spLocks/>
              </p:cNvSpPr>
              <p:nvPr/>
            </p:nvSpPr>
            <p:spPr bwMode="auto">
              <a:xfrm>
                <a:off x="2957512" y="504825"/>
                <a:ext cx="590836" cy="3458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4450" tIns="44450" rIns="44450" bIns="44450"/>
              <a:lstStyle/>
              <a:p>
                <a:pPr algn="l"/>
                <a:r>
                  <a:rPr lang="en-US" altLang="en-US" sz="1800" i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  <a:sym typeface="Times New Roman" pitchFamily="18" charset="0"/>
                  </a:rPr>
                  <a:t>Lists</a:t>
                </a:r>
                <a:r>
                  <a:rPr lang="en-US" altLang="en-US" sz="1800">
                    <a:latin typeface="Times New Roman" pitchFamily="18" charset="0"/>
                    <a:cs typeface="Times New Roman" pitchFamily="18" charset="0"/>
                    <a:sym typeface="Times New Roman" pitchFamily="18" charset="0"/>
                  </a:rPr>
                  <a:t> </a:t>
                </a:r>
                <a:endParaRPr lang="en-US" altLang="en-US"/>
              </a:p>
            </p:txBody>
          </p:sp>
          <p:sp>
            <p:nvSpPr>
              <p:cNvPr id="45069" name="Line 13"/>
              <p:cNvSpPr>
                <a:spLocks noChangeShapeType="1"/>
              </p:cNvSpPr>
              <p:nvPr/>
            </p:nvSpPr>
            <p:spPr bwMode="auto">
              <a:xfrm>
                <a:off x="46037" y="676275"/>
                <a:ext cx="2109788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45070" name="Line 14"/>
              <p:cNvSpPr>
                <a:spLocks noChangeShapeType="1"/>
              </p:cNvSpPr>
              <p:nvPr/>
            </p:nvSpPr>
            <p:spPr bwMode="auto">
              <a:xfrm flipV="1">
                <a:off x="46037" y="1106487"/>
                <a:ext cx="2132013" cy="4763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45071" name="Line 15"/>
              <p:cNvSpPr>
                <a:spLocks noChangeShapeType="1"/>
              </p:cNvSpPr>
              <p:nvPr/>
            </p:nvSpPr>
            <p:spPr bwMode="auto">
              <a:xfrm>
                <a:off x="4645025" y="782637"/>
                <a:ext cx="1878013" cy="1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45072" name="Line 16"/>
              <p:cNvSpPr>
                <a:spLocks noChangeShapeType="1"/>
              </p:cNvSpPr>
              <p:nvPr/>
            </p:nvSpPr>
            <p:spPr bwMode="auto">
              <a:xfrm>
                <a:off x="4645025" y="1393825"/>
                <a:ext cx="1878013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45073" name="Line 17"/>
              <p:cNvSpPr>
                <a:spLocks noChangeShapeType="1"/>
              </p:cNvSpPr>
              <p:nvPr/>
            </p:nvSpPr>
            <p:spPr bwMode="auto">
              <a:xfrm>
                <a:off x="2170112" y="496887"/>
                <a:ext cx="2460626" cy="1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45074" name="AutoShape 18"/>
              <p:cNvSpPr>
                <a:spLocks/>
              </p:cNvSpPr>
              <p:nvPr/>
            </p:nvSpPr>
            <p:spPr bwMode="auto">
              <a:xfrm>
                <a:off x="4192587" y="146050"/>
                <a:ext cx="215901" cy="3458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4450" tIns="44450" rIns="44450" bIns="44450"/>
              <a:lstStyle/>
              <a:p>
                <a:pPr algn="l"/>
                <a:r>
                  <a:rPr lang="en-US" altLang="en-US" sz="1800">
                    <a:latin typeface="Times New Roman" pitchFamily="18" charset="0"/>
                    <a:cs typeface="Times New Roman" pitchFamily="18" charset="0"/>
                    <a:sym typeface="Times New Roman" pitchFamily="18" charset="0"/>
                  </a:rPr>
                  <a:t>*</a:t>
                </a:r>
                <a:endParaRPr lang="en-US" altLang="en-US"/>
              </a:p>
            </p:txBody>
          </p:sp>
          <p:sp>
            <p:nvSpPr>
              <p:cNvPr id="45075" name="AutoShape 19"/>
              <p:cNvSpPr>
                <a:spLocks/>
              </p:cNvSpPr>
              <p:nvPr/>
            </p:nvSpPr>
            <p:spPr bwMode="auto">
              <a:xfrm>
                <a:off x="2222500" y="146050"/>
                <a:ext cx="215900" cy="3458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4450" tIns="44450" rIns="44450" bIns="44450"/>
              <a:lstStyle/>
              <a:p>
                <a:pPr algn="l"/>
                <a:r>
                  <a:rPr lang="en-US" altLang="en-US" sz="1800">
                    <a:latin typeface="Times New Roman" pitchFamily="18" charset="0"/>
                    <a:cs typeface="Times New Roman" pitchFamily="18" charset="0"/>
                    <a:sym typeface="Times New Roman" pitchFamily="18" charset="0"/>
                  </a:rPr>
                  <a:t>*</a:t>
                </a:r>
                <a:endParaRPr lang="en-US" altLang="en-US"/>
              </a:p>
            </p:txBody>
          </p:sp>
        </p:grpSp>
      </p:grpSp>
      <p:sp>
        <p:nvSpPr>
          <p:cNvPr id="45076" name="AutoShape 20"/>
          <p:cNvSpPr>
            <a:spLocks/>
          </p:cNvSpPr>
          <p:nvPr/>
        </p:nvSpPr>
        <p:spPr bwMode="auto">
          <a:xfrm>
            <a:off x="842963" y="1384300"/>
            <a:ext cx="8026400" cy="6111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4450" tIns="44450" rIns="44450" bIns="44450"/>
          <a:lstStyle/>
          <a:p>
            <a:pPr algn="l"/>
            <a:r>
              <a:rPr lang="tr-TR" altLang="en-US" sz="1800" i="1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Problem tanımı</a:t>
            </a:r>
            <a:r>
              <a:rPr lang="en-US" altLang="en-US" sz="1800" i="1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 </a:t>
            </a:r>
            <a:r>
              <a:rPr lang="en-US" altLang="en-US" sz="1800" i="1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stock exchange lists</a:t>
            </a:r>
            <a:r>
              <a:rPr lang="en-US" altLang="en-US" sz="1800" i="1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many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companies</a:t>
            </a:r>
            <a:r>
              <a:rPr lang="en-US" altLang="en-US" sz="1800" i="1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. Each company is uniquely identified by a </a:t>
            </a:r>
            <a:r>
              <a:rPr lang="en-US" altLang="en-US" sz="18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ticker symbol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142994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7673219D-EE17-40BE-8490-4CD60DD5C088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38</a:t>
            </a:fld>
            <a:endParaRPr lang="en-US" altLang="en-US"/>
          </a:p>
        </p:txBody>
      </p:sp>
      <p:sp>
        <p:nvSpPr>
          <p:cNvPr id="46082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tr-TR" altLang="en-US" sz="2800" b="1" i="1" dirty="0">
                <a:latin typeface="Times" charset="0"/>
                <a:ea typeface="Times" charset="0"/>
                <a:cs typeface="Times" charset="0"/>
                <a:sym typeface="Times" charset="0"/>
              </a:rPr>
              <a:t>Problem </a:t>
            </a: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tanımından Kod</a:t>
            </a:r>
            <a:endParaRPr lang="en-US" altLang="en-US" dirty="0"/>
          </a:p>
        </p:txBody>
      </p:sp>
      <p:sp>
        <p:nvSpPr>
          <p:cNvPr id="46083" name="AutoShape 3"/>
          <p:cNvSpPr>
            <a:spLocks/>
          </p:cNvSpPr>
          <p:nvPr/>
        </p:nvSpPr>
        <p:spPr bwMode="auto">
          <a:xfrm>
            <a:off x="669925" y="1185863"/>
            <a:ext cx="330200" cy="3444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4450" tIns="44450" rIns="44450" bIns="44450"/>
          <a:lstStyle/>
          <a:p>
            <a:pPr algn="l"/>
            <a:r>
              <a:rPr lang="en-US" altLang="en-US" sz="1800" i="1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Pr</a:t>
            </a:r>
            <a:endParaRPr lang="en-US" altLang="en-US" dirty="0"/>
          </a:p>
        </p:txBody>
      </p:sp>
      <p:sp>
        <p:nvSpPr>
          <p:cNvPr id="46084" name="AutoShape 4"/>
          <p:cNvSpPr>
            <a:spLocks/>
          </p:cNvSpPr>
          <p:nvPr/>
        </p:nvSpPr>
        <p:spPr bwMode="auto">
          <a:xfrm>
            <a:off x="925513" y="1185863"/>
            <a:ext cx="1617662" cy="3444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4450" tIns="44450" rIns="44450" bIns="44450"/>
          <a:lstStyle/>
          <a:p>
            <a:pPr algn="l"/>
            <a:r>
              <a:rPr lang="en-US" altLang="en-US" sz="1800" i="1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oblem</a:t>
            </a:r>
            <a:r>
              <a:rPr lang="en-US" altLang="en-US" sz="1800" i="1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Statement</a:t>
            </a:r>
            <a:endParaRPr lang="en-US" altLang="en-US" dirty="0"/>
          </a:p>
        </p:txBody>
      </p:sp>
      <p:sp>
        <p:nvSpPr>
          <p:cNvPr id="46085" name="AutoShape 5"/>
          <p:cNvSpPr>
            <a:spLocks/>
          </p:cNvSpPr>
          <p:nvPr/>
        </p:nvSpPr>
        <p:spPr bwMode="auto">
          <a:xfrm>
            <a:off x="3021013" y="1185863"/>
            <a:ext cx="222250" cy="3444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4450" tIns="44450" rIns="44450" bIns="44450"/>
          <a:lstStyle/>
          <a:p>
            <a:pPr algn="l"/>
            <a:r>
              <a:rPr lang="en-US" altLang="en-US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 </a:t>
            </a:r>
            <a:endParaRPr lang="en-US" altLang="en-US"/>
          </a:p>
        </p:txBody>
      </p:sp>
      <p:sp>
        <p:nvSpPr>
          <p:cNvPr id="46086" name="AutoShape 6"/>
          <p:cNvSpPr>
            <a:spLocks/>
          </p:cNvSpPr>
          <p:nvPr/>
        </p:nvSpPr>
        <p:spPr bwMode="auto">
          <a:xfrm>
            <a:off x="3168650" y="1185863"/>
            <a:ext cx="265113" cy="3444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4450" tIns="44450" rIns="44450" bIns="44450"/>
          <a:lstStyle/>
          <a:p>
            <a:pPr algn="l"/>
            <a:r>
              <a:rPr lang="en-US" altLang="en-US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</a:t>
            </a:r>
            <a:endParaRPr lang="en-US" altLang="en-US"/>
          </a:p>
        </p:txBody>
      </p:sp>
      <p:sp>
        <p:nvSpPr>
          <p:cNvPr id="46087" name="AutoShape 7"/>
          <p:cNvSpPr>
            <a:spLocks/>
          </p:cNvSpPr>
          <p:nvPr/>
        </p:nvSpPr>
        <p:spPr bwMode="auto">
          <a:xfrm>
            <a:off x="3368675" y="1185863"/>
            <a:ext cx="3700463" cy="3444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4450" tIns="44450" rIns="44450" bIns="44450"/>
          <a:lstStyle/>
          <a:p>
            <a:pPr algn="l"/>
            <a:r>
              <a:rPr lang="en-US" altLang="en-US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stock exchange lists many companies. </a:t>
            </a:r>
            <a:endParaRPr lang="en-US" altLang="en-US" dirty="0"/>
          </a:p>
        </p:txBody>
      </p:sp>
      <p:sp>
        <p:nvSpPr>
          <p:cNvPr id="46088" name="AutoShape 8"/>
          <p:cNvSpPr>
            <a:spLocks/>
          </p:cNvSpPr>
          <p:nvPr/>
        </p:nvSpPr>
        <p:spPr bwMode="auto">
          <a:xfrm>
            <a:off x="669925" y="1516063"/>
            <a:ext cx="4348163" cy="3444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4450" tIns="44450" rIns="44450" bIns="44450"/>
          <a:lstStyle/>
          <a:p>
            <a:pPr algn="l"/>
            <a:r>
              <a:rPr lang="en-US" altLang="en-US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Each company is identified by a ticker symbol</a:t>
            </a:r>
            <a:endParaRPr lang="en-US" altLang="en-US" dirty="0"/>
          </a:p>
        </p:txBody>
      </p:sp>
      <p:sp>
        <p:nvSpPr>
          <p:cNvPr id="46089" name="AutoShape 9"/>
          <p:cNvSpPr>
            <a:spLocks/>
          </p:cNvSpPr>
          <p:nvPr/>
        </p:nvSpPr>
        <p:spPr bwMode="auto">
          <a:xfrm>
            <a:off x="684213" y="2260600"/>
            <a:ext cx="1730375" cy="3698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4450" tIns="44450" rIns="44450" bIns="44450"/>
          <a:lstStyle/>
          <a:p>
            <a:pPr algn="l"/>
            <a:r>
              <a:rPr lang="en-US" altLang="en-US" sz="2000" i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Class Diagram:</a:t>
            </a:r>
            <a:endParaRPr lang="en-US" altLang="en-US"/>
          </a:p>
        </p:txBody>
      </p:sp>
      <p:sp>
        <p:nvSpPr>
          <p:cNvPr id="46090" name="AutoShape 10"/>
          <p:cNvSpPr>
            <a:spLocks/>
          </p:cNvSpPr>
          <p:nvPr/>
        </p:nvSpPr>
        <p:spPr bwMode="auto">
          <a:xfrm>
            <a:off x="2105025" y="4281488"/>
            <a:ext cx="4170363" cy="3444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4450" tIns="44450" rIns="44450" bIns="44450"/>
          <a:lstStyle/>
          <a:p>
            <a:pPr algn="l">
              <a:lnSpc>
                <a:spcPct val="120000"/>
              </a:lnSpc>
            </a:pPr>
            <a:r>
              <a:rPr lang="en-US" altLang="en-US" sz="18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private Vector m_Company = new Vector();</a:t>
            </a:r>
            <a:endParaRPr lang="en-US" altLang="en-US"/>
          </a:p>
        </p:txBody>
      </p:sp>
      <p:sp>
        <p:nvSpPr>
          <p:cNvPr id="46091" name="AutoShape 11"/>
          <p:cNvSpPr>
            <a:spLocks/>
          </p:cNvSpPr>
          <p:nvPr/>
        </p:nvSpPr>
        <p:spPr bwMode="auto">
          <a:xfrm>
            <a:off x="2105025" y="5500688"/>
            <a:ext cx="2671763" cy="3444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4450" tIns="44450" rIns="44450" bIns="44450"/>
          <a:lstStyle/>
          <a:p>
            <a:pPr algn="l">
              <a:lnSpc>
                <a:spcPct val="120000"/>
              </a:lnSpc>
            </a:pPr>
            <a:r>
              <a:rPr lang="en-US" altLang="en-US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public int m_tickerSymbol;</a:t>
            </a:r>
            <a:endParaRPr lang="en-US" altLang="en-US"/>
          </a:p>
        </p:txBody>
      </p:sp>
      <p:sp>
        <p:nvSpPr>
          <p:cNvPr id="46092" name="AutoShape 12"/>
          <p:cNvSpPr>
            <a:spLocks/>
          </p:cNvSpPr>
          <p:nvPr/>
        </p:nvSpPr>
        <p:spPr bwMode="auto">
          <a:xfrm>
            <a:off x="2105025" y="5724525"/>
            <a:ext cx="4702175" cy="3444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4450" tIns="44450" rIns="44450" bIns="44450"/>
          <a:lstStyle/>
          <a:p>
            <a:pPr algn="l">
              <a:lnSpc>
                <a:spcPct val="120000"/>
              </a:lnSpc>
            </a:pPr>
            <a:r>
              <a:rPr lang="en-US" altLang="en-US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n-US" sz="18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private Vector m_StockExchange = new Vector();</a:t>
            </a:r>
            <a:endParaRPr lang="en-US" altLang="en-US"/>
          </a:p>
        </p:txBody>
      </p:sp>
      <p:grpSp>
        <p:nvGrpSpPr>
          <p:cNvPr id="46093" name="Group 13"/>
          <p:cNvGrpSpPr>
            <a:grpSpLocks/>
          </p:cNvGrpSpPr>
          <p:nvPr/>
        </p:nvGrpSpPr>
        <p:grpSpPr bwMode="auto">
          <a:xfrm>
            <a:off x="620713" y="3492500"/>
            <a:ext cx="4137025" cy="2876550"/>
            <a:chOff x="0" y="0"/>
            <a:chExt cx="4137906" cy="2877952"/>
          </a:xfrm>
        </p:grpSpPr>
        <p:sp>
          <p:nvSpPr>
            <p:cNvPr id="46094" name="AutoShape 14"/>
            <p:cNvSpPr>
              <a:spLocks/>
            </p:cNvSpPr>
            <p:nvPr/>
          </p:nvSpPr>
          <p:spPr bwMode="auto">
            <a:xfrm>
              <a:off x="1484312" y="296862"/>
              <a:ext cx="2653594" cy="34589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4450" tIns="44450" rIns="44450" bIns="44450"/>
            <a:lstStyle/>
            <a:p>
              <a:pPr algn="l">
                <a:lnSpc>
                  <a:spcPct val="120000"/>
                </a:lnSpc>
              </a:pPr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public class StockExchange</a:t>
              </a:r>
              <a:endParaRPr lang="en-US" altLang="en-US"/>
            </a:p>
          </p:txBody>
        </p:sp>
        <p:sp>
          <p:nvSpPr>
            <p:cNvPr id="46095" name="AutoShape 15"/>
            <p:cNvSpPr>
              <a:spLocks/>
            </p:cNvSpPr>
            <p:nvPr/>
          </p:nvSpPr>
          <p:spPr bwMode="auto">
            <a:xfrm>
              <a:off x="1484312" y="500062"/>
              <a:ext cx="211324" cy="34589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4450" tIns="44450" rIns="44450" bIns="44450"/>
            <a:lstStyle/>
            <a:p>
              <a:pPr algn="l">
                <a:lnSpc>
                  <a:spcPct val="120000"/>
                </a:lnSpc>
              </a:pPr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{</a:t>
              </a:r>
              <a:endParaRPr lang="en-US" altLang="en-US"/>
            </a:p>
          </p:txBody>
        </p:sp>
        <p:sp>
          <p:nvSpPr>
            <p:cNvPr id="46096" name="AutoShape 16"/>
            <p:cNvSpPr>
              <a:spLocks/>
            </p:cNvSpPr>
            <p:nvPr/>
          </p:nvSpPr>
          <p:spPr bwMode="auto">
            <a:xfrm>
              <a:off x="1484312" y="1109662"/>
              <a:ext cx="274837" cy="34589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4450" tIns="44450" rIns="44450" bIns="44450"/>
            <a:lstStyle/>
            <a:p>
              <a:pPr algn="l">
                <a:lnSpc>
                  <a:spcPct val="120000"/>
                </a:lnSpc>
              </a:pPr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};</a:t>
              </a:r>
              <a:endParaRPr lang="en-US" altLang="en-US"/>
            </a:p>
          </p:txBody>
        </p:sp>
        <p:sp>
          <p:nvSpPr>
            <p:cNvPr id="46097" name="AutoShape 17"/>
            <p:cNvSpPr>
              <a:spLocks/>
            </p:cNvSpPr>
            <p:nvPr/>
          </p:nvSpPr>
          <p:spPr bwMode="auto">
            <a:xfrm>
              <a:off x="1484312" y="1516062"/>
              <a:ext cx="2120603" cy="34589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4450" tIns="44450" rIns="44450" bIns="44450"/>
            <a:lstStyle/>
            <a:p>
              <a:pPr algn="l">
                <a:lnSpc>
                  <a:spcPct val="120000"/>
                </a:lnSpc>
              </a:pPr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public class Company</a:t>
              </a:r>
              <a:endParaRPr lang="en-US" altLang="en-US"/>
            </a:p>
          </p:txBody>
        </p:sp>
        <p:sp>
          <p:nvSpPr>
            <p:cNvPr id="46098" name="AutoShape 18"/>
            <p:cNvSpPr>
              <a:spLocks/>
            </p:cNvSpPr>
            <p:nvPr/>
          </p:nvSpPr>
          <p:spPr bwMode="auto">
            <a:xfrm>
              <a:off x="1484312" y="1719262"/>
              <a:ext cx="211324" cy="34589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4450" tIns="44450" rIns="44450" bIns="44450"/>
            <a:lstStyle/>
            <a:p>
              <a:pPr algn="l">
                <a:lnSpc>
                  <a:spcPct val="120000"/>
                </a:lnSpc>
              </a:pPr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{</a:t>
              </a:r>
              <a:endParaRPr lang="en-US" altLang="en-US"/>
            </a:p>
          </p:txBody>
        </p:sp>
        <p:sp>
          <p:nvSpPr>
            <p:cNvPr id="46099" name="AutoShape 19"/>
            <p:cNvSpPr>
              <a:spLocks/>
            </p:cNvSpPr>
            <p:nvPr/>
          </p:nvSpPr>
          <p:spPr bwMode="auto">
            <a:xfrm>
              <a:off x="1484312" y="2532062"/>
              <a:ext cx="274837" cy="34589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4450" tIns="44450" rIns="44450" bIns="44450"/>
            <a:lstStyle/>
            <a:p>
              <a:pPr algn="l">
                <a:lnSpc>
                  <a:spcPct val="120000"/>
                </a:lnSpc>
              </a:pPr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};</a:t>
              </a:r>
              <a:endParaRPr lang="en-US" altLang="en-US"/>
            </a:p>
          </p:txBody>
        </p:sp>
        <p:sp>
          <p:nvSpPr>
            <p:cNvPr id="46100" name="AutoShape 20"/>
            <p:cNvSpPr>
              <a:spLocks/>
            </p:cNvSpPr>
            <p:nvPr/>
          </p:nvSpPr>
          <p:spPr bwMode="auto">
            <a:xfrm>
              <a:off x="0" y="0"/>
              <a:ext cx="1180728" cy="37021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4450" tIns="44450" rIns="44450" bIns="44450"/>
            <a:lstStyle/>
            <a:p>
              <a:pPr algn="l">
                <a:lnSpc>
                  <a:spcPct val="120000"/>
                </a:lnSpc>
              </a:pPr>
              <a:r>
                <a:rPr lang="en-US" altLang="en-US" sz="2000" i="1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Java Code</a:t>
              </a:r>
              <a:endParaRPr lang="en-US" altLang="en-US"/>
            </a:p>
          </p:txBody>
        </p:sp>
      </p:grpSp>
      <p:sp>
        <p:nvSpPr>
          <p:cNvPr id="46101" name="AutoShape 21"/>
          <p:cNvSpPr>
            <a:spLocks/>
          </p:cNvSpPr>
          <p:nvPr/>
        </p:nvSpPr>
        <p:spPr bwMode="auto">
          <a:xfrm>
            <a:off x="1625600" y="2628900"/>
            <a:ext cx="1727200" cy="647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46102" name="AutoShape 22"/>
          <p:cNvSpPr>
            <a:spLocks/>
          </p:cNvSpPr>
          <p:nvPr/>
        </p:nvSpPr>
        <p:spPr bwMode="auto">
          <a:xfrm>
            <a:off x="1754188" y="2697163"/>
            <a:ext cx="1206500" cy="2841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4450" tIns="44450" rIns="44450" bIns="44450"/>
          <a:lstStyle/>
          <a:p>
            <a:pPr algn="l"/>
            <a:r>
              <a:rPr lang="en-US" altLang="en-US" sz="14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StockExchange</a:t>
            </a:r>
            <a:endParaRPr lang="en-US" altLang="en-US"/>
          </a:p>
        </p:txBody>
      </p:sp>
      <p:sp>
        <p:nvSpPr>
          <p:cNvPr id="46103" name="AutoShape 23"/>
          <p:cNvSpPr>
            <a:spLocks/>
          </p:cNvSpPr>
          <p:nvPr/>
        </p:nvSpPr>
        <p:spPr bwMode="auto">
          <a:xfrm>
            <a:off x="5524500" y="2578100"/>
            <a:ext cx="1485900" cy="863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46104" name="AutoShape 24"/>
          <p:cNvSpPr>
            <a:spLocks/>
          </p:cNvSpPr>
          <p:nvPr/>
        </p:nvSpPr>
        <p:spPr bwMode="auto">
          <a:xfrm>
            <a:off x="5780088" y="2646363"/>
            <a:ext cx="792162" cy="2841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4450" tIns="44450" rIns="44450" bIns="44450"/>
          <a:lstStyle/>
          <a:p>
            <a:pPr algn="l"/>
            <a:r>
              <a:rPr lang="en-US" altLang="en-US" sz="14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Company</a:t>
            </a:r>
            <a:endParaRPr lang="en-US" altLang="en-US"/>
          </a:p>
        </p:txBody>
      </p:sp>
      <p:sp>
        <p:nvSpPr>
          <p:cNvPr id="46105" name="AutoShape 25"/>
          <p:cNvSpPr>
            <a:spLocks/>
          </p:cNvSpPr>
          <p:nvPr/>
        </p:nvSpPr>
        <p:spPr bwMode="auto">
          <a:xfrm>
            <a:off x="5622925" y="3001963"/>
            <a:ext cx="1058863" cy="2841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4450" tIns="44450" rIns="44450" bIns="44450"/>
          <a:lstStyle/>
          <a:p>
            <a:pPr algn="l"/>
            <a:r>
              <a:rPr lang="en-US" altLang="en-US" sz="14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tickerSymbol</a:t>
            </a:r>
            <a:endParaRPr lang="en-US" altLang="en-US"/>
          </a:p>
        </p:txBody>
      </p:sp>
      <p:sp>
        <p:nvSpPr>
          <p:cNvPr id="46106" name="AutoShape 26"/>
          <p:cNvSpPr>
            <a:spLocks/>
          </p:cNvSpPr>
          <p:nvPr/>
        </p:nvSpPr>
        <p:spPr bwMode="auto">
          <a:xfrm>
            <a:off x="4038600" y="2867025"/>
            <a:ext cx="590550" cy="3444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4450" tIns="44450" rIns="44450" bIns="44450"/>
          <a:lstStyle/>
          <a:p>
            <a:pPr algn="l"/>
            <a:r>
              <a:rPr lang="en-US" altLang="en-US" sz="18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Lists </a:t>
            </a:r>
            <a:endParaRPr lang="en-US" altLang="en-US"/>
          </a:p>
        </p:txBody>
      </p:sp>
      <p:sp>
        <p:nvSpPr>
          <p:cNvPr id="46107" name="Line 27"/>
          <p:cNvSpPr>
            <a:spLocks noChangeShapeType="1"/>
          </p:cNvSpPr>
          <p:nvPr/>
        </p:nvSpPr>
        <p:spPr bwMode="auto">
          <a:xfrm>
            <a:off x="1625600" y="2933700"/>
            <a:ext cx="1720850" cy="0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6108" name="Line 28"/>
          <p:cNvSpPr>
            <a:spLocks noChangeShapeType="1"/>
          </p:cNvSpPr>
          <p:nvPr/>
        </p:nvSpPr>
        <p:spPr bwMode="auto">
          <a:xfrm>
            <a:off x="1625600" y="3162300"/>
            <a:ext cx="1720850" cy="0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6109" name="Line 29"/>
          <p:cNvSpPr>
            <a:spLocks noChangeShapeType="1"/>
          </p:cNvSpPr>
          <p:nvPr/>
        </p:nvSpPr>
        <p:spPr bwMode="auto">
          <a:xfrm>
            <a:off x="5530850" y="2990850"/>
            <a:ext cx="1473200" cy="0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6110" name="Line 30"/>
          <p:cNvSpPr>
            <a:spLocks noChangeShapeType="1"/>
          </p:cNvSpPr>
          <p:nvPr/>
        </p:nvSpPr>
        <p:spPr bwMode="auto">
          <a:xfrm>
            <a:off x="5530850" y="3314700"/>
            <a:ext cx="1473200" cy="0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>
            <a:off x="3359150" y="2838450"/>
            <a:ext cx="2154238" cy="0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6112" name="AutoShape 32"/>
          <p:cNvSpPr>
            <a:spLocks/>
          </p:cNvSpPr>
          <p:nvPr/>
        </p:nvSpPr>
        <p:spPr bwMode="auto">
          <a:xfrm>
            <a:off x="5170488" y="2546350"/>
            <a:ext cx="215900" cy="3444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4450" tIns="44450" rIns="44450" bIns="44450"/>
          <a:lstStyle/>
          <a:p>
            <a:pPr algn="l"/>
            <a:r>
              <a:rPr lang="en-US" altLang="en-US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*</a:t>
            </a:r>
            <a:endParaRPr lang="en-US" altLang="en-US"/>
          </a:p>
        </p:txBody>
      </p:sp>
      <p:sp>
        <p:nvSpPr>
          <p:cNvPr id="46113" name="AutoShape 33"/>
          <p:cNvSpPr>
            <a:spLocks/>
          </p:cNvSpPr>
          <p:nvPr/>
        </p:nvSpPr>
        <p:spPr bwMode="auto">
          <a:xfrm>
            <a:off x="3375025" y="2544763"/>
            <a:ext cx="215900" cy="3444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4450" tIns="44450" rIns="44450" bIns="44450"/>
          <a:lstStyle/>
          <a:p>
            <a:pPr algn="l"/>
            <a:r>
              <a:rPr lang="en-US" altLang="en-US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*</a:t>
            </a:r>
            <a:endParaRPr lang="en-US" altLang="en-US"/>
          </a:p>
        </p:txBody>
      </p:sp>
      <p:sp>
        <p:nvSpPr>
          <p:cNvPr id="46114" name="AutoShape 34"/>
          <p:cNvSpPr>
            <a:spLocks/>
          </p:cNvSpPr>
          <p:nvPr/>
        </p:nvSpPr>
        <p:spPr bwMode="auto">
          <a:xfrm>
            <a:off x="3187700" y="2349500"/>
            <a:ext cx="609600" cy="64770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46115" name="AutoShape 35"/>
          <p:cNvSpPr>
            <a:spLocks/>
          </p:cNvSpPr>
          <p:nvPr/>
        </p:nvSpPr>
        <p:spPr bwMode="auto">
          <a:xfrm>
            <a:off x="2994025" y="5678488"/>
            <a:ext cx="760413" cy="54451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46116" name="AutoShape 36"/>
          <p:cNvSpPr>
            <a:spLocks/>
          </p:cNvSpPr>
          <p:nvPr/>
        </p:nvSpPr>
        <p:spPr bwMode="auto">
          <a:xfrm>
            <a:off x="4940300" y="2419350"/>
            <a:ext cx="609600" cy="64770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46117" name="AutoShape 37"/>
          <p:cNvSpPr>
            <a:spLocks/>
          </p:cNvSpPr>
          <p:nvPr/>
        </p:nvSpPr>
        <p:spPr bwMode="auto">
          <a:xfrm>
            <a:off x="2981325" y="4221163"/>
            <a:ext cx="760413" cy="54451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46118" name="AutoShape 38"/>
          <p:cNvSpPr>
            <a:spLocks/>
          </p:cNvSpPr>
          <p:nvPr/>
        </p:nvSpPr>
        <p:spPr bwMode="auto">
          <a:xfrm>
            <a:off x="7005638" y="4551363"/>
            <a:ext cx="1512887" cy="8810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 anchor="ctr"/>
          <a:lstStyle/>
          <a:p>
            <a:r>
              <a:rPr lang="en-US" altLang="en-US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Associations</a:t>
            </a:r>
          </a:p>
          <a:p>
            <a:r>
              <a:rPr lang="en-US" altLang="en-US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are mapped to </a:t>
            </a:r>
          </a:p>
          <a:p>
            <a:r>
              <a:rPr lang="en-US" altLang="en-US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Attributes!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02168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F71FB9B3-0E33-4201-B682-A62CE2F896D0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39</a:t>
            </a:fld>
            <a:endParaRPr lang="en-US" altLang="en-US"/>
          </a:p>
        </p:txBody>
      </p:sp>
      <p:sp>
        <p:nvSpPr>
          <p:cNvPr id="47106" name="Rectangle 2"/>
          <p:cNvSpPr>
            <a:spLocks noGrp="1"/>
          </p:cNvSpPr>
          <p:nvPr>
            <p:ph type="title"/>
          </p:nvPr>
        </p:nvSpPr>
        <p:spPr bwMode="auto">
          <a:xfrm>
            <a:off x="584200" y="266700"/>
            <a:ext cx="79375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İlişkiler: Kümeleme ve Birleştirme</a:t>
            </a:r>
            <a:endParaRPr lang="en-US" altLang="en-US" dirty="0"/>
          </a:p>
        </p:txBody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xfrm>
            <a:off x="433388" y="963613"/>
            <a:ext cx="7823200" cy="1468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85750" indent="-28575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000" dirty="0"/>
              <a:t>Kümeleme (Aggregations</a:t>
            </a:r>
            <a:r>
              <a:rPr lang="tr-TR" altLang="en-US" sz="2000" dirty="0" smtClean="0"/>
              <a:t>)</a:t>
            </a:r>
          </a:p>
          <a:p>
            <a:pPr marL="285750" lvl="1" indent="-2857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b="1" i="1" dirty="0"/>
              <a:t>Kümelemede</a:t>
            </a:r>
            <a:r>
              <a:rPr lang="tr-TR" altLang="en-US" dirty="0"/>
              <a:t> alt parçalar sadece o sınıfa ait üyeler değildir, kendi başlarına da kullanılabilirler.</a:t>
            </a:r>
          </a:p>
          <a:p>
            <a:pPr marL="285750" indent="-28575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endParaRPr lang="tr-TR" altLang="en-US" sz="2000" i="1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5434013" y="1354138"/>
            <a:ext cx="3033712" cy="2295525"/>
            <a:chOff x="0" y="0"/>
            <a:chExt cx="3033713" cy="2295526"/>
          </a:xfrm>
        </p:grpSpPr>
        <p:sp>
          <p:nvSpPr>
            <p:cNvPr id="47109" name="AutoShape 5"/>
            <p:cNvSpPr>
              <a:spLocks/>
            </p:cNvSpPr>
            <p:nvPr/>
          </p:nvSpPr>
          <p:spPr bwMode="auto">
            <a:xfrm>
              <a:off x="781257" y="0"/>
              <a:ext cx="1846608" cy="6275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47110" name="AutoShape 6"/>
            <p:cNvSpPr>
              <a:spLocks/>
            </p:cNvSpPr>
            <p:nvPr/>
          </p:nvSpPr>
          <p:spPr bwMode="auto">
            <a:xfrm>
              <a:off x="814232" y="82572"/>
              <a:ext cx="1450870" cy="3337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4450" tIns="44450" rIns="44450" bIns="44450"/>
            <a:lstStyle/>
            <a:p>
              <a:pPr algn="l"/>
              <a:r>
                <a:rPr lang="en-US" altLang="en-US" sz="17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Exhaust system</a:t>
              </a:r>
              <a:endParaRPr lang="en-US" altLang="en-US"/>
            </a:p>
          </p:txBody>
        </p:sp>
        <p:sp>
          <p:nvSpPr>
            <p:cNvPr id="47111" name="AutoShape 7"/>
            <p:cNvSpPr>
              <a:spLocks/>
            </p:cNvSpPr>
            <p:nvPr/>
          </p:nvSpPr>
          <p:spPr bwMode="auto">
            <a:xfrm>
              <a:off x="50731" y="1453282"/>
              <a:ext cx="1014620" cy="82572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47112" name="AutoShape 8"/>
            <p:cNvSpPr>
              <a:spLocks/>
            </p:cNvSpPr>
            <p:nvPr/>
          </p:nvSpPr>
          <p:spPr bwMode="auto">
            <a:xfrm>
              <a:off x="96388" y="1535854"/>
              <a:ext cx="769120" cy="3337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4450" tIns="44450" rIns="44450" bIns="44450"/>
            <a:lstStyle/>
            <a:p>
              <a:pPr algn="l"/>
              <a:r>
                <a:rPr lang="en-US" altLang="en-US" sz="17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Muffler</a:t>
              </a:r>
              <a:endParaRPr lang="en-US" altLang="en-US"/>
            </a:p>
          </p:txBody>
        </p:sp>
        <p:sp>
          <p:nvSpPr>
            <p:cNvPr id="47113" name="AutoShape 9"/>
            <p:cNvSpPr>
              <a:spLocks/>
            </p:cNvSpPr>
            <p:nvPr/>
          </p:nvSpPr>
          <p:spPr bwMode="auto">
            <a:xfrm>
              <a:off x="0" y="1866146"/>
              <a:ext cx="856829" cy="33372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4450" tIns="44450" rIns="44450" bIns="44450"/>
            <a:lstStyle/>
            <a:p>
              <a:pPr algn="l"/>
              <a:r>
                <a:rPr lang="en-US" altLang="en-US" sz="17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diameter</a:t>
              </a:r>
              <a:endParaRPr lang="en-US" altLang="en-US"/>
            </a:p>
          </p:txBody>
        </p:sp>
        <p:sp>
          <p:nvSpPr>
            <p:cNvPr id="47114" name="AutoShape 10"/>
            <p:cNvSpPr>
              <a:spLocks/>
            </p:cNvSpPr>
            <p:nvPr/>
          </p:nvSpPr>
          <p:spPr bwMode="auto">
            <a:xfrm>
              <a:off x="2039385" y="1469796"/>
              <a:ext cx="994328" cy="8257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47115" name="AutoShape 11"/>
            <p:cNvSpPr>
              <a:spLocks/>
            </p:cNvSpPr>
            <p:nvPr/>
          </p:nvSpPr>
          <p:spPr bwMode="auto">
            <a:xfrm>
              <a:off x="2024166" y="1552369"/>
              <a:ext cx="805911" cy="3337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4450" tIns="44450" rIns="44450" bIns="44450"/>
            <a:lstStyle/>
            <a:p>
              <a:pPr algn="l"/>
              <a:r>
                <a:rPr lang="en-US" altLang="en-US" sz="17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Tailpipe</a:t>
              </a:r>
              <a:endParaRPr lang="en-US" altLang="en-US"/>
            </a:p>
          </p:txBody>
        </p:sp>
        <p:sp>
          <p:nvSpPr>
            <p:cNvPr id="47116" name="AutoShape 12"/>
            <p:cNvSpPr>
              <a:spLocks/>
            </p:cNvSpPr>
            <p:nvPr/>
          </p:nvSpPr>
          <p:spPr bwMode="auto">
            <a:xfrm>
              <a:off x="1970899" y="1882660"/>
              <a:ext cx="856829" cy="33372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4450" tIns="44450" rIns="44450" bIns="44450"/>
            <a:lstStyle/>
            <a:p>
              <a:pPr algn="l"/>
              <a:r>
                <a:rPr lang="en-US" altLang="en-US" sz="17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diameter</a:t>
              </a:r>
              <a:endParaRPr lang="en-US" altLang="en-U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>
              <a:off x="791403" y="363320"/>
              <a:ext cx="1836462" cy="1"/>
            </a:xfrm>
            <a:prstGeom prst="lin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>
              <a:off x="791403" y="511951"/>
              <a:ext cx="1836462" cy="1"/>
            </a:xfrm>
            <a:prstGeom prst="lin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>
              <a:off x="91315" y="1824859"/>
              <a:ext cx="984182" cy="1"/>
            </a:xfrm>
            <a:prstGeom prst="lin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>
              <a:off x="60876" y="2196437"/>
              <a:ext cx="1045060" cy="1"/>
            </a:xfrm>
            <a:prstGeom prst="lin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>
              <a:off x="2039385" y="1849631"/>
              <a:ext cx="984182" cy="1"/>
            </a:xfrm>
            <a:prstGeom prst="lin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>
              <a:off x="2039385" y="2196437"/>
              <a:ext cx="984182" cy="1"/>
            </a:xfrm>
            <a:prstGeom prst="lin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47123" name="AutoShape 19"/>
            <p:cNvSpPr>
              <a:spLocks/>
            </p:cNvSpPr>
            <p:nvPr/>
          </p:nvSpPr>
          <p:spPr bwMode="auto">
            <a:xfrm>
              <a:off x="913157" y="668840"/>
              <a:ext cx="192779" cy="132117"/>
            </a:xfrm>
            <a:prstGeom prst="diamond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47124" name="AutoShape 20"/>
            <p:cNvSpPr>
              <a:spLocks/>
            </p:cNvSpPr>
            <p:nvPr/>
          </p:nvSpPr>
          <p:spPr bwMode="auto">
            <a:xfrm>
              <a:off x="2039385" y="668840"/>
              <a:ext cx="192779" cy="132117"/>
            </a:xfrm>
            <a:prstGeom prst="diamond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>
              <a:off x="2150993" y="792699"/>
              <a:ext cx="1" cy="644069"/>
            </a:xfrm>
            <a:prstGeom prst="lin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>
              <a:off x="1024765" y="792699"/>
              <a:ext cx="1" cy="644069"/>
            </a:xfrm>
            <a:prstGeom prst="lin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47127" name="AutoShape 23"/>
            <p:cNvSpPr>
              <a:spLocks/>
            </p:cNvSpPr>
            <p:nvPr/>
          </p:nvSpPr>
          <p:spPr bwMode="auto">
            <a:xfrm>
              <a:off x="385555" y="1042482"/>
              <a:ext cx="806624" cy="34589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4450" tIns="44450" rIns="44450" bIns="44450"/>
            <a:lstStyle/>
            <a:p>
              <a:pPr algn="l"/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47128" name="AutoShape 24"/>
            <p:cNvSpPr>
              <a:spLocks/>
            </p:cNvSpPr>
            <p:nvPr/>
          </p:nvSpPr>
          <p:spPr bwMode="auto">
            <a:xfrm>
              <a:off x="2150993" y="1009453"/>
              <a:ext cx="806623" cy="34589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4450" tIns="44450" rIns="44450" bIns="44450"/>
            <a:lstStyle/>
            <a:p>
              <a:pPr algn="l"/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0..2</a:t>
              </a:r>
              <a:endParaRPr lang="en-US" altLang="en-US"/>
            </a:p>
          </p:txBody>
        </p:sp>
      </p:grpSp>
      <p:grpSp>
        <p:nvGrpSpPr>
          <p:cNvPr id="47129" name="Group 25"/>
          <p:cNvGrpSpPr>
            <a:grpSpLocks/>
          </p:cNvGrpSpPr>
          <p:nvPr/>
        </p:nvGrpSpPr>
        <p:grpSpPr bwMode="auto">
          <a:xfrm>
            <a:off x="2222500" y="4919663"/>
            <a:ext cx="5178425" cy="1379537"/>
            <a:chOff x="0" y="0"/>
            <a:chExt cx="5178425" cy="1379538"/>
          </a:xfrm>
        </p:grpSpPr>
        <p:grpSp>
          <p:nvGrpSpPr>
            <p:cNvPr id="47130" name="Group 26"/>
            <p:cNvGrpSpPr>
              <a:grpSpLocks/>
            </p:cNvGrpSpPr>
            <p:nvPr/>
          </p:nvGrpSpPr>
          <p:grpSpPr bwMode="auto">
            <a:xfrm>
              <a:off x="0" y="0"/>
              <a:ext cx="2206625" cy="447675"/>
              <a:chOff x="0" y="0"/>
              <a:chExt cx="2206625" cy="447675"/>
            </a:xfrm>
          </p:grpSpPr>
          <p:sp>
            <p:nvSpPr>
              <p:cNvPr id="47131" name="AutoShape 27"/>
              <p:cNvSpPr>
                <a:spLocks/>
              </p:cNvSpPr>
              <p:nvPr/>
            </p:nvSpPr>
            <p:spPr bwMode="auto">
              <a:xfrm>
                <a:off x="0" y="0"/>
                <a:ext cx="2206625" cy="4476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47132" name="AutoShape 28"/>
              <p:cNvSpPr>
                <a:spLocks/>
              </p:cNvSpPr>
              <p:nvPr/>
            </p:nvSpPr>
            <p:spPr bwMode="auto">
              <a:xfrm>
                <a:off x="211137" y="115887"/>
                <a:ext cx="1796071" cy="2794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TicketMachine</a:t>
                </a:r>
                <a:endParaRPr lang="en-US" altLang="en-US"/>
              </a:p>
            </p:txBody>
          </p:sp>
        </p:grpSp>
        <p:grpSp>
          <p:nvGrpSpPr>
            <p:cNvPr id="47133" name="Group 29"/>
            <p:cNvGrpSpPr>
              <a:grpSpLocks/>
            </p:cNvGrpSpPr>
            <p:nvPr/>
          </p:nvGrpSpPr>
          <p:grpSpPr bwMode="auto">
            <a:xfrm>
              <a:off x="2971800" y="931862"/>
              <a:ext cx="2206625" cy="447676"/>
              <a:chOff x="0" y="0"/>
              <a:chExt cx="2206625" cy="447675"/>
            </a:xfrm>
          </p:grpSpPr>
          <p:sp>
            <p:nvSpPr>
              <p:cNvPr id="47134" name="AutoShape 30"/>
              <p:cNvSpPr>
                <a:spLocks/>
              </p:cNvSpPr>
              <p:nvPr/>
            </p:nvSpPr>
            <p:spPr bwMode="auto">
              <a:xfrm>
                <a:off x="0" y="0"/>
                <a:ext cx="2206625" cy="4476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47135" name="AutoShape 31"/>
              <p:cNvSpPr>
                <a:spLocks/>
              </p:cNvSpPr>
              <p:nvPr/>
            </p:nvSpPr>
            <p:spPr bwMode="auto">
              <a:xfrm>
                <a:off x="417512" y="149225"/>
                <a:ext cx="1384524" cy="279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ZoneButton</a:t>
                </a:r>
                <a:endParaRPr lang="en-US" altLang="en-US"/>
              </a:p>
            </p:txBody>
          </p:sp>
        </p:grpSp>
        <p:sp>
          <p:nvSpPr>
            <p:cNvPr id="47136" name="AutoShape 32"/>
            <p:cNvSpPr>
              <a:spLocks/>
            </p:cNvSpPr>
            <p:nvPr/>
          </p:nvSpPr>
          <p:spPr bwMode="auto">
            <a:xfrm rot="16200000" flipH="1">
              <a:off x="1683543" y="-130969"/>
              <a:ext cx="708026" cy="1868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altLang="en-US" b="1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47137" name="AutoShape 33"/>
            <p:cNvSpPr>
              <a:spLocks/>
            </p:cNvSpPr>
            <p:nvPr/>
          </p:nvSpPr>
          <p:spPr bwMode="auto">
            <a:xfrm>
              <a:off x="990600" y="446087"/>
              <a:ext cx="239713" cy="280988"/>
            </a:xfrm>
            <a:prstGeom prst="diamond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47138" name="AutoShape 34"/>
            <p:cNvSpPr>
              <a:spLocks/>
            </p:cNvSpPr>
            <p:nvPr/>
          </p:nvSpPr>
          <p:spPr bwMode="auto">
            <a:xfrm>
              <a:off x="2565400" y="723516"/>
              <a:ext cx="218440" cy="3484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3</a:t>
              </a:r>
              <a:endParaRPr lang="en-US" altLang="en-US"/>
            </a:p>
          </p:txBody>
        </p:sp>
      </p:grpSp>
      <p:sp>
        <p:nvSpPr>
          <p:cNvPr id="47139" name="AutoShape 35"/>
          <p:cNvSpPr>
            <a:spLocks/>
          </p:cNvSpPr>
          <p:nvPr/>
        </p:nvSpPr>
        <p:spPr bwMode="auto">
          <a:xfrm>
            <a:off x="496888" y="3654425"/>
            <a:ext cx="7823200" cy="13081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4450" tIns="44450" rIns="44450" bIns="44450"/>
          <a:lstStyle/>
          <a:p>
            <a:pPr lvl="1">
              <a:lnSpc>
                <a:spcPct val="90000"/>
              </a:lnSpc>
            </a:pPr>
            <a:r>
              <a:rPr lang="tr-TR" altLang="en-US" sz="2200" dirty="0"/>
              <a:t>Birleştirme (Composition</a:t>
            </a:r>
            <a:r>
              <a:rPr lang="tr-TR" altLang="en-US" sz="22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tr-TR" altLang="en-US" sz="2200" b="1" i="1" dirty="0"/>
              <a:t>Birleştirmede</a:t>
            </a:r>
            <a:r>
              <a:rPr lang="tr-TR" altLang="en-US" sz="2200" dirty="0"/>
              <a:t> ise alt parçalar, o nesneyi meydana getirmek için oluşturulurlar ve kendi başlarına kullanılamazlar</a:t>
            </a:r>
          </a:p>
          <a:p>
            <a:pPr lvl="1">
              <a:lnSpc>
                <a:spcPct val="90000"/>
              </a:lnSpc>
            </a:pPr>
            <a:endParaRPr lang="tr-T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8988106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9DC3F99D-764E-4C59-B33C-FDDFF3B31928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4</a:t>
            </a:fld>
            <a:endParaRPr lang="en-US" altLang="en-US"/>
          </a:p>
        </p:txBody>
      </p:sp>
      <p:sp>
        <p:nvSpPr>
          <p:cNvPr id="7170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Örnek</a:t>
            </a:r>
            <a:r>
              <a:rPr lang="en-US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: </a:t>
            </a: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sokak haritası</a:t>
            </a:r>
            <a:endParaRPr lang="en-US" altLang="en-US" dirty="0"/>
          </a:p>
        </p:txBody>
      </p:sp>
      <p:pic>
        <p:nvPicPr>
          <p:cNvPr id="7171" name="Picture 3" descr="im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295400"/>
            <a:ext cx="5497513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037411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5E2C3D5B-4293-44B2-8AC5-CB3EDF204CDC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40</a:t>
            </a:fld>
            <a:endParaRPr lang="en-US" altLang="en-US"/>
          </a:p>
        </p:txBody>
      </p:sp>
      <p:sp>
        <p:nvSpPr>
          <p:cNvPr id="52226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tr-TR" altLang="en-US" sz="2800" b="1" i="1" dirty="0">
                <a:latin typeface="Times" charset="0"/>
                <a:ea typeface="Times" charset="0"/>
                <a:cs typeface="Times" charset="0"/>
                <a:sym typeface="Times" charset="0"/>
              </a:rPr>
              <a:t>İlişkiler </a:t>
            </a: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: Kalıtım</a:t>
            </a:r>
            <a:endParaRPr lang="en-US" altLang="en-US" dirty="0"/>
          </a:p>
        </p:txBody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xfrm>
            <a:off x="533400" y="3967163"/>
            <a:ext cx="8001000" cy="21288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90000"/>
              </a:lnSpc>
            </a:pPr>
            <a:r>
              <a:rPr lang="tr-TR" altLang="en-US" dirty="0"/>
              <a:t>Genel tanımlar içeren ana bir sınıf ile daha özel ayrıntılara sahip alt sınıflar arasındaki ilişki türüne denir.</a:t>
            </a:r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974725" y="1620838"/>
            <a:ext cx="6931025" cy="1895475"/>
            <a:chOff x="0" y="0"/>
            <a:chExt cx="6931025" cy="1895475"/>
          </a:xfrm>
        </p:grpSpPr>
        <p:grpSp>
          <p:nvGrpSpPr>
            <p:cNvPr id="52229" name="Group 5"/>
            <p:cNvGrpSpPr>
              <a:grpSpLocks/>
            </p:cNvGrpSpPr>
            <p:nvPr/>
          </p:nvGrpSpPr>
          <p:grpSpPr bwMode="auto">
            <a:xfrm>
              <a:off x="2286000" y="0"/>
              <a:ext cx="2206625" cy="447675"/>
              <a:chOff x="0" y="0"/>
              <a:chExt cx="2206625" cy="447675"/>
            </a:xfrm>
          </p:grpSpPr>
          <p:sp>
            <p:nvSpPr>
              <p:cNvPr id="52230" name="AutoShape 6"/>
              <p:cNvSpPr>
                <a:spLocks/>
              </p:cNvSpPr>
              <p:nvPr/>
            </p:nvSpPr>
            <p:spPr bwMode="auto">
              <a:xfrm>
                <a:off x="0" y="0"/>
                <a:ext cx="2206625" cy="4476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52231" name="AutoShape 7"/>
              <p:cNvSpPr>
                <a:spLocks/>
              </p:cNvSpPr>
              <p:nvPr/>
            </p:nvSpPr>
            <p:spPr bwMode="auto">
              <a:xfrm>
                <a:off x="692150" y="149225"/>
                <a:ext cx="835794" cy="279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Button</a:t>
                </a:r>
                <a:endParaRPr lang="en-US" altLang="en-US"/>
              </a:p>
            </p:txBody>
          </p:sp>
        </p:grpSp>
        <p:grpSp>
          <p:nvGrpSpPr>
            <p:cNvPr id="52232" name="Group 8"/>
            <p:cNvGrpSpPr>
              <a:grpSpLocks/>
            </p:cNvGrpSpPr>
            <p:nvPr/>
          </p:nvGrpSpPr>
          <p:grpSpPr bwMode="auto">
            <a:xfrm>
              <a:off x="4724400" y="1447800"/>
              <a:ext cx="2206625" cy="447675"/>
              <a:chOff x="0" y="0"/>
              <a:chExt cx="2206625" cy="447675"/>
            </a:xfrm>
          </p:grpSpPr>
          <p:sp>
            <p:nvSpPr>
              <p:cNvPr id="52233" name="AutoShape 9"/>
              <p:cNvSpPr>
                <a:spLocks/>
              </p:cNvSpPr>
              <p:nvPr/>
            </p:nvSpPr>
            <p:spPr bwMode="auto">
              <a:xfrm>
                <a:off x="0" y="0"/>
                <a:ext cx="2206625" cy="4476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52234" name="AutoShape 10"/>
              <p:cNvSpPr>
                <a:spLocks/>
              </p:cNvSpPr>
              <p:nvPr/>
            </p:nvSpPr>
            <p:spPr bwMode="auto">
              <a:xfrm>
                <a:off x="417512" y="149225"/>
                <a:ext cx="1384524" cy="279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ZoneButton</a:t>
                </a:r>
                <a:endParaRPr lang="en-US" altLang="en-US"/>
              </a:p>
            </p:txBody>
          </p:sp>
        </p:grpSp>
        <p:sp>
          <p:nvSpPr>
            <p:cNvPr id="52235" name="AutoShape 11"/>
            <p:cNvSpPr>
              <a:spLocks/>
            </p:cNvSpPr>
            <p:nvPr/>
          </p:nvSpPr>
          <p:spPr bwMode="auto">
            <a:xfrm rot="16200000" flipH="1">
              <a:off x="3444874" y="400050"/>
              <a:ext cx="1216025" cy="1327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altLang="en-US" b="1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grpSp>
          <p:nvGrpSpPr>
            <p:cNvPr id="52236" name="Group 12"/>
            <p:cNvGrpSpPr>
              <a:grpSpLocks/>
            </p:cNvGrpSpPr>
            <p:nvPr/>
          </p:nvGrpSpPr>
          <p:grpSpPr bwMode="auto">
            <a:xfrm>
              <a:off x="0" y="1447800"/>
              <a:ext cx="2206625" cy="447675"/>
              <a:chOff x="0" y="0"/>
              <a:chExt cx="2206625" cy="447675"/>
            </a:xfrm>
          </p:grpSpPr>
          <p:sp>
            <p:nvSpPr>
              <p:cNvPr id="52237" name="AutoShape 13"/>
              <p:cNvSpPr>
                <a:spLocks/>
              </p:cNvSpPr>
              <p:nvPr/>
            </p:nvSpPr>
            <p:spPr bwMode="auto">
              <a:xfrm>
                <a:off x="0" y="0"/>
                <a:ext cx="2206625" cy="4476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52238" name="AutoShape 14"/>
              <p:cNvSpPr>
                <a:spLocks/>
              </p:cNvSpPr>
              <p:nvPr/>
            </p:nvSpPr>
            <p:spPr bwMode="auto">
              <a:xfrm>
                <a:off x="280987" y="149225"/>
                <a:ext cx="1658889" cy="279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CancelButton</a:t>
                </a:r>
                <a:endParaRPr lang="en-US" altLang="en-US"/>
              </a:p>
            </p:txBody>
          </p:sp>
        </p:grpSp>
        <p:sp>
          <p:nvSpPr>
            <p:cNvPr id="52239" name="AutoShape 15"/>
            <p:cNvSpPr>
              <a:spLocks/>
            </p:cNvSpPr>
            <p:nvPr/>
          </p:nvSpPr>
          <p:spPr bwMode="auto">
            <a:xfrm rot="10800000" flipH="1">
              <a:off x="2214562" y="455612"/>
              <a:ext cx="1174751" cy="12160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altLang="en-US" b="1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52240" name="AutoShape 16"/>
            <p:cNvSpPr>
              <a:spLocks/>
            </p:cNvSpPr>
            <p:nvPr/>
          </p:nvSpPr>
          <p:spPr bwMode="auto">
            <a:xfrm>
              <a:off x="3178175" y="474662"/>
              <a:ext cx="441325" cy="38100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66756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C7988C34-2096-4C90-9712-32BBE88EED2D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41</a:t>
            </a:fld>
            <a:endParaRPr lang="en-US" altLang="en-US"/>
          </a:p>
        </p:txBody>
      </p:sp>
      <p:sp>
        <p:nvSpPr>
          <p:cNvPr id="54274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Paketler (</a:t>
            </a:r>
            <a:r>
              <a:rPr lang="en-US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Packages</a:t>
            </a:r>
            <a:r>
              <a:rPr lang="tr-TR" altLang="en-US" sz="2800" b="1" i="1" dirty="0">
                <a:latin typeface="Times" charset="0"/>
                <a:ea typeface="Times" charset="0"/>
                <a:cs typeface="Times" charset="0"/>
                <a:sym typeface="Times" charset="0"/>
              </a:rPr>
              <a:t>)</a:t>
            </a:r>
            <a:endParaRPr lang="en-US" altLang="en-US" dirty="0"/>
          </a:p>
        </p:txBody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xfrm>
            <a:off x="474663" y="1133475"/>
            <a:ext cx="8255000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Paketler UML diyagramlarının okunabilirliğini artırmak için organize edilmelerinde kullanılırlar</a:t>
            </a: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UML paket mekanizmasını sınıfları altsistemlere organize etmede kullanabiliriz</a:t>
            </a: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Bir karmaşık sistem herbir altsistemi paket olacak şekilde ayrıştırılarak modellenebilir</a:t>
            </a:r>
            <a:endParaRPr lang="en-US" altLang="en-US" dirty="0"/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4311650" y="2676525"/>
            <a:ext cx="3311525" cy="1336675"/>
            <a:chOff x="0" y="0"/>
            <a:chExt cx="3311525" cy="1336675"/>
          </a:xfrm>
        </p:grpSpPr>
        <p:sp>
          <p:nvSpPr>
            <p:cNvPr id="54277" name="AutoShape 5"/>
            <p:cNvSpPr>
              <a:spLocks/>
            </p:cNvSpPr>
            <p:nvPr/>
          </p:nvSpPr>
          <p:spPr bwMode="auto">
            <a:xfrm>
              <a:off x="0" y="254000"/>
              <a:ext cx="3311525" cy="10826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54278" name="AutoShape 6"/>
            <p:cNvSpPr>
              <a:spLocks/>
            </p:cNvSpPr>
            <p:nvPr/>
          </p:nvSpPr>
          <p:spPr bwMode="auto">
            <a:xfrm>
              <a:off x="1003300" y="560387"/>
              <a:ext cx="1079674" cy="3048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20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Account</a:t>
              </a:r>
              <a:endParaRPr lang="en-US" altLang="en-US"/>
            </a:p>
          </p:txBody>
        </p:sp>
        <p:sp>
          <p:nvSpPr>
            <p:cNvPr id="54279" name="AutoShape 7"/>
            <p:cNvSpPr>
              <a:spLocks/>
            </p:cNvSpPr>
            <p:nvPr/>
          </p:nvSpPr>
          <p:spPr bwMode="auto">
            <a:xfrm>
              <a:off x="12700" y="0"/>
              <a:ext cx="622300" cy="2540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3967" y="0"/>
                  </a:lnTo>
                  <a:lnTo>
                    <a:pt x="17632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grpSp>
          <p:nvGrpSpPr>
            <p:cNvPr id="54280" name="Group 8"/>
            <p:cNvGrpSpPr>
              <a:grpSpLocks/>
            </p:cNvGrpSpPr>
            <p:nvPr/>
          </p:nvGrpSpPr>
          <p:grpSpPr bwMode="auto">
            <a:xfrm>
              <a:off x="2052637" y="271462"/>
              <a:ext cx="1027113" cy="1028701"/>
              <a:chOff x="0" y="0"/>
              <a:chExt cx="1027113" cy="1028701"/>
            </a:xfrm>
          </p:grpSpPr>
          <p:sp>
            <p:nvSpPr>
              <p:cNvPr id="54281" name="AutoShape 9"/>
              <p:cNvSpPr>
                <a:spLocks/>
              </p:cNvSpPr>
              <p:nvPr/>
            </p:nvSpPr>
            <p:spPr bwMode="auto">
              <a:xfrm>
                <a:off x="0" y="584453"/>
                <a:ext cx="279620" cy="44179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54282" name="Line 10"/>
              <p:cNvSpPr>
                <a:spLocks noChangeShapeType="1"/>
              </p:cNvSpPr>
              <p:nvPr/>
            </p:nvSpPr>
            <p:spPr bwMode="auto">
              <a:xfrm>
                <a:off x="0" y="719445"/>
                <a:ext cx="279621" cy="1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54283" name="Line 11"/>
              <p:cNvSpPr>
                <a:spLocks noChangeShapeType="1"/>
              </p:cNvSpPr>
              <p:nvPr/>
            </p:nvSpPr>
            <p:spPr bwMode="auto">
              <a:xfrm>
                <a:off x="0" y="874073"/>
                <a:ext cx="279621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54284" name="AutoShape 12"/>
              <p:cNvSpPr>
                <a:spLocks/>
              </p:cNvSpPr>
              <p:nvPr/>
            </p:nvSpPr>
            <p:spPr bwMode="auto">
              <a:xfrm rot="2722302">
                <a:off x="370353" y="432297"/>
                <a:ext cx="62588" cy="53963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54285" name="Line 13"/>
              <p:cNvSpPr>
                <a:spLocks noChangeShapeType="1"/>
              </p:cNvSpPr>
              <p:nvPr/>
            </p:nvSpPr>
            <p:spPr bwMode="auto">
              <a:xfrm flipV="1">
                <a:off x="136743" y="476460"/>
                <a:ext cx="245282" cy="110449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54286" name="AutoShape 14"/>
              <p:cNvSpPr>
                <a:spLocks/>
              </p:cNvSpPr>
              <p:nvPr/>
            </p:nvSpPr>
            <p:spPr bwMode="auto">
              <a:xfrm>
                <a:off x="364854" y="586908"/>
                <a:ext cx="279621" cy="44179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54287" name="Line 15"/>
              <p:cNvSpPr>
                <a:spLocks noChangeShapeType="1"/>
              </p:cNvSpPr>
              <p:nvPr/>
            </p:nvSpPr>
            <p:spPr bwMode="auto">
              <a:xfrm>
                <a:off x="364854" y="719445"/>
                <a:ext cx="279621" cy="1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54288" name="Line 16"/>
              <p:cNvSpPr>
                <a:spLocks noChangeShapeType="1"/>
              </p:cNvSpPr>
              <p:nvPr/>
            </p:nvSpPr>
            <p:spPr bwMode="auto">
              <a:xfrm>
                <a:off x="364854" y="874073"/>
                <a:ext cx="279621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54289" name="AutoShape 17"/>
              <p:cNvSpPr>
                <a:spLocks/>
              </p:cNvSpPr>
              <p:nvPr/>
            </p:nvSpPr>
            <p:spPr bwMode="auto">
              <a:xfrm rot="21593582">
                <a:off x="463579" y="432280"/>
                <a:ext cx="62547" cy="53998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54290" name="Line 18"/>
              <p:cNvSpPr>
                <a:spLocks noChangeShapeType="1"/>
              </p:cNvSpPr>
              <p:nvPr/>
            </p:nvSpPr>
            <p:spPr bwMode="auto">
              <a:xfrm>
                <a:off x="499759" y="486278"/>
                <a:ext cx="1" cy="103085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54291" name="AutoShape 19"/>
              <p:cNvSpPr>
                <a:spLocks/>
              </p:cNvSpPr>
              <p:nvPr/>
            </p:nvSpPr>
            <p:spPr bwMode="auto">
              <a:xfrm>
                <a:off x="747492" y="586908"/>
                <a:ext cx="279621" cy="44179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54292" name="Line 20"/>
              <p:cNvSpPr>
                <a:spLocks noChangeShapeType="1"/>
              </p:cNvSpPr>
              <p:nvPr/>
            </p:nvSpPr>
            <p:spPr bwMode="auto">
              <a:xfrm>
                <a:off x="747492" y="719445"/>
                <a:ext cx="279621" cy="1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54293" name="Line 21"/>
              <p:cNvSpPr>
                <a:spLocks noChangeShapeType="1"/>
              </p:cNvSpPr>
              <p:nvPr/>
            </p:nvSpPr>
            <p:spPr bwMode="auto">
              <a:xfrm>
                <a:off x="747492" y="874073"/>
                <a:ext cx="279621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54294" name="AutoShape 22"/>
              <p:cNvSpPr>
                <a:spLocks/>
              </p:cNvSpPr>
              <p:nvPr/>
            </p:nvSpPr>
            <p:spPr bwMode="auto">
              <a:xfrm rot="18275270">
                <a:off x="556767" y="427390"/>
                <a:ext cx="62587" cy="53963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54295" name="Line 23"/>
              <p:cNvSpPr>
                <a:spLocks noChangeShapeType="1"/>
              </p:cNvSpPr>
              <p:nvPr/>
            </p:nvSpPr>
            <p:spPr bwMode="auto">
              <a:xfrm>
                <a:off x="607682" y="469096"/>
                <a:ext cx="277168" cy="117812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54296" name="AutoShape 24"/>
              <p:cNvSpPr>
                <a:spLocks/>
              </p:cNvSpPr>
              <p:nvPr/>
            </p:nvSpPr>
            <p:spPr bwMode="auto">
              <a:xfrm>
                <a:off x="367920" y="0"/>
                <a:ext cx="279621" cy="44179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54297" name="Line 25"/>
              <p:cNvSpPr>
                <a:spLocks noChangeShapeType="1"/>
              </p:cNvSpPr>
              <p:nvPr/>
            </p:nvSpPr>
            <p:spPr bwMode="auto">
              <a:xfrm>
                <a:off x="367920" y="132537"/>
                <a:ext cx="279622" cy="1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54298" name="Line 26"/>
              <p:cNvSpPr>
                <a:spLocks noChangeShapeType="1"/>
              </p:cNvSpPr>
              <p:nvPr/>
            </p:nvSpPr>
            <p:spPr bwMode="auto">
              <a:xfrm>
                <a:off x="367920" y="287164"/>
                <a:ext cx="279622" cy="1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</p:grpSp>
      </p:grpSp>
      <p:grpSp>
        <p:nvGrpSpPr>
          <p:cNvPr id="54299" name="Group 27"/>
          <p:cNvGrpSpPr>
            <a:grpSpLocks/>
          </p:cNvGrpSpPr>
          <p:nvPr/>
        </p:nvGrpSpPr>
        <p:grpSpPr bwMode="auto">
          <a:xfrm>
            <a:off x="4870450" y="4102100"/>
            <a:ext cx="2881313" cy="1066800"/>
            <a:chOff x="0" y="0"/>
            <a:chExt cx="2881313" cy="1066800"/>
          </a:xfrm>
        </p:grpSpPr>
        <p:sp>
          <p:nvSpPr>
            <p:cNvPr id="54300" name="AutoShape 28"/>
            <p:cNvSpPr>
              <a:spLocks/>
            </p:cNvSpPr>
            <p:nvPr/>
          </p:nvSpPr>
          <p:spPr bwMode="auto">
            <a:xfrm>
              <a:off x="0" y="254000"/>
              <a:ext cx="2881313" cy="812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54301" name="AutoShape 29"/>
            <p:cNvSpPr>
              <a:spLocks/>
            </p:cNvSpPr>
            <p:nvPr/>
          </p:nvSpPr>
          <p:spPr bwMode="auto">
            <a:xfrm>
              <a:off x="862012" y="514350"/>
              <a:ext cx="1232099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20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Customer</a:t>
              </a:r>
              <a:endParaRPr lang="en-US" altLang="en-US"/>
            </a:p>
          </p:txBody>
        </p:sp>
        <p:sp>
          <p:nvSpPr>
            <p:cNvPr id="54302" name="AutoShape 30"/>
            <p:cNvSpPr>
              <a:spLocks/>
            </p:cNvSpPr>
            <p:nvPr/>
          </p:nvSpPr>
          <p:spPr bwMode="auto">
            <a:xfrm>
              <a:off x="0" y="0"/>
              <a:ext cx="622300" cy="2540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3967" y="0"/>
                  </a:lnTo>
                  <a:lnTo>
                    <a:pt x="17632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grpSp>
          <p:nvGrpSpPr>
            <p:cNvPr id="54303" name="Group 31"/>
            <p:cNvGrpSpPr>
              <a:grpSpLocks/>
            </p:cNvGrpSpPr>
            <p:nvPr/>
          </p:nvGrpSpPr>
          <p:grpSpPr bwMode="auto">
            <a:xfrm>
              <a:off x="2281237" y="433387"/>
              <a:ext cx="279401" cy="441326"/>
              <a:chOff x="0" y="0"/>
              <a:chExt cx="279400" cy="441325"/>
            </a:xfrm>
          </p:grpSpPr>
          <p:sp>
            <p:nvSpPr>
              <p:cNvPr id="54304" name="AutoShape 32"/>
              <p:cNvSpPr>
                <a:spLocks/>
              </p:cNvSpPr>
              <p:nvPr/>
            </p:nvSpPr>
            <p:spPr bwMode="auto">
              <a:xfrm>
                <a:off x="0" y="0"/>
                <a:ext cx="279400" cy="4413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54305" name="Line 33"/>
              <p:cNvSpPr>
                <a:spLocks noChangeShapeType="1"/>
              </p:cNvSpPr>
              <p:nvPr/>
            </p:nvSpPr>
            <p:spPr bwMode="auto">
              <a:xfrm>
                <a:off x="0" y="131762"/>
                <a:ext cx="279400" cy="1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54306" name="Line 34"/>
              <p:cNvSpPr>
                <a:spLocks noChangeShapeType="1"/>
              </p:cNvSpPr>
              <p:nvPr/>
            </p:nvSpPr>
            <p:spPr bwMode="auto">
              <a:xfrm>
                <a:off x="0" y="287337"/>
                <a:ext cx="279400" cy="1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</p:grpSp>
      </p:grpSp>
      <p:grpSp>
        <p:nvGrpSpPr>
          <p:cNvPr id="54307" name="Group 35"/>
          <p:cNvGrpSpPr>
            <a:grpSpLocks/>
          </p:cNvGrpSpPr>
          <p:nvPr/>
        </p:nvGrpSpPr>
        <p:grpSpPr bwMode="auto">
          <a:xfrm>
            <a:off x="1804988" y="4038600"/>
            <a:ext cx="2520950" cy="1141413"/>
            <a:chOff x="0" y="0"/>
            <a:chExt cx="2520951" cy="1141413"/>
          </a:xfrm>
        </p:grpSpPr>
        <p:sp>
          <p:nvSpPr>
            <p:cNvPr id="54308" name="AutoShape 36"/>
            <p:cNvSpPr>
              <a:spLocks/>
            </p:cNvSpPr>
            <p:nvPr/>
          </p:nvSpPr>
          <p:spPr bwMode="auto">
            <a:xfrm>
              <a:off x="0" y="254000"/>
              <a:ext cx="2520951" cy="8874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54309" name="AutoShape 37"/>
            <p:cNvSpPr>
              <a:spLocks/>
            </p:cNvSpPr>
            <p:nvPr/>
          </p:nvSpPr>
          <p:spPr bwMode="auto">
            <a:xfrm>
              <a:off x="1125537" y="542925"/>
              <a:ext cx="622400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20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Bank</a:t>
              </a:r>
              <a:endParaRPr lang="en-US" altLang="en-US"/>
            </a:p>
          </p:txBody>
        </p:sp>
        <p:sp>
          <p:nvSpPr>
            <p:cNvPr id="54310" name="AutoShape 38"/>
            <p:cNvSpPr>
              <a:spLocks/>
            </p:cNvSpPr>
            <p:nvPr/>
          </p:nvSpPr>
          <p:spPr bwMode="auto">
            <a:xfrm>
              <a:off x="30162" y="0"/>
              <a:ext cx="622301" cy="2540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3967" y="0"/>
                  </a:lnTo>
                  <a:lnTo>
                    <a:pt x="17632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grpSp>
          <p:nvGrpSpPr>
            <p:cNvPr id="54311" name="Group 39"/>
            <p:cNvGrpSpPr>
              <a:grpSpLocks/>
            </p:cNvGrpSpPr>
            <p:nvPr/>
          </p:nvGrpSpPr>
          <p:grpSpPr bwMode="auto">
            <a:xfrm>
              <a:off x="1931987" y="503237"/>
              <a:ext cx="279401" cy="441326"/>
              <a:chOff x="0" y="0"/>
              <a:chExt cx="279400" cy="441325"/>
            </a:xfrm>
          </p:grpSpPr>
          <p:sp>
            <p:nvSpPr>
              <p:cNvPr id="54312" name="AutoShape 40"/>
              <p:cNvSpPr>
                <a:spLocks/>
              </p:cNvSpPr>
              <p:nvPr/>
            </p:nvSpPr>
            <p:spPr bwMode="auto">
              <a:xfrm>
                <a:off x="0" y="0"/>
                <a:ext cx="279400" cy="4413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54313" name="Line 41"/>
              <p:cNvSpPr>
                <a:spLocks noChangeShapeType="1"/>
              </p:cNvSpPr>
              <p:nvPr/>
            </p:nvSpPr>
            <p:spPr bwMode="auto">
              <a:xfrm>
                <a:off x="0" y="131762"/>
                <a:ext cx="279400" cy="1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54314" name="Line 42"/>
              <p:cNvSpPr>
                <a:spLocks noChangeShapeType="1"/>
              </p:cNvSpPr>
              <p:nvPr/>
            </p:nvSpPr>
            <p:spPr bwMode="auto">
              <a:xfrm>
                <a:off x="0" y="287337"/>
                <a:ext cx="279400" cy="1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7495398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905C003C-CA48-46CC-9867-FB97E58A8256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42</a:t>
            </a:fld>
            <a:endParaRPr lang="en-US" altLang="en-US"/>
          </a:p>
        </p:txBody>
      </p:sp>
      <p:sp>
        <p:nvSpPr>
          <p:cNvPr id="56322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Nesne Modelleme</a:t>
            </a:r>
            <a:endParaRPr lang="en-US" altLang="en-US" dirty="0"/>
          </a:p>
        </p:txBody>
      </p:sp>
      <p:sp>
        <p:nvSpPr>
          <p:cNvPr id="56323" name="AutoShape 3"/>
          <p:cNvSpPr>
            <a:spLocks/>
          </p:cNvSpPr>
          <p:nvPr/>
        </p:nvSpPr>
        <p:spPr bwMode="auto">
          <a:xfrm>
            <a:off x="330200" y="4956175"/>
            <a:ext cx="7720013" cy="3952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tr-TR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Sınıf tanımlama</a:t>
            </a:r>
            <a:r>
              <a:rPr lang="en-US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: </a:t>
            </a:r>
            <a:r>
              <a:rPr lang="tr-TR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Sınıf adı</a:t>
            </a:r>
            <a:r>
              <a:rPr lang="en-US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, </a:t>
            </a:r>
            <a:r>
              <a:rPr lang="tr-TR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Nitelikler ve Metodlar</a:t>
            </a:r>
            <a:endParaRPr lang="en-US" altLang="en-US" dirty="0"/>
          </a:p>
        </p:txBody>
      </p:sp>
      <p:sp>
        <p:nvSpPr>
          <p:cNvPr id="56324" name="AutoShape 4"/>
          <p:cNvSpPr>
            <a:spLocks/>
          </p:cNvSpPr>
          <p:nvPr/>
        </p:nvSpPr>
        <p:spPr bwMode="auto">
          <a:xfrm>
            <a:off x="1011238" y="5124450"/>
            <a:ext cx="3251136" cy="6492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endParaRPr lang="en-US" altLang="en-US" sz="1800" dirty="0">
              <a:latin typeface="Verdana" pitchFamily="34" charset="0"/>
              <a:ea typeface="Verdana" pitchFamily="34" charset="0"/>
              <a:cs typeface="Verdana" pitchFamily="34" charset="0"/>
              <a:sym typeface="Verdana" pitchFamily="34" charset="0"/>
            </a:endParaRPr>
          </a:p>
          <a:p>
            <a:pPr algn="l"/>
            <a:r>
              <a:rPr lang="tr-TR" altLang="en-US" sz="1800" dirty="0" smtClean="0">
                <a:solidFill>
                  <a:srgbClr val="3333FF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Can </a:t>
            </a:r>
            <a:r>
              <a:rPr lang="tr-TR" alt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doğru bir sınıf adı mı?</a:t>
            </a:r>
            <a:endParaRPr lang="en-US" altLang="en-US" dirty="0"/>
          </a:p>
        </p:txBody>
      </p:sp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3565525" y="1371600"/>
            <a:ext cx="1463675" cy="2354263"/>
            <a:chOff x="0" y="0"/>
            <a:chExt cx="1463675" cy="2355215"/>
          </a:xfrm>
        </p:grpSpPr>
        <p:grpSp>
          <p:nvGrpSpPr>
            <p:cNvPr id="56326" name="Group 6"/>
            <p:cNvGrpSpPr>
              <a:grpSpLocks/>
            </p:cNvGrpSpPr>
            <p:nvPr/>
          </p:nvGrpSpPr>
          <p:grpSpPr bwMode="auto">
            <a:xfrm>
              <a:off x="15875" y="0"/>
              <a:ext cx="1447800" cy="2286000"/>
              <a:chOff x="0" y="-1"/>
              <a:chExt cx="1447800" cy="2286001"/>
            </a:xfrm>
          </p:grpSpPr>
          <p:sp>
            <p:nvSpPr>
              <p:cNvPr id="56327" name="AutoShape 7"/>
              <p:cNvSpPr>
                <a:spLocks/>
              </p:cNvSpPr>
              <p:nvPr/>
            </p:nvSpPr>
            <p:spPr bwMode="auto">
              <a:xfrm>
                <a:off x="0" y="-1"/>
                <a:ext cx="1447800" cy="228600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56328" name="Line 8"/>
              <p:cNvSpPr>
                <a:spLocks noChangeShapeType="1"/>
              </p:cNvSpPr>
              <p:nvPr/>
            </p:nvSpPr>
            <p:spPr bwMode="auto">
              <a:xfrm>
                <a:off x="0" y="685800"/>
                <a:ext cx="1447800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56329" name="Line 9"/>
              <p:cNvSpPr>
                <a:spLocks noChangeShapeType="1"/>
              </p:cNvSpPr>
              <p:nvPr/>
            </p:nvSpPr>
            <p:spPr bwMode="auto">
              <a:xfrm>
                <a:off x="0" y="1485900"/>
                <a:ext cx="1447800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</p:grpSp>
        <p:sp>
          <p:nvSpPr>
            <p:cNvPr id="56330" name="AutoShape 10"/>
            <p:cNvSpPr>
              <a:spLocks/>
            </p:cNvSpPr>
            <p:nvPr/>
          </p:nvSpPr>
          <p:spPr bwMode="auto">
            <a:xfrm>
              <a:off x="533400" y="130175"/>
              <a:ext cx="480862" cy="3962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tr-TR" altLang="en-US" dirty="0" smtClean="0">
                  <a:solidFill>
                    <a:srgbClr val="3333FF"/>
                  </a:solidFill>
                  <a:sym typeface="Palatino" charset="0"/>
                </a:rPr>
                <a:t>Can</a:t>
              </a:r>
              <a:endParaRPr lang="en-US" altLang="en-US" dirty="0"/>
            </a:p>
          </p:txBody>
        </p:sp>
        <p:sp>
          <p:nvSpPr>
            <p:cNvPr id="56331" name="AutoShape 11"/>
            <p:cNvSpPr>
              <a:spLocks/>
            </p:cNvSpPr>
            <p:nvPr/>
          </p:nvSpPr>
          <p:spPr bwMode="auto">
            <a:xfrm>
              <a:off x="0" y="663575"/>
              <a:ext cx="954023" cy="3962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Amount</a:t>
              </a:r>
              <a:endParaRPr lang="en-US" altLang="en-US"/>
            </a:p>
          </p:txBody>
        </p:sp>
        <p:sp>
          <p:nvSpPr>
            <p:cNvPr id="56332" name="AutoShape 12"/>
            <p:cNvSpPr>
              <a:spLocks/>
            </p:cNvSpPr>
            <p:nvPr/>
          </p:nvSpPr>
          <p:spPr bwMode="auto">
            <a:xfrm>
              <a:off x="0" y="1044575"/>
              <a:ext cx="1318578" cy="3962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CustomerId</a:t>
              </a:r>
              <a:endParaRPr lang="en-US" altLang="en-US"/>
            </a:p>
          </p:txBody>
        </p:sp>
        <p:sp>
          <p:nvSpPr>
            <p:cNvPr id="56333" name="AutoShape 13"/>
            <p:cNvSpPr>
              <a:spLocks/>
            </p:cNvSpPr>
            <p:nvPr/>
          </p:nvSpPr>
          <p:spPr bwMode="auto">
            <a:xfrm>
              <a:off x="0" y="1501775"/>
              <a:ext cx="1042985" cy="3962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Deposit()</a:t>
              </a:r>
              <a:endParaRPr lang="en-US" altLang="en-US"/>
            </a:p>
          </p:txBody>
        </p:sp>
        <p:sp>
          <p:nvSpPr>
            <p:cNvPr id="56334" name="AutoShape 14"/>
            <p:cNvSpPr>
              <a:spLocks/>
            </p:cNvSpPr>
            <p:nvPr/>
          </p:nvSpPr>
          <p:spPr bwMode="auto">
            <a:xfrm>
              <a:off x="0" y="1730375"/>
              <a:ext cx="1281520" cy="3962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Withdraw()</a:t>
              </a:r>
              <a:endParaRPr lang="en-US" altLang="en-US"/>
            </a:p>
          </p:txBody>
        </p:sp>
        <p:sp>
          <p:nvSpPr>
            <p:cNvPr id="56335" name="AutoShape 15"/>
            <p:cNvSpPr>
              <a:spLocks/>
            </p:cNvSpPr>
            <p:nvPr/>
          </p:nvSpPr>
          <p:spPr bwMode="auto">
            <a:xfrm>
              <a:off x="0" y="1958975"/>
              <a:ext cx="1393699" cy="3962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GetBalance()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151935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DC0D28A3-7F78-4ED8-8CB9-2F6E3444FC2E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43</a:t>
            </a:fld>
            <a:endParaRPr lang="en-US" altLang="en-US"/>
          </a:p>
        </p:txBody>
      </p:sp>
      <p:sp>
        <p:nvSpPr>
          <p:cNvPr id="57346" name="Rectangle 2"/>
          <p:cNvSpPr>
            <a:spLocks noGrp="1"/>
          </p:cNvSpPr>
          <p:nvPr>
            <p:ph type="title"/>
          </p:nvPr>
        </p:nvSpPr>
        <p:spPr bwMode="auto">
          <a:xfrm>
            <a:off x="304800" y="222250"/>
            <a:ext cx="86106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Nesne modelleme</a:t>
            </a:r>
            <a:endParaRPr lang="en-US" altLang="en-US" dirty="0"/>
          </a:p>
        </p:txBody>
      </p:sp>
      <p:grpSp>
        <p:nvGrpSpPr>
          <p:cNvPr id="57347" name="Group 3"/>
          <p:cNvGrpSpPr>
            <a:grpSpLocks/>
          </p:cNvGrpSpPr>
          <p:nvPr/>
        </p:nvGrpSpPr>
        <p:grpSpPr bwMode="auto">
          <a:xfrm>
            <a:off x="3565525" y="1371600"/>
            <a:ext cx="1463675" cy="2354263"/>
            <a:chOff x="0" y="0"/>
            <a:chExt cx="1463675" cy="2355215"/>
          </a:xfrm>
        </p:grpSpPr>
        <p:grpSp>
          <p:nvGrpSpPr>
            <p:cNvPr id="57348" name="Group 4"/>
            <p:cNvGrpSpPr>
              <a:grpSpLocks/>
            </p:cNvGrpSpPr>
            <p:nvPr/>
          </p:nvGrpSpPr>
          <p:grpSpPr bwMode="auto">
            <a:xfrm>
              <a:off x="15875" y="0"/>
              <a:ext cx="1447800" cy="2286000"/>
              <a:chOff x="0" y="-1"/>
              <a:chExt cx="1447800" cy="2286001"/>
            </a:xfrm>
          </p:grpSpPr>
          <p:sp>
            <p:nvSpPr>
              <p:cNvPr id="57349" name="AutoShape 5"/>
              <p:cNvSpPr>
                <a:spLocks/>
              </p:cNvSpPr>
              <p:nvPr/>
            </p:nvSpPr>
            <p:spPr bwMode="auto">
              <a:xfrm>
                <a:off x="0" y="-1"/>
                <a:ext cx="1447800" cy="228600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57350" name="Line 6"/>
              <p:cNvSpPr>
                <a:spLocks noChangeShapeType="1"/>
              </p:cNvSpPr>
              <p:nvPr/>
            </p:nvSpPr>
            <p:spPr bwMode="auto">
              <a:xfrm>
                <a:off x="0" y="685800"/>
                <a:ext cx="1447800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57351" name="Line 7"/>
              <p:cNvSpPr>
                <a:spLocks noChangeShapeType="1"/>
              </p:cNvSpPr>
              <p:nvPr/>
            </p:nvSpPr>
            <p:spPr bwMode="auto">
              <a:xfrm>
                <a:off x="0" y="1485900"/>
                <a:ext cx="1447800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</p:grpSp>
        <p:sp>
          <p:nvSpPr>
            <p:cNvPr id="57352" name="AutoShape 8"/>
            <p:cNvSpPr>
              <a:spLocks/>
            </p:cNvSpPr>
            <p:nvPr/>
          </p:nvSpPr>
          <p:spPr bwMode="auto">
            <a:xfrm>
              <a:off x="533400" y="130175"/>
              <a:ext cx="480862" cy="3962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solidFill>
                    <a:srgbClr val="3333FF"/>
                  </a:solidFill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Foo</a:t>
              </a:r>
              <a:endParaRPr lang="en-US" altLang="en-US"/>
            </a:p>
          </p:txBody>
        </p:sp>
        <p:sp>
          <p:nvSpPr>
            <p:cNvPr id="57353" name="AutoShape 9"/>
            <p:cNvSpPr>
              <a:spLocks/>
            </p:cNvSpPr>
            <p:nvPr/>
          </p:nvSpPr>
          <p:spPr bwMode="auto">
            <a:xfrm>
              <a:off x="0" y="663575"/>
              <a:ext cx="954023" cy="3962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Amount</a:t>
              </a:r>
              <a:endParaRPr lang="en-US" altLang="en-US"/>
            </a:p>
          </p:txBody>
        </p:sp>
        <p:sp>
          <p:nvSpPr>
            <p:cNvPr id="57354" name="AutoShape 10"/>
            <p:cNvSpPr>
              <a:spLocks/>
            </p:cNvSpPr>
            <p:nvPr/>
          </p:nvSpPr>
          <p:spPr bwMode="auto">
            <a:xfrm>
              <a:off x="0" y="1044575"/>
              <a:ext cx="1318578" cy="3962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CustomerId</a:t>
              </a:r>
              <a:endParaRPr lang="en-US" altLang="en-US"/>
            </a:p>
          </p:txBody>
        </p:sp>
        <p:sp>
          <p:nvSpPr>
            <p:cNvPr id="57355" name="AutoShape 11"/>
            <p:cNvSpPr>
              <a:spLocks/>
            </p:cNvSpPr>
            <p:nvPr/>
          </p:nvSpPr>
          <p:spPr bwMode="auto">
            <a:xfrm>
              <a:off x="0" y="1501775"/>
              <a:ext cx="1042985" cy="3962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Deposit()</a:t>
              </a:r>
              <a:endParaRPr lang="en-US" altLang="en-US"/>
            </a:p>
          </p:txBody>
        </p:sp>
        <p:sp>
          <p:nvSpPr>
            <p:cNvPr id="57356" name="AutoShape 12"/>
            <p:cNvSpPr>
              <a:spLocks/>
            </p:cNvSpPr>
            <p:nvPr/>
          </p:nvSpPr>
          <p:spPr bwMode="auto">
            <a:xfrm>
              <a:off x="0" y="1730375"/>
              <a:ext cx="1281520" cy="3962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Withdraw()</a:t>
              </a:r>
              <a:endParaRPr lang="en-US" altLang="en-US"/>
            </a:p>
          </p:txBody>
        </p:sp>
        <p:sp>
          <p:nvSpPr>
            <p:cNvPr id="57357" name="AutoShape 13"/>
            <p:cNvSpPr>
              <a:spLocks/>
            </p:cNvSpPr>
            <p:nvPr/>
          </p:nvSpPr>
          <p:spPr bwMode="auto">
            <a:xfrm>
              <a:off x="0" y="1958975"/>
              <a:ext cx="1393699" cy="3962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GetBalance()</a:t>
              </a:r>
              <a:endParaRPr lang="en-US" altLang="en-US"/>
            </a:p>
          </p:txBody>
        </p:sp>
      </p:grpSp>
      <p:pic>
        <p:nvPicPr>
          <p:cNvPr id="57358" name="Picture 14" descr="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19200"/>
            <a:ext cx="1931988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7359" name="Group 15"/>
          <p:cNvGrpSpPr>
            <a:grpSpLocks/>
          </p:cNvGrpSpPr>
          <p:nvPr/>
        </p:nvGrpSpPr>
        <p:grpSpPr bwMode="auto">
          <a:xfrm>
            <a:off x="3429000" y="1370013"/>
            <a:ext cx="1905000" cy="687387"/>
            <a:chOff x="0" y="-1"/>
            <a:chExt cx="1905000" cy="685801"/>
          </a:xfrm>
        </p:grpSpPr>
        <p:sp>
          <p:nvSpPr>
            <p:cNvPr id="57360" name="Line 16"/>
            <p:cNvSpPr>
              <a:spLocks noChangeShapeType="1"/>
            </p:cNvSpPr>
            <p:nvPr/>
          </p:nvSpPr>
          <p:spPr bwMode="auto">
            <a:xfrm flipH="1">
              <a:off x="152400" y="-1"/>
              <a:ext cx="1676400" cy="646613"/>
            </a:xfrm>
            <a:prstGeom prst="line">
              <a:avLst/>
            </a:prstGeom>
            <a:noFill/>
            <a:ln w="57150" cap="flat" cmpd="sng">
              <a:solidFill>
                <a:srgbClr val="FC0128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0" y="-1"/>
              <a:ext cx="1905000" cy="685802"/>
            </a:xfrm>
            <a:prstGeom prst="line">
              <a:avLst/>
            </a:prstGeom>
            <a:noFill/>
            <a:ln w="57150" cap="flat" cmpd="sng">
              <a:solidFill>
                <a:srgbClr val="FC0128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57362" name="Group 18"/>
          <p:cNvGrpSpPr>
            <a:grpSpLocks/>
          </p:cNvGrpSpPr>
          <p:nvPr/>
        </p:nvGrpSpPr>
        <p:grpSpPr bwMode="auto">
          <a:xfrm>
            <a:off x="5715000" y="3429000"/>
            <a:ext cx="1463675" cy="2354263"/>
            <a:chOff x="0" y="0"/>
            <a:chExt cx="1463675" cy="2355215"/>
          </a:xfrm>
        </p:grpSpPr>
        <p:grpSp>
          <p:nvGrpSpPr>
            <p:cNvPr id="57363" name="Group 19"/>
            <p:cNvGrpSpPr>
              <a:grpSpLocks/>
            </p:cNvGrpSpPr>
            <p:nvPr/>
          </p:nvGrpSpPr>
          <p:grpSpPr bwMode="auto">
            <a:xfrm>
              <a:off x="15875" y="0"/>
              <a:ext cx="1447800" cy="2286001"/>
              <a:chOff x="0" y="0"/>
              <a:chExt cx="1447800" cy="2286001"/>
            </a:xfrm>
          </p:grpSpPr>
          <p:sp>
            <p:nvSpPr>
              <p:cNvPr id="57364" name="AutoShape 20"/>
              <p:cNvSpPr>
                <a:spLocks/>
              </p:cNvSpPr>
              <p:nvPr/>
            </p:nvSpPr>
            <p:spPr bwMode="auto">
              <a:xfrm>
                <a:off x="0" y="0"/>
                <a:ext cx="1447800" cy="22860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57365" name="Line 21"/>
              <p:cNvSpPr>
                <a:spLocks noChangeShapeType="1"/>
              </p:cNvSpPr>
              <p:nvPr/>
            </p:nvSpPr>
            <p:spPr bwMode="auto">
              <a:xfrm>
                <a:off x="0" y="685800"/>
                <a:ext cx="1447800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57366" name="Line 22"/>
              <p:cNvSpPr>
                <a:spLocks noChangeShapeType="1"/>
              </p:cNvSpPr>
              <p:nvPr/>
            </p:nvSpPr>
            <p:spPr bwMode="auto">
              <a:xfrm>
                <a:off x="0" y="1485900"/>
                <a:ext cx="1447800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</p:grpSp>
        <p:sp>
          <p:nvSpPr>
            <p:cNvPr id="57367" name="AutoShape 23"/>
            <p:cNvSpPr>
              <a:spLocks/>
            </p:cNvSpPr>
            <p:nvPr/>
          </p:nvSpPr>
          <p:spPr bwMode="auto">
            <a:xfrm>
              <a:off x="320675" y="152400"/>
              <a:ext cx="955140" cy="3962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solidFill>
                    <a:srgbClr val="3333FF"/>
                  </a:solidFill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Account</a:t>
              </a:r>
              <a:endParaRPr lang="en-US" altLang="en-US"/>
            </a:p>
          </p:txBody>
        </p:sp>
        <p:sp>
          <p:nvSpPr>
            <p:cNvPr id="57368" name="AutoShape 24"/>
            <p:cNvSpPr>
              <a:spLocks/>
            </p:cNvSpPr>
            <p:nvPr/>
          </p:nvSpPr>
          <p:spPr bwMode="auto">
            <a:xfrm>
              <a:off x="0" y="663575"/>
              <a:ext cx="954023" cy="3962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Amount</a:t>
              </a:r>
              <a:endParaRPr lang="en-US" altLang="en-US"/>
            </a:p>
          </p:txBody>
        </p:sp>
        <p:sp>
          <p:nvSpPr>
            <p:cNvPr id="57369" name="AutoShape 25"/>
            <p:cNvSpPr>
              <a:spLocks/>
            </p:cNvSpPr>
            <p:nvPr/>
          </p:nvSpPr>
          <p:spPr bwMode="auto">
            <a:xfrm>
              <a:off x="0" y="1044575"/>
              <a:ext cx="1318578" cy="3962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CustomerId</a:t>
              </a:r>
              <a:endParaRPr lang="en-US" altLang="en-US"/>
            </a:p>
          </p:txBody>
        </p:sp>
        <p:sp>
          <p:nvSpPr>
            <p:cNvPr id="57370" name="AutoShape 26"/>
            <p:cNvSpPr>
              <a:spLocks/>
            </p:cNvSpPr>
            <p:nvPr/>
          </p:nvSpPr>
          <p:spPr bwMode="auto">
            <a:xfrm>
              <a:off x="0" y="1501775"/>
              <a:ext cx="1042985" cy="3962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Deposit()</a:t>
              </a:r>
              <a:endParaRPr lang="en-US" altLang="en-US"/>
            </a:p>
          </p:txBody>
        </p:sp>
        <p:sp>
          <p:nvSpPr>
            <p:cNvPr id="57371" name="AutoShape 27"/>
            <p:cNvSpPr>
              <a:spLocks/>
            </p:cNvSpPr>
            <p:nvPr/>
          </p:nvSpPr>
          <p:spPr bwMode="auto">
            <a:xfrm>
              <a:off x="0" y="1730375"/>
              <a:ext cx="1281520" cy="3962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Withdraw()</a:t>
              </a:r>
              <a:endParaRPr lang="en-US" altLang="en-US"/>
            </a:p>
          </p:txBody>
        </p:sp>
        <p:sp>
          <p:nvSpPr>
            <p:cNvPr id="57372" name="AutoShape 28"/>
            <p:cNvSpPr>
              <a:spLocks/>
            </p:cNvSpPr>
            <p:nvPr/>
          </p:nvSpPr>
          <p:spPr bwMode="auto">
            <a:xfrm>
              <a:off x="0" y="1958975"/>
              <a:ext cx="1393699" cy="3962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GetBalance()</a:t>
              </a:r>
              <a:endParaRPr lang="en-US" altLang="en-US"/>
            </a:p>
          </p:txBody>
        </p:sp>
      </p:grpSp>
      <p:sp>
        <p:nvSpPr>
          <p:cNvPr id="57373" name="AutoShape 29"/>
          <p:cNvSpPr>
            <a:spLocks/>
          </p:cNvSpPr>
          <p:nvPr/>
        </p:nvSpPr>
        <p:spPr bwMode="auto">
          <a:xfrm>
            <a:off x="1011238" y="5083175"/>
            <a:ext cx="2716212" cy="6746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endParaRPr lang="en-US" altLang="en-US" sz="1800" dirty="0">
              <a:latin typeface="Palatino" charset="0"/>
              <a:ea typeface="Palatino" charset="0"/>
              <a:cs typeface="Palatino" charset="0"/>
              <a:sym typeface="Palatino" charset="0"/>
            </a:endParaRPr>
          </a:p>
          <a:p>
            <a:pPr algn="l"/>
            <a:r>
              <a:rPr lang="tr-TR" altLang="en-US" sz="1800" dirty="0" smtClean="0">
                <a:solidFill>
                  <a:srgbClr val="3333FF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Account </a:t>
            </a:r>
            <a:r>
              <a:rPr lang="tr-TR" alt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doğru bir isimlendirme mi?</a:t>
            </a:r>
            <a:endParaRPr lang="en-US" altLang="en-US" dirty="0"/>
          </a:p>
        </p:txBody>
      </p:sp>
      <p:grpSp>
        <p:nvGrpSpPr>
          <p:cNvPr id="57374" name="Group 30"/>
          <p:cNvGrpSpPr>
            <a:grpSpLocks/>
          </p:cNvGrpSpPr>
          <p:nvPr/>
        </p:nvGrpSpPr>
        <p:grpSpPr bwMode="auto">
          <a:xfrm>
            <a:off x="304800" y="1370013"/>
            <a:ext cx="2360613" cy="2355850"/>
            <a:chOff x="0" y="0"/>
            <a:chExt cx="2362200" cy="2355215"/>
          </a:xfrm>
        </p:grpSpPr>
        <p:grpSp>
          <p:nvGrpSpPr>
            <p:cNvPr id="57375" name="Group 31"/>
            <p:cNvGrpSpPr>
              <a:grpSpLocks/>
            </p:cNvGrpSpPr>
            <p:nvPr/>
          </p:nvGrpSpPr>
          <p:grpSpPr bwMode="auto">
            <a:xfrm>
              <a:off x="898525" y="0"/>
              <a:ext cx="1463675" cy="2355215"/>
              <a:chOff x="0" y="0"/>
              <a:chExt cx="1463675" cy="2355215"/>
            </a:xfrm>
          </p:grpSpPr>
          <p:grpSp>
            <p:nvGrpSpPr>
              <p:cNvPr id="57376" name="Group 32"/>
              <p:cNvGrpSpPr>
                <a:grpSpLocks/>
              </p:cNvGrpSpPr>
              <p:nvPr/>
            </p:nvGrpSpPr>
            <p:grpSpPr bwMode="auto">
              <a:xfrm>
                <a:off x="15874" y="0"/>
                <a:ext cx="1447801" cy="2286000"/>
                <a:chOff x="-1" y="-1"/>
                <a:chExt cx="1447801" cy="2286001"/>
              </a:xfrm>
            </p:grpSpPr>
            <p:sp>
              <p:nvSpPr>
                <p:cNvPr id="57377" name="AutoShape 33"/>
                <p:cNvSpPr>
                  <a:spLocks/>
                </p:cNvSpPr>
                <p:nvPr/>
              </p:nvSpPr>
              <p:spPr bwMode="auto">
                <a:xfrm>
                  <a:off x="-1" y="-1"/>
                  <a:ext cx="1447801" cy="228600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endParaRPr lang="en-US" altLang="en-US" sz="1800">
                    <a:latin typeface="Times" charset="0"/>
                    <a:ea typeface="Times" charset="0"/>
                    <a:cs typeface="Times" charset="0"/>
                    <a:sym typeface="Times" charset="0"/>
                  </a:endParaRPr>
                </a:p>
              </p:txBody>
            </p:sp>
            <p:sp>
              <p:nvSpPr>
                <p:cNvPr id="57378" name="Line 34"/>
                <p:cNvSpPr>
                  <a:spLocks noChangeShapeType="1"/>
                </p:cNvSpPr>
                <p:nvPr/>
              </p:nvSpPr>
              <p:spPr bwMode="auto">
                <a:xfrm>
                  <a:off x="-1" y="685800"/>
                  <a:ext cx="1447801" cy="0"/>
                </a:xfrm>
                <a:prstGeom prst="line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57379" name="Line 35"/>
                <p:cNvSpPr>
                  <a:spLocks noChangeShapeType="1"/>
                </p:cNvSpPr>
                <p:nvPr/>
              </p:nvSpPr>
              <p:spPr bwMode="auto">
                <a:xfrm>
                  <a:off x="-1" y="1485900"/>
                  <a:ext cx="1447801" cy="0"/>
                </a:xfrm>
                <a:prstGeom prst="line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</p:grpSp>
          <p:sp>
            <p:nvSpPr>
              <p:cNvPr id="57380" name="AutoShape 36"/>
              <p:cNvSpPr>
                <a:spLocks/>
              </p:cNvSpPr>
              <p:nvPr/>
            </p:nvSpPr>
            <p:spPr bwMode="auto">
              <a:xfrm>
                <a:off x="320675" y="152400"/>
                <a:ext cx="877898" cy="39624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solidFill>
                      <a:srgbClr val="3333FF"/>
                    </a:solidFill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“Dada”</a:t>
                </a:r>
                <a:endParaRPr lang="en-US" altLang="en-US"/>
              </a:p>
            </p:txBody>
          </p:sp>
          <p:sp>
            <p:nvSpPr>
              <p:cNvPr id="57381" name="AutoShape 37"/>
              <p:cNvSpPr>
                <a:spLocks/>
              </p:cNvSpPr>
              <p:nvPr/>
            </p:nvSpPr>
            <p:spPr bwMode="auto">
              <a:xfrm>
                <a:off x="0" y="663575"/>
                <a:ext cx="954023" cy="39624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Amount</a:t>
                </a:r>
                <a:endParaRPr lang="en-US" altLang="en-US"/>
              </a:p>
            </p:txBody>
          </p:sp>
          <p:sp>
            <p:nvSpPr>
              <p:cNvPr id="57382" name="AutoShape 38"/>
              <p:cNvSpPr>
                <a:spLocks/>
              </p:cNvSpPr>
              <p:nvPr/>
            </p:nvSpPr>
            <p:spPr bwMode="auto">
              <a:xfrm>
                <a:off x="0" y="1044575"/>
                <a:ext cx="1318578" cy="39624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CustomerId</a:t>
                </a:r>
                <a:endParaRPr lang="en-US" altLang="en-US"/>
              </a:p>
            </p:txBody>
          </p:sp>
          <p:sp>
            <p:nvSpPr>
              <p:cNvPr id="57383" name="AutoShape 39"/>
              <p:cNvSpPr>
                <a:spLocks/>
              </p:cNvSpPr>
              <p:nvPr/>
            </p:nvSpPr>
            <p:spPr bwMode="auto">
              <a:xfrm>
                <a:off x="0" y="1501775"/>
                <a:ext cx="1042985" cy="39624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Deposit()</a:t>
                </a:r>
                <a:endParaRPr lang="en-US" altLang="en-US"/>
              </a:p>
            </p:txBody>
          </p:sp>
          <p:sp>
            <p:nvSpPr>
              <p:cNvPr id="57384" name="AutoShape 40"/>
              <p:cNvSpPr>
                <a:spLocks/>
              </p:cNvSpPr>
              <p:nvPr/>
            </p:nvSpPr>
            <p:spPr bwMode="auto">
              <a:xfrm>
                <a:off x="0" y="1730375"/>
                <a:ext cx="1281520" cy="3962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Withdraw()</a:t>
                </a:r>
                <a:endParaRPr lang="en-US" altLang="en-US"/>
              </a:p>
            </p:txBody>
          </p:sp>
          <p:sp>
            <p:nvSpPr>
              <p:cNvPr id="57385" name="AutoShape 41"/>
              <p:cNvSpPr>
                <a:spLocks/>
              </p:cNvSpPr>
              <p:nvPr/>
            </p:nvSpPr>
            <p:spPr bwMode="auto">
              <a:xfrm>
                <a:off x="0" y="1958975"/>
                <a:ext cx="1393699" cy="3962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GetBalance()</a:t>
                </a:r>
                <a:endParaRPr lang="en-US" altLang="en-US"/>
              </a:p>
            </p:txBody>
          </p:sp>
        </p:grpSp>
        <p:pic>
          <p:nvPicPr>
            <p:cNvPr id="57386" name="Picture 42" descr="image.pd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81000"/>
              <a:ext cx="862013" cy="1389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7387" name="Group 43"/>
          <p:cNvGrpSpPr>
            <a:grpSpLocks/>
          </p:cNvGrpSpPr>
          <p:nvPr/>
        </p:nvGrpSpPr>
        <p:grpSpPr bwMode="auto">
          <a:xfrm>
            <a:off x="1065213" y="1293813"/>
            <a:ext cx="1752600" cy="763587"/>
            <a:chOff x="-1" y="-1"/>
            <a:chExt cx="1752601" cy="762002"/>
          </a:xfrm>
        </p:grpSpPr>
        <p:sp>
          <p:nvSpPr>
            <p:cNvPr id="57388" name="Line 44"/>
            <p:cNvSpPr>
              <a:spLocks noChangeShapeType="1"/>
            </p:cNvSpPr>
            <p:nvPr/>
          </p:nvSpPr>
          <p:spPr bwMode="auto">
            <a:xfrm flipH="1">
              <a:off x="140207" y="-1"/>
              <a:ext cx="1542289" cy="718459"/>
            </a:xfrm>
            <a:prstGeom prst="line">
              <a:avLst/>
            </a:prstGeom>
            <a:noFill/>
            <a:ln w="57150" cap="flat" cmpd="sng">
              <a:solidFill>
                <a:srgbClr val="FC0128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57389" name="Line 45"/>
            <p:cNvSpPr>
              <a:spLocks noChangeShapeType="1"/>
            </p:cNvSpPr>
            <p:nvPr/>
          </p:nvSpPr>
          <p:spPr bwMode="auto">
            <a:xfrm>
              <a:off x="-1" y="-1"/>
              <a:ext cx="1752601" cy="762002"/>
            </a:xfrm>
            <a:prstGeom prst="line">
              <a:avLst/>
            </a:prstGeom>
            <a:noFill/>
            <a:ln w="57150" cap="flat" cmpd="sng">
              <a:solidFill>
                <a:srgbClr val="FC0128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695312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C48C523C-27B5-4703-889F-8FD80854016B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44</a:t>
            </a:fld>
            <a:endParaRPr lang="en-US" altLang="en-US"/>
          </a:p>
        </p:txBody>
      </p:sp>
      <p:sp>
        <p:nvSpPr>
          <p:cNvPr id="59394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Nesne Modelleme</a:t>
            </a:r>
            <a:endParaRPr lang="en-US" altLang="en-US" dirty="0"/>
          </a:p>
        </p:txBody>
      </p:sp>
      <p:grpSp>
        <p:nvGrpSpPr>
          <p:cNvPr id="59395" name="Group 3"/>
          <p:cNvGrpSpPr>
            <a:grpSpLocks/>
          </p:cNvGrpSpPr>
          <p:nvPr/>
        </p:nvGrpSpPr>
        <p:grpSpPr bwMode="auto">
          <a:xfrm>
            <a:off x="3657600" y="1219200"/>
            <a:ext cx="1463675" cy="2354263"/>
            <a:chOff x="0" y="0"/>
            <a:chExt cx="1463675" cy="2355215"/>
          </a:xfrm>
        </p:grpSpPr>
        <p:grpSp>
          <p:nvGrpSpPr>
            <p:cNvPr id="59396" name="Group 4"/>
            <p:cNvGrpSpPr>
              <a:grpSpLocks/>
            </p:cNvGrpSpPr>
            <p:nvPr/>
          </p:nvGrpSpPr>
          <p:grpSpPr bwMode="auto">
            <a:xfrm>
              <a:off x="15875" y="0"/>
              <a:ext cx="1447800" cy="2286000"/>
              <a:chOff x="0" y="-1"/>
              <a:chExt cx="1447800" cy="2286001"/>
            </a:xfrm>
          </p:grpSpPr>
          <p:sp>
            <p:nvSpPr>
              <p:cNvPr id="59397" name="AutoShape 5"/>
              <p:cNvSpPr>
                <a:spLocks/>
              </p:cNvSpPr>
              <p:nvPr/>
            </p:nvSpPr>
            <p:spPr bwMode="auto">
              <a:xfrm>
                <a:off x="0" y="-1"/>
                <a:ext cx="1447800" cy="228600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59398" name="Line 6"/>
              <p:cNvSpPr>
                <a:spLocks noChangeShapeType="1"/>
              </p:cNvSpPr>
              <p:nvPr/>
            </p:nvSpPr>
            <p:spPr bwMode="auto">
              <a:xfrm>
                <a:off x="0" y="685800"/>
                <a:ext cx="1447800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59399" name="Line 7"/>
              <p:cNvSpPr>
                <a:spLocks noChangeShapeType="1"/>
              </p:cNvSpPr>
              <p:nvPr/>
            </p:nvSpPr>
            <p:spPr bwMode="auto">
              <a:xfrm>
                <a:off x="0" y="1485900"/>
                <a:ext cx="1447800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</p:grpSp>
        <p:sp>
          <p:nvSpPr>
            <p:cNvPr id="59400" name="AutoShape 8"/>
            <p:cNvSpPr>
              <a:spLocks/>
            </p:cNvSpPr>
            <p:nvPr/>
          </p:nvSpPr>
          <p:spPr bwMode="auto">
            <a:xfrm>
              <a:off x="320675" y="152400"/>
              <a:ext cx="955140" cy="3962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solidFill>
                    <a:srgbClr val="3333FF"/>
                  </a:solidFill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Account</a:t>
              </a:r>
              <a:endParaRPr lang="en-US" altLang="en-US"/>
            </a:p>
          </p:txBody>
        </p:sp>
        <p:sp>
          <p:nvSpPr>
            <p:cNvPr id="59401" name="AutoShape 9"/>
            <p:cNvSpPr>
              <a:spLocks/>
            </p:cNvSpPr>
            <p:nvPr/>
          </p:nvSpPr>
          <p:spPr bwMode="auto">
            <a:xfrm>
              <a:off x="0" y="663575"/>
              <a:ext cx="954023" cy="3962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Amount</a:t>
              </a:r>
              <a:endParaRPr lang="en-US" altLang="en-US"/>
            </a:p>
          </p:txBody>
        </p:sp>
        <p:sp>
          <p:nvSpPr>
            <p:cNvPr id="59402" name="AutoShape 10"/>
            <p:cNvSpPr>
              <a:spLocks/>
            </p:cNvSpPr>
            <p:nvPr/>
          </p:nvSpPr>
          <p:spPr bwMode="auto">
            <a:xfrm>
              <a:off x="0" y="1501775"/>
              <a:ext cx="1042985" cy="3962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Deposit()</a:t>
              </a:r>
              <a:endParaRPr lang="en-US" altLang="en-US"/>
            </a:p>
          </p:txBody>
        </p:sp>
        <p:sp>
          <p:nvSpPr>
            <p:cNvPr id="59403" name="AutoShape 11"/>
            <p:cNvSpPr>
              <a:spLocks/>
            </p:cNvSpPr>
            <p:nvPr/>
          </p:nvSpPr>
          <p:spPr bwMode="auto">
            <a:xfrm>
              <a:off x="0" y="1730375"/>
              <a:ext cx="1281520" cy="3962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Withdraw()</a:t>
              </a:r>
              <a:endParaRPr lang="en-US" altLang="en-US"/>
            </a:p>
          </p:txBody>
        </p:sp>
        <p:sp>
          <p:nvSpPr>
            <p:cNvPr id="59404" name="AutoShape 12"/>
            <p:cNvSpPr>
              <a:spLocks/>
            </p:cNvSpPr>
            <p:nvPr/>
          </p:nvSpPr>
          <p:spPr bwMode="auto">
            <a:xfrm>
              <a:off x="0" y="1958975"/>
              <a:ext cx="1393699" cy="3962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GetBalance()</a:t>
              </a:r>
              <a:endParaRPr lang="en-US" altLang="en-US"/>
            </a:p>
          </p:txBody>
        </p:sp>
      </p:grpSp>
      <p:grpSp>
        <p:nvGrpSpPr>
          <p:cNvPr id="59405" name="Group 13"/>
          <p:cNvGrpSpPr>
            <a:grpSpLocks/>
          </p:cNvGrpSpPr>
          <p:nvPr/>
        </p:nvGrpSpPr>
        <p:grpSpPr bwMode="auto">
          <a:xfrm>
            <a:off x="6858000" y="1828800"/>
            <a:ext cx="1463675" cy="2286000"/>
            <a:chOff x="0" y="0"/>
            <a:chExt cx="1463675" cy="2286001"/>
          </a:xfrm>
        </p:grpSpPr>
        <p:grpSp>
          <p:nvGrpSpPr>
            <p:cNvPr id="59406" name="Group 14"/>
            <p:cNvGrpSpPr>
              <a:grpSpLocks/>
            </p:cNvGrpSpPr>
            <p:nvPr/>
          </p:nvGrpSpPr>
          <p:grpSpPr bwMode="auto">
            <a:xfrm>
              <a:off x="15875" y="0"/>
              <a:ext cx="1447800" cy="2286001"/>
              <a:chOff x="0" y="0"/>
              <a:chExt cx="1447800" cy="2286001"/>
            </a:xfrm>
          </p:grpSpPr>
          <p:sp>
            <p:nvSpPr>
              <p:cNvPr id="59407" name="AutoShape 15"/>
              <p:cNvSpPr>
                <a:spLocks/>
              </p:cNvSpPr>
              <p:nvPr/>
            </p:nvSpPr>
            <p:spPr bwMode="auto">
              <a:xfrm>
                <a:off x="0" y="0"/>
                <a:ext cx="1447800" cy="22860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59408" name="Line 16"/>
              <p:cNvSpPr>
                <a:spLocks noChangeShapeType="1"/>
              </p:cNvSpPr>
              <p:nvPr/>
            </p:nvSpPr>
            <p:spPr bwMode="auto">
              <a:xfrm>
                <a:off x="0" y="685800"/>
                <a:ext cx="1447800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59409" name="Line 17"/>
              <p:cNvSpPr>
                <a:spLocks noChangeShapeType="1"/>
              </p:cNvSpPr>
              <p:nvPr/>
            </p:nvSpPr>
            <p:spPr bwMode="auto">
              <a:xfrm>
                <a:off x="0" y="1485900"/>
                <a:ext cx="1447800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</p:grpSp>
        <p:sp>
          <p:nvSpPr>
            <p:cNvPr id="59410" name="AutoShape 18"/>
            <p:cNvSpPr>
              <a:spLocks/>
            </p:cNvSpPr>
            <p:nvPr/>
          </p:nvSpPr>
          <p:spPr bwMode="auto">
            <a:xfrm>
              <a:off x="152400" y="152400"/>
              <a:ext cx="1101921" cy="3962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solidFill>
                    <a:srgbClr val="3333FF"/>
                  </a:solidFill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Customer</a:t>
              </a:r>
              <a:endParaRPr lang="en-US" altLang="en-US"/>
            </a:p>
          </p:txBody>
        </p:sp>
        <p:sp>
          <p:nvSpPr>
            <p:cNvPr id="59411" name="AutoShape 19"/>
            <p:cNvSpPr>
              <a:spLocks/>
            </p:cNvSpPr>
            <p:nvPr/>
          </p:nvSpPr>
          <p:spPr bwMode="auto">
            <a:xfrm>
              <a:off x="0" y="663575"/>
              <a:ext cx="719731" cy="3962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Name</a:t>
              </a:r>
              <a:endParaRPr lang="en-US" altLang="en-US"/>
            </a:p>
          </p:txBody>
        </p:sp>
      </p:grpSp>
      <p:sp>
        <p:nvSpPr>
          <p:cNvPr id="59412" name="AutoShape 20"/>
          <p:cNvSpPr>
            <a:spLocks/>
          </p:cNvSpPr>
          <p:nvPr/>
        </p:nvSpPr>
        <p:spPr bwMode="auto">
          <a:xfrm>
            <a:off x="6858000" y="2819400"/>
            <a:ext cx="1317625" cy="3952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800">
                <a:solidFill>
                  <a:srgbClr val="FC0128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rPr>
              <a:t>CustomerId</a:t>
            </a:r>
            <a:endParaRPr lang="en-US" altLang="en-US"/>
          </a:p>
        </p:txBody>
      </p:sp>
      <p:sp>
        <p:nvSpPr>
          <p:cNvPr id="59413" name="AutoShape 21"/>
          <p:cNvSpPr>
            <a:spLocks/>
          </p:cNvSpPr>
          <p:nvPr/>
        </p:nvSpPr>
        <p:spPr bwMode="auto">
          <a:xfrm>
            <a:off x="3657600" y="2286000"/>
            <a:ext cx="1317625" cy="3952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800">
                <a:latin typeface="Palatino" charset="0"/>
                <a:ea typeface="Palatino" charset="0"/>
                <a:cs typeface="Palatino" charset="0"/>
                <a:sym typeface="Palatino" charset="0"/>
              </a:rPr>
              <a:t>CustomerId</a:t>
            </a:r>
            <a:endParaRPr lang="en-US" altLang="en-US"/>
          </a:p>
        </p:txBody>
      </p:sp>
      <p:grpSp>
        <p:nvGrpSpPr>
          <p:cNvPr id="59414" name="Group 22"/>
          <p:cNvGrpSpPr>
            <a:grpSpLocks/>
          </p:cNvGrpSpPr>
          <p:nvPr/>
        </p:nvGrpSpPr>
        <p:grpSpPr bwMode="auto">
          <a:xfrm>
            <a:off x="3752850" y="2243138"/>
            <a:ext cx="1211263" cy="444500"/>
            <a:chOff x="0" y="0"/>
            <a:chExt cx="1211553" cy="444500"/>
          </a:xfrm>
        </p:grpSpPr>
        <p:sp>
          <p:nvSpPr>
            <p:cNvPr id="59415" name="AutoShape 23"/>
            <p:cNvSpPr>
              <a:spLocks/>
            </p:cNvSpPr>
            <p:nvPr/>
          </p:nvSpPr>
          <p:spPr bwMode="auto">
            <a:xfrm>
              <a:off x="0" y="133422"/>
              <a:ext cx="1211553" cy="3110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80000"/>
                </a:lnSpc>
              </a:pPr>
              <a:endParaRPr lang="en-US" altLang="en-US" sz="1800">
                <a:solidFill>
                  <a:srgbClr val="FC0128"/>
                </a:solidFill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59416" name="AutoShape 24"/>
            <p:cNvSpPr>
              <a:spLocks/>
            </p:cNvSpPr>
            <p:nvPr/>
          </p:nvSpPr>
          <p:spPr bwMode="auto">
            <a:xfrm>
              <a:off x="0" y="0"/>
              <a:ext cx="1171796" cy="3962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80000"/>
                </a:lnSpc>
              </a:pPr>
              <a:r>
                <a:rPr lang="en-US" altLang="en-US" sz="1800">
                  <a:solidFill>
                    <a:srgbClr val="FC0128"/>
                  </a:solidFill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AccountId</a:t>
              </a:r>
              <a:endParaRPr lang="en-US" altLang="en-US"/>
            </a:p>
          </p:txBody>
        </p:sp>
      </p:grpSp>
      <p:grpSp>
        <p:nvGrpSpPr>
          <p:cNvPr id="59417" name="Group 25"/>
          <p:cNvGrpSpPr>
            <a:grpSpLocks/>
          </p:cNvGrpSpPr>
          <p:nvPr/>
        </p:nvGrpSpPr>
        <p:grpSpPr bwMode="auto">
          <a:xfrm>
            <a:off x="914400" y="2133600"/>
            <a:ext cx="1462088" cy="2286000"/>
            <a:chOff x="0" y="0"/>
            <a:chExt cx="1463675" cy="2286001"/>
          </a:xfrm>
        </p:grpSpPr>
        <p:grpSp>
          <p:nvGrpSpPr>
            <p:cNvPr id="59418" name="Group 26"/>
            <p:cNvGrpSpPr>
              <a:grpSpLocks/>
            </p:cNvGrpSpPr>
            <p:nvPr/>
          </p:nvGrpSpPr>
          <p:grpSpPr bwMode="auto">
            <a:xfrm>
              <a:off x="15874" y="0"/>
              <a:ext cx="1447801" cy="2286001"/>
              <a:chOff x="-1" y="0"/>
              <a:chExt cx="1447801" cy="2286001"/>
            </a:xfrm>
          </p:grpSpPr>
          <p:sp>
            <p:nvSpPr>
              <p:cNvPr id="59419" name="AutoShape 27"/>
              <p:cNvSpPr>
                <a:spLocks/>
              </p:cNvSpPr>
              <p:nvPr/>
            </p:nvSpPr>
            <p:spPr bwMode="auto">
              <a:xfrm>
                <a:off x="-1" y="0"/>
                <a:ext cx="1447801" cy="22860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59420" name="Line 28"/>
              <p:cNvSpPr>
                <a:spLocks noChangeShapeType="1"/>
              </p:cNvSpPr>
              <p:nvPr/>
            </p:nvSpPr>
            <p:spPr bwMode="auto">
              <a:xfrm>
                <a:off x="-1" y="685800"/>
                <a:ext cx="1447801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59421" name="Line 29"/>
              <p:cNvSpPr>
                <a:spLocks noChangeShapeType="1"/>
              </p:cNvSpPr>
              <p:nvPr/>
            </p:nvSpPr>
            <p:spPr bwMode="auto">
              <a:xfrm>
                <a:off x="-1" y="1485900"/>
                <a:ext cx="1447801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</p:grpSp>
        <p:sp>
          <p:nvSpPr>
            <p:cNvPr id="59422" name="AutoShape 30"/>
            <p:cNvSpPr>
              <a:spLocks/>
            </p:cNvSpPr>
            <p:nvPr/>
          </p:nvSpPr>
          <p:spPr bwMode="auto">
            <a:xfrm>
              <a:off x="152399" y="152400"/>
              <a:ext cx="618268" cy="3962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solidFill>
                    <a:srgbClr val="3333FF"/>
                  </a:solidFill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Bank</a:t>
              </a:r>
              <a:endParaRPr lang="en-US" altLang="en-US"/>
            </a:p>
          </p:txBody>
        </p:sp>
        <p:sp>
          <p:nvSpPr>
            <p:cNvPr id="59423" name="AutoShape 31"/>
            <p:cNvSpPr>
              <a:spLocks/>
            </p:cNvSpPr>
            <p:nvPr/>
          </p:nvSpPr>
          <p:spPr bwMode="auto">
            <a:xfrm>
              <a:off x="0" y="663575"/>
              <a:ext cx="719731" cy="3962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Name</a:t>
              </a:r>
              <a:endParaRPr lang="en-US" altLang="en-US"/>
            </a:p>
          </p:txBody>
        </p:sp>
      </p:grpSp>
      <p:sp>
        <p:nvSpPr>
          <p:cNvPr id="59424" name="AutoShape 32"/>
          <p:cNvSpPr>
            <a:spLocks/>
          </p:cNvSpPr>
          <p:nvPr/>
        </p:nvSpPr>
        <p:spPr bwMode="auto">
          <a:xfrm>
            <a:off x="3489325" y="3886200"/>
            <a:ext cx="2165350" cy="3952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800" dirty="0">
                <a:solidFill>
                  <a:srgbClr val="3333FF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rPr>
              <a:t>1) </a:t>
            </a:r>
            <a:r>
              <a:rPr lang="tr-TR" altLang="en-US" sz="1800" dirty="0" smtClean="0">
                <a:solidFill>
                  <a:srgbClr val="3333FF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rPr>
              <a:t>Sınıfları Bul</a:t>
            </a:r>
            <a:endParaRPr lang="en-US" altLang="en-US" dirty="0"/>
          </a:p>
        </p:txBody>
      </p:sp>
      <p:sp>
        <p:nvSpPr>
          <p:cNvPr id="59425" name="AutoShape 33"/>
          <p:cNvSpPr>
            <a:spLocks/>
          </p:cNvSpPr>
          <p:nvPr/>
        </p:nvSpPr>
        <p:spPr bwMode="auto">
          <a:xfrm>
            <a:off x="2192337" y="4466253"/>
            <a:ext cx="4410075" cy="3952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800" dirty="0">
                <a:solidFill>
                  <a:srgbClr val="3333FF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rPr>
              <a:t>2) </a:t>
            </a:r>
            <a:r>
              <a:rPr lang="tr-TR" altLang="en-US" sz="1800" dirty="0" smtClean="0">
                <a:solidFill>
                  <a:srgbClr val="3333FF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rPr>
              <a:t>Ad, Nitelik ve Metodları gözden geçir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162126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234605BD-3B1E-4353-9198-50E921F0C29B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45</a:t>
            </a:fld>
            <a:endParaRPr lang="en-US" altLang="en-US"/>
          </a:p>
        </p:txBody>
      </p:sp>
      <p:sp>
        <p:nvSpPr>
          <p:cNvPr id="60418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tr-TR" altLang="en-US" sz="2800" b="1" i="1" dirty="0">
                <a:latin typeface="Times" charset="0"/>
                <a:ea typeface="Times" charset="0"/>
                <a:cs typeface="Times" charset="0"/>
                <a:sym typeface="Times" charset="0"/>
              </a:rPr>
              <a:t>Nesne Modelleme</a:t>
            </a:r>
            <a:endParaRPr lang="en-US" altLang="en-US" dirty="0"/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889000" y="1219200"/>
            <a:ext cx="7407275" cy="3200400"/>
            <a:chOff x="0" y="-1"/>
            <a:chExt cx="7407275" cy="3200401"/>
          </a:xfrm>
        </p:grpSpPr>
        <p:grpSp>
          <p:nvGrpSpPr>
            <p:cNvPr id="60420" name="Group 4"/>
            <p:cNvGrpSpPr>
              <a:grpSpLocks/>
            </p:cNvGrpSpPr>
            <p:nvPr/>
          </p:nvGrpSpPr>
          <p:grpSpPr bwMode="auto">
            <a:xfrm>
              <a:off x="2743200" y="-1"/>
              <a:ext cx="1463675" cy="2355216"/>
              <a:chOff x="0" y="0"/>
              <a:chExt cx="1463675" cy="2355215"/>
            </a:xfrm>
          </p:grpSpPr>
          <p:grpSp>
            <p:nvGrpSpPr>
              <p:cNvPr id="60421" name="Group 5"/>
              <p:cNvGrpSpPr>
                <a:grpSpLocks/>
              </p:cNvGrpSpPr>
              <p:nvPr/>
            </p:nvGrpSpPr>
            <p:grpSpPr bwMode="auto">
              <a:xfrm>
                <a:off x="15875" y="0"/>
                <a:ext cx="1447800" cy="2286000"/>
                <a:chOff x="0" y="-1"/>
                <a:chExt cx="1447800" cy="2286001"/>
              </a:xfrm>
            </p:grpSpPr>
            <p:sp>
              <p:nvSpPr>
                <p:cNvPr id="60422" name="AutoShape 6"/>
                <p:cNvSpPr>
                  <a:spLocks/>
                </p:cNvSpPr>
                <p:nvPr/>
              </p:nvSpPr>
              <p:spPr bwMode="auto">
                <a:xfrm>
                  <a:off x="0" y="-1"/>
                  <a:ext cx="1447800" cy="228600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endParaRPr lang="en-US" altLang="en-US" sz="1800">
                    <a:latin typeface="Times" charset="0"/>
                    <a:ea typeface="Times" charset="0"/>
                    <a:cs typeface="Times" charset="0"/>
                    <a:sym typeface="Times" charset="0"/>
                  </a:endParaRPr>
                </a:p>
              </p:txBody>
            </p:sp>
            <p:sp>
              <p:nvSpPr>
                <p:cNvPr id="60423" name="Line 7"/>
                <p:cNvSpPr>
                  <a:spLocks noChangeShapeType="1"/>
                </p:cNvSpPr>
                <p:nvPr/>
              </p:nvSpPr>
              <p:spPr bwMode="auto">
                <a:xfrm>
                  <a:off x="0" y="685800"/>
                  <a:ext cx="1447800" cy="0"/>
                </a:xfrm>
                <a:prstGeom prst="line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60424" name="Line 8"/>
                <p:cNvSpPr>
                  <a:spLocks noChangeShapeType="1"/>
                </p:cNvSpPr>
                <p:nvPr/>
              </p:nvSpPr>
              <p:spPr bwMode="auto">
                <a:xfrm>
                  <a:off x="0" y="1485900"/>
                  <a:ext cx="1447800" cy="0"/>
                </a:xfrm>
                <a:prstGeom prst="line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</p:grpSp>
          <p:sp>
            <p:nvSpPr>
              <p:cNvPr id="60425" name="AutoShape 9"/>
              <p:cNvSpPr>
                <a:spLocks/>
              </p:cNvSpPr>
              <p:nvPr/>
            </p:nvSpPr>
            <p:spPr bwMode="auto">
              <a:xfrm>
                <a:off x="320675" y="152400"/>
                <a:ext cx="955140" cy="39624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solidFill>
                      <a:srgbClr val="3333FF"/>
                    </a:solidFill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Account</a:t>
                </a:r>
                <a:endParaRPr lang="en-US" altLang="en-US"/>
              </a:p>
            </p:txBody>
          </p:sp>
          <p:sp>
            <p:nvSpPr>
              <p:cNvPr id="60426" name="AutoShape 10"/>
              <p:cNvSpPr>
                <a:spLocks/>
              </p:cNvSpPr>
              <p:nvPr/>
            </p:nvSpPr>
            <p:spPr bwMode="auto">
              <a:xfrm>
                <a:off x="0" y="663575"/>
                <a:ext cx="954023" cy="39624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Amount</a:t>
                </a:r>
                <a:endParaRPr lang="en-US" altLang="en-US"/>
              </a:p>
            </p:txBody>
          </p:sp>
          <p:sp>
            <p:nvSpPr>
              <p:cNvPr id="60427" name="AutoShape 11"/>
              <p:cNvSpPr>
                <a:spLocks/>
              </p:cNvSpPr>
              <p:nvPr/>
            </p:nvSpPr>
            <p:spPr bwMode="auto">
              <a:xfrm>
                <a:off x="0" y="1501775"/>
                <a:ext cx="1042985" cy="39624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Deposit()</a:t>
                </a:r>
                <a:endParaRPr lang="en-US" altLang="en-US"/>
              </a:p>
            </p:txBody>
          </p:sp>
          <p:sp>
            <p:nvSpPr>
              <p:cNvPr id="60428" name="AutoShape 12"/>
              <p:cNvSpPr>
                <a:spLocks/>
              </p:cNvSpPr>
              <p:nvPr/>
            </p:nvSpPr>
            <p:spPr bwMode="auto">
              <a:xfrm>
                <a:off x="0" y="1730375"/>
                <a:ext cx="1281520" cy="3962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Withdraw()</a:t>
                </a:r>
                <a:endParaRPr lang="en-US" altLang="en-US"/>
              </a:p>
            </p:txBody>
          </p:sp>
          <p:sp>
            <p:nvSpPr>
              <p:cNvPr id="60429" name="AutoShape 13"/>
              <p:cNvSpPr>
                <a:spLocks/>
              </p:cNvSpPr>
              <p:nvPr/>
            </p:nvSpPr>
            <p:spPr bwMode="auto">
              <a:xfrm>
                <a:off x="0" y="1958975"/>
                <a:ext cx="1393699" cy="3962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GetBalance()</a:t>
                </a:r>
                <a:endParaRPr lang="en-US" altLang="en-US"/>
              </a:p>
            </p:txBody>
          </p:sp>
        </p:grpSp>
        <p:grpSp>
          <p:nvGrpSpPr>
            <p:cNvPr id="60430" name="Group 14"/>
            <p:cNvGrpSpPr>
              <a:grpSpLocks/>
            </p:cNvGrpSpPr>
            <p:nvPr/>
          </p:nvGrpSpPr>
          <p:grpSpPr bwMode="auto">
            <a:xfrm>
              <a:off x="5943600" y="609599"/>
              <a:ext cx="1463675" cy="2286001"/>
              <a:chOff x="0" y="0"/>
              <a:chExt cx="1463675" cy="2286001"/>
            </a:xfrm>
          </p:grpSpPr>
          <p:grpSp>
            <p:nvGrpSpPr>
              <p:cNvPr id="60431" name="Group 15"/>
              <p:cNvGrpSpPr>
                <a:grpSpLocks/>
              </p:cNvGrpSpPr>
              <p:nvPr/>
            </p:nvGrpSpPr>
            <p:grpSpPr bwMode="auto">
              <a:xfrm>
                <a:off x="15875" y="0"/>
                <a:ext cx="1447800" cy="2286001"/>
                <a:chOff x="0" y="0"/>
                <a:chExt cx="1447800" cy="2286001"/>
              </a:xfrm>
            </p:grpSpPr>
            <p:sp>
              <p:nvSpPr>
                <p:cNvPr id="60432" name="AutoShape 16"/>
                <p:cNvSpPr>
                  <a:spLocks/>
                </p:cNvSpPr>
                <p:nvPr/>
              </p:nvSpPr>
              <p:spPr bwMode="auto">
                <a:xfrm>
                  <a:off x="0" y="0"/>
                  <a:ext cx="1447800" cy="228600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endParaRPr lang="en-US" altLang="en-US" sz="1800">
                    <a:latin typeface="Times" charset="0"/>
                    <a:ea typeface="Times" charset="0"/>
                    <a:cs typeface="Times" charset="0"/>
                    <a:sym typeface="Times" charset="0"/>
                  </a:endParaRPr>
                </a:p>
              </p:txBody>
            </p:sp>
            <p:sp>
              <p:nvSpPr>
                <p:cNvPr id="60433" name="Line 17"/>
                <p:cNvSpPr>
                  <a:spLocks noChangeShapeType="1"/>
                </p:cNvSpPr>
                <p:nvPr/>
              </p:nvSpPr>
              <p:spPr bwMode="auto">
                <a:xfrm>
                  <a:off x="0" y="685800"/>
                  <a:ext cx="1447800" cy="0"/>
                </a:xfrm>
                <a:prstGeom prst="line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60434" name="Line 18"/>
                <p:cNvSpPr>
                  <a:spLocks noChangeShapeType="1"/>
                </p:cNvSpPr>
                <p:nvPr/>
              </p:nvSpPr>
              <p:spPr bwMode="auto">
                <a:xfrm>
                  <a:off x="0" y="1485900"/>
                  <a:ext cx="1447800" cy="0"/>
                </a:xfrm>
                <a:prstGeom prst="line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</p:grpSp>
          <p:sp>
            <p:nvSpPr>
              <p:cNvPr id="60435" name="AutoShape 19"/>
              <p:cNvSpPr>
                <a:spLocks/>
              </p:cNvSpPr>
              <p:nvPr/>
            </p:nvSpPr>
            <p:spPr bwMode="auto">
              <a:xfrm>
                <a:off x="152400" y="152400"/>
                <a:ext cx="1101921" cy="3962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solidFill>
                      <a:srgbClr val="3333FF"/>
                    </a:solidFill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Customer</a:t>
                </a:r>
                <a:endParaRPr lang="en-US" altLang="en-US"/>
              </a:p>
            </p:txBody>
          </p:sp>
          <p:sp>
            <p:nvSpPr>
              <p:cNvPr id="60436" name="AutoShape 20"/>
              <p:cNvSpPr>
                <a:spLocks/>
              </p:cNvSpPr>
              <p:nvPr/>
            </p:nvSpPr>
            <p:spPr bwMode="auto">
              <a:xfrm>
                <a:off x="0" y="663575"/>
                <a:ext cx="719731" cy="3962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Name</a:t>
                </a:r>
                <a:endParaRPr lang="en-US" altLang="en-US"/>
              </a:p>
            </p:txBody>
          </p:sp>
        </p:grpSp>
        <p:sp>
          <p:nvSpPr>
            <p:cNvPr id="60437" name="AutoShape 21"/>
            <p:cNvSpPr>
              <a:spLocks/>
            </p:cNvSpPr>
            <p:nvPr/>
          </p:nvSpPr>
          <p:spPr bwMode="auto">
            <a:xfrm>
              <a:off x="5943599" y="1600200"/>
              <a:ext cx="1318578" cy="3962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CustomerId</a:t>
              </a:r>
              <a:endParaRPr lang="en-US" altLang="en-US"/>
            </a:p>
          </p:txBody>
        </p:sp>
        <p:sp>
          <p:nvSpPr>
            <p:cNvPr id="60438" name="AutoShape 22"/>
            <p:cNvSpPr>
              <a:spLocks/>
            </p:cNvSpPr>
            <p:nvPr/>
          </p:nvSpPr>
          <p:spPr bwMode="auto">
            <a:xfrm>
              <a:off x="2743200" y="1066800"/>
              <a:ext cx="1318578" cy="3962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CustomerId</a:t>
              </a:r>
              <a:endParaRPr lang="en-US" altLang="en-US"/>
            </a:p>
          </p:txBody>
        </p:sp>
        <p:grpSp>
          <p:nvGrpSpPr>
            <p:cNvPr id="60439" name="Group 23"/>
            <p:cNvGrpSpPr>
              <a:grpSpLocks/>
            </p:cNvGrpSpPr>
            <p:nvPr/>
          </p:nvGrpSpPr>
          <p:grpSpPr bwMode="auto">
            <a:xfrm>
              <a:off x="2838450" y="1023937"/>
              <a:ext cx="1276350" cy="529663"/>
              <a:chOff x="0" y="0"/>
              <a:chExt cx="1276350" cy="529663"/>
            </a:xfrm>
          </p:grpSpPr>
          <p:sp>
            <p:nvSpPr>
              <p:cNvPr id="60440" name="AutoShape 24"/>
              <p:cNvSpPr>
                <a:spLocks/>
              </p:cNvSpPr>
              <p:nvPr/>
            </p:nvSpPr>
            <p:spPr bwMode="auto">
              <a:xfrm>
                <a:off x="0" y="133422"/>
                <a:ext cx="1276350" cy="39624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>
                  <a:lnSpc>
                    <a:spcPct val="80000"/>
                  </a:lnSpc>
                </a:pPr>
                <a:r>
                  <a:rPr lang="en-US" altLang="en-US" sz="1800">
                    <a:solidFill>
                      <a:srgbClr val="FFFFFF"/>
                    </a:solidFill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AccountId</a:t>
                </a:r>
                <a:endParaRPr lang="en-US" altLang="en-US"/>
              </a:p>
            </p:txBody>
          </p:sp>
          <p:sp>
            <p:nvSpPr>
              <p:cNvPr id="60441" name="AutoShape 25"/>
              <p:cNvSpPr>
                <a:spLocks/>
              </p:cNvSpPr>
              <p:nvPr/>
            </p:nvSpPr>
            <p:spPr bwMode="auto">
              <a:xfrm>
                <a:off x="0" y="0"/>
                <a:ext cx="1171796" cy="3962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>
                  <a:lnSpc>
                    <a:spcPct val="80000"/>
                  </a:lnSpc>
                </a:pPr>
                <a:r>
                  <a:rPr lang="en-US" altLang="en-US" sz="1800"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AccountId</a:t>
                </a:r>
                <a:endParaRPr lang="en-US" altLang="en-US"/>
              </a:p>
            </p:txBody>
          </p:sp>
        </p:grpSp>
        <p:grpSp>
          <p:nvGrpSpPr>
            <p:cNvPr id="60442" name="Group 26"/>
            <p:cNvGrpSpPr>
              <a:grpSpLocks/>
            </p:cNvGrpSpPr>
            <p:nvPr/>
          </p:nvGrpSpPr>
          <p:grpSpPr bwMode="auto">
            <a:xfrm>
              <a:off x="0" y="914399"/>
              <a:ext cx="1463675" cy="2286001"/>
              <a:chOff x="0" y="0"/>
              <a:chExt cx="1463675" cy="2286001"/>
            </a:xfrm>
          </p:grpSpPr>
          <p:grpSp>
            <p:nvGrpSpPr>
              <p:cNvPr id="60443" name="Group 27"/>
              <p:cNvGrpSpPr>
                <a:grpSpLocks/>
              </p:cNvGrpSpPr>
              <p:nvPr/>
            </p:nvGrpSpPr>
            <p:grpSpPr bwMode="auto">
              <a:xfrm>
                <a:off x="15874" y="0"/>
                <a:ext cx="1447801" cy="2286001"/>
                <a:chOff x="-1" y="0"/>
                <a:chExt cx="1447801" cy="2286001"/>
              </a:xfrm>
            </p:grpSpPr>
            <p:sp>
              <p:nvSpPr>
                <p:cNvPr id="60444" name="AutoShape 28"/>
                <p:cNvSpPr>
                  <a:spLocks/>
                </p:cNvSpPr>
                <p:nvPr/>
              </p:nvSpPr>
              <p:spPr bwMode="auto">
                <a:xfrm>
                  <a:off x="-1" y="0"/>
                  <a:ext cx="1447801" cy="228600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endParaRPr lang="en-US" altLang="en-US" sz="1800">
                    <a:latin typeface="Times" charset="0"/>
                    <a:ea typeface="Times" charset="0"/>
                    <a:cs typeface="Times" charset="0"/>
                    <a:sym typeface="Times" charset="0"/>
                  </a:endParaRPr>
                </a:p>
              </p:txBody>
            </p:sp>
            <p:sp>
              <p:nvSpPr>
                <p:cNvPr id="60445" name="Line 29"/>
                <p:cNvSpPr>
                  <a:spLocks noChangeShapeType="1"/>
                </p:cNvSpPr>
                <p:nvPr/>
              </p:nvSpPr>
              <p:spPr bwMode="auto">
                <a:xfrm>
                  <a:off x="-1" y="685800"/>
                  <a:ext cx="1447801" cy="0"/>
                </a:xfrm>
                <a:prstGeom prst="line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60446" name="Line 30"/>
                <p:cNvSpPr>
                  <a:spLocks noChangeShapeType="1"/>
                </p:cNvSpPr>
                <p:nvPr/>
              </p:nvSpPr>
              <p:spPr bwMode="auto">
                <a:xfrm>
                  <a:off x="-1" y="1485900"/>
                  <a:ext cx="1447801" cy="0"/>
                </a:xfrm>
                <a:prstGeom prst="line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</p:grpSp>
          <p:sp>
            <p:nvSpPr>
              <p:cNvPr id="60447" name="AutoShape 31"/>
              <p:cNvSpPr>
                <a:spLocks/>
              </p:cNvSpPr>
              <p:nvPr/>
            </p:nvSpPr>
            <p:spPr bwMode="auto">
              <a:xfrm>
                <a:off x="152399" y="152400"/>
                <a:ext cx="618268" cy="3962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solidFill>
                      <a:srgbClr val="3333FF"/>
                    </a:solidFill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Bank</a:t>
                </a:r>
                <a:endParaRPr lang="en-US" altLang="en-US"/>
              </a:p>
            </p:txBody>
          </p:sp>
          <p:sp>
            <p:nvSpPr>
              <p:cNvPr id="60448" name="AutoShape 32"/>
              <p:cNvSpPr>
                <a:spLocks/>
              </p:cNvSpPr>
              <p:nvPr/>
            </p:nvSpPr>
            <p:spPr bwMode="auto">
              <a:xfrm>
                <a:off x="0" y="663575"/>
                <a:ext cx="719731" cy="3962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Name</a:t>
                </a:r>
                <a:endParaRPr lang="en-US" altLang="en-US"/>
              </a:p>
            </p:txBody>
          </p:sp>
        </p:grpSp>
      </p:grpSp>
      <p:sp>
        <p:nvSpPr>
          <p:cNvPr id="60449" name="Line 33"/>
          <p:cNvSpPr>
            <a:spLocks noChangeShapeType="1"/>
          </p:cNvSpPr>
          <p:nvPr/>
        </p:nvSpPr>
        <p:spPr bwMode="auto">
          <a:xfrm>
            <a:off x="5105400" y="2220913"/>
            <a:ext cx="1752600" cy="839787"/>
          </a:xfrm>
          <a:prstGeom prst="lin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0450" name="AutoShape 34"/>
          <p:cNvSpPr>
            <a:spLocks/>
          </p:cNvSpPr>
          <p:nvPr/>
        </p:nvSpPr>
        <p:spPr bwMode="auto">
          <a:xfrm>
            <a:off x="3489325" y="3886200"/>
            <a:ext cx="2165350" cy="3952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altLang="en-US" sz="1800" dirty="0">
                <a:solidFill>
                  <a:srgbClr val="3333FF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rPr>
              <a:t>1) </a:t>
            </a:r>
            <a:r>
              <a:rPr lang="tr-TR" altLang="en-US" dirty="0">
                <a:solidFill>
                  <a:srgbClr val="3333FF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rPr>
              <a:t>Sınıfları Bul</a:t>
            </a:r>
            <a:endParaRPr lang="en-US" altLang="en-US" dirty="0"/>
          </a:p>
        </p:txBody>
      </p:sp>
      <p:sp>
        <p:nvSpPr>
          <p:cNvPr id="60451" name="AutoShape 35"/>
          <p:cNvSpPr>
            <a:spLocks/>
          </p:cNvSpPr>
          <p:nvPr/>
        </p:nvSpPr>
        <p:spPr bwMode="auto">
          <a:xfrm>
            <a:off x="2342485" y="4356100"/>
            <a:ext cx="4410075" cy="3952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altLang="en-US" sz="1800" dirty="0">
                <a:solidFill>
                  <a:srgbClr val="3333FF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rPr>
              <a:t>2) </a:t>
            </a:r>
            <a:r>
              <a:rPr lang="tr-TR" altLang="en-US" dirty="0">
                <a:solidFill>
                  <a:srgbClr val="3333FF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rPr>
              <a:t>Ad, Nitelik ve Metodları gözden geçir</a:t>
            </a:r>
            <a:endParaRPr lang="en-US" altLang="en-US" dirty="0"/>
          </a:p>
        </p:txBody>
      </p:sp>
      <p:sp>
        <p:nvSpPr>
          <p:cNvPr id="60452" name="AutoShape 36"/>
          <p:cNvSpPr>
            <a:spLocks/>
          </p:cNvSpPr>
          <p:nvPr/>
        </p:nvSpPr>
        <p:spPr bwMode="auto">
          <a:xfrm>
            <a:off x="2748885" y="4838700"/>
            <a:ext cx="5865812" cy="3952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800" dirty="0">
                <a:solidFill>
                  <a:srgbClr val="1615B1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rPr>
              <a:t>3) </a:t>
            </a:r>
            <a:r>
              <a:rPr lang="tr-TR" altLang="en-US" sz="1800" dirty="0" smtClean="0">
                <a:solidFill>
                  <a:srgbClr val="1615B1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rPr>
              <a:t>Sınıflar arası ilişkileri bul</a:t>
            </a:r>
            <a:endParaRPr lang="en-US" altLang="en-US" dirty="0"/>
          </a:p>
        </p:txBody>
      </p:sp>
      <p:sp>
        <p:nvSpPr>
          <p:cNvPr id="60453" name="AutoShape 37"/>
          <p:cNvSpPr>
            <a:spLocks/>
          </p:cNvSpPr>
          <p:nvPr/>
        </p:nvSpPr>
        <p:spPr bwMode="auto">
          <a:xfrm>
            <a:off x="5810250" y="2224088"/>
            <a:ext cx="649288" cy="3952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800">
                <a:latin typeface="Palatino" charset="0"/>
                <a:ea typeface="Palatino" charset="0"/>
                <a:cs typeface="Palatino" charset="0"/>
                <a:sym typeface="Palatino" charset="0"/>
              </a:rPr>
              <a:t>owns</a:t>
            </a:r>
            <a:endParaRPr lang="en-US" altLang="en-US"/>
          </a:p>
        </p:txBody>
      </p:sp>
      <p:sp>
        <p:nvSpPr>
          <p:cNvPr id="60454" name="AutoShape 38"/>
          <p:cNvSpPr>
            <a:spLocks/>
          </p:cNvSpPr>
          <p:nvPr/>
        </p:nvSpPr>
        <p:spPr bwMode="auto">
          <a:xfrm>
            <a:off x="3092720" y="5273828"/>
            <a:ext cx="3278188" cy="3952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800" dirty="0">
                <a:solidFill>
                  <a:srgbClr val="1615B1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rPr>
              <a:t>4) </a:t>
            </a:r>
            <a:r>
              <a:rPr lang="tr-TR" altLang="en-US" sz="1800" dirty="0" smtClean="0">
                <a:solidFill>
                  <a:srgbClr val="1615B1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rPr>
              <a:t>İlişkileri tanımla</a:t>
            </a:r>
            <a:endParaRPr lang="en-US" altLang="en-US" dirty="0"/>
          </a:p>
        </p:txBody>
      </p:sp>
      <p:sp>
        <p:nvSpPr>
          <p:cNvPr id="60455" name="AutoShape 39"/>
          <p:cNvSpPr>
            <a:spLocks/>
          </p:cNvSpPr>
          <p:nvPr/>
        </p:nvSpPr>
        <p:spPr bwMode="auto">
          <a:xfrm>
            <a:off x="2740589" y="6007920"/>
            <a:ext cx="4598987" cy="3952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800" dirty="0">
                <a:solidFill>
                  <a:srgbClr val="1615B1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rPr>
              <a:t>6) </a:t>
            </a:r>
            <a:r>
              <a:rPr lang="tr-TR" altLang="en-US" sz="1800" dirty="0" smtClean="0">
                <a:solidFill>
                  <a:srgbClr val="1615B1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rPr>
              <a:t>İlişkileri gözden geçir</a:t>
            </a:r>
            <a:endParaRPr lang="en-US" altLang="en-US" dirty="0"/>
          </a:p>
        </p:txBody>
      </p:sp>
      <p:sp>
        <p:nvSpPr>
          <p:cNvPr id="60456" name="AutoShape 40"/>
          <p:cNvSpPr>
            <a:spLocks/>
          </p:cNvSpPr>
          <p:nvPr/>
        </p:nvSpPr>
        <p:spPr bwMode="auto">
          <a:xfrm>
            <a:off x="5181600" y="1981200"/>
            <a:ext cx="261938" cy="6238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3200">
                <a:latin typeface="Palatino" charset="0"/>
                <a:ea typeface="Palatino" charset="0"/>
                <a:cs typeface="Palatino" charset="0"/>
                <a:sym typeface="Palatino" charset="0"/>
              </a:rPr>
              <a:t>*</a:t>
            </a:r>
            <a:endParaRPr lang="en-US" altLang="en-US"/>
          </a:p>
        </p:txBody>
      </p:sp>
      <p:sp>
        <p:nvSpPr>
          <p:cNvPr id="60457" name="AutoShape 41"/>
          <p:cNvSpPr>
            <a:spLocks/>
          </p:cNvSpPr>
          <p:nvPr/>
        </p:nvSpPr>
        <p:spPr bwMode="auto">
          <a:xfrm>
            <a:off x="6523038" y="2628900"/>
            <a:ext cx="217487" cy="3952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800">
                <a:latin typeface="Palatino" charset="0"/>
                <a:ea typeface="Palatino" charset="0"/>
                <a:cs typeface="Palatino" charset="0"/>
                <a:sym typeface="Palatino" charset="0"/>
              </a:rPr>
              <a:t>2</a:t>
            </a:r>
            <a:endParaRPr lang="en-US" altLang="en-US"/>
          </a:p>
        </p:txBody>
      </p:sp>
      <p:sp>
        <p:nvSpPr>
          <p:cNvPr id="60458" name="AutoShape 42"/>
          <p:cNvSpPr>
            <a:spLocks/>
          </p:cNvSpPr>
          <p:nvPr/>
        </p:nvSpPr>
        <p:spPr bwMode="auto">
          <a:xfrm>
            <a:off x="3327400" y="1852613"/>
            <a:ext cx="365125" cy="623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3200">
                <a:latin typeface="Palatino" charset="0"/>
                <a:ea typeface="Palatino" charset="0"/>
                <a:cs typeface="Palatino" charset="0"/>
                <a:sym typeface="Palatino" charset="0"/>
              </a:rPr>
              <a:t>*</a:t>
            </a:r>
            <a:endParaRPr lang="en-US" altLang="en-US"/>
          </a:p>
        </p:txBody>
      </p:sp>
      <p:sp>
        <p:nvSpPr>
          <p:cNvPr id="60459" name="Line 43"/>
          <p:cNvSpPr>
            <a:spLocks noChangeShapeType="1"/>
          </p:cNvSpPr>
          <p:nvPr/>
        </p:nvSpPr>
        <p:spPr bwMode="auto">
          <a:xfrm flipH="1">
            <a:off x="2425700" y="2190750"/>
            <a:ext cx="1209675" cy="22860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0460" name="AutoShape 44"/>
          <p:cNvSpPr>
            <a:spLocks/>
          </p:cNvSpPr>
          <p:nvPr/>
        </p:nvSpPr>
        <p:spPr bwMode="auto">
          <a:xfrm>
            <a:off x="2338388" y="2279650"/>
            <a:ext cx="239712" cy="254000"/>
          </a:xfrm>
          <a:prstGeom prst="diamond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60461" name="AutoShape 45"/>
          <p:cNvSpPr>
            <a:spLocks/>
          </p:cNvSpPr>
          <p:nvPr/>
        </p:nvSpPr>
        <p:spPr bwMode="auto">
          <a:xfrm>
            <a:off x="2262188" y="1936750"/>
            <a:ext cx="204787" cy="3476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 anchor="ctr"/>
          <a:lstStyle/>
          <a:p>
            <a:pPr algn="l">
              <a:spcBef>
                <a:spcPts val="1000"/>
              </a:spcBef>
            </a:pPr>
            <a:r>
              <a:rPr lang="en-US" altLang="en-US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?</a:t>
            </a:r>
            <a:endParaRPr lang="en-US" altLang="en-US"/>
          </a:p>
        </p:txBody>
      </p:sp>
      <p:sp>
        <p:nvSpPr>
          <p:cNvPr id="60462" name="AutoShape 46"/>
          <p:cNvSpPr>
            <a:spLocks/>
          </p:cNvSpPr>
          <p:nvPr/>
        </p:nvSpPr>
        <p:spPr bwMode="auto">
          <a:xfrm>
            <a:off x="2744788" y="2328863"/>
            <a:ext cx="447675" cy="3952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800">
                <a:latin typeface="Palatino" charset="0"/>
                <a:ea typeface="Palatino" charset="0"/>
                <a:cs typeface="Palatino" charset="0"/>
                <a:sym typeface="Palatino" charset="0"/>
              </a:rPr>
              <a:t>has</a:t>
            </a:r>
            <a:endParaRPr lang="en-US" altLang="en-US"/>
          </a:p>
        </p:txBody>
      </p:sp>
      <p:sp>
        <p:nvSpPr>
          <p:cNvPr id="60463" name="AutoShape 47"/>
          <p:cNvSpPr>
            <a:spLocks/>
          </p:cNvSpPr>
          <p:nvPr/>
        </p:nvSpPr>
        <p:spPr bwMode="auto">
          <a:xfrm>
            <a:off x="2759561" y="5648274"/>
            <a:ext cx="4875213" cy="3952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800" dirty="0">
                <a:solidFill>
                  <a:srgbClr val="1615B1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rPr>
              <a:t>5) </a:t>
            </a:r>
            <a:r>
              <a:rPr lang="tr-TR" altLang="en-US" sz="1800" dirty="0" smtClean="0">
                <a:solidFill>
                  <a:srgbClr val="1615B1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rPr>
              <a:t>İlişkilerin çokluğunu tanımla</a:t>
            </a:r>
            <a:endParaRPr lang="en-US" altLang="en-US" dirty="0"/>
          </a:p>
        </p:txBody>
      </p:sp>
      <p:sp>
        <p:nvSpPr>
          <p:cNvPr id="60464" name="Line 48"/>
          <p:cNvSpPr>
            <a:spLocks noChangeShapeType="1"/>
          </p:cNvSpPr>
          <p:nvPr/>
        </p:nvSpPr>
        <p:spPr bwMode="auto">
          <a:xfrm flipV="1">
            <a:off x="2393950" y="2182813"/>
            <a:ext cx="1268413" cy="225425"/>
          </a:xfrm>
          <a:prstGeom prst="lin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0465" name="AutoShape 49"/>
          <p:cNvSpPr>
            <a:spLocks/>
          </p:cNvSpPr>
          <p:nvPr/>
        </p:nvSpPr>
        <p:spPr bwMode="auto">
          <a:xfrm>
            <a:off x="2355850" y="2287588"/>
            <a:ext cx="239713" cy="241300"/>
          </a:xfrm>
          <a:prstGeom prst="diamond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25829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4BE5BF23-6AD8-4132-8D8D-395CC0A81286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46</a:t>
            </a:fld>
            <a:endParaRPr lang="en-US" altLang="en-US"/>
          </a:p>
        </p:txBody>
      </p:sp>
      <p:sp>
        <p:nvSpPr>
          <p:cNvPr id="61442" name="Rectangle 2"/>
          <p:cNvSpPr>
            <a:spLocks noGrp="1"/>
          </p:cNvSpPr>
          <p:nvPr>
            <p:ph type="title"/>
          </p:nvPr>
        </p:nvSpPr>
        <p:spPr bwMode="auto">
          <a:xfrm>
            <a:off x="382523" y="241785"/>
            <a:ext cx="8458200" cy="863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tr-TR" altLang="en-US" sz="2800" b="1" i="1" dirty="0">
                <a:latin typeface="Times" charset="0"/>
                <a:ea typeface="Times" charset="0"/>
                <a:cs typeface="Times" charset="0"/>
                <a:sym typeface="Times" charset="0"/>
              </a:rPr>
              <a:t>Nesne Modelleme</a:t>
            </a:r>
            <a:r>
              <a:rPr lang="en-US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: </a:t>
            </a: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Sınıflandırmaları bul</a:t>
            </a:r>
            <a:endParaRPr lang="en-US" altLang="en-US" dirty="0"/>
          </a:p>
        </p:txBody>
      </p:sp>
      <p:grpSp>
        <p:nvGrpSpPr>
          <p:cNvPr id="61443" name="Group 3"/>
          <p:cNvGrpSpPr>
            <a:grpSpLocks/>
          </p:cNvGrpSpPr>
          <p:nvPr/>
        </p:nvGrpSpPr>
        <p:grpSpPr bwMode="auto">
          <a:xfrm>
            <a:off x="1752600" y="3087688"/>
            <a:ext cx="2308225" cy="3160712"/>
            <a:chOff x="0" y="17827"/>
            <a:chExt cx="2308675" cy="3159780"/>
          </a:xfrm>
        </p:grpSpPr>
        <p:grpSp>
          <p:nvGrpSpPr>
            <p:cNvPr id="61444" name="Group 4"/>
            <p:cNvGrpSpPr>
              <a:grpSpLocks/>
            </p:cNvGrpSpPr>
            <p:nvPr/>
          </p:nvGrpSpPr>
          <p:grpSpPr bwMode="auto">
            <a:xfrm>
              <a:off x="15874" y="891605"/>
              <a:ext cx="1447801" cy="2286002"/>
              <a:chOff x="-1" y="0"/>
              <a:chExt cx="1447801" cy="2286001"/>
            </a:xfrm>
          </p:grpSpPr>
          <p:sp>
            <p:nvSpPr>
              <p:cNvPr id="61445" name="AutoShape 5"/>
              <p:cNvSpPr>
                <a:spLocks/>
              </p:cNvSpPr>
              <p:nvPr/>
            </p:nvSpPr>
            <p:spPr bwMode="auto">
              <a:xfrm>
                <a:off x="-1" y="0"/>
                <a:ext cx="1447801" cy="22860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61446" name="Line 6"/>
              <p:cNvSpPr>
                <a:spLocks noChangeShapeType="1"/>
              </p:cNvSpPr>
              <p:nvPr/>
            </p:nvSpPr>
            <p:spPr bwMode="auto">
              <a:xfrm>
                <a:off x="-1" y="685800"/>
                <a:ext cx="1447801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61447" name="Line 7"/>
              <p:cNvSpPr>
                <a:spLocks noChangeShapeType="1"/>
              </p:cNvSpPr>
              <p:nvPr/>
            </p:nvSpPr>
            <p:spPr bwMode="auto">
              <a:xfrm>
                <a:off x="-1" y="1485900"/>
                <a:ext cx="1447801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</p:grpSp>
        <p:sp>
          <p:nvSpPr>
            <p:cNvPr id="61448" name="AutoShape 8"/>
            <p:cNvSpPr>
              <a:spLocks/>
            </p:cNvSpPr>
            <p:nvPr/>
          </p:nvSpPr>
          <p:spPr bwMode="auto">
            <a:xfrm>
              <a:off x="228600" y="967806"/>
              <a:ext cx="955140" cy="7010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solidFill>
                    <a:srgbClr val="3333FF"/>
                  </a:solidFill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Savings</a:t>
              </a:r>
            </a:p>
            <a:p>
              <a:pPr algn="l"/>
              <a:r>
                <a:rPr lang="en-US" altLang="en-US" sz="1800">
                  <a:solidFill>
                    <a:srgbClr val="3333FF"/>
                  </a:solidFill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Account</a:t>
              </a:r>
              <a:endParaRPr lang="en-US" altLang="en-US"/>
            </a:p>
          </p:txBody>
        </p:sp>
        <p:sp>
          <p:nvSpPr>
            <p:cNvPr id="61449" name="AutoShape 9"/>
            <p:cNvSpPr>
              <a:spLocks/>
            </p:cNvSpPr>
            <p:nvPr/>
          </p:nvSpPr>
          <p:spPr bwMode="auto">
            <a:xfrm>
              <a:off x="0" y="2621981"/>
              <a:ext cx="1281520" cy="3962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Withdraw()</a:t>
              </a:r>
              <a:endParaRPr lang="en-US" altLang="en-US"/>
            </a:p>
          </p:txBody>
        </p:sp>
        <p:sp>
          <p:nvSpPr>
            <p:cNvPr id="61450" name="AutoShape 10"/>
            <p:cNvSpPr>
              <a:spLocks/>
            </p:cNvSpPr>
            <p:nvPr/>
          </p:nvSpPr>
          <p:spPr bwMode="auto">
            <a:xfrm rot="2722302">
              <a:off x="1933574" y="91506"/>
              <a:ext cx="323851" cy="27940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61451" name="Line 11"/>
            <p:cNvSpPr>
              <a:spLocks noChangeShapeType="1"/>
            </p:cNvSpPr>
            <p:nvPr/>
          </p:nvSpPr>
          <p:spPr bwMode="auto">
            <a:xfrm flipV="1">
              <a:off x="723900" y="320106"/>
              <a:ext cx="1270000" cy="571501"/>
            </a:xfrm>
            <a:prstGeom prst="lin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61452" name="Group 12"/>
          <p:cNvGrpSpPr>
            <a:grpSpLocks/>
          </p:cNvGrpSpPr>
          <p:nvPr/>
        </p:nvGrpSpPr>
        <p:grpSpPr bwMode="auto">
          <a:xfrm>
            <a:off x="3641725" y="3160713"/>
            <a:ext cx="1463675" cy="3087687"/>
            <a:chOff x="0" y="46"/>
            <a:chExt cx="1463675" cy="3086403"/>
          </a:xfrm>
        </p:grpSpPr>
        <p:grpSp>
          <p:nvGrpSpPr>
            <p:cNvPr id="61453" name="Group 13"/>
            <p:cNvGrpSpPr>
              <a:grpSpLocks/>
            </p:cNvGrpSpPr>
            <p:nvPr/>
          </p:nvGrpSpPr>
          <p:grpSpPr bwMode="auto">
            <a:xfrm>
              <a:off x="15875" y="800448"/>
              <a:ext cx="1447800" cy="2286001"/>
              <a:chOff x="0" y="0"/>
              <a:chExt cx="1447800" cy="2286001"/>
            </a:xfrm>
          </p:grpSpPr>
          <p:sp>
            <p:nvSpPr>
              <p:cNvPr id="61454" name="AutoShape 14"/>
              <p:cNvSpPr>
                <a:spLocks/>
              </p:cNvSpPr>
              <p:nvPr/>
            </p:nvSpPr>
            <p:spPr bwMode="auto">
              <a:xfrm>
                <a:off x="0" y="0"/>
                <a:ext cx="1447800" cy="22860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61455" name="Line 15"/>
              <p:cNvSpPr>
                <a:spLocks noChangeShapeType="1"/>
              </p:cNvSpPr>
              <p:nvPr/>
            </p:nvSpPr>
            <p:spPr bwMode="auto">
              <a:xfrm>
                <a:off x="0" y="685800"/>
                <a:ext cx="1447800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61456" name="Line 16"/>
              <p:cNvSpPr>
                <a:spLocks noChangeShapeType="1"/>
              </p:cNvSpPr>
              <p:nvPr/>
            </p:nvSpPr>
            <p:spPr bwMode="auto">
              <a:xfrm>
                <a:off x="0" y="1485900"/>
                <a:ext cx="1447800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</p:grpSp>
        <p:sp>
          <p:nvSpPr>
            <p:cNvPr id="61457" name="AutoShape 17"/>
            <p:cNvSpPr>
              <a:spLocks/>
            </p:cNvSpPr>
            <p:nvPr/>
          </p:nvSpPr>
          <p:spPr bwMode="auto">
            <a:xfrm>
              <a:off x="228600" y="876648"/>
              <a:ext cx="1121232" cy="7010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solidFill>
                    <a:srgbClr val="3333FF"/>
                  </a:solidFill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Checking</a:t>
              </a:r>
            </a:p>
            <a:p>
              <a:pPr algn="l"/>
              <a:r>
                <a:rPr lang="en-US" altLang="en-US" sz="1800">
                  <a:solidFill>
                    <a:srgbClr val="3333FF"/>
                  </a:solidFill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Account</a:t>
              </a:r>
              <a:endParaRPr lang="en-US" altLang="en-US"/>
            </a:p>
          </p:txBody>
        </p:sp>
        <p:sp>
          <p:nvSpPr>
            <p:cNvPr id="61458" name="AutoShape 18"/>
            <p:cNvSpPr>
              <a:spLocks/>
            </p:cNvSpPr>
            <p:nvPr/>
          </p:nvSpPr>
          <p:spPr bwMode="auto">
            <a:xfrm>
              <a:off x="0" y="2530823"/>
              <a:ext cx="1281520" cy="3962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Withdraw()</a:t>
              </a:r>
              <a:endParaRPr lang="en-US" altLang="en-US"/>
            </a:p>
          </p:txBody>
        </p:sp>
        <p:sp>
          <p:nvSpPr>
            <p:cNvPr id="61459" name="AutoShape 19"/>
            <p:cNvSpPr>
              <a:spLocks/>
            </p:cNvSpPr>
            <p:nvPr/>
          </p:nvSpPr>
          <p:spPr bwMode="auto">
            <a:xfrm rot="21593582">
              <a:off x="527049" y="348"/>
              <a:ext cx="323852" cy="27940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714375" y="279748"/>
              <a:ext cx="0" cy="533401"/>
            </a:xfrm>
            <a:prstGeom prst="lin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61461" name="Group 21"/>
          <p:cNvGrpSpPr>
            <a:grpSpLocks/>
          </p:cNvGrpSpPr>
          <p:nvPr/>
        </p:nvGrpSpPr>
        <p:grpSpPr bwMode="auto">
          <a:xfrm>
            <a:off x="4605338" y="3063875"/>
            <a:ext cx="2481262" cy="3184525"/>
            <a:chOff x="14220" y="20622"/>
            <a:chExt cx="2480229" cy="3184410"/>
          </a:xfrm>
        </p:grpSpPr>
        <p:grpSp>
          <p:nvGrpSpPr>
            <p:cNvPr id="61462" name="Group 22"/>
            <p:cNvGrpSpPr>
              <a:grpSpLocks/>
            </p:cNvGrpSpPr>
            <p:nvPr/>
          </p:nvGrpSpPr>
          <p:grpSpPr bwMode="auto">
            <a:xfrm>
              <a:off x="1046648" y="919031"/>
              <a:ext cx="1447801" cy="2286001"/>
              <a:chOff x="0" y="0"/>
              <a:chExt cx="1447800" cy="2286001"/>
            </a:xfrm>
          </p:grpSpPr>
          <p:sp>
            <p:nvSpPr>
              <p:cNvPr id="61463" name="AutoShape 23"/>
              <p:cNvSpPr>
                <a:spLocks/>
              </p:cNvSpPr>
              <p:nvPr/>
            </p:nvSpPr>
            <p:spPr bwMode="auto">
              <a:xfrm>
                <a:off x="0" y="0"/>
                <a:ext cx="1447800" cy="22860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61464" name="Line 24"/>
              <p:cNvSpPr>
                <a:spLocks noChangeShapeType="1"/>
              </p:cNvSpPr>
              <p:nvPr/>
            </p:nvSpPr>
            <p:spPr bwMode="auto">
              <a:xfrm>
                <a:off x="0" y="685800"/>
                <a:ext cx="1447800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61465" name="Line 25"/>
              <p:cNvSpPr>
                <a:spLocks noChangeShapeType="1"/>
              </p:cNvSpPr>
              <p:nvPr/>
            </p:nvSpPr>
            <p:spPr bwMode="auto">
              <a:xfrm>
                <a:off x="0" y="1485900"/>
                <a:ext cx="1447800" cy="0"/>
              </a:xfrm>
              <a:prstGeom prst="lin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</p:grpSp>
        <p:sp>
          <p:nvSpPr>
            <p:cNvPr id="61466" name="AutoShape 26"/>
            <p:cNvSpPr>
              <a:spLocks/>
            </p:cNvSpPr>
            <p:nvPr/>
          </p:nvSpPr>
          <p:spPr bwMode="auto">
            <a:xfrm>
              <a:off x="1259374" y="995231"/>
              <a:ext cx="1145230" cy="7010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solidFill>
                    <a:srgbClr val="3333FF"/>
                  </a:solidFill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Mortgage</a:t>
              </a:r>
            </a:p>
            <a:p>
              <a:pPr algn="l"/>
              <a:r>
                <a:rPr lang="en-US" altLang="en-US" sz="1800">
                  <a:solidFill>
                    <a:srgbClr val="3333FF"/>
                  </a:solidFill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Account</a:t>
              </a:r>
              <a:endParaRPr lang="en-US" altLang="en-US"/>
            </a:p>
          </p:txBody>
        </p:sp>
        <p:sp>
          <p:nvSpPr>
            <p:cNvPr id="61467" name="AutoShape 27"/>
            <p:cNvSpPr>
              <a:spLocks/>
            </p:cNvSpPr>
            <p:nvPr/>
          </p:nvSpPr>
          <p:spPr bwMode="auto">
            <a:xfrm>
              <a:off x="1030774" y="2649406"/>
              <a:ext cx="1281520" cy="3962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Withdraw()</a:t>
              </a:r>
              <a:endParaRPr lang="en-US" altLang="en-US"/>
            </a:p>
          </p:txBody>
        </p:sp>
        <p:sp>
          <p:nvSpPr>
            <p:cNvPr id="61468" name="AutoShape 28"/>
            <p:cNvSpPr>
              <a:spLocks/>
            </p:cNvSpPr>
            <p:nvPr/>
          </p:nvSpPr>
          <p:spPr bwMode="auto">
            <a:xfrm rot="18275270">
              <a:off x="59223" y="93530"/>
              <a:ext cx="323852" cy="27940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61469" name="Line 29"/>
            <p:cNvSpPr>
              <a:spLocks noChangeShapeType="1"/>
            </p:cNvSpPr>
            <p:nvPr/>
          </p:nvSpPr>
          <p:spPr bwMode="auto">
            <a:xfrm>
              <a:off x="322748" y="309431"/>
              <a:ext cx="1435101" cy="609601"/>
            </a:xfrm>
            <a:prstGeom prst="lin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61470" name="Group 30"/>
          <p:cNvGrpSpPr>
            <a:grpSpLocks/>
          </p:cNvGrpSpPr>
          <p:nvPr/>
        </p:nvGrpSpPr>
        <p:grpSpPr bwMode="auto">
          <a:xfrm>
            <a:off x="3657600" y="923925"/>
            <a:ext cx="1463675" cy="2355850"/>
            <a:chOff x="0" y="0"/>
            <a:chExt cx="1463675" cy="2355215"/>
          </a:xfrm>
        </p:grpSpPr>
        <p:grpSp>
          <p:nvGrpSpPr>
            <p:cNvPr id="61471" name="Group 31"/>
            <p:cNvGrpSpPr>
              <a:grpSpLocks/>
            </p:cNvGrpSpPr>
            <p:nvPr/>
          </p:nvGrpSpPr>
          <p:grpSpPr bwMode="auto">
            <a:xfrm>
              <a:off x="0" y="0"/>
              <a:ext cx="1463675" cy="2355215"/>
              <a:chOff x="0" y="0"/>
              <a:chExt cx="1463675" cy="2355215"/>
            </a:xfrm>
          </p:grpSpPr>
          <p:grpSp>
            <p:nvGrpSpPr>
              <p:cNvPr id="61472" name="Group 32"/>
              <p:cNvGrpSpPr>
                <a:grpSpLocks/>
              </p:cNvGrpSpPr>
              <p:nvPr/>
            </p:nvGrpSpPr>
            <p:grpSpPr bwMode="auto">
              <a:xfrm>
                <a:off x="15875" y="0"/>
                <a:ext cx="1447800" cy="2286000"/>
                <a:chOff x="0" y="-1"/>
                <a:chExt cx="1447800" cy="2286001"/>
              </a:xfrm>
            </p:grpSpPr>
            <p:sp>
              <p:nvSpPr>
                <p:cNvPr id="61473" name="AutoShape 33"/>
                <p:cNvSpPr>
                  <a:spLocks/>
                </p:cNvSpPr>
                <p:nvPr/>
              </p:nvSpPr>
              <p:spPr bwMode="auto">
                <a:xfrm>
                  <a:off x="0" y="-1"/>
                  <a:ext cx="1447800" cy="228600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endParaRPr lang="en-US" altLang="en-US" sz="1800">
                    <a:latin typeface="Times" charset="0"/>
                    <a:ea typeface="Times" charset="0"/>
                    <a:cs typeface="Times" charset="0"/>
                    <a:sym typeface="Times" charset="0"/>
                  </a:endParaRPr>
                </a:p>
              </p:txBody>
            </p:sp>
            <p:sp>
              <p:nvSpPr>
                <p:cNvPr id="61474" name="Line 34"/>
                <p:cNvSpPr>
                  <a:spLocks noChangeShapeType="1"/>
                </p:cNvSpPr>
                <p:nvPr/>
              </p:nvSpPr>
              <p:spPr bwMode="auto">
                <a:xfrm>
                  <a:off x="0" y="685800"/>
                  <a:ext cx="1447800" cy="0"/>
                </a:xfrm>
                <a:prstGeom prst="line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61475" name="Line 35"/>
                <p:cNvSpPr>
                  <a:spLocks noChangeShapeType="1"/>
                </p:cNvSpPr>
                <p:nvPr/>
              </p:nvSpPr>
              <p:spPr bwMode="auto">
                <a:xfrm>
                  <a:off x="0" y="1485900"/>
                  <a:ext cx="1447800" cy="0"/>
                </a:xfrm>
                <a:prstGeom prst="line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</p:grpSp>
          <p:sp>
            <p:nvSpPr>
              <p:cNvPr id="61476" name="AutoShape 36"/>
              <p:cNvSpPr>
                <a:spLocks/>
              </p:cNvSpPr>
              <p:nvPr/>
            </p:nvSpPr>
            <p:spPr bwMode="auto">
              <a:xfrm>
                <a:off x="320675" y="152400"/>
                <a:ext cx="955140" cy="39624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solidFill>
                      <a:srgbClr val="3333FF"/>
                    </a:solidFill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Account</a:t>
                </a:r>
                <a:endParaRPr lang="en-US" altLang="en-US"/>
              </a:p>
            </p:txBody>
          </p:sp>
          <p:sp>
            <p:nvSpPr>
              <p:cNvPr id="61477" name="AutoShape 37"/>
              <p:cNvSpPr>
                <a:spLocks/>
              </p:cNvSpPr>
              <p:nvPr/>
            </p:nvSpPr>
            <p:spPr bwMode="auto">
              <a:xfrm>
                <a:off x="0" y="663575"/>
                <a:ext cx="954023" cy="39624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Amount</a:t>
                </a:r>
                <a:endParaRPr lang="en-US" altLang="en-US"/>
              </a:p>
            </p:txBody>
          </p:sp>
          <p:sp>
            <p:nvSpPr>
              <p:cNvPr id="61478" name="AutoShape 38"/>
              <p:cNvSpPr>
                <a:spLocks/>
              </p:cNvSpPr>
              <p:nvPr/>
            </p:nvSpPr>
            <p:spPr bwMode="auto">
              <a:xfrm>
                <a:off x="0" y="1501775"/>
                <a:ext cx="1042985" cy="39624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Deposit()</a:t>
                </a:r>
                <a:endParaRPr lang="en-US" altLang="en-US"/>
              </a:p>
            </p:txBody>
          </p:sp>
          <p:sp>
            <p:nvSpPr>
              <p:cNvPr id="61479" name="AutoShape 39"/>
              <p:cNvSpPr>
                <a:spLocks/>
              </p:cNvSpPr>
              <p:nvPr/>
            </p:nvSpPr>
            <p:spPr bwMode="auto">
              <a:xfrm>
                <a:off x="0" y="1730375"/>
                <a:ext cx="1281520" cy="3962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Withdraw()</a:t>
                </a:r>
                <a:endParaRPr lang="en-US" altLang="en-US"/>
              </a:p>
            </p:txBody>
          </p:sp>
          <p:sp>
            <p:nvSpPr>
              <p:cNvPr id="61480" name="AutoShape 40"/>
              <p:cNvSpPr>
                <a:spLocks/>
              </p:cNvSpPr>
              <p:nvPr/>
            </p:nvSpPr>
            <p:spPr bwMode="auto">
              <a:xfrm>
                <a:off x="0" y="1958975"/>
                <a:ext cx="1393699" cy="3962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GetBalance()</a:t>
                </a:r>
                <a:endParaRPr lang="en-US" altLang="en-US"/>
              </a:p>
            </p:txBody>
          </p:sp>
        </p:grpSp>
        <p:sp>
          <p:nvSpPr>
            <p:cNvPr id="61481" name="AutoShape 41"/>
            <p:cNvSpPr>
              <a:spLocks/>
            </p:cNvSpPr>
            <p:nvPr/>
          </p:nvSpPr>
          <p:spPr bwMode="auto">
            <a:xfrm>
              <a:off x="0" y="1066800"/>
              <a:ext cx="1318578" cy="3962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CustomerId</a:t>
              </a:r>
              <a:endParaRPr lang="en-US" altLang="en-US"/>
            </a:p>
          </p:txBody>
        </p:sp>
        <p:grpSp>
          <p:nvGrpSpPr>
            <p:cNvPr id="61482" name="Group 42"/>
            <p:cNvGrpSpPr>
              <a:grpSpLocks/>
            </p:cNvGrpSpPr>
            <p:nvPr/>
          </p:nvGrpSpPr>
          <p:grpSpPr bwMode="auto">
            <a:xfrm>
              <a:off x="95250" y="1023937"/>
              <a:ext cx="1276350" cy="529664"/>
              <a:chOff x="0" y="0"/>
              <a:chExt cx="1276350" cy="529663"/>
            </a:xfrm>
          </p:grpSpPr>
          <p:sp>
            <p:nvSpPr>
              <p:cNvPr id="61483" name="AutoShape 43"/>
              <p:cNvSpPr>
                <a:spLocks/>
              </p:cNvSpPr>
              <p:nvPr/>
            </p:nvSpPr>
            <p:spPr bwMode="auto">
              <a:xfrm>
                <a:off x="0" y="133422"/>
                <a:ext cx="1276350" cy="39624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>
                  <a:lnSpc>
                    <a:spcPct val="80000"/>
                  </a:lnSpc>
                </a:pPr>
                <a:r>
                  <a:rPr lang="en-US" altLang="en-US" sz="1800">
                    <a:solidFill>
                      <a:srgbClr val="FFFFFF"/>
                    </a:solidFill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AccountId</a:t>
                </a:r>
                <a:endParaRPr lang="en-US" altLang="en-US"/>
              </a:p>
            </p:txBody>
          </p:sp>
          <p:sp>
            <p:nvSpPr>
              <p:cNvPr id="61484" name="AutoShape 44"/>
              <p:cNvSpPr>
                <a:spLocks/>
              </p:cNvSpPr>
              <p:nvPr/>
            </p:nvSpPr>
            <p:spPr bwMode="auto">
              <a:xfrm>
                <a:off x="0" y="0"/>
                <a:ext cx="1171796" cy="3962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>
                  <a:lnSpc>
                    <a:spcPct val="80000"/>
                  </a:lnSpc>
                </a:pPr>
                <a:r>
                  <a:rPr lang="en-US" altLang="en-US" sz="1800"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AccountId</a:t>
                </a:r>
                <a:endParaRPr lang="en-US" altLang="en-US"/>
              </a:p>
            </p:txBody>
          </p:sp>
        </p:grpSp>
      </p:grpSp>
      <p:grpSp>
        <p:nvGrpSpPr>
          <p:cNvPr id="61485" name="Group 45"/>
          <p:cNvGrpSpPr>
            <a:grpSpLocks/>
          </p:cNvGrpSpPr>
          <p:nvPr/>
        </p:nvGrpSpPr>
        <p:grpSpPr bwMode="auto">
          <a:xfrm>
            <a:off x="5103813" y="1154113"/>
            <a:ext cx="3332162" cy="2286000"/>
            <a:chOff x="0" y="0"/>
            <a:chExt cx="3330576" cy="2286000"/>
          </a:xfrm>
        </p:grpSpPr>
        <p:grpSp>
          <p:nvGrpSpPr>
            <p:cNvPr id="61486" name="Group 46"/>
            <p:cNvGrpSpPr>
              <a:grpSpLocks/>
            </p:cNvGrpSpPr>
            <p:nvPr/>
          </p:nvGrpSpPr>
          <p:grpSpPr bwMode="auto">
            <a:xfrm>
              <a:off x="1752600" y="0"/>
              <a:ext cx="1577976" cy="2286000"/>
              <a:chOff x="0" y="-1"/>
              <a:chExt cx="1577976" cy="2286001"/>
            </a:xfrm>
          </p:grpSpPr>
          <p:grpSp>
            <p:nvGrpSpPr>
              <p:cNvPr id="61487" name="Group 47"/>
              <p:cNvGrpSpPr>
                <a:grpSpLocks/>
              </p:cNvGrpSpPr>
              <p:nvPr/>
            </p:nvGrpSpPr>
            <p:grpSpPr bwMode="auto">
              <a:xfrm>
                <a:off x="17115" y="-1"/>
                <a:ext cx="1560861" cy="2286001"/>
                <a:chOff x="0" y="-1"/>
                <a:chExt cx="1560861" cy="2286001"/>
              </a:xfrm>
            </p:grpSpPr>
            <p:sp>
              <p:nvSpPr>
                <p:cNvPr id="61488" name="AutoShape 48"/>
                <p:cNvSpPr>
                  <a:spLocks/>
                </p:cNvSpPr>
                <p:nvPr/>
              </p:nvSpPr>
              <p:spPr bwMode="auto">
                <a:xfrm>
                  <a:off x="0" y="-1"/>
                  <a:ext cx="1560861" cy="228600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endParaRPr lang="en-US" altLang="en-US" sz="1800">
                    <a:latin typeface="Times" charset="0"/>
                    <a:ea typeface="Times" charset="0"/>
                    <a:cs typeface="Times" charset="0"/>
                    <a:sym typeface="Times" charset="0"/>
                  </a:endParaRPr>
                </a:p>
              </p:txBody>
            </p:sp>
            <p:sp>
              <p:nvSpPr>
                <p:cNvPr id="61489" name="Line 49"/>
                <p:cNvSpPr>
                  <a:spLocks noChangeShapeType="1"/>
                </p:cNvSpPr>
                <p:nvPr/>
              </p:nvSpPr>
              <p:spPr bwMode="auto">
                <a:xfrm>
                  <a:off x="0" y="685800"/>
                  <a:ext cx="1560861" cy="0"/>
                </a:xfrm>
                <a:prstGeom prst="line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61490" name="Line 50"/>
                <p:cNvSpPr>
                  <a:spLocks noChangeShapeType="1"/>
                </p:cNvSpPr>
                <p:nvPr/>
              </p:nvSpPr>
              <p:spPr bwMode="auto">
                <a:xfrm>
                  <a:off x="0" y="1485900"/>
                  <a:ext cx="1560861" cy="0"/>
                </a:xfrm>
                <a:prstGeom prst="line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</p:grpSp>
          <p:sp>
            <p:nvSpPr>
              <p:cNvPr id="61491" name="AutoShape 51"/>
              <p:cNvSpPr>
                <a:spLocks/>
              </p:cNvSpPr>
              <p:nvPr/>
            </p:nvSpPr>
            <p:spPr bwMode="auto">
              <a:xfrm>
                <a:off x="164300" y="152400"/>
                <a:ext cx="1101922" cy="3962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solidFill>
                      <a:srgbClr val="3333FF"/>
                    </a:solidFill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Customer</a:t>
                </a:r>
                <a:endParaRPr lang="en-US" altLang="en-US"/>
              </a:p>
            </p:txBody>
          </p:sp>
          <p:sp>
            <p:nvSpPr>
              <p:cNvPr id="61492" name="AutoShape 52"/>
              <p:cNvSpPr>
                <a:spLocks/>
              </p:cNvSpPr>
              <p:nvPr/>
            </p:nvSpPr>
            <p:spPr bwMode="auto">
              <a:xfrm>
                <a:off x="0" y="663575"/>
                <a:ext cx="719731" cy="3962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Name</a:t>
                </a:r>
                <a:endParaRPr lang="en-US" altLang="en-US"/>
              </a:p>
            </p:txBody>
          </p:sp>
        </p:grpSp>
        <p:sp>
          <p:nvSpPr>
            <p:cNvPr id="61493" name="AutoShape 53"/>
            <p:cNvSpPr>
              <a:spLocks/>
            </p:cNvSpPr>
            <p:nvPr/>
          </p:nvSpPr>
          <p:spPr bwMode="auto">
            <a:xfrm>
              <a:off x="1752600" y="1676400"/>
              <a:ext cx="1470829" cy="3962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CustomerId()</a:t>
              </a:r>
              <a:endParaRPr lang="en-US" altLang="en-US"/>
            </a:p>
          </p:txBody>
        </p:sp>
        <p:sp>
          <p:nvSpPr>
            <p:cNvPr id="61494" name="Line 54"/>
            <p:cNvSpPr>
              <a:spLocks noChangeShapeType="1"/>
            </p:cNvSpPr>
            <p:nvPr/>
          </p:nvSpPr>
          <p:spPr bwMode="auto">
            <a:xfrm>
              <a:off x="0" y="609599"/>
              <a:ext cx="1752600" cy="838202"/>
            </a:xfrm>
            <a:prstGeom prst="line">
              <a:avLst/>
            </a:prstGeom>
            <a:noFill/>
            <a:ln w="28575" cap="flat" cmpd="sng">
              <a:solidFill>
                <a:srgbClr val="FC0128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61495" name="AutoShape 55"/>
            <p:cNvSpPr>
              <a:spLocks/>
            </p:cNvSpPr>
            <p:nvPr/>
          </p:nvSpPr>
          <p:spPr bwMode="auto">
            <a:xfrm>
              <a:off x="704850" y="623887"/>
              <a:ext cx="505530" cy="3962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Has</a:t>
              </a:r>
              <a:endParaRPr lang="en-US" altLang="en-US"/>
            </a:p>
          </p:txBody>
        </p:sp>
        <p:sp>
          <p:nvSpPr>
            <p:cNvPr id="61496" name="AutoShape 56"/>
            <p:cNvSpPr>
              <a:spLocks/>
            </p:cNvSpPr>
            <p:nvPr/>
          </p:nvSpPr>
          <p:spPr bwMode="auto">
            <a:xfrm>
              <a:off x="76200" y="381000"/>
              <a:ext cx="262295" cy="6248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32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*</a:t>
              </a:r>
              <a:endParaRPr lang="en-US" altLang="en-US"/>
            </a:p>
          </p:txBody>
        </p:sp>
      </p:grpSp>
      <p:grpSp>
        <p:nvGrpSpPr>
          <p:cNvPr id="61497" name="Group 57"/>
          <p:cNvGrpSpPr>
            <a:grpSpLocks/>
          </p:cNvGrpSpPr>
          <p:nvPr/>
        </p:nvGrpSpPr>
        <p:grpSpPr bwMode="auto">
          <a:xfrm>
            <a:off x="838200" y="1154113"/>
            <a:ext cx="2819400" cy="2286000"/>
            <a:chOff x="0" y="-1"/>
            <a:chExt cx="2819400" cy="2286001"/>
          </a:xfrm>
        </p:grpSpPr>
        <p:grpSp>
          <p:nvGrpSpPr>
            <p:cNvPr id="61498" name="Group 58"/>
            <p:cNvGrpSpPr>
              <a:grpSpLocks/>
            </p:cNvGrpSpPr>
            <p:nvPr/>
          </p:nvGrpSpPr>
          <p:grpSpPr bwMode="auto">
            <a:xfrm>
              <a:off x="0" y="-1"/>
              <a:ext cx="1463675" cy="2286001"/>
              <a:chOff x="0" y="-1"/>
              <a:chExt cx="1463675" cy="2286001"/>
            </a:xfrm>
          </p:grpSpPr>
          <p:grpSp>
            <p:nvGrpSpPr>
              <p:cNvPr id="61499" name="Group 59"/>
              <p:cNvGrpSpPr>
                <a:grpSpLocks/>
              </p:cNvGrpSpPr>
              <p:nvPr/>
            </p:nvGrpSpPr>
            <p:grpSpPr bwMode="auto">
              <a:xfrm>
                <a:off x="15874" y="-1"/>
                <a:ext cx="1447801" cy="2286001"/>
                <a:chOff x="-1" y="-1"/>
                <a:chExt cx="1447801" cy="2286001"/>
              </a:xfrm>
            </p:grpSpPr>
            <p:sp>
              <p:nvSpPr>
                <p:cNvPr id="61500" name="AutoShape 60"/>
                <p:cNvSpPr>
                  <a:spLocks/>
                </p:cNvSpPr>
                <p:nvPr/>
              </p:nvSpPr>
              <p:spPr bwMode="auto">
                <a:xfrm>
                  <a:off x="-1" y="-1"/>
                  <a:ext cx="1447801" cy="228600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endParaRPr lang="en-US" altLang="en-US" sz="1800">
                    <a:latin typeface="Times" charset="0"/>
                    <a:ea typeface="Times" charset="0"/>
                    <a:cs typeface="Times" charset="0"/>
                    <a:sym typeface="Times" charset="0"/>
                  </a:endParaRPr>
                </a:p>
              </p:txBody>
            </p:sp>
            <p:sp>
              <p:nvSpPr>
                <p:cNvPr id="61501" name="Line 61"/>
                <p:cNvSpPr>
                  <a:spLocks noChangeShapeType="1"/>
                </p:cNvSpPr>
                <p:nvPr/>
              </p:nvSpPr>
              <p:spPr bwMode="auto">
                <a:xfrm>
                  <a:off x="-1" y="685800"/>
                  <a:ext cx="1447801" cy="0"/>
                </a:xfrm>
                <a:prstGeom prst="line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61502" name="Line 62"/>
                <p:cNvSpPr>
                  <a:spLocks noChangeShapeType="1"/>
                </p:cNvSpPr>
                <p:nvPr/>
              </p:nvSpPr>
              <p:spPr bwMode="auto">
                <a:xfrm>
                  <a:off x="-1" y="1485900"/>
                  <a:ext cx="1447801" cy="0"/>
                </a:xfrm>
                <a:prstGeom prst="line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</p:grpSp>
          <p:sp>
            <p:nvSpPr>
              <p:cNvPr id="61503" name="AutoShape 63"/>
              <p:cNvSpPr>
                <a:spLocks/>
              </p:cNvSpPr>
              <p:nvPr/>
            </p:nvSpPr>
            <p:spPr bwMode="auto">
              <a:xfrm>
                <a:off x="152399" y="152400"/>
                <a:ext cx="618268" cy="3962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solidFill>
                      <a:srgbClr val="3333FF"/>
                    </a:solidFill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Bank</a:t>
                </a:r>
                <a:endParaRPr lang="en-US" altLang="en-US"/>
              </a:p>
            </p:txBody>
          </p:sp>
          <p:sp>
            <p:nvSpPr>
              <p:cNvPr id="61504" name="AutoShape 64"/>
              <p:cNvSpPr>
                <a:spLocks/>
              </p:cNvSpPr>
              <p:nvPr/>
            </p:nvSpPr>
            <p:spPr bwMode="auto">
              <a:xfrm>
                <a:off x="0" y="663575"/>
                <a:ext cx="719731" cy="3962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Name</a:t>
                </a:r>
                <a:endParaRPr lang="en-US" altLang="en-US"/>
              </a:p>
            </p:txBody>
          </p:sp>
        </p:grpSp>
        <p:sp>
          <p:nvSpPr>
            <p:cNvPr id="61505" name="AutoShape 65"/>
            <p:cNvSpPr>
              <a:spLocks/>
            </p:cNvSpPr>
            <p:nvPr/>
          </p:nvSpPr>
          <p:spPr bwMode="auto">
            <a:xfrm>
              <a:off x="2438400" y="304799"/>
              <a:ext cx="262295" cy="6248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32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*</a:t>
              </a:r>
              <a:endParaRPr lang="en-US" altLang="en-US"/>
            </a:p>
          </p:txBody>
        </p:sp>
        <p:sp>
          <p:nvSpPr>
            <p:cNvPr id="61506" name="Line 66"/>
            <p:cNvSpPr>
              <a:spLocks noChangeShapeType="1"/>
            </p:cNvSpPr>
            <p:nvPr/>
          </p:nvSpPr>
          <p:spPr bwMode="auto">
            <a:xfrm flipH="1">
              <a:off x="1525808" y="761999"/>
              <a:ext cx="1293592" cy="228282"/>
            </a:xfrm>
            <a:prstGeom prst="lin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61507" name="AutoShape 67"/>
            <p:cNvSpPr>
              <a:spLocks/>
            </p:cNvSpPr>
            <p:nvPr/>
          </p:nvSpPr>
          <p:spPr bwMode="auto">
            <a:xfrm>
              <a:off x="1447800" y="858837"/>
              <a:ext cx="239713" cy="254001"/>
            </a:xfrm>
            <a:prstGeom prst="diamond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</p:grpSp>
      <p:sp>
        <p:nvSpPr>
          <p:cNvPr id="61508" name="AutoShape 68"/>
          <p:cNvSpPr>
            <a:spLocks/>
          </p:cNvSpPr>
          <p:nvPr/>
        </p:nvSpPr>
        <p:spPr bwMode="auto">
          <a:xfrm>
            <a:off x="2289175" y="2020888"/>
            <a:ext cx="239713" cy="241300"/>
          </a:xfrm>
          <a:prstGeom prst="diamond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36845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73552B98-AA2D-48E4-BDB4-F39ADE4F52A5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47</a:t>
            </a:fld>
            <a:endParaRPr lang="en-US" altLang="en-US"/>
          </a:p>
        </p:txBody>
      </p:sp>
      <p:sp>
        <p:nvSpPr>
          <p:cNvPr id="62466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458200" cy="863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tr-TR" altLang="en-US" sz="2800" b="1" i="1" dirty="0">
                <a:latin typeface="Times" charset="0"/>
                <a:ea typeface="Times" charset="0"/>
                <a:cs typeface="Times" charset="0"/>
                <a:sym typeface="Times" charset="0"/>
              </a:rPr>
              <a:t>Nesne Modelleme</a:t>
            </a:r>
            <a:r>
              <a:rPr lang="en-US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: </a:t>
            </a: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Basitleştir, Organize et</a:t>
            </a:r>
            <a:endParaRPr lang="en-US" altLang="en-US" dirty="0"/>
          </a:p>
        </p:txBody>
      </p:sp>
      <p:grpSp>
        <p:nvGrpSpPr>
          <p:cNvPr id="62467" name="Group 3"/>
          <p:cNvGrpSpPr>
            <a:grpSpLocks/>
          </p:cNvGrpSpPr>
          <p:nvPr/>
        </p:nvGrpSpPr>
        <p:grpSpPr bwMode="auto">
          <a:xfrm>
            <a:off x="1766888" y="3962400"/>
            <a:ext cx="1447800" cy="2286000"/>
            <a:chOff x="-1" y="0"/>
            <a:chExt cx="1447801" cy="2286001"/>
          </a:xfrm>
        </p:grpSpPr>
        <p:sp>
          <p:nvSpPr>
            <p:cNvPr id="62468" name="AutoShape 4"/>
            <p:cNvSpPr>
              <a:spLocks/>
            </p:cNvSpPr>
            <p:nvPr/>
          </p:nvSpPr>
          <p:spPr bwMode="auto">
            <a:xfrm>
              <a:off x="-1" y="0"/>
              <a:ext cx="1447801" cy="22860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62469" name="Line 5"/>
            <p:cNvSpPr>
              <a:spLocks noChangeShapeType="1"/>
            </p:cNvSpPr>
            <p:nvPr/>
          </p:nvSpPr>
          <p:spPr bwMode="auto">
            <a:xfrm>
              <a:off x="-1" y="685800"/>
              <a:ext cx="1447801" cy="0"/>
            </a:xfrm>
            <a:prstGeom prst="lin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62470" name="Line 6"/>
            <p:cNvSpPr>
              <a:spLocks noChangeShapeType="1"/>
            </p:cNvSpPr>
            <p:nvPr/>
          </p:nvSpPr>
          <p:spPr bwMode="auto">
            <a:xfrm>
              <a:off x="-1" y="1485900"/>
              <a:ext cx="1447801" cy="0"/>
            </a:xfrm>
            <a:prstGeom prst="lin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sp>
        <p:nvSpPr>
          <p:cNvPr id="62471" name="AutoShape 7"/>
          <p:cNvSpPr>
            <a:spLocks/>
          </p:cNvSpPr>
          <p:nvPr/>
        </p:nvSpPr>
        <p:spPr bwMode="auto">
          <a:xfrm>
            <a:off x="1981200" y="4038600"/>
            <a:ext cx="954088" cy="7000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800">
                <a:solidFill>
                  <a:srgbClr val="3333FF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rPr>
              <a:t>Savings</a:t>
            </a:r>
          </a:p>
          <a:p>
            <a:pPr algn="l"/>
            <a:r>
              <a:rPr lang="en-US" altLang="en-US" sz="1800">
                <a:solidFill>
                  <a:srgbClr val="3333FF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rPr>
              <a:t>Account</a:t>
            </a:r>
            <a:endParaRPr lang="en-US" altLang="en-US"/>
          </a:p>
        </p:txBody>
      </p:sp>
      <p:sp>
        <p:nvSpPr>
          <p:cNvPr id="62472" name="AutoShape 8"/>
          <p:cNvSpPr>
            <a:spLocks/>
          </p:cNvSpPr>
          <p:nvPr/>
        </p:nvSpPr>
        <p:spPr bwMode="auto">
          <a:xfrm>
            <a:off x="1752600" y="5692775"/>
            <a:ext cx="1281113" cy="3952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800">
                <a:latin typeface="Palatino" charset="0"/>
                <a:ea typeface="Palatino" charset="0"/>
                <a:cs typeface="Palatino" charset="0"/>
                <a:sym typeface="Palatino" charset="0"/>
              </a:rPr>
              <a:t>Withdraw()</a:t>
            </a:r>
            <a:endParaRPr lang="en-US" altLang="en-US"/>
          </a:p>
        </p:txBody>
      </p:sp>
      <p:sp>
        <p:nvSpPr>
          <p:cNvPr id="62473" name="AutoShape 9"/>
          <p:cNvSpPr>
            <a:spLocks/>
          </p:cNvSpPr>
          <p:nvPr/>
        </p:nvSpPr>
        <p:spPr bwMode="auto">
          <a:xfrm rot="2722302">
            <a:off x="3685382" y="3161506"/>
            <a:ext cx="323850" cy="280987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 flipV="1">
            <a:off x="2476500" y="3390900"/>
            <a:ext cx="1270000" cy="571500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pSp>
        <p:nvGrpSpPr>
          <p:cNvPr id="62475" name="Group 11"/>
          <p:cNvGrpSpPr>
            <a:grpSpLocks/>
          </p:cNvGrpSpPr>
          <p:nvPr/>
        </p:nvGrpSpPr>
        <p:grpSpPr bwMode="auto">
          <a:xfrm>
            <a:off x="3657600" y="3962400"/>
            <a:ext cx="1447800" cy="2286000"/>
            <a:chOff x="0" y="0"/>
            <a:chExt cx="1447800" cy="2286001"/>
          </a:xfrm>
        </p:grpSpPr>
        <p:sp>
          <p:nvSpPr>
            <p:cNvPr id="62476" name="AutoShape 12"/>
            <p:cNvSpPr>
              <a:spLocks/>
            </p:cNvSpPr>
            <p:nvPr/>
          </p:nvSpPr>
          <p:spPr bwMode="auto">
            <a:xfrm>
              <a:off x="0" y="0"/>
              <a:ext cx="1447800" cy="22860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62477" name="Line 13"/>
            <p:cNvSpPr>
              <a:spLocks noChangeShapeType="1"/>
            </p:cNvSpPr>
            <p:nvPr/>
          </p:nvSpPr>
          <p:spPr bwMode="auto">
            <a:xfrm>
              <a:off x="0" y="685800"/>
              <a:ext cx="1447800" cy="0"/>
            </a:xfrm>
            <a:prstGeom prst="lin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62478" name="Line 14"/>
            <p:cNvSpPr>
              <a:spLocks noChangeShapeType="1"/>
            </p:cNvSpPr>
            <p:nvPr/>
          </p:nvSpPr>
          <p:spPr bwMode="auto">
            <a:xfrm>
              <a:off x="0" y="1485900"/>
              <a:ext cx="1447800" cy="0"/>
            </a:xfrm>
            <a:prstGeom prst="lin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sp>
        <p:nvSpPr>
          <p:cNvPr id="62479" name="AutoShape 15"/>
          <p:cNvSpPr>
            <a:spLocks/>
          </p:cNvSpPr>
          <p:nvPr/>
        </p:nvSpPr>
        <p:spPr bwMode="auto">
          <a:xfrm>
            <a:off x="3870325" y="4038600"/>
            <a:ext cx="1120775" cy="7000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800">
                <a:solidFill>
                  <a:srgbClr val="3333FF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rPr>
              <a:t>Checking</a:t>
            </a:r>
          </a:p>
          <a:p>
            <a:pPr algn="l"/>
            <a:r>
              <a:rPr lang="en-US" altLang="en-US" sz="1800">
                <a:solidFill>
                  <a:srgbClr val="3333FF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rPr>
              <a:t>Account</a:t>
            </a:r>
            <a:endParaRPr lang="en-US" altLang="en-US"/>
          </a:p>
        </p:txBody>
      </p:sp>
      <p:sp>
        <p:nvSpPr>
          <p:cNvPr id="62480" name="AutoShape 16"/>
          <p:cNvSpPr>
            <a:spLocks/>
          </p:cNvSpPr>
          <p:nvPr/>
        </p:nvSpPr>
        <p:spPr bwMode="auto">
          <a:xfrm>
            <a:off x="3641725" y="5692775"/>
            <a:ext cx="1281113" cy="3952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800">
                <a:latin typeface="Palatino" charset="0"/>
                <a:ea typeface="Palatino" charset="0"/>
                <a:cs typeface="Palatino" charset="0"/>
                <a:sym typeface="Palatino" charset="0"/>
              </a:rPr>
              <a:t>Withdraw()</a:t>
            </a:r>
            <a:endParaRPr lang="en-US" altLang="en-US"/>
          </a:p>
        </p:txBody>
      </p:sp>
      <p:sp>
        <p:nvSpPr>
          <p:cNvPr id="62481" name="AutoShape 17"/>
          <p:cNvSpPr>
            <a:spLocks/>
          </p:cNvSpPr>
          <p:nvPr/>
        </p:nvSpPr>
        <p:spPr bwMode="auto">
          <a:xfrm rot="21593582">
            <a:off x="4168775" y="3162300"/>
            <a:ext cx="323850" cy="2794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62482" name="Line 18"/>
          <p:cNvSpPr>
            <a:spLocks noChangeShapeType="1"/>
          </p:cNvSpPr>
          <p:nvPr/>
        </p:nvSpPr>
        <p:spPr bwMode="auto">
          <a:xfrm>
            <a:off x="4356100" y="3441700"/>
            <a:ext cx="0" cy="533400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pSp>
        <p:nvGrpSpPr>
          <p:cNvPr id="62483" name="Group 19"/>
          <p:cNvGrpSpPr>
            <a:grpSpLocks/>
          </p:cNvGrpSpPr>
          <p:nvPr/>
        </p:nvGrpSpPr>
        <p:grpSpPr bwMode="auto">
          <a:xfrm>
            <a:off x="5638800" y="3962400"/>
            <a:ext cx="1447800" cy="2286000"/>
            <a:chOff x="0" y="0"/>
            <a:chExt cx="1447800" cy="2286001"/>
          </a:xfrm>
        </p:grpSpPr>
        <p:sp>
          <p:nvSpPr>
            <p:cNvPr id="62484" name="AutoShape 20"/>
            <p:cNvSpPr>
              <a:spLocks/>
            </p:cNvSpPr>
            <p:nvPr/>
          </p:nvSpPr>
          <p:spPr bwMode="auto">
            <a:xfrm>
              <a:off x="0" y="0"/>
              <a:ext cx="1447800" cy="22860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62485" name="Line 21"/>
            <p:cNvSpPr>
              <a:spLocks noChangeShapeType="1"/>
            </p:cNvSpPr>
            <p:nvPr/>
          </p:nvSpPr>
          <p:spPr bwMode="auto">
            <a:xfrm>
              <a:off x="0" y="685800"/>
              <a:ext cx="1447800" cy="0"/>
            </a:xfrm>
            <a:prstGeom prst="lin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62486" name="Line 22"/>
            <p:cNvSpPr>
              <a:spLocks noChangeShapeType="1"/>
            </p:cNvSpPr>
            <p:nvPr/>
          </p:nvSpPr>
          <p:spPr bwMode="auto">
            <a:xfrm>
              <a:off x="0" y="1485900"/>
              <a:ext cx="1447800" cy="0"/>
            </a:xfrm>
            <a:prstGeom prst="lin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sp>
        <p:nvSpPr>
          <p:cNvPr id="62487" name="AutoShape 23"/>
          <p:cNvSpPr>
            <a:spLocks/>
          </p:cNvSpPr>
          <p:nvPr/>
        </p:nvSpPr>
        <p:spPr bwMode="auto">
          <a:xfrm>
            <a:off x="5851525" y="4038600"/>
            <a:ext cx="1144588" cy="7000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800">
                <a:solidFill>
                  <a:srgbClr val="3333FF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rPr>
              <a:t>Mortgage</a:t>
            </a:r>
          </a:p>
          <a:p>
            <a:pPr algn="l"/>
            <a:r>
              <a:rPr lang="en-US" altLang="en-US" sz="1800">
                <a:solidFill>
                  <a:srgbClr val="3333FF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rPr>
              <a:t>Account</a:t>
            </a:r>
            <a:endParaRPr lang="en-US" altLang="en-US"/>
          </a:p>
        </p:txBody>
      </p:sp>
      <p:sp>
        <p:nvSpPr>
          <p:cNvPr id="62488" name="AutoShape 24"/>
          <p:cNvSpPr>
            <a:spLocks/>
          </p:cNvSpPr>
          <p:nvPr/>
        </p:nvSpPr>
        <p:spPr bwMode="auto">
          <a:xfrm>
            <a:off x="5622925" y="5692775"/>
            <a:ext cx="1281113" cy="3952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800">
                <a:latin typeface="Palatino" charset="0"/>
                <a:ea typeface="Palatino" charset="0"/>
                <a:cs typeface="Palatino" charset="0"/>
                <a:sym typeface="Palatino" charset="0"/>
              </a:rPr>
              <a:t>Withdraw()</a:t>
            </a:r>
            <a:endParaRPr lang="en-US" altLang="en-US"/>
          </a:p>
        </p:txBody>
      </p:sp>
      <p:sp>
        <p:nvSpPr>
          <p:cNvPr id="62489" name="AutoShape 25"/>
          <p:cNvSpPr>
            <a:spLocks/>
          </p:cNvSpPr>
          <p:nvPr/>
        </p:nvSpPr>
        <p:spPr bwMode="auto">
          <a:xfrm rot="18275270">
            <a:off x="4651375" y="3136900"/>
            <a:ext cx="323850" cy="2794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62490" name="Line 26"/>
          <p:cNvSpPr>
            <a:spLocks noChangeShapeType="1"/>
          </p:cNvSpPr>
          <p:nvPr/>
        </p:nvSpPr>
        <p:spPr bwMode="auto">
          <a:xfrm>
            <a:off x="4914900" y="3351213"/>
            <a:ext cx="1435100" cy="611187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pSp>
        <p:nvGrpSpPr>
          <p:cNvPr id="62491" name="Group 27"/>
          <p:cNvGrpSpPr>
            <a:grpSpLocks/>
          </p:cNvGrpSpPr>
          <p:nvPr/>
        </p:nvGrpSpPr>
        <p:grpSpPr bwMode="auto">
          <a:xfrm>
            <a:off x="3657600" y="923925"/>
            <a:ext cx="1463675" cy="2355850"/>
            <a:chOff x="0" y="0"/>
            <a:chExt cx="1463675" cy="2355215"/>
          </a:xfrm>
        </p:grpSpPr>
        <p:grpSp>
          <p:nvGrpSpPr>
            <p:cNvPr id="62492" name="Group 28"/>
            <p:cNvGrpSpPr>
              <a:grpSpLocks/>
            </p:cNvGrpSpPr>
            <p:nvPr/>
          </p:nvGrpSpPr>
          <p:grpSpPr bwMode="auto">
            <a:xfrm>
              <a:off x="0" y="0"/>
              <a:ext cx="1463675" cy="2355215"/>
              <a:chOff x="0" y="0"/>
              <a:chExt cx="1463675" cy="2355215"/>
            </a:xfrm>
          </p:grpSpPr>
          <p:grpSp>
            <p:nvGrpSpPr>
              <p:cNvPr id="62493" name="Group 29"/>
              <p:cNvGrpSpPr>
                <a:grpSpLocks/>
              </p:cNvGrpSpPr>
              <p:nvPr/>
            </p:nvGrpSpPr>
            <p:grpSpPr bwMode="auto">
              <a:xfrm>
                <a:off x="15875" y="0"/>
                <a:ext cx="1447800" cy="2286000"/>
                <a:chOff x="0" y="-1"/>
                <a:chExt cx="1447800" cy="2286001"/>
              </a:xfrm>
            </p:grpSpPr>
            <p:sp>
              <p:nvSpPr>
                <p:cNvPr id="62494" name="AutoShape 30"/>
                <p:cNvSpPr>
                  <a:spLocks/>
                </p:cNvSpPr>
                <p:nvPr/>
              </p:nvSpPr>
              <p:spPr bwMode="auto">
                <a:xfrm>
                  <a:off x="0" y="-1"/>
                  <a:ext cx="1447800" cy="228600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endParaRPr lang="en-US" altLang="en-US" sz="1800">
                    <a:latin typeface="Times" charset="0"/>
                    <a:ea typeface="Times" charset="0"/>
                    <a:cs typeface="Times" charset="0"/>
                    <a:sym typeface="Times" charset="0"/>
                  </a:endParaRPr>
                </a:p>
              </p:txBody>
            </p:sp>
            <p:sp>
              <p:nvSpPr>
                <p:cNvPr id="62495" name="Line 31"/>
                <p:cNvSpPr>
                  <a:spLocks noChangeShapeType="1"/>
                </p:cNvSpPr>
                <p:nvPr/>
              </p:nvSpPr>
              <p:spPr bwMode="auto">
                <a:xfrm>
                  <a:off x="0" y="685800"/>
                  <a:ext cx="1447800" cy="0"/>
                </a:xfrm>
                <a:prstGeom prst="line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62496" name="Line 32"/>
                <p:cNvSpPr>
                  <a:spLocks noChangeShapeType="1"/>
                </p:cNvSpPr>
                <p:nvPr/>
              </p:nvSpPr>
              <p:spPr bwMode="auto">
                <a:xfrm>
                  <a:off x="0" y="1485900"/>
                  <a:ext cx="1447800" cy="0"/>
                </a:xfrm>
                <a:prstGeom prst="line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</p:grpSp>
          <p:sp>
            <p:nvSpPr>
              <p:cNvPr id="62497" name="AutoShape 33"/>
              <p:cNvSpPr>
                <a:spLocks/>
              </p:cNvSpPr>
              <p:nvPr/>
            </p:nvSpPr>
            <p:spPr bwMode="auto">
              <a:xfrm>
                <a:off x="320675" y="152400"/>
                <a:ext cx="955140" cy="39624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solidFill>
                      <a:srgbClr val="3333FF"/>
                    </a:solidFill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Account</a:t>
                </a:r>
                <a:endParaRPr lang="en-US" altLang="en-US"/>
              </a:p>
            </p:txBody>
          </p:sp>
          <p:sp>
            <p:nvSpPr>
              <p:cNvPr id="62498" name="AutoShape 34"/>
              <p:cNvSpPr>
                <a:spLocks/>
              </p:cNvSpPr>
              <p:nvPr/>
            </p:nvSpPr>
            <p:spPr bwMode="auto">
              <a:xfrm>
                <a:off x="0" y="663575"/>
                <a:ext cx="954023" cy="39624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Amount</a:t>
                </a:r>
                <a:endParaRPr lang="en-US" altLang="en-US"/>
              </a:p>
            </p:txBody>
          </p:sp>
          <p:sp>
            <p:nvSpPr>
              <p:cNvPr id="62499" name="AutoShape 35"/>
              <p:cNvSpPr>
                <a:spLocks/>
              </p:cNvSpPr>
              <p:nvPr/>
            </p:nvSpPr>
            <p:spPr bwMode="auto">
              <a:xfrm>
                <a:off x="0" y="1501775"/>
                <a:ext cx="1042985" cy="39624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Deposit()</a:t>
                </a:r>
                <a:endParaRPr lang="en-US" altLang="en-US"/>
              </a:p>
            </p:txBody>
          </p:sp>
          <p:sp>
            <p:nvSpPr>
              <p:cNvPr id="62500" name="AutoShape 36"/>
              <p:cNvSpPr>
                <a:spLocks/>
              </p:cNvSpPr>
              <p:nvPr/>
            </p:nvSpPr>
            <p:spPr bwMode="auto">
              <a:xfrm>
                <a:off x="0" y="1730375"/>
                <a:ext cx="1281520" cy="3962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Withdraw()</a:t>
                </a:r>
                <a:endParaRPr lang="en-US" altLang="en-US"/>
              </a:p>
            </p:txBody>
          </p:sp>
          <p:sp>
            <p:nvSpPr>
              <p:cNvPr id="62501" name="AutoShape 37"/>
              <p:cNvSpPr>
                <a:spLocks/>
              </p:cNvSpPr>
              <p:nvPr/>
            </p:nvSpPr>
            <p:spPr bwMode="auto">
              <a:xfrm>
                <a:off x="0" y="1958975"/>
                <a:ext cx="1393699" cy="3962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GetBalance()</a:t>
                </a:r>
                <a:endParaRPr lang="en-US" altLang="en-US"/>
              </a:p>
            </p:txBody>
          </p:sp>
        </p:grpSp>
        <p:sp>
          <p:nvSpPr>
            <p:cNvPr id="62502" name="AutoShape 38"/>
            <p:cNvSpPr>
              <a:spLocks/>
            </p:cNvSpPr>
            <p:nvPr/>
          </p:nvSpPr>
          <p:spPr bwMode="auto">
            <a:xfrm>
              <a:off x="0" y="1066800"/>
              <a:ext cx="1318578" cy="3962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CustomerId</a:t>
              </a:r>
              <a:endParaRPr lang="en-US" altLang="en-US"/>
            </a:p>
          </p:txBody>
        </p:sp>
        <p:grpSp>
          <p:nvGrpSpPr>
            <p:cNvPr id="62503" name="Group 39"/>
            <p:cNvGrpSpPr>
              <a:grpSpLocks/>
            </p:cNvGrpSpPr>
            <p:nvPr/>
          </p:nvGrpSpPr>
          <p:grpSpPr bwMode="auto">
            <a:xfrm>
              <a:off x="95250" y="1023937"/>
              <a:ext cx="1276350" cy="529664"/>
              <a:chOff x="0" y="0"/>
              <a:chExt cx="1276350" cy="529663"/>
            </a:xfrm>
          </p:grpSpPr>
          <p:sp>
            <p:nvSpPr>
              <p:cNvPr id="62504" name="AutoShape 40"/>
              <p:cNvSpPr>
                <a:spLocks/>
              </p:cNvSpPr>
              <p:nvPr/>
            </p:nvSpPr>
            <p:spPr bwMode="auto">
              <a:xfrm>
                <a:off x="0" y="133422"/>
                <a:ext cx="1276350" cy="39624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>
                  <a:lnSpc>
                    <a:spcPct val="80000"/>
                  </a:lnSpc>
                </a:pPr>
                <a:r>
                  <a:rPr lang="en-US" altLang="en-US" sz="1800">
                    <a:solidFill>
                      <a:srgbClr val="FFFFFF"/>
                    </a:solidFill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AccountId</a:t>
                </a:r>
                <a:endParaRPr lang="en-US" altLang="en-US"/>
              </a:p>
            </p:txBody>
          </p:sp>
          <p:sp>
            <p:nvSpPr>
              <p:cNvPr id="62505" name="AutoShape 41"/>
              <p:cNvSpPr>
                <a:spLocks/>
              </p:cNvSpPr>
              <p:nvPr/>
            </p:nvSpPr>
            <p:spPr bwMode="auto">
              <a:xfrm>
                <a:off x="0" y="0"/>
                <a:ext cx="1171796" cy="3962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>
                  <a:lnSpc>
                    <a:spcPct val="80000"/>
                  </a:lnSpc>
                </a:pPr>
                <a:r>
                  <a:rPr lang="en-US" altLang="en-US" sz="1800"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AccountId</a:t>
                </a:r>
                <a:endParaRPr lang="en-US" altLang="en-US"/>
              </a:p>
            </p:txBody>
          </p:sp>
        </p:grpSp>
      </p:grpSp>
      <p:sp>
        <p:nvSpPr>
          <p:cNvPr id="62506" name="AutoShape 42"/>
          <p:cNvSpPr>
            <a:spLocks/>
          </p:cNvSpPr>
          <p:nvPr/>
        </p:nvSpPr>
        <p:spPr bwMode="auto">
          <a:xfrm>
            <a:off x="5829300" y="1730375"/>
            <a:ext cx="1849438" cy="7524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 anchor="ctr"/>
          <a:lstStyle/>
          <a:p>
            <a:pPr algn="l">
              <a:spcBef>
                <a:spcPts val="1000"/>
              </a:spcBef>
            </a:pPr>
            <a:r>
              <a:rPr lang="tr-TR" altLang="en-US" sz="1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Sınıflandırmaları ayrı göster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5167153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63D029AC-0460-42EF-921A-53D49F946CA3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48</a:t>
            </a:fld>
            <a:endParaRPr lang="en-US" altLang="en-US"/>
          </a:p>
        </p:txBody>
      </p:sp>
      <p:sp>
        <p:nvSpPr>
          <p:cNvPr id="63490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458200" cy="863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tr-TR" altLang="en-US" sz="2800" b="1" i="1" dirty="0">
                <a:latin typeface="Times" charset="0"/>
                <a:ea typeface="Times" charset="0"/>
                <a:cs typeface="Times" charset="0"/>
                <a:sym typeface="Times" charset="0"/>
              </a:rPr>
              <a:t>Nesne Modelleme</a:t>
            </a:r>
            <a:r>
              <a:rPr lang="en-US" altLang="en-US" sz="2800" b="1" i="1" dirty="0">
                <a:latin typeface="Times" charset="0"/>
                <a:ea typeface="Times" charset="0"/>
                <a:cs typeface="Times" charset="0"/>
                <a:sym typeface="Times" charset="0"/>
              </a:rPr>
              <a:t>: </a:t>
            </a:r>
            <a:r>
              <a:rPr lang="tr-TR" altLang="en-US" sz="2800" b="1" i="1" dirty="0">
                <a:latin typeface="Times" charset="0"/>
                <a:ea typeface="Times" charset="0"/>
                <a:cs typeface="Times" charset="0"/>
                <a:sym typeface="Times" charset="0"/>
              </a:rPr>
              <a:t>Basitleştir, Organize et</a:t>
            </a:r>
            <a:endParaRPr lang="en-US" altLang="en-US" dirty="0"/>
          </a:p>
        </p:txBody>
      </p:sp>
      <p:grpSp>
        <p:nvGrpSpPr>
          <p:cNvPr id="63491" name="Group 3"/>
          <p:cNvGrpSpPr>
            <a:grpSpLocks/>
          </p:cNvGrpSpPr>
          <p:nvPr/>
        </p:nvGrpSpPr>
        <p:grpSpPr bwMode="auto">
          <a:xfrm>
            <a:off x="838200" y="925513"/>
            <a:ext cx="7597775" cy="2514600"/>
            <a:chOff x="0" y="0"/>
            <a:chExt cx="7597775" cy="2514600"/>
          </a:xfrm>
        </p:grpSpPr>
        <p:grpSp>
          <p:nvGrpSpPr>
            <p:cNvPr id="63492" name="Group 4"/>
            <p:cNvGrpSpPr>
              <a:grpSpLocks/>
            </p:cNvGrpSpPr>
            <p:nvPr/>
          </p:nvGrpSpPr>
          <p:grpSpPr bwMode="auto">
            <a:xfrm>
              <a:off x="6019799" y="228600"/>
              <a:ext cx="1577976" cy="2286000"/>
              <a:chOff x="0" y="-1"/>
              <a:chExt cx="1577976" cy="2286001"/>
            </a:xfrm>
          </p:grpSpPr>
          <p:grpSp>
            <p:nvGrpSpPr>
              <p:cNvPr id="63493" name="Group 5"/>
              <p:cNvGrpSpPr>
                <a:grpSpLocks/>
              </p:cNvGrpSpPr>
              <p:nvPr/>
            </p:nvGrpSpPr>
            <p:grpSpPr bwMode="auto">
              <a:xfrm>
                <a:off x="17115" y="-1"/>
                <a:ext cx="1560861" cy="2286001"/>
                <a:chOff x="0" y="-1"/>
                <a:chExt cx="1560861" cy="2286001"/>
              </a:xfrm>
            </p:grpSpPr>
            <p:sp>
              <p:nvSpPr>
                <p:cNvPr id="63494" name="AutoShape 6"/>
                <p:cNvSpPr>
                  <a:spLocks/>
                </p:cNvSpPr>
                <p:nvPr/>
              </p:nvSpPr>
              <p:spPr bwMode="auto">
                <a:xfrm>
                  <a:off x="0" y="-1"/>
                  <a:ext cx="1560861" cy="228600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endParaRPr lang="en-US" altLang="en-US" sz="1800">
                    <a:latin typeface="Times" charset="0"/>
                    <a:ea typeface="Times" charset="0"/>
                    <a:cs typeface="Times" charset="0"/>
                    <a:sym typeface="Times" charset="0"/>
                  </a:endParaRPr>
                </a:p>
              </p:txBody>
            </p:sp>
            <p:sp>
              <p:nvSpPr>
                <p:cNvPr id="63495" name="Line 7"/>
                <p:cNvSpPr>
                  <a:spLocks noChangeShapeType="1"/>
                </p:cNvSpPr>
                <p:nvPr/>
              </p:nvSpPr>
              <p:spPr bwMode="auto">
                <a:xfrm>
                  <a:off x="0" y="685800"/>
                  <a:ext cx="1560861" cy="0"/>
                </a:xfrm>
                <a:prstGeom prst="line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63496" name="Line 8"/>
                <p:cNvSpPr>
                  <a:spLocks noChangeShapeType="1"/>
                </p:cNvSpPr>
                <p:nvPr/>
              </p:nvSpPr>
              <p:spPr bwMode="auto">
                <a:xfrm>
                  <a:off x="0" y="1485900"/>
                  <a:ext cx="1560861" cy="0"/>
                </a:xfrm>
                <a:prstGeom prst="line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</p:grpSp>
          <p:sp>
            <p:nvSpPr>
              <p:cNvPr id="63497" name="AutoShape 9"/>
              <p:cNvSpPr>
                <a:spLocks/>
              </p:cNvSpPr>
              <p:nvPr/>
            </p:nvSpPr>
            <p:spPr bwMode="auto">
              <a:xfrm>
                <a:off x="164300" y="152400"/>
                <a:ext cx="1101922" cy="3962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solidFill>
                      <a:srgbClr val="3333FF"/>
                    </a:solidFill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Customer</a:t>
                </a:r>
                <a:endParaRPr lang="en-US" altLang="en-US"/>
              </a:p>
            </p:txBody>
          </p:sp>
          <p:sp>
            <p:nvSpPr>
              <p:cNvPr id="63498" name="AutoShape 10"/>
              <p:cNvSpPr>
                <a:spLocks/>
              </p:cNvSpPr>
              <p:nvPr/>
            </p:nvSpPr>
            <p:spPr bwMode="auto">
              <a:xfrm>
                <a:off x="0" y="663575"/>
                <a:ext cx="719731" cy="3962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Name</a:t>
                </a:r>
                <a:endParaRPr lang="en-US" altLang="en-US"/>
              </a:p>
            </p:txBody>
          </p:sp>
        </p:grpSp>
        <p:sp>
          <p:nvSpPr>
            <p:cNvPr id="63499" name="AutoShape 11"/>
            <p:cNvSpPr>
              <a:spLocks/>
            </p:cNvSpPr>
            <p:nvPr/>
          </p:nvSpPr>
          <p:spPr bwMode="auto">
            <a:xfrm>
              <a:off x="6019799" y="1905000"/>
              <a:ext cx="1470829" cy="3962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CustomerId()</a:t>
              </a:r>
              <a:endParaRPr lang="en-US" altLang="en-US"/>
            </a:p>
          </p:txBody>
        </p:sp>
        <p:grpSp>
          <p:nvGrpSpPr>
            <p:cNvPr id="63500" name="Group 12"/>
            <p:cNvGrpSpPr>
              <a:grpSpLocks/>
            </p:cNvGrpSpPr>
            <p:nvPr/>
          </p:nvGrpSpPr>
          <p:grpSpPr bwMode="auto">
            <a:xfrm>
              <a:off x="2819400" y="0"/>
              <a:ext cx="1463675" cy="2355215"/>
              <a:chOff x="0" y="0"/>
              <a:chExt cx="1463675" cy="2355215"/>
            </a:xfrm>
          </p:grpSpPr>
          <p:grpSp>
            <p:nvGrpSpPr>
              <p:cNvPr id="63501" name="Group 13"/>
              <p:cNvGrpSpPr>
                <a:grpSpLocks/>
              </p:cNvGrpSpPr>
              <p:nvPr/>
            </p:nvGrpSpPr>
            <p:grpSpPr bwMode="auto">
              <a:xfrm>
                <a:off x="0" y="0"/>
                <a:ext cx="1463675" cy="2355215"/>
                <a:chOff x="0" y="0"/>
                <a:chExt cx="1463675" cy="2355215"/>
              </a:xfrm>
            </p:grpSpPr>
            <p:grpSp>
              <p:nvGrpSpPr>
                <p:cNvPr id="63502" name="Group 14"/>
                <p:cNvGrpSpPr>
                  <a:grpSpLocks/>
                </p:cNvGrpSpPr>
                <p:nvPr/>
              </p:nvGrpSpPr>
              <p:grpSpPr bwMode="auto">
                <a:xfrm>
                  <a:off x="15875" y="0"/>
                  <a:ext cx="1447800" cy="2286000"/>
                  <a:chOff x="0" y="-1"/>
                  <a:chExt cx="1447800" cy="2286001"/>
                </a:xfrm>
              </p:grpSpPr>
              <p:sp>
                <p:nvSpPr>
                  <p:cNvPr id="63503" name="AutoShape 15"/>
                  <p:cNvSpPr>
                    <a:spLocks/>
                  </p:cNvSpPr>
                  <p:nvPr/>
                </p:nvSpPr>
                <p:spPr bwMode="auto">
                  <a:xfrm>
                    <a:off x="0" y="-1"/>
                    <a:ext cx="1447800" cy="2286002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/>
                  <a:p>
                    <a:endParaRPr lang="en-US" altLang="en-US" sz="1800">
                      <a:latin typeface="Times" charset="0"/>
                      <a:ea typeface="Times" charset="0"/>
                      <a:cs typeface="Times" charset="0"/>
                      <a:sym typeface="Times" charset="0"/>
                    </a:endParaRPr>
                  </a:p>
                </p:txBody>
              </p:sp>
              <p:sp>
                <p:nvSpPr>
                  <p:cNvPr id="6350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0" y="685800"/>
                    <a:ext cx="1447800" cy="0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>
                    <a:lvl1pPr defTabSz="457200"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1pPr>
                    <a:lvl2pPr defTabSz="457200"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2pPr>
                    <a:lvl3pPr defTabSz="457200"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3pPr>
                    <a:lvl4pPr defTabSz="457200"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4pPr>
                    <a:lvl5pPr defTabSz="457200"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5pPr>
                    <a:lvl6pPr algn="ctr" defTabSz="45720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6pPr>
                    <a:lvl7pPr algn="ctr" defTabSz="45720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7pPr>
                    <a:lvl8pPr algn="ctr" defTabSz="45720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8pPr>
                    <a:lvl9pPr algn="ctr" defTabSz="45720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9pPr>
                  </a:lstStyle>
                  <a:p>
                    <a:pPr algn="l"/>
                    <a:endParaRPr lang="en-US" altLang="en-US" sz="1200">
                      <a:latin typeface="Helvetica" charset="0"/>
                      <a:ea typeface="Helvetica" charset="0"/>
                      <a:cs typeface="Helvetica" charset="0"/>
                      <a:sym typeface="Helvetica" charset="0"/>
                    </a:endParaRPr>
                  </a:p>
                </p:txBody>
              </p:sp>
              <p:sp>
                <p:nvSpPr>
                  <p:cNvPr id="6350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485900"/>
                    <a:ext cx="1447800" cy="0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>
                    <a:lvl1pPr defTabSz="457200"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1pPr>
                    <a:lvl2pPr defTabSz="457200"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2pPr>
                    <a:lvl3pPr defTabSz="457200"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3pPr>
                    <a:lvl4pPr defTabSz="457200"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4pPr>
                    <a:lvl5pPr defTabSz="457200"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5pPr>
                    <a:lvl6pPr algn="ctr" defTabSz="45720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6pPr>
                    <a:lvl7pPr algn="ctr" defTabSz="45720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7pPr>
                    <a:lvl8pPr algn="ctr" defTabSz="45720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8pPr>
                    <a:lvl9pPr algn="ctr" defTabSz="45720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rgbClr val="000000"/>
                        </a:solidFill>
                        <a:latin typeface="Times New Roman Bold" charset="0"/>
                        <a:ea typeface="Times New Roman Bold" charset="0"/>
                        <a:cs typeface="Times New Roman Bold" charset="0"/>
                        <a:sym typeface="Times New Roman Bold" charset="0"/>
                      </a:defRPr>
                    </a:lvl9pPr>
                  </a:lstStyle>
                  <a:p>
                    <a:pPr algn="l"/>
                    <a:endParaRPr lang="en-US" altLang="en-US" sz="1200">
                      <a:latin typeface="Helvetica" charset="0"/>
                      <a:ea typeface="Helvetica" charset="0"/>
                      <a:cs typeface="Helvetica" charset="0"/>
                      <a:sym typeface="Helvetica" charset="0"/>
                    </a:endParaRPr>
                  </a:p>
                </p:txBody>
              </p:sp>
            </p:grpSp>
            <p:sp>
              <p:nvSpPr>
                <p:cNvPr id="63506" name="AutoShape 18"/>
                <p:cNvSpPr>
                  <a:spLocks/>
                </p:cNvSpPr>
                <p:nvPr/>
              </p:nvSpPr>
              <p:spPr bwMode="auto">
                <a:xfrm>
                  <a:off x="320675" y="152400"/>
                  <a:ext cx="955140" cy="39624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l"/>
                  <a:r>
                    <a:rPr lang="en-US" altLang="en-US" sz="1800">
                      <a:solidFill>
                        <a:srgbClr val="3333FF"/>
                      </a:solidFill>
                      <a:latin typeface="Palatino" charset="0"/>
                      <a:ea typeface="Palatino" charset="0"/>
                      <a:cs typeface="Palatino" charset="0"/>
                      <a:sym typeface="Palatino" charset="0"/>
                    </a:rPr>
                    <a:t>Account</a:t>
                  </a:r>
                  <a:endParaRPr lang="en-US" altLang="en-US"/>
                </a:p>
              </p:txBody>
            </p:sp>
            <p:sp>
              <p:nvSpPr>
                <p:cNvPr id="63507" name="AutoShape 19"/>
                <p:cNvSpPr>
                  <a:spLocks/>
                </p:cNvSpPr>
                <p:nvPr/>
              </p:nvSpPr>
              <p:spPr bwMode="auto">
                <a:xfrm>
                  <a:off x="0" y="663575"/>
                  <a:ext cx="954023" cy="39624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l"/>
                  <a:r>
                    <a:rPr lang="en-US" altLang="en-US" sz="1800">
                      <a:latin typeface="Palatino" charset="0"/>
                      <a:ea typeface="Palatino" charset="0"/>
                      <a:cs typeface="Palatino" charset="0"/>
                      <a:sym typeface="Palatino" charset="0"/>
                    </a:rPr>
                    <a:t>Amount</a:t>
                  </a:r>
                  <a:endParaRPr lang="en-US" altLang="en-US"/>
                </a:p>
              </p:txBody>
            </p:sp>
            <p:sp>
              <p:nvSpPr>
                <p:cNvPr id="63508" name="AutoShape 20"/>
                <p:cNvSpPr>
                  <a:spLocks/>
                </p:cNvSpPr>
                <p:nvPr/>
              </p:nvSpPr>
              <p:spPr bwMode="auto">
                <a:xfrm>
                  <a:off x="0" y="1501775"/>
                  <a:ext cx="1042985" cy="39624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l"/>
                  <a:r>
                    <a:rPr lang="en-US" altLang="en-US" sz="1800">
                      <a:latin typeface="Palatino" charset="0"/>
                      <a:ea typeface="Palatino" charset="0"/>
                      <a:cs typeface="Palatino" charset="0"/>
                      <a:sym typeface="Palatino" charset="0"/>
                    </a:rPr>
                    <a:t>Deposit()</a:t>
                  </a:r>
                  <a:endParaRPr lang="en-US" altLang="en-US"/>
                </a:p>
              </p:txBody>
            </p:sp>
            <p:sp>
              <p:nvSpPr>
                <p:cNvPr id="63509" name="AutoShape 21"/>
                <p:cNvSpPr>
                  <a:spLocks/>
                </p:cNvSpPr>
                <p:nvPr/>
              </p:nvSpPr>
              <p:spPr bwMode="auto">
                <a:xfrm>
                  <a:off x="0" y="1730375"/>
                  <a:ext cx="1281520" cy="39624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l"/>
                  <a:r>
                    <a:rPr lang="en-US" altLang="en-US" sz="1800">
                      <a:latin typeface="Palatino" charset="0"/>
                      <a:ea typeface="Palatino" charset="0"/>
                      <a:cs typeface="Palatino" charset="0"/>
                      <a:sym typeface="Palatino" charset="0"/>
                    </a:rPr>
                    <a:t>Withdraw()</a:t>
                  </a:r>
                  <a:endParaRPr lang="en-US" altLang="en-US"/>
                </a:p>
              </p:txBody>
            </p:sp>
            <p:sp>
              <p:nvSpPr>
                <p:cNvPr id="63510" name="AutoShape 22"/>
                <p:cNvSpPr>
                  <a:spLocks/>
                </p:cNvSpPr>
                <p:nvPr/>
              </p:nvSpPr>
              <p:spPr bwMode="auto">
                <a:xfrm>
                  <a:off x="0" y="1958975"/>
                  <a:ext cx="1393699" cy="39624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l"/>
                  <a:r>
                    <a:rPr lang="en-US" altLang="en-US" sz="1800">
                      <a:latin typeface="Palatino" charset="0"/>
                      <a:ea typeface="Palatino" charset="0"/>
                      <a:cs typeface="Palatino" charset="0"/>
                      <a:sym typeface="Palatino" charset="0"/>
                    </a:rPr>
                    <a:t>GetBalance()</a:t>
                  </a:r>
                  <a:endParaRPr lang="en-US" altLang="en-US"/>
                </a:p>
              </p:txBody>
            </p:sp>
          </p:grpSp>
          <p:sp>
            <p:nvSpPr>
              <p:cNvPr id="63511" name="AutoShape 23"/>
              <p:cNvSpPr>
                <a:spLocks/>
              </p:cNvSpPr>
              <p:nvPr/>
            </p:nvSpPr>
            <p:spPr bwMode="auto">
              <a:xfrm>
                <a:off x="0" y="1066800"/>
                <a:ext cx="1318578" cy="39624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CustomerId</a:t>
                </a:r>
                <a:endParaRPr lang="en-US" altLang="en-US"/>
              </a:p>
            </p:txBody>
          </p:sp>
          <p:grpSp>
            <p:nvGrpSpPr>
              <p:cNvPr id="63512" name="Group 24"/>
              <p:cNvGrpSpPr>
                <a:grpSpLocks/>
              </p:cNvGrpSpPr>
              <p:nvPr/>
            </p:nvGrpSpPr>
            <p:grpSpPr bwMode="auto">
              <a:xfrm>
                <a:off x="95250" y="1023937"/>
                <a:ext cx="1276350" cy="529664"/>
                <a:chOff x="0" y="0"/>
                <a:chExt cx="1276350" cy="529663"/>
              </a:xfrm>
            </p:grpSpPr>
            <p:sp>
              <p:nvSpPr>
                <p:cNvPr id="63513" name="AutoShape 25"/>
                <p:cNvSpPr>
                  <a:spLocks/>
                </p:cNvSpPr>
                <p:nvPr/>
              </p:nvSpPr>
              <p:spPr bwMode="auto">
                <a:xfrm>
                  <a:off x="0" y="133422"/>
                  <a:ext cx="1276350" cy="39624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l">
                    <a:lnSpc>
                      <a:spcPct val="80000"/>
                    </a:lnSpc>
                  </a:pPr>
                  <a:r>
                    <a:rPr lang="en-US" altLang="en-US" sz="1800">
                      <a:solidFill>
                        <a:srgbClr val="FFFFFF"/>
                      </a:solidFill>
                      <a:latin typeface="Palatino" charset="0"/>
                      <a:ea typeface="Palatino" charset="0"/>
                      <a:cs typeface="Palatino" charset="0"/>
                      <a:sym typeface="Palatino" charset="0"/>
                    </a:rPr>
                    <a:t>AccountId</a:t>
                  </a:r>
                  <a:endParaRPr lang="en-US" altLang="en-US"/>
                </a:p>
              </p:txBody>
            </p:sp>
            <p:sp>
              <p:nvSpPr>
                <p:cNvPr id="63514" name="AutoShape 26"/>
                <p:cNvSpPr>
                  <a:spLocks/>
                </p:cNvSpPr>
                <p:nvPr/>
              </p:nvSpPr>
              <p:spPr bwMode="auto">
                <a:xfrm>
                  <a:off x="0" y="0"/>
                  <a:ext cx="1171796" cy="39624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l">
                    <a:lnSpc>
                      <a:spcPct val="80000"/>
                    </a:lnSpc>
                  </a:pPr>
                  <a:r>
                    <a:rPr lang="en-US" altLang="en-US" sz="1800">
                      <a:latin typeface="Palatino" charset="0"/>
                      <a:ea typeface="Palatino" charset="0"/>
                      <a:cs typeface="Palatino" charset="0"/>
                      <a:sym typeface="Palatino" charset="0"/>
                    </a:rPr>
                    <a:t>AccountId</a:t>
                  </a:r>
                  <a:endParaRPr lang="en-US" altLang="en-US"/>
                </a:p>
              </p:txBody>
            </p:sp>
          </p:grpSp>
        </p:grpSp>
        <p:grpSp>
          <p:nvGrpSpPr>
            <p:cNvPr id="63515" name="Group 27"/>
            <p:cNvGrpSpPr>
              <a:grpSpLocks/>
            </p:cNvGrpSpPr>
            <p:nvPr/>
          </p:nvGrpSpPr>
          <p:grpSpPr bwMode="auto">
            <a:xfrm>
              <a:off x="0" y="228600"/>
              <a:ext cx="1463675" cy="2286000"/>
              <a:chOff x="0" y="-1"/>
              <a:chExt cx="1463675" cy="2286001"/>
            </a:xfrm>
          </p:grpSpPr>
          <p:grpSp>
            <p:nvGrpSpPr>
              <p:cNvPr id="63516" name="Group 28"/>
              <p:cNvGrpSpPr>
                <a:grpSpLocks/>
              </p:cNvGrpSpPr>
              <p:nvPr/>
            </p:nvGrpSpPr>
            <p:grpSpPr bwMode="auto">
              <a:xfrm>
                <a:off x="15874" y="-1"/>
                <a:ext cx="1447801" cy="2286001"/>
                <a:chOff x="-1" y="-1"/>
                <a:chExt cx="1447801" cy="2286001"/>
              </a:xfrm>
            </p:grpSpPr>
            <p:sp>
              <p:nvSpPr>
                <p:cNvPr id="63517" name="AutoShape 29"/>
                <p:cNvSpPr>
                  <a:spLocks/>
                </p:cNvSpPr>
                <p:nvPr/>
              </p:nvSpPr>
              <p:spPr bwMode="auto">
                <a:xfrm>
                  <a:off x="-1" y="-1"/>
                  <a:ext cx="1447801" cy="228600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endParaRPr lang="en-US" altLang="en-US" sz="1800">
                    <a:latin typeface="Times" charset="0"/>
                    <a:ea typeface="Times" charset="0"/>
                    <a:cs typeface="Times" charset="0"/>
                    <a:sym typeface="Times" charset="0"/>
                  </a:endParaRPr>
                </a:p>
              </p:txBody>
            </p:sp>
            <p:sp>
              <p:nvSpPr>
                <p:cNvPr id="63518" name="Line 30"/>
                <p:cNvSpPr>
                  <a:spLocks noChangeShapeType="1"/>
                </p:cNvSpPr>
                <p:nvPr/>
              </p:nvSpPr>
              <p:spPr bwMode="auto">
                <a:xfrm>
                  <a:off x="-1" y="685800"/>
                  <a:ext cx="1447801" cy="0"/>
                </a:xfrm>
                <a:prstGeom prst="line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  <p:sp>
              <p:nvSpPr>
                <p:cNvPr id="63519" name="Line 31"/>
                <p:cNvSpPr>
                  <a:spLocks noChangeShapeType="1"/>
                </p:cNvSpPr>
                <p:nvPr/>
              </p:nvSpPr>
              <p:spPr bwMode="auto">
                <a:xfrm>
                  <a:off x="-1" y="1485900"/>
                  <a:ext cx="1447801" cy="0"/>
                </a:xfrm>
                <a:prstGeom prst="line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1pPr>
                  <a:lvl2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2pPr>
                  <a:lvl3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3pPr>
                  <a:lvl4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4pPr>
                  <a:lvl5pPr defTabSz="457200"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5pPr>
                  <a:lvl6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6pPr>
                  <a:lvl7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7pPr>
                  <a:lvl8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8pPr>
                  <a:lvl9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 Bold" charset="0"/>
                      <a:ea typeface="Times New Roman Bold" charset="0"/>
                      <a:cs typeface="Times New Roman Bold" charset="0"/>
                      <a:sym typeface="Times New Roman Bold" charset="0"/>
                    </a:defRPr>
                  </a:lvl9pPr>
                </a:lstStyle>
                <a:p>
                  <a:pPr algn="l"/>
                  <a:endParaRPr lang="en-US" altLang="en-US" sz="1200"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</p:grpSp>
          <p:sp>
            <p:nvSpPr>
              <p:cNvPr id="63520" name="AutoShape 32"/>
              <p:cNvSpPr>
                <a:spLocks/>
              </p:cNvSpPr>
              <p:nvPr/>
            </p:nvSpPr>
            <p:spPr bwMode="auto">
              <a:xfrm>
                <a:off x="152399" y="152400"/>
                <a:ext cx="618268" cy="3962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solidFill>
                      <a:srgbClr val="3333FF"/>
                    </a:solidFill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Bank</a:t>
                </a:r>
                <a:endParaRPr lang="en-US" altLang="en-US"/>
              </a:p>
            </p:txBody>
          </p:sp>
          <p:sp>
            <p:nvSpPr>
              <p:cNvPr id="63521" name="AutoShape 33"/>
              <p:cNvSpPr>
                <a:spLocks/>
              </p:cNvSpPr>
              <p:nvPr/>
            </p:nvSpPr>
            <p:spPr bwMode="auto">
              <a:xfrm>
                <a:off x="0" y="663575"/>
                <a:ext cx="719731" cy="3962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800">
                    <a:latin typeface="Palatino" charset="0"/>
                    <a:ea typeface="Palatino" charset="0"/>
                    <a:cs typeface="Palatino" charset="0"/>
                    <a:sym typeface="Palatino" charset="0"/>
                  </a:rPr>
                  <a:t>Name</a:t>
                </a:r>
                <a:endParaRPr lang="en-US" altLang="en-US"/>
              </a:p>
            </p:txBody>
          </p:sp>
        </p:grpSp>
        <p:sp>
          <p:nvSpPr>
            <p:cNvPr id="63522" name="Line 34"/>
            <p:cNvSpPr>
              <a:spLocks noChangeShapeType="1"/>
            </p:cNvSpPr>
            <p:nvPr/>
          </p:nvSpPr>
          <p:spPr bwMode="auto">
            <a:xfrm>
              <a:off x="4267200" y="838199"/>
              <a:ext cx="1752600" cy="838202"/>
            </a:xfrm>
            <a:prstGeom prst="line">
              <a:avLst/>
            </a:prstGeom>
            <a:noFill/>
            <a:ln w="28575" cap="flat" cmpd="sng">
              <a:solidFill>
                <a:srgbClr val="FC0128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63523" name="AutoShape 35"/>
            <p:cNvSpPr>
              <a:spLocks/>
            </p:cNvSpPr>
            <p:nvPr/>
          </p:nvSpPr>
          <p:spPr bwMode="auto">
            <a:xfrm>
              <a:off x="4972050" y="852487"/>
              <a:ext cx="505530" cy="3962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8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Has</a:t>
              </a:r>
              <a:endParaRPr lang="en-US" altLang="en-US"/>
            </a:p>
          </p:txBody>
        </p:sp>
        <p:sp>
          <p:nvSpPr>
            <p:cNvPr id="63524" name="AutoShape 36"/>
            <p:cNvSpPr>
              <a:spLocks/>
            </p:cNvSpPr>
            <p:nvPr/>
          </p:nvSpPr>
          <p:spPr bwMode="auto">
            <a:xfrm>
              <a:off x="4343400" y="609600"/>
              <a:ext cx="262295" cy="6248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32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*</a:t>
              </a:r>
              <a:endParaRPr lang="en-US" altLang="en-US"/>
            </a:p>
          </p:txBody>
        </p:sp>
        <p:sp>
          <p:nvSpPr>
            <p:cNvPr id="63525" name="AutoShape 37"/>
            <p:cNvSpPr>
              <a:spLocks/>
            </p:cNvSpPr>
            <p:nvPr/>
          </p:nvSpPr>
          <p:spPr bwMode="auto">
            <a:xfrm>
              <a:off x="2438400" y="533400"/>
              <a:ext cx="262295" cy="6248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3200">
                  <a:latin typeface="Palatino" charset="0"/>
                  <a:ea typeface="Palatino" charset="0"/>
                  <a:cs typeface="Palatino" charset="0"/>
                  <a:sym typeface="Palatino" charset="0"/>
                </a:rPr>
                <a:t>*</a:t>
              </a:r>
              <a:endParaRPr lang="en-US" altLang="en-US"/>
            </a:p>
          </p:txBody>
        </p:sp>
        <p:sp>
          <p:nvSpPr>
            <p:cNvPr id="63526" name="Line 38"/>
            <p:cNvSpPr>
              <a:spLocks noChangeShapeType="1"/>
            </p:cNvSpPr>
            <p:nvPr/>
          </p:nvSpPr>
          <p:spPr bwMode="auto">
            <a:xfrm flipH="1">
              <a:off x="1525808" y="990600"/>
              <a:ext cx="1293592" cy="228281"/>
            </a:xfrm>
            <a:prstGeom prst="lin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63527" name="AutoShape 39"/>
            <p:cNvSpPr>
              <a:spLocks/>
            </p:cNvSpPr>
            <p:nvPr/>
          </p:nvSpPr>
          <p:spPr bwMode="auto">
            <a:xfrm>
              <a:off x="1447800" y="1087437"/>
              <a:ext cx="239713" cy="254001"/>
            </a:xfrm>
            <a:prstGeom prst="diamond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</p:grpSp>
      <p:sp>
        <p:nvSpPr>
          <p:cNvPr id="63528" name="AutoShape 40"/>
          <p:cNvSpPr>
            <a:spLocks/>
          </p:cNvSpPr>
          <p:nvPr/>
        </p:nvSpPr>
        <p:spPr bwMode="auto">
          <a:xfrm>
            <a:off x="2508250" y="4192588"/>
            <a:ext cx="4007966" cy="125263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 anchor="ctr"/>
          <a:lstStyle/>
          <a:p>
            <a:pPr algn="l">
              <a:spcBef>
                <a:spcPts val="1000"/>
              </a:spcBef>
            </a:pPr>
            <a:r>
              <a:rPr lang="en-US" altLang="en-US" sz="36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7</a:t>
            </a:r>
            <a:r>
              <a:rPr lang="en-US" altLang="en-US" sz="36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+-2 </a:t>
            </a:r>
            <a:r>
              <a:rPr lang="tr-TR" altLang="en-US" sz="36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kuralını kullan</a:t>
            </a:r>
            <a:endParaRPr lang="en-US" altLang="en-US" sz="36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l">
              <a:spcBef>
                <a:spcPts val="1000"/>
              </a:spcBef>
            </a:pPr>
            <a:r>
              <a:rPr lang="en-US" altLang="en-US" sz="36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5</a:t>
            </a:r>
            <a:r>
              <a:rPr lang="en-US" altLang="en-US" sz="36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+-2</a:t>
            </a:r>
            <a:r>
              <a:rPr lang="en-US" altLang="en-US" sz="36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!</a:t>
            </a:r>
            <a:r>
              <a:rPr lang="tr-TR" altLang="en-US" sz="36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Daha iyi ??</a:t>
            </a:r>
            <a:endParaRPr lang="en-US" altLang="en-US" sz="3600" dirty="0"/>
          </a:p>
        </p:txBody>
      </p:sp>
      <p:sp>
        <p:nvSpPr>
          <p:cNvPr id="63529" name="AutoShape 41"/>
          <p:cNvSpPr>
            <a:spLocks/>
          </p:cNvSpPr>
          <p:nvPr/>
        </p:nvSpPr>
        <p:spPr bwMode="auto">
          <a:xfrm>
            <a:off x="2289175" y="2020888"/>
            <a:ext cx="239713" cy="241300"/>
          </a:xfrm>
          <a:prstGeom prst="diamond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390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Etkileşim Diyagramları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Birbiriyle etkileşen nesneler grubu arasındaki iletşimin örüntüsünü tanımlar</a:t>
            </a:r>
          </a:p>
          <a:p>
            <a:pPr lvl="1"/>
            <a:r>
              <a:rPr lang="tr-TR" dirty="0" smtClean="0"/>
              <a:t>Nesneler birbirlerine </a:t>
            </a:r>
            <a:r>
              <a:rPr lang="tr-TR" b="1" i="1" dirty="0" smtClean="0"/>
              <a:t>mesaj</a:t>
            </a:r>
            <a:r>
              <a:rPr lang="tr-TR" dirty="0" smtClean="0"/>
              <a:t> göndererek iletişirler</a:t>
            </a:r>
          </a:p>
          <a:p>
            <a:pPr lvl="1"/>
            <a:r>
              <a:rPr lang="tr-TR" dirty="0" smtClean="0"/>
              <a:t>Mesajın alınması ile nesne bir metodun işlenmesini tetikler ve sonucunda başka nesnelere mesaj döner</a:t>
            </a:r>
          </a:p>
          <a:p>
            <a:pPr lvl="1"/>
            <a:r>
              <a:rPr lang="tr-TR" dirty="0" smtClean="0"/>
              <a:t>Mesajla beraber </a:t>
            </a:r>
            <a:r>
              <a:rPr lang="tr-TR" b="1" i="1" dirty="0" smtClean="0"/>
              <a:t>argümanlar</a:t>
            </a:r>
            <a:r>
              <a:rPr lang="tr-TR" dirty="0" smtClean="0"/>
              <a:t> da gönderilebilir; alıcı nesnedeki çalışan metodun parametreleri ile sınırlıdır</a:t>
            </a:r>
          </a:p>
          <a:p>
            <a:pPr lvl="1"/>
            <a:r>
              <a:rPr lang="tr-TR" dirty="0" smtClean="0"/>
              <a:t>İki farklı etkileşim diyagramı,</a:t>
            </a:r>
          </a:p>
          <a:p>
            <a:pPr lvl="2"/>
            <a:r>
              <a:rPr lang="tr-TR" dirty="0" smtClean="0"/>
              <a:t>Ardışıl diyagramı</a:t>
            </a:r>
          </a:p>
          <a:p>
            <a:pPr lvl="2"/>
            <a:r>
              <a:rPr lang="tr-TR" dirty="0" smtClean="0"/>
              <a:t>İletişim diyagramı (işbirliği diyagramı)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5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 Modelleme?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7128792" cy="5346594"/>
          </a:xfrm>
        </p:spPr>
      </p:pic>
    </p:spTree>
    <p:extLst>
      <p:ext uri="{BB962C8B-B14F-4D97-AF65-F5344CB8AC3E}">
        <p14:creationId xmlns:p14="http://schemas.microsoft.com/office/powerpoint/2010/main" val="13098877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C31FD42C-106F-4331-8F4E-C9A811178C83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50</a:t>
            </a:fld>
            <a:endParaRPr lang="en-US" altLang="en-US"/>
          </a:p>
        </p:txBody>
      </p:sp>
      <p:sp>
        <p:nvSpPr>
          <p:cNvPr id="64514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Ardışıl Diyagramlar</a:t>
            </a:r>
            <a:endParaRPr lang="en-US" altLang="en-US" dirty="0"/>
          </a:p>
        </p:txBody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xfrm>
            <a:off x="4390540" y="1581303"/>
            <a:ext cx="4540250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85750" indent="-28575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Çözümlemede kullanımı</a:t>
            </a:r>
            <a:endParaRPr lang="en-US" altLang="en-US" sz="18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18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Katılımcı nesneleri bulmak için</a:t>
            </a:r>
          </a:p>
          <a:p>
            <a:pPr marL="457200" lvl="1" indent="0" defTabSz="9144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None/>
            </a:pPr>
            <a:r>
              <a:rPr lang="en-US" altLang="en-US" sz="18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(“</a:t>
            </a:r>
            <a:r>
              <a:rPr lang="en-US" altLang="en-US" sz="18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participating objects”)</a:t>
            </a:r>
          </a:p>
          <a:p>
            <a:pPr marL="285750" indent="-28575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Sistem tasarımı sırasında kullanımı</a:t>
            </a:r>
            <a:endParaRPr lang="en-US" altLang="en-US" sz="20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18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Alt sistem arayüzlerini iyileştirmek için</a:t>
            </a:r>
            <a:endParaRPr lang="en-US" altLang="en-US" sz="18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000" b="1" i="1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Örnekler </a:t>
            </a:r>
            <a:r>
              <a:rPr lang="tr-TR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dikdörtgenler ile </a:t>
            </a:r>
          </a:p>
          <a:p>
            <a:pPr marL="285750" indent="-28575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000" b="1" i="1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Aktörler</a:t>
            </a:r>
            <a:r>
              <a:rPr lang="tr-TR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çöp adamlar ile gösterilir</a:t>
            </a:r>
            <a:endParaRPr lang="en-US" altLang="en-US" sz="20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000" b="1" i="1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Zaman çizgileri </a:t>
            </a:r>
            <a:r>
              <a:rPr lang="tr-TR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kesikli dikey çizgiler ile </a:t>
            </a:r>
          </a:p>
          <a:p>
            <a:pPr marL="285750" indent="-28575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000" b="1" i="1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Mesajlar </a:t>
            </a:r>
            <a:r>
              <a:rPr lang="tr-TR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oklar ile</a:t>
            </a:r>
          </a:p>
          <a:p>
            <a:pPr marL="285750" indent="-28575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000" b="1" i="1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Aktivasyonlar </a:t>
            </a:r>
            <a:r>
              <a:rPr lang="tr-TR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dar dikdörtgenler ile gösterilir.</a:t>
            </a:r>
            <a:endParaRPr lang="en-US" altLang="en-US" dirty="0"/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1169988" y="2363788"/>
            <a:ext cx="1900237" cy="3421062"/>
            <a:chOff x="0" y="0"/>
            <a:chExt cx="1900238" cy="3421063"/>
          </a:xfrm>
        </p:grpSpPr>
        <p:grpSp>
          <p:nvGrpSpPr>
            <p:cNvPr id="64517" name="Group 5"/>
            <p:cNvGrpSpPr>
              <a:grpSpLocks/>
            </p:cNvGrpSpPr>
            <p:nvPr/>
          </p:nvGrpSpPr>
          <p:grpSpPr bwMode="auto">
            <a:xfrm>
              <a:off x="0" y="0"/>
              <a:ext cx="1862138" cy="215900"/>
              <a:chOff x="0" y="0"/>
              <a:chExt cx="1862138" cy="215900"/>
            </a:xfrm>
          </p:grpSpPr>
          <p:sp>
            <p:nvSpPr>
              <p:cNvPr id="64518" name="Line 6"/>
              <p:cNvSpPr>
                <a:spLocks noChangeShapeType="1"/>
              </p:cNvSpPr>
              <p:nvPr/>
            </p:nvSpPr>
            <p:spPr bwMode="auto">
              <a:xfrm>
                <a:off x="0" y="179387"/>
                <a:ext cx="1862138" cy="1589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64519" name="AutoShape 7"/>
              <p:cNvSpPr>
                <a:spLocks/>
              </p:cNvSpPr>
              <p:nvPr/>
            </p:nvSpPr>
            <p:spPr bwMode="auto">
              <a:xfrm>
                <a:off x="179387" y="0"/>
                <a:ext cx="1293069" cy="2159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40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selectZone()</a:t>
                </a:r>
                <a:endParaRPr lang="en-US" altLang="en-US"/>
              </a:p>
            </p:txBody>
          </p:sp>
        </p:grpSp>
        <p:grpSp>
          <p:nvGrpSpPr>
            <p:cNvPr id="64520" name="Group 8"/>
            <p:cNvGrpSpPr>
              <a:grpSpLocks/>
            </p:cNvGrpSpPr>
            <p:nvPr/>
          </p:nvGrpSpPr>
          <p:grpSpPr bwMode="auto">
            <a:xfrm>
              <a:off x="15875" y="2152650"/>
              <a:ext cx="1884363" cy="215900"/>
              <a:chOff x="0" y="0"/>
              <a:chExt cx="1884363" cy="215900"/>
            </a:xfrm>
          </p:grpSpPr>
          <p:sp>
            <p:nvSpPr>
              <p:cNvPr id="64521" name="Line 9"/>
              <p:cNvSpPr>
                <a:spLocks noChangeShapeType="1"/>
              </p:cNvSpPr>
              <p:nvPr/>
            </p:nvSpPr>
            <p:spPr bwMode="auto">
              <a:xfrm>
                <a:off x="0" y="180975"/>
                <a:ext cx="1884363" cy="1588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64522" name="AutoShape 10"/>
              <p:cNvSpPr>
                <a:spLocks/>
              </p:cNvSpPr>
              <p:nvPr/>
            </p:nvSpPr>
            <p:spPr bwMode="auto">
              <a:xfrm>
                <a:off x="163512" y="0"/>
                <a:ext cx="1506464" cy="2159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40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pickupChange()</a:t>
                </a:r>
                <a:endParaRPr lang="en-US" altLang="en-US"/>
              </a:p>
            </p:txBody>
          </p:sp>
        </p:grpSp>
        <p:grpSp>
          <p:nvGrpSpPr>
            <p:cNvPr id="64523" name="Group 11"/>
            <p:cNvGrpSpPr>
              <a:grpSpLocks/>
            </p:cNvGrpSpPr>
            <p:nvPr/>
          </p:nvGrpSpPr>
          <p:grpSpPr bwMode="auto">
            <a:xfrm>
              <a:off x="0" y="3205162"/>
              <a:ext cx="1887538" cy="215901"/>
              <a:chOff x="0" y="0"/>
              <a:chExt cx="1887538" cy="215900"/>
            </a:xfrm>
          </p:grpSpPr>
          <p:sp>
            <p:nvSpPr>
              <p:cNvPr id="64524" name="Line 12"/>
              <p:cNvSpPr>
                <a:spLocks noChangeShapeType="1"/>
              </p:cNvSpPr>
              <p:nvPr/>
            </p:nvSpPr>
            <p:spPr bwMode="auto">
              <a:xfrm>
                <a:off x="0" y="214312"/>
                <a:ext cx="1887538" cy="1588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64525" name="AutoShape 13"/>
              <p:cNvSpPr>
                <a:spLocks/>
              </p:cNvSpPr>
              <p:nvPr/>
            </p:nvSpPr>
            <p:spPr bwMode="auto">
              <a:xfrm>
                <a:off x="179387" y="0"/>
                <a:ext cx="1506464" cy="2159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40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pickUpTicket()</a:t>
                </a:r>
                <a:endParaRPr lang="en-US" altLang="en-US"/>
              </a:p>
            </p:txBody>
          </p:sp>
        </p:grpSp>
        <p:grpSp>
          <p:nvGrpSpPr>
            <p:cNvPr id="64526" name="Group 14"/>
            <p:cNvGrpSpPr>
              <a:grpSpLocks/>
            </p:cNvGrpSpPr>
            <p:nvPr/>
          </p:nvGrpSpPr>
          <p:grpSpPr bwMode="auto">
            <a:xfrm>
              <a:off x="15874" y="1065212"/>
              <a:ext cx="1851027" cy="215901"/>
              <a:chOff x="0" y="0"/>
              <a:chExt cx="1851026" cy="215900"/>
            </a:xfrm>
          </p:grpSpPr>
          <p:sp>
            <p:nvSpPr>
              <p:cNvPr id="64527" name="Line 15"/>
              <p:cNvSpPr>
                <a:spLocks noChangeShapeType="1"/>
              </p:cNvSpPr>
              <p:nvPr/>
            </p:nvSpPr>
            <p:spPr bwMode="auto">
              <a:xfrm>
                <a:off x="0" y="180975"/>
                <a:ext cx="1851026" cy="1588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64528" name="AutoShape 16"/>
              <p:cNvSpPr>
                <a:spLocks/>
              </p:cNvSpPr>
              <p:nvPr/>
            </p:nvSpPr>
            <p:spPr bwMode="auto">
              <a:xfrm>
                <a:off x="163512" y="0"/>
                <a:ext cx="1399767" cy="2159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40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insertCoins()</a:t>
                </a:r>
                <a:endParaRPr lang="en-US" altLang="en-US"/>
              </a:p>
            </p:txBody>
          </p:sp>
        </p:grpSp>
      </p:grp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2359025" y="1706563"/>
            <a:ext cx="1616075" cy="4821237"/>
            <a:chOff x="0" y="0"/>
            <a:chExt cx="1617254" cy="4821238"/>
          </a:xfrm>
        </p:grpSpPr>
        <p:sp>
          <p:nvSpPr>
            <p:cNvPr id="64530" name="AutoShape 18"/>
            <p:cNvSpPr>
              <a:spLocks/>
            </p:cNvSpPr>
            <p:nvPr/>
          </p:nvSpPr>
          <p:spPr bwMode="auto">
            <a:xfrm>
              <a:off x="217487" y="127000"/>
              <a:ext cx="1399767" cy="215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4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TicketMachine</a:t>
              </a:r>
              <a:endParaRPr lang="en-US" altLang="en-US"/>
            </a:p>
          </p:txBody>
        </p:sp>
        <p:sp>
          <p:nvSpPr>
            <p:cNvPr id="64531" name="AutoShape 19"/>
            <p:cNvSpPr>
              <a:spLocks/>
            </p:cNvSpPr>
            <p:nvPr/>
          </p:nvSpPr>
          <p:spPr bwMode="auto">
            <a:xfrm>
              <a:off x="0" y="0"/>
              <a:ext cx="1604963" cy="392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64532" name="Line 20"/>
            <p:cNvSpPr>
              <a:spLocks noChangeShapeType="1"/>
            </p:cNvSpPr>
            <p:nvPr/>
          </p:nvSpPr>
          <p:spPr bwMode="auto">
            <a:xfrm>
              <a:off x="803275" y="388937"/>
              <a:ext cx="0" cy="4432301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581025" y="1143000"/>
            <a:ext cx="971550" cy="5268913"/>
            <a:chOff x="0" y="0"/>
            <a:chExt cx="972977" cy="5268913"/>
          </a:xfrm>
        </p:grpSpPr>
        <p:sp>
          <p:nvSpPr>
            <p:cNvPr id="64534" name="AutoShape 22"/>
            <p:cNvSpPr>
              <a:spLocks/>
            </p:cNvSpPr>
            <p:nvPr/>
          </p:nvSpPr>
          <p:spPr bwMode="auto">
            <a:xfrm>
              <a:off x="400050" y="1212850"/>
              <a:ext cx="188913" cy="25447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64535" name="AutoShape 23"/>
            <p:cNvSpPr>
              <a:spLocks/>
            </p:cNvSpPr>
            <p:nvPr/>
          </p:nvSpPr>
          <p:spPr bwMode="auto">
            <a:xfrm>
              <a:off x="298450" y="153987"/>
              <a:ext cx="204788" cy="5969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21600" y="13614"/>
                  </a:lnTo>
                  <a:lnTo>
                    <a:pt x="0" y="21600"/>
                  </a:lnTo>
                </a:path>
              </a:pathLst>
            </a:cu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64536" name="Line 24"/>
            <p:cNvSpPr>
              <a:spLocks noChangeShapeType="1"/>
            </p:cNvSpPr>
            <p:nvPr/>
          </p:nvSpPr>
          <p:spPr bwMode="auto">
            <a:xfrm>
              <a:off x="503237" y="530225"/>
              <a:ext cx="222251" cy="220663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64537" name="Line 25"/>
            <p:cNvSpPr>
              <a:spLocks noChangeShapeType="1"/>
            </p:cNvSpPr>
            <p:nvPr/>
          </p:nvSpPr>
          <p:spPr bwMode="auto">
            <a:xfrm>
              <a:off x="298450" y="323850"/>
              <a:ext cx="427038" cy="1588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64538" name="AutoShape 26"/>
            <p:cNvSpPr>
              <a:spLocks/>
            </p:cNvSpPr>
            <p:nvPr/>
          </p:nvSpPr>
          <p:spPr bwMode="auto">
            <a:xfrm>
              <a:off x="400050" y="0"/>
              <a:ext cx="222250" cy="22225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64539" name="AutoShape 27"/>
            <p:cNvSpPr>
              <a:spLocks/>
            </p:cNvSpPr>
            <p:nvPr/>
          </p:nvSpPr>
          <p:spPr bwMode="auto">
            <a:xfrm>
              <a:off x="0" y="793750"/>
              <a:ext cx="972977" cy="215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4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Passenger</a:t>
              </a:r>
              <a:endParaRPr lang="en-US" altLang="en-US"/>
            </a:p>
          </p:txBody>
        </p:sp>
        <p:sp>
          <p:nvSpPr>
            <p:cNvPr id="64540" name="Line 28"/>
            <p:cNvSpPr>
              <a:spLocks noChangeShapeType="1"/>
            </p:cNvSpPr>
            <p:nvPr/>
          </p:nvSpPr>
          <p:spPr bwMode="auto">
            <a:xfrm>
              <a:off x="504825" y="1065212"/>
              <a:ext cx="0" cy="4203701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64541" name="Group 29"/>
          <p:cNvGrpSpPr>
            <a:grpSpLocks/>
          </p:cNvGrpSpPr>
          <p:nvPr/>
        </p:nvGrpSpPr>
        <p:grpSpPr bwMode="auto">
          <a:xfrm>
            <a:off x="960438" y="2335213"/>
            <a:ext cx="2316162" cy="4010025"/>
            <a:chOff x="0" y="0"/>
            <a:chExt cx="2316163" cy="4010025"/>
          </a:xfrm>
        </p:grpSpPr>
        <p:sp>
          <p:nvSpPr>
            <p:cNvPr id="64542" name="AutoShape 30"/>
            <p:cNvSpPr>
              <a:spLocks/>
            </p:cNvSpPr>
            <p:nvPr/>
          </p:nvSpPr>
          <p:spPr bwMode="auto">
            <a:xfrm>
              <a:off x="2111375" y="177800"/>
              <a:ext cx="204788" cy="517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64543" name="AutoShape 31"/>
            <p:cNvSpPr>
              <a:spLocks/>
            </p:cNvSpPr>
            <p:nvPr/>
          </p:nvSpPr>
          <p:spPr bwMode="auto">
            <a:xfrm>
              <a:off x="2111375" y="1257300"/>
              <a:ext cx="204788" cy="517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64544" name="AutoShape 32"/>
            <p:cNvSpPr>
              <a:spLocks/>
            </p:cNvSpPr>
            <p:nvPr/>
          </p:nvSpPr>
          <p:spPr bwMode="auto">
            <a:xfrm>
              <a:off x="2111375" y="2336800"/>
              <a:ext cx="204788" cy="517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64545" name="AutoShape 33"/>
            <p:cNvSpPr>
              <a:spLocks/>
            </p:cNvSpPr>
            <p:nvPr/>
          </p:nvSpPr>
          <p:spPr bwMode="auto">
            <a:xfrm>
              <a:off x="2111375" y="3416300"/>
              <a:ext cx="204788" cy="517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64546" name="AutoShape 34"/>
            <p:cNvSpPr>
              <a:spLocks/>
            </p:cNvSpPr>
            <p:nvPr/>
          </p:nvSpPr>
          <p:spPr bwMode="auto">
            <a:xfrm>
              <a:off x="0" y="0"/>
              <a:ext cx="204788" cy="4010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</p:grpSp>
      <p:grpSp>
        <p:nvGrpSpPr>
          <p:cNvPr id="64547" name="Group 35"/>
          <p:cNvGrpSpPr>
            <a:grpSpLocks/>
          </p:cNvGrpSpPr>
          <p:nvPr/>
        </p:nvGrpSpPr>
        <p:grpSpPr bwMode="auto">
          <a:xfrm>
            <a:off x="1430337" y="153988"/>
            <a:ext cx="5089525" cy="2181225"/>
            <a:chOff x="0" y="0"/>
            <a:chExt cx="5087951" cy="2182808"/>
          </a:xfrm>
        </p:grpSpPr>
        <p:sp>
          <p:nvSpPr>
            <p:cNvPr id="64548" name="AutoShape 36"/>
            <p:cNvSpPr>
              <a:spLocks/>
            </p:cNvSpPr>
            <p:nvPr/>
          </p:nvSpPr>
          <p:spPr bwMode="auto">
            <a:xfrm>
              <a:off x="0" y="0"/>
              <a:ext cx="5087951" cy="21828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345" y="0"/>
                  </a:moveTo>
                  <a:cubicBezTo>
                    <a:pt x="9101" y="0"/>
                    <a:pt x="8094" y="848"/>
                    <a:pt x="8094" y="1895"/>
                  </a:cubicBezTo>
                  <a:lnTo>
                    <a:pt x="8094" y="9477"/>
                  </a:lnTo>
                  <a:cubicBezTo>
                    <a:pt x="8094" y="10524"/>
                    <a:pt x="9101" y="11373"/>
                    <a:pt x="10345" y="11373"/>
                  </a:cubicBezTo>
                  <a:lnTo>
                    <a:pt x="0" y="21600"/>
                  </a:lnTo>
                  <a:lnTo>
                    <a:pt x="13721" y="11373"/>
                  </a:lnTo>
                  <a:lnTo>
                    <a:pt x="19349" y="11373"/>
                  </a:lnTo>
                  <a:cubicBezTo>
                    <a:pt x="20592" y="11373"/>
                    <a:pt x="21600" y="10524"/>
                    <a:pt x="21600" y="9477"/>
                  </a:cubicBezTo>
                  <a:lnTo>
                    <a:pt x="21600" y="1895"/>
                  </a:lnTo>
                  <a:cubicBezTo>
                    <a:pt x="21600" y="848"/>
                    <a:pt x="20592" y="0"/>
                    <a:pt x="19349" y="0"/>
                  </a:cubicBezTo>
                  <a:lnTo>
                    <a:pt x="10345" y="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64549" name="AutoShape 37"/>
            <p:cNvSpPr>
              <a:spLocks/>
            </p:cNvSpPr>
            <p:nvPr/>
          </p:nvSpPr>
          <p:spPr bwMode="auto">
            <a:xfrm>
              <a:off x="2883360" y="267110"/>
              <a:ext cx="1227831" cy="6151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r>
                <a:rPr lang="tr-TR" altLang="en-US" sz="1800" dirty="0" smtClean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Kontrol akışına odaklanır</a:t>
              </a:r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9157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DD197CA6-6D76-4704-9A43-70543F011BBF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51</a:t>
            </a:fld>
            <a:endParaRPr lang="en-US" altLang="en-US"/>
          </a:p>
        </p:txBody>
      </p:sp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463675" y="2159000"/>
            <a:ext cx="0" cy="1993900"/>
          </a:xfrm>
          <a:prstGeom prst="line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5539" name="Rectangle 3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Ardışıl diyagramlar Veri akışını da modeller</a:t>
            </a:r>
            <a:endParaRPr lang="en-US" altLang="en-US" dirty="0"/>
          </a:p>
        </p:txBody>
      </p:sp>
      <p:sp>
        <p:nvSpPr>
          <p:cNvPr id="65540" name="Rectangle 4"/>
          <p:cNvSpPr>
            <a:spLocks noGrp="1"/>
          </p:cNvSpPr>
          <p:nvPr>
            <p:ph type="body" idx="1"/>
          </p:nvPr>
        </p:nvSpPr>
        <p:spPr bwMode="auto">
          <a:xfrm>
            <a:off x="533400" y="4410075"/>
            <a:ext cx="8001000" cy="1685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85750" indent="-28575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Okun kaynağı mesajı gönderen aktivasyonu belirler</a:t>
            </a:r>
            <a:endParaRPr lang="en-US" altLang="en-US" sz="20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0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Yatay kesikli oklar veri akışını gösterir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tr-TR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örneğin bir mesaja geri dönen sonuç</a:t>
            </a:r>
            <a:endParaRPr lang="en-US" altLang="en-US" dirty="0"/>
          </a:p>
        </p:txBody>
      </p:sp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952500" y="1143000"/>
            <a:ext cx="971550" cy="1009650"/>
            <a:chOff x="0" y="0"/>
            <a:chExt cx="972977" cy="1009650"/>
          </a:xfrm>
        </p:grpSpPr>
        <p:grpSp>
          <p:nvGrpSpPr>
            <p:cNvPr id="65542" name="Group 6"/>
            <p:cNvGrpSpPr>
              <a:grpSpLocks/>
            </p:cNvGrpSpPr>
            <p:nvPr/>
          </p:nvGrpSpPr>
          <p:grpSpPr bwMode="auto">
            <a:xfrm>
              <a:off x="298450" y="0"/>
              <a:ext cx="427038" cy="750888"/>
              <a:chOff x="0" y="0"/>
              <a:chExt cx="427038" cy="750888"/>
            </a:xfrm>
          </p:grpSpPr>
          <p:sp>
            <p:nvSpPr>
              <p:cNvPr id="65543" name="AutoShape 7"/>
              <p:cNvSpPr>
                <a:spLocks/>
              </p:cNvSpPr>
              <p:nvPr/>
            </p:nvSpPr>
            <p:spPr bwMode="auto">
              <a:xfrm>
                <a:off x="0" y="153987"/>
                <a:ext cx="204788" cy="5969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21600" y="13614"/>
                    </a:lnTo>
                    <a:lnTo>
                      <a:pt x="0" y="21600"/>
                    </a:lnTo>
                  </a:path>
                </a:pathLst>
              </a:cu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65544" name="Line 8"/>
              <p:cNvSpPr>
                <a:spLocks noChangeShapeType="1"/>
              </p:cNvSpPr>
              <p:nvPr/>
            </p:nvSpPr>
            <p:spPr bwMode="auto">
              <a:xfrm>
                <a:off x="204787" y="530225"/>
                <a:ext cx="222251" cy="220663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65545" name="Line 9"/>
              <p:cNvSpPr>
                <a:spLocks noChangeShapeType="1"/>
              </p:cNvSpPr>
              <p:nvPr/>
            </p:nvSpPr>
            <p:spPr bwMode="auto">
              <a:xfrm>
                <a:off x="-1" y="323850"/>
                <a:ext cx="427039" cy="1588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65546" name="AutoShape 10"/>
              <p:cNvSpPr>
                <a:spLocks/>
              </p:cNvSpPr>
              <p:nvPr/>
            </p:nvSpPr>
            <p:spPr bwMode="auto">
              <a:xfrm>
                <a:off x="101600" y="0"/>
                <a:ext cx="222250" cy="222250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solidFill>
                <a:srgbClr val="FFFFFF"/>
              </a:solidFill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</p:grpSp>
        <p:sp>
          <p:nvSpPr>
            <p:cNvPr id="65547" name="AutoShape 11"/>
            <p:cNvSpPr>
              <a:spLocks/>
            </p:cNvSpPr>
            <p:nvPr/>
          </p:nvSpPr>
          <p:spPr bwMode="auto">
            <a:xfrm>
              <a:off x="0" y="793750"/>
              <a:ext cx="972977" cy="215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4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Passenger</a:t>
              </a:r>
              <a:endParaRPr lang="en-US" altLang="en-US"/>
            </a:p>
          </p:txBody>
        </p:sp>
      </p:grpSp>
      <p:sp>
        <p:nvSpPr>
          <p:cNvPr id="65548" name="AutoShape 12"/>
          <p:cNvSpPr>
            <a:spLocks/>
          </p:cNvSpPr>
          <p:nvPr/>
        </p:nvSpPr>
        <p:spPr bwMode="auto">
          <a:xfrm>
            <a:off x="1352550" y="2355850"/>
            <a:ext cx="204788" cy="15716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7463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grpSp>
        <p:nvGrpSpPr>
          <p:cNvPr id="65549" name="Group 13"/>
          <p:cNvGrpSpPr>
            <a:grpSpLocks/>
          </p:cNvGrpSpPr>
          <p:nvPr/>
        </p:nvGrpSpPr>
        <p:grpSpPr bwMode="auto">
          <a:xfrm>
            <a:off x="1541463" y="1706563"/>
            <a:ext cx="7023100" cy="2039937"/>
            <a:chOff x="0" y="0"/>
            <a:chExt cx="7023100" cy="2039938"/>
          </a:xfrm>
        </p:grpSpPr>
        <p:sp>
          <p:nvSpPr>
            <p:cNvPr id="65550" name="Line 14"/>
            <p:cNvSpPr>
              <a:spLocks noChangeShapeType="1"/>
            </p:cNvSpPr>
            <p:nvPr/>
          </p:nvSpPr>
          <p:spPr bwMode="auto">
            <a:xfrm>
              <a:off x="0" y="836612"/>
              <a:ext cx="1862138" cy="1589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65551" name="AutoShape 15"/>
            <p:cNvSpPr>
              <a:spLocks/>
            </p:cNvSpPr>
            <p:nvPr/>
          </p:nvSpPr>
          <p:spPr bwMode="auto">
            <a:xfrm>
              <a:off x="179387" y="612775"/>
              <a:ext cx="1293069" cy="215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4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selectZone()</a:t>
              </a:r>
              <a:endParaRPr lang="en-US" altLang="en-US"/>
            </a:p>
          </p:txBody>
        </p:sp>
        <p:sp>
          <p:nvSpPr>
            <p:cNvPr id="65552" name="AutoShape 16"/>
            <p:cNvSpPr>
              <a:spLocks/>
            </p:cNvSpPr>
            <p:nvPr/>
          </p:nvSpPr>
          <p:spPr bwMode="auto">
            <a:xfrm>
              <a:off x="1189037" y="0"/>
              <a:ext cx="1604963" cy="392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65553" name="AutoShape 17"/>
            <p:cNvSpPr>
              <a:spLocks/>
            </p:cNvSpPr>
            <p:nvPr/>
          </p:nvSpPr>
          <p:spPr bwMode="auto">
            <a:xfrm>
              <a:off x="1458912" y="127000"/>
              <a:ext cx="1079674" cy="215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4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ZoneButton</a:t>
              </a:r>
              <a:endParaRPr lang="en-US" altLang="en-US"/>
            </a:p>
          </p:txBody>
        </p:sp>
        <p:sp>
          <p:nvSpPr>
            <p:cNvPr id="65554" name="Line 18"/>
            <p:cNvSpPr>
              <a:spLocks noChangeShapeType="1"/>
            </p:cNvSpPr>
            <p:nvPr/>
          </p:nvSpPr>
          <p:spPr bwMode="auto">
            <a:xfrm>
              <a:off x="1992312" y="388937"/>
              <a:ext cx="1" cy="1600201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65555" name="AutoShape 19"/>
            <p:cNvSpPr>
              <a:spLocks/>
            </p:cNvSpPr>
            <p:nvPr/>
          </p:nvSpPr>
          <p:spPr bwMode="auto">
            <a:xfrm>
              <a:off x="1889125" y="827087"/>
              <a:ext cx="204788" cy="11652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65556" name="AutoShape 20"/>
            <p:cNvSpPr>
              <a:spLocks/>
            </p:cNvSpPr>
            <p:nvPr/>
          </p:nvSpPr>
          <p:spPr bwMode="auto">
            <a:xfrm>
              <a:off x="3357562" y="127000"/>
              <a:ext cx="1399766" cy="215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4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TarifSchedule</a:t>
              </a:r>
              <a:endParaRPr lang="en-US" altLang="en-US"/>
            </a:p>
          </p:txBody>
        </p:sp>
        <p:grpSp>
          <p:nvGrpSpPr>
            <p:cNvPr id="65557" name="Group 21"/>
            <p:cNvGrpSpPr>
              <a:grpSpLocks/>
            </p:cNvGrpSpPr>
            <p:nvPr/>
          </p:nvGrpSpPr>
          <p:grpSpPr bwMode="auto">
            <a:xfrm>
              <a:off x="3246437" y="0"/>
              <a:ext cx="1604963" cy="2039938"/>
              <a:chOff x="0" y="0"/>
              <a:chExt cx="1604963" cy="2039938"/>
            </a:xfrm>
          </p:grpSpPr>
          <p:sp>
            <p:nvSpPr>
              <p:cNvPr id="65558" name="AutoShape 22"/>
              <p:cNvSpPr>
                <a:spLocks/>
              </p:cNvSpPr>
              <p:nvPr/>
            </p:nvSpPr>
            <p:spPr bwMode="auto">
              <a:xfrm>
                <a:off x="0" y="0"/>
                <a:ext cx="1604963" cy="3921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65559" name="Line 23"/>
              <p:cNvSpPr>
                <a:spLocks noChangeShapeType="1"/>
              </p:cNvSpPr>
              <p:nvPr/>
            </p:nvSpPr>
            <p:spPr bwMode="auto">
              <a:xfrm>
                <a:off x="803275" y="388937"/>
                <a:ext cx="0" cy="1651001"/>
              </a:xfrm>
              <a:prstGeom prst="line">
                <a:avLst/>
              </a:prstGeom>
              <a:noFill/>
              <a:ln w="9525" cap="flat" cmpd="sng">
                <a:solidFill>
                  <a:srgbClr val="000000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</p:grpSp>
        <p:sp>
          <p:nvSpPr>
            <p:cNvPr id="65560" name="AutoShape 24"/>
            <p:cNvSpPr>
              <a:spLocks/>
            </p:cNvSpPr>
            <p:nvPr/>
          </p:nvSpPr>
          <p:spPr bwMode="auto">
            <a:xfrm>
              <a:off x="3946525" y="979487"/>
              <a:ext cx="204788" cy="5175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65561" name="AutoShape 25"/>
            <p:cNvSpPr>
              <a:spLocks/>
            </p:cNvSpPr>
            <p:nvPr/>
          </p:nvSpPr>
          <p:spPr bwMode="auto">
            <a:xfrm>
              <a:off x="5418137" y="0"/>
              <a:ext cx="1604963" cy="392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65562" name="AutoShape 26"/>
            <p:cNvSpPr>
              <a:spLocks/>
            </p:cNvSpPr>
            <p:nvPr/>
          </p:nvSpPr>
          <p:spPr bwMode="auto">
            <a:xfrm>
              <a:off x="5848350" y="127000"/>
              <a:ext cx="759582" cy="215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4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Display</a:t>
              </a:r>
              <a:endParaRPr lang="en-US" altLang="en-US"/>
            </a:p>
          </p:txBody>
        </p:sp>
        <p:sp>
          <p:nvSpPr>
            <p:cNvPr id="65563" name="Line 27"/>
            <p:cNvSpPr>
              <a:spLocks noChangeShapeType="1"/>
            </p:cNvSpPr>
            <p:nvPr/>
          </p:nvSpPr>
          <p:spPr bwMode="auto">
            <a:xfrm>
              <a:off x="6221412" y="388937"/>
              <a:ext cx="1" cy="1574801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65564" name="AutoShape 28"/>
            <p:cNvSpPr>
              <a:spLocks/>
            </p:cNvSpPr>
            <p:nvPr/>
          </p:nvSpPr>
          <p:spPr bwMode="auto">
            <a:xfrm>
              <a:off x="6118225" y="1804987"/>
              <a:ext cx="192088" cy="2317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65565" name="Line 29"/>
            <p:cNvSpPr>
              <a:spLocks noChangeShapeType="1"/>
            </p:cNvSpPr>
            <p:nvPr/>
          </p:nvSpPr>
          <p:spPr bwMode="auto">
            <a:xfrm>
              <a:off x="2108200" y="976312"/>
              <a:ext cx="1862138" cy="1589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65566" name="AutoShape 30"/>
            <p:cNvSpPr>
              <a:spLocks/>
            </p:cNvSpPr>
            <p:nvPr/>
          </p:nvSpPr>
          <p:spPr bwMode="auto">
            <a:xfrm>
              <a:off x="2152650" y="763587"/>
              <a:ext cx="2360042" cy="2159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4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lookupPrice(selection)</a:t>
              </a:r>
              <a:endParaRPr lang="en-US" altLang="en-US"/>
            </a:p>
          </p:txBody>
        </p:sp>
        <p:sp>
          <p:nvSpPr>
            <p:cNvPr id="65567" name="Line 31"/>
            <p:cNvSpPr>
              <a:spLocks noChangeShapeType="1"/>
            </p:cNvSpPr>
            <p:nvPr/>
          </p:nvSpPr>
          <p:spPr bwMode="auto">
            <a:xfrm>
              <a:off x="2133599" y="1812925"/>
              <a:ext cx="3970339" cy="1588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65568" name="AutoShape 32"/>
            <p:cNvSpPr>
              <a:spLocks/>
            </p:cNvSpPr>
            <p:nvPr/>
          </p:nvSpPr>
          <p:spPr bwMode="auto">
            <a:xfrm>
              <a:off x="2516187" y="1589087"/>
              <a:ext cx="2039951" cy="2159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4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displayPrice(price)</a:t>
              </a:r>
              <a:endParaRPr lang="en-US" altLang="en-US"/>
            </a:p>
          </p:txBody>
        </p:sp>
      </p:grpSp>
      <p:grpSp>
        <p:nvGrpSpPr>
          <p:cNvPr id="65569" name="Group 33"/>
          <p:cNvGrpSpPr>
            <a:grpSpLocks/>
          </p:cNvGrpSpPr>
          <p:nvPr/>
        </p:nvGrpSpPr>
        <p:grpSpPr bwMode="auto">
          <a:xfrm>
            <a:off x="3636963" y="2967038"/>
            <a:ext cx="1862137" cy="225425"/>
            <a:chOff x="0" y="0"/>
            <a:chExt cx="1862138" cy="225426"/>
          </a:xfrm>
        </p:grpSpPr>
        <p:sp>
          <p:nvSpPr>
            <p:cNvPr id="65570" name="Line 34"/>
            <p:cNvSpPr>
              <a:spLocks noChangeShapeType="1"/>
            </p:cNvSpPr>
            <p:nvPr/>
          </p:nvSpPr>
          <p:spPr bwMode="auto">
            <a:xfrm>
              <a:off x="0" y="223837"/>
              <a:ext cx="1862138" cy="1589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lg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65571" name="AutoShape 35"/>
            <p:cNvSpPr>
              <a:spLocks/>
            </p:cNvSpPr>
            <p:nvPr/>
          </p:nvSpPr>
          <p:spPr bwMode="auto">
            <a:xfrm>
              <a:off x="268287" y="0"/>
              <a:ext cx="546188" cy="215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400">
                  <a:solidFill>
                    <a:srgbClr val="FF3300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price</a:t>
              </a:r>
              <a:endParaRPr lang="en-US" altLang="en-US"/>
            </a:p>
          </p:txBody>
        </p:sp>
      </p:grpSp>
      <p:grpSp>
        <p:nvGrpSpPr>
          <p:cNvPr id="65572" name="Group 36"/>
          <p:cNvGrpSpPr>
            <a:grpSpLocks/>
          </p:cNvGrpSpPr>
          <p:nvPr/>
        </p:nvGrpSpPr>
        <p:grpSpPr bwMode="auto">
          <a:xfrm>
            <a:off x="1814513" y="3271838"/>
            <a:ext cx="2051050" cy="576262"/>
            <a:chOff x="0" y="0"/>
            <a:chExt cx="2051059" cy="576262"/>
          </a:xfrm>
        </p:grpSpPr>
        <p:sp>
          <p:nvSpPr>
            <p:cNvPr id="65573" name="AutoShape 37"/>
            <p:cNvSpPr>
              <a:spLocks/>
            </p:cNvSpPr>
            <p:nvPr/>
          </p:nvSpPr>
          <p:spPr bwMode="auto">
            <a:xfrm>
              <a:off x="0" y="0"/>
              <a:ext cx="2051059" cy="576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385" y="1130"/>
                  </a:moveTo>
                  <a:cubicBezTo>
                    <a:pt x="1067" y="1130"/>
                    <a:pt x="0" y="2657"/>
                    <a:pt x="0" y="4542"/>
                  </a:cubicBezTo>
                  <a:lnTo>
                    <a:pt x="0" y="18188"/>
                  </a:lnTo>
                  <a:cubicBezTo>
                    <a:pt x="0" y="20072"/>
                    <a:pt x="1067" y="21600"/>
                    <a:pt x="2385" y="21600"/>
                  </a:cubicBezTo>
                  <a:lnTo>
                    <a:pt x="11925" y="21600"/>
                  </a:lnTo>
                  <a:cubicBezTo>
                    <a:pt x="13242" y="21600"/>
                    <a:pt x="14310" y="20072"/>
                    <a:pt x="14310" y="18188"/>
                  </a:cubicBezTo>
                  <a:lnTo>
                    <a:pt x="14310" y="9659"/>
                  </a:lnTo>
                  <a:lnTo>
                    <a:pt x="21600" y="0"/>
                  </a:lnTo>
                  <a:lnTo>
                    <a:pt x="14310" y="4542"/>
                  </a:lnTo>
                  <a:cubicBezTo>
                    <a:pt x="14310" y="2657"/>
                    <a:pt x="13242" y="1130"/>
                    <a:pt x="11925" y="1130"/>
                  </a:cubicBezTo>
                  <a:lnTo>
                    <a:pt x="8347" y="113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65574" name="AutoShape 38"/>
            <p:cNvSpPr>
              <a:spLocks/>
            </p:cNvSpPr>
            <p:nvPr/>
          </p:nvSpPr>
          <p:spPr bwMode="auto">
            <a:xfrm>
              <a:off x="49763" y="128997"/>
              <a:ext cx="954694" cy="3484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Dataflow</a:t>
              </a:r>
              <a:endParaRPr lang="en-US" altLang="en-US"/>
            </a:p>
          </p:txBody>
        </p:sp>
      </p:grpSp>
      <p:sp>
        <p:nvSpPr>
          <p:cNvPr id="65575" name="AutoShape 39"/>
          <p:cNvSpPr>
            <a:spLocks/>
          </p:cNvSpPr>
          <p:nvPr/>
        </p:nvSpPr>
        <p:spPr bwMode="auto">
          <a:xfrm>
            <a:off x="2643188" y="3927475"/>
            <a:ext cx="5683250" cy="3714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l"/>
            <a:r>
              <a:rPr lang="en-US" altLang="en-US" sz="1800"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…continued on next slide...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2712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5798A51E-BDE0-4E99-85E5-AA2E77A5A0F0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52</a:t>
            </a:fld>
            <a:endParaRPr lang="en-US" altLang="en-US"/>
          </a:p>
        </p:txBody>
      </p:sp>
      <p:sp>
        <p:nvSpPr>
          <p:cNvPr id="66562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Ardışıl Diyagramlar</a:t>
            </a:r>
            <a:r>
              <a:rPr lang="en-US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: </a:t>
            </a: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Tekrarlar</a:t>
            </a:r>
            <a:r>
              <a:rPr lang="en-US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&amp; </a:t>
            </a: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Koşullar</a:t>
            </a:r>
            <a:endParaRPr lang="en-US" altLang="en-US" dirty="0"/>
          </a:p>
        </p:txBody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xfrm>
            <a:off x="698500" y="5080000"/>
            <a:ext cx="7772400" cy="1295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85750" indent="-28575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Tekrarlar mesajın yanına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* </a:t>
            </a:r>
            <a:r>
              <a:rPr lang="tr-TR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konularak gösterilir</a:t>
            </a:r>
            <a:endParaRPr lang="en-US" altLang="en-US" sz="20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Koşullar mesaj adı önüne [] arasında belirtilir</a:t>
            </a:r>
            <a:endParaRPr lang="en-US" altLang="en-US" dirty="0"/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727075" y="2159000"/>
            <a:ext cx="0" cy="1993900"/>
          </a:xfrm>
          <a:prstGeom prst="line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pSp>
        <p:nvGrpSpPr>
          <p:cNvPr id="66565" name="Group 5"/>
          <p:cNvGrpSpPr>
            <a:grpSpLocks/>
          </p:cNvGrpSpPr>
          <p:nvPr/>
        </p:nvGrpSpPr>
        <p:grpSpPr bwMode="auto">
          <a:xfrm>
            <a:off x="215900" y="1143000"/>
            <a:ext cx="971550" cy="1009650"/>
            <a:chOff x="0" y="0"/>
            <a:chExt cx="972977" cy="1009650"/>
          </a:xfrm>
        </p:grpSpPr>
        <p:grpSp>
          <p:nvGrpSpPr>
            <p:cNvPr id="66566" name="Group 6"/>
            <p:cNvGrpSpPr>
              <a:grpSpLocks/>
            </p:cNvGrpSpPr>
            <p:nvPr/>
          </p:nvGrpSpPr>
          <p:grpSpPr bwMode="auto">
            <a:xfrm>
              <a:off x="298450" y="0"/>
              <a:ext cx="427038" cy="750888"/>
              <a:chOff x="0" y="0"/>
              <a:chExt cx="427038" cy="750888"/>
            </a:xfrm>
          </p:grpSpPr>
          <p:sp>
            <p:nvSpPr>
              <p:cNvPr id="66567" name="AutoShape 7"/>
              <p:cNvSpPr>
                <a:spLocks/>
              </p:cNvSpPr>
              <p:nvPr/>
            </p:nvSpPr>
            <p:spPr bwMode="auto">
              <a:xfrm>
                <a:off x="0" y="153987"/>
                <a:ext cx="204788" cy="5969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21600" y="13614"/>
                    </a:lnTo>
                    <a:lnTo>
                      <a:pt x="0" y="21600"/>
                    </a:lnTo>
                  </a:path>
                </a:pathLst>
              </a:cu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66568" name="Line 8"/>
              <p:cNvSpPr>
                <a:spLocks noChangeShapeType="1"/>
              </p:cNvSpPr>
              <p:nvPr/>
            </p:nvSpPr>
            <p:spPr bwMode="auto">
              <a:xfrm>
                <a:off x="204787" y="530225"/>
                <a:ext cx="222251" cy="220663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66569" name="Line 9"/>
              <p:cNvSpPr>
                <a:spLocks noChangeShapeType="1"/>
              </p:cNvSpPr>
              <p:nvPr/>
            </p:nvSpPr>
            <p:spPr bwMode="auto">
              <a:xfrm>
                <a:off x="-1" y="323850"/>
                <a:ext cx="427039" cy="1588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66570" name="AutoShape 10"/>
              <p:cNvSpPr>
                <a:spLocks/>
              </p:cNvSpPr>
              <p:nvPr/>
            </p:nvSpPr>
            <p:spPr bwMode="auto">
              <a:xfrm>
                <a:off x="101600" y="0"/>
                <a:ext cx="222250" cy="222250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solidFill>
                <a:srgbClr val="FFFFFF"/>
              </a:solidFill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</p:grpSp>
        <p:sp>
          <p:nvSpPr>
            <p:cNvPr id="66571" name="AutoShape 11"/>
            <p:cNvSpPr>
              <a:spLocks/>
            </p:cNvSpPr>
            <p:nvPr/>
          </p:nvSpPr>
          <p:spPr bwMode="auto">
            <a:xfrm>
              <a:off x="0" y="793750"/>
              <a:ext cx="972977" cy="215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4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Passenger</a:t>
              </a:r>
              <a:endParaRPr lang="en-US" altLang="en-US"/>
            </a:p>
          </p:txBody>
        </p:sp>
      </p:grpSp>
      <p:sp>
        <p:nvSpPr>
          <p:cNvPr id="66572" name="AutoShape 12"/>
          <p:cNvSpPr>
            <a:spLocks/>
          </p:cNvSpPr>
          <p:nvPr/>
        </p:nvSpPr>
        <p:spPr bwMode="auto">
          <a:xfrm>
            <a:off x="615950" y="2355850"/>
            <a:ext cx="204788" cy="15716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7463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66573" name="AutoShape 13"/>
          <p:cNvSpPr>
            <a:spLocks/>
          </p:cNvSpPr>
          <p:nvPr/>
        </p:nvSpPr>
        <p:spPr bwMode="auto">
          <a:xfrm>
            <a:off x="1930400" y="1706563"/>
            <a:ext cx="1706563" cy="3921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7463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66574" name="AutoShape 14"/>
          <p:cNvSpPr>
            <a:spLocks/>
          </p:cNvSpPr>
          <p:nvPr/>
        </p:nvSpPr>
        <p:spPr bwMode="auto">
          <a:xfrm>
            <a:off x="2009775" y="1833563"/>
            <a:ext cx="16129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400">
                <a:latin typeface="Courier" charset="0"/>
                <a:ea typeface="Courier" charset="0"/>
                <a:cs typeface="Courier" charset="0"/>
                <a:sym typeface="Courier" charset="0"/>
              </a:rPr>
              <a:t>ChangeProcessor</a:t>
            </a:r>
            <a:endParaRPr lang="en-US" altLang="en-US"/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>
            <a:off x="2797175" y="2095500"/>
            <a:ext cx="0" cy="2489200"/>
          </a:xfrm>
          <a:prstGeom prst="line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pSp>
        <p:nvGrpSpPr>
          <p:cNvPr id="66576" name="Group 16"/>
          <p:cNvGrpSpPr>
            <a:grpSpLocks/>
          </p:cNvGrpSpPr>
          <p:nvPr/>
        </p:nvGrpSpPr>
        <p:grpSpPr bwMode="auto">
          <a:xfrm>
            <a:off x="804863" y="2262188"/>
            <a:ext cx="2111375" cy="2185987"/>
            <a:chOff x="0" y="0"/>
            <a:chExt cx="2112640" cy="2185988"/>
          </a:xfrm>
        </p:grpSpPr>
        <p:sp>
          <p:nvSpPr>
            <p:cNvPr id="66577" name="Line 17"/>
            <p:cNvSpPr>
              <a:spLocks noChangeShapeType="1"/>
            </p:cNvSpPr>
            <p:nvPr/>
          </p:nvSpPr>
          <p:spPr bwMode="auto">
            <a:xfrm>
              <a:off x="0" y="280987"/>
              <a:ext cx="1862138" cy="1589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66578" name="AutoShape 18"/>
            <p:cNvSpPr>
              <a:spLocks/>
            </p:cNvSpPr>
            <p:nvPr/>
          </p:nvSpPr>
          <p:spPr bwMode="auto">
            <a:xfrm>
              <a:off x="179387" y="0"/>
              <a:ext cx="1933253" cy="215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4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insertChange(coin)</a:t>
              </a:r>
              <a:endParaRPr lang="en-US" altLang="en-US"/>
            </a:p>
          </p:txBody>
        </p:sp>
        <p:sp>
          <p:nvSpPr>
            <p:cNvPr id="66579" name="AutoShape 19"/>
            <p:cNvSpPr>
              <a:spLocks/>
            </p:cNvSpPr>
            <p:nvPr/>
          </p:nvSpPr>
          <p:spPr bwMode="auto">
            <a:xfrm>
              <a:off x="1889125" y="271462"/>
              <a:ext cx="204788" cy="19145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</p:grpSp>
      <p:grpSp>
        <p:nvGrpSpPr>
          <p:cNvPr id="66580" name="Group 20"/>
          <p:cNvGrpSpPr>
            <a:grpSpLocks/>
          </p:cNvGrpSpPr>
          <p:nvPr/>
        </p:nvGrpSpPr>
        <p:grpSpPr bwMode="auto">
          <a:xfrm>
            <a:off x="3746500" y="1706563"/>
            <a:ext cx="1614488" cy="2890837"/>
            <a:chOff x="0" y="0"/>
            <a:chExt cx="1616001" cy="2890838"/>
          </a:xfrm>
        </p:grpSpPr>
        <p:sp>
          <p:nvSpPr>
            <p:cNvPr id="66581" name="AutoShape 21"/>
            <p:cNvSpPr>
              <a:spLocks/>
            </p:cNvSpPr>
            <p:nvPr/>
          </p:nvSpPr>
          <p:spPr bwMode="auto">
            <a:xfrm>
              <a:off x="109537" y="127000"/>
              <a:ext cx="1506464" cy="215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4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CoinIdentifier</a:t>
              </a:r>
              <a:endParaRPr lang="en-US" altLang="en-US"/>
            </a:p>
          </p:txBody>
        </p:sp>
        <p:sp>
          <p:nvSpPr>
            <p:cNvPr id="66582" name="AutoShape 22"/>
            <p:cNvSpPr>
              <a:spLocks/>
            </p:cNvSpPr>
            <p:nvPr/>
          </p:nvSpPr>
          <p:spPr bwMode="auto">
            <a:xfrm>
              <a:off x="0" y="0"/>
              <a:ext cx="1604963" cy="392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66583" name="Line 23"/>
            <p:cNvSpPr>
              <a:spLocks noChangeShapeType="1"/>
            </p:cNvSpPr>
            <p:nvPr/>
          </p:nvSpPr>
          <p:spPr bwMode="auto">
            <a:xfrm>
              <a:off x="803275" y="388937"/>
              <a:ext cx="0" cy="2501901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66584" name="Group 24"/>
          <p:cNvGrpSpPr>
            <a:grpSpLocks/>
          </p:cNvGrpSpPr>
          <p:nvPr/>
        </p:nvGrpSpPr>
        <p:grpSpPr bwMode="auto">
          <a:xfrm>
            <a:off x="5511800" y="1706563"/>
            <a:ext cx="1604963" cy="2890837"/>
            <a:chOff x="0" y="0"/>
            <a:chExt cx="1604963" cy="2890838"/>
          </a:xfrm>
        </p:grpSpPr>
        <p:sp>
          <p:nvSpPr>
            <p:cNvPr id="66585" name="AutoShape 25"/>
            <p:cNvSpPr>
              <a:spLocks/>
            </p:cNvSpPr>
            <p:nvPr/>
          </p:nvSpPr>
          <p:spPr bwMode="auto">
            <a:xfrm>
              <a:off x="0" y="0"/>
              <a:ext cx="1604963" cy="392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66586" name="AutoShape 26"/>
            <p:cNvSpPr>
              <a:spLocks/>
            </p:cNvSpPr>
            <p:nvPr/>
          </p:nvSpPr>
          <p:spPr bwMode="auto">
            <a:xfrm>
              <a:off x="430212" y="127000"/>
              <a:ext cx="759582" cy="215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4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Display</a:t>
              </a:r>
              <a:endParaRPr lang="en-US" altLang="en-US"/>
            </a:p>
          </p:txBody>
        </p:sp>
        <p:sp>
          <p:nvSpPr>
            <p:cNvPr id="66587" name="Line 27"/>
            <p:cNvSpPr>
              <a:spLocks noChangeShapeType="1"/>
            </p:cNvSpPr>
            <p:nvPr/>
          </p:nvSpPr>
          <p:spPr bwMode="auto">
            <a:xfrm>
              <a:off x="803275" y="388937"/>
              <a:ext cx="0" cy="2501901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66588" name="Group 28"/>
          <p:cNvGrpSpPr>
            <a:grpSpLocks/>
          </p:cNvGrpSpPr>
          <p:nvPr/>
        </p:nvGrpSpPr>
        <p:grpSpPr bwMode="auto">
          <a:xfrm>
            <a:off x="7226300" y="1706563"/>
            <a:ext cx="1604963" cy="2903537"/>
            <a:chOff x="0" y="0"/>
            <a:chExt cx="1604963" cy="2903538"/>
          </a:xfrm>
        </p:grpSpPr>
        <p:sp>
          <p:nvSpPr>
            <p:cNvPr id="66589" name="AutoShape 29"/>
            <p:cNvSpPr>
              <a:spLocks/>
            </p:cNvSpPr>
            <p:nvPr/>
          </p:nvSpPr>
          <p:spPr bwMode="auto">
            <a:xfrm>
              <a:off x="0" y="0"/>
              <a:ext cx="1604963" cy="392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66590" name="AutoShape 30"/>
            <p:cNvSpPr>
              <a:spLocks/>
            </p:cNvSpPr>
            <p:nvPr/>
          </p:nvSpPr>
          <p:spPr bwMode="auto">
            <a:xfrm>
              <a:off x="428625" y="127000"/>
              <a:ext cx="866279" cy="215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4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CoinDrop</a:t>
              </a:r>
              <a:endParaRPr lang="en-US" altLang="en-US"/>
            </a:p>
          </p:txBody>
        </p:sp>
        <p:sp>
          <p:nvSpPr>
            <p:cNvPr id="66591" name="Line 31"/>
            <p:cNvSpPr>
              <a:spLocks noChangeShapeType="1"/>
            </p:cNvSpPr>
            <p:nvPr/>
          </p:nvSpPr>
          <p:spPr bwMode="auto">
            <a:xfrm>
              <a:off x="803275" y="388937"/>
              <a:ext cx="0" cy="2514601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66592" name="Group 32"/>
          <p:cNvGrpSpPr>
            <a:grpSpLocks/>
          </p:cNvGrpSpPr>
          <p:nvPr/>
        </p:nvGrpSpPr>
        <p:grpSpPr bwMode="auto">
          <a:xfrm>
            <a:off x="2936875" y="3100388"/>
            <a:ext cx="3467100" cy="465137"/>
            <a:chOff x="-1" y="0"/>
            <a:chExt cx="3465514" cy="465138"/>
          </a:xfrm>
        </p:grpSpPr>
        <p:sp>
          <p:nvSpPr>
            <p:cNvPr id="66593" name="AutoShape 33"/>
            <p:cNvSpPr>
              <a:spLocks/>
            </p:cNvSpPr>
            <p:nvPr/>
          </p:nvSpPr>
          <p:spPr bwMode="auto">
            <a:xfrm>
              <a:off x="3273425" y="233362"/>
              <a:ext cx="192088" cy="2317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grpSp>
          <p:nvGrpSpPr>
            <p:cNvPr id="66594" name="Group 34"/>
            <p:cNvGrpSpPr>
              <a:grpSpLocks/>
            </p:cNvGrpSpPr>
            <p:nvPr/>
          </p:nvGrpSpPr>
          <p:grpSpPr bwMode="auto">
            <a:xfrm>
              <a:off x="-1" y="0"/>
              <a:ext cx="3284539" cy="230187"/>
              <a:chOff x="-1" y="0"/>
              <a:chExt cx="3284539" cy="230187"/>
            </a:xfrm>
          </p:grpSpPr>
          <p:sp>
            <p:nvSpPr>
              <p:cNvPr id="66595" name="Line 35"/>
              <p:cNvSpPr>
                <a:spLocks noChangeShapeType="1"/>
              </p:cNvSpPr>
              <p:nvPr/>
            </p:nvSpPr>
            <p:spPr bwMode="auto">
              <a:xfrm>
                <a:off x="-1" y="228600"/>
                <a:ext cx="3284539" cy="1587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66596" name="AutoShape 36"/>
              <p:cNvSpPr>
                <a:spLocks/>
              </p:cNvSpPr>
              <p:nvPr/>
            </p:nvSpPr>
            <p:spPr bwMode="auto">
              <a:xfrm>
                <a:off x="153987" y="0"/>
                <a:ext cx="2573438" cy="2159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40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displayPrice(owedAmount)</a:t>
                </a:r>
                <a:endParaRPr lang="en-US" altLang="en-US"/>
              </a:p>
            </p:txBody>
          </p:sp>
        </p:grpSp>
      </p:grpSp>
      <p:grpSp>
        <p:nvGrpSpPr>
          <p:cNvPr id="66597" name="Group 37"/>
          <p:cNvGrpSpPr>
            <a:grpSpLocks/>
          </p:cNvGrpSpPr>
          <p:nvPr/>
        </p:nvGrpSpPr>
        <p:grpSpPr bwMode="auto">
          <a:xfrm>
            <a:off x="2900363" y="2401888"/>
            <a:ext cx="1924050" cy="661987"/>
            <a:chOff x="-1" y="0"/>
            <a:chExt cx="1924647" cy="661988"/>
          </a:xfrm>
        </p:grpSpPr>
        <p:sp>
          <p:nvSpPr>
            <p:cNvPr id="66598" name="AutoShape 38"/>
            <p:cNvSpPr>
              <a:spLocks/>
            </p:cNvSpPr>
            <p:nvPr/>
          </p:nvSpPr>
          <p:spPr bwMode="auto">
            <a:xfrm>
              <a:off x="1546225" y="284162"/>
              <a:ext cx="204788" cy="3778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66599" name="Line 39"/>
            <p:cNvSpPr>
              <a:spLocks noChangeShapeType="1"/>
            </p:cNvSpPr>
            <p:nvPr/>
          </p:nvSpPr>
          <p:spPr bwMode="auto">
            <a:xfrm>
              <a:off x="12699" y="280987"/>
              <a:ext cx="1506539" cy="1588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66600" name="AutoShape 40"/>
            <p:cNvSpPr>
              <a:spLocks/>
            </p:cNvSpPr>
            <p:nvPr/>
          </p:nvSpPr>
          <p:spPr bwMode="auto">
            <a:xfrm>
              <a:off x="204787" y="0"/>
              <a:ext cx="1719859" cy="215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4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lookupCoin(coin)</a:t>
              </a:r>
              <a:endParaRPr lang="en-US" altLang="en-US"/>
            </a:p>
          </p:txBody>
        </p:sp>
        <p:grpSp>
          <p:nvGrpSpPr>
            <p:cNvPr id="66601" name="Group 41"/>
            <p:cNvGrpSpPr>
              <a:grpSpLocks/>
            </p:cNvGrpSpPr>
            <p:nvPr/>
          </p:nvGrpSpPr>
          <p:grpSpPr bwMode="auto">
            <a:xfrm>
              <a:off x="-1" y="385762"/>
              <a:ext cx="1506539" cy="215901"/>
              <a:chOff x="-1" y="0"/>
              <a:chExt cx="1506539" cy="215900"/>
            </a:xfrm>
          </p:grpSpPr>
          <p:sp>
            <p:nvSpPr>
              <p:cNvPr id="66602" name="Line 42"/>
              <p:cNvSpPr>
                <a:spLocks noChangeShapeType="1"/>
              </p:cNvSpPr>
              <p:nvPr/>
            </p:nvSpPr>
            <p:spPr bwMode="auto">
              <a:xfrm>
                <a:off x="-1" y="212725"/>
                <a:ext cx="1506539" cy="1588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lgDash"/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66603" name="AutoShape 43"/>
              <p:cNvSpPr>
                <a:spLocks/>
              </p:cNvSpPr>
              <p:nvPr/>
            </p:nvSpPr>
            <p:spPr bwMode="auto">
              <a:xfrm>
                <a:off x="217054" y="0"/>
                <a:ext cx="546188" cy="2159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40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price</a:t>
                </a:r>
                <a:endParaRPr lang="en-US" altLang="en-US"/>
              </a:p>
            </p:txBody>
          </p:sp>
        </p:grpSp>
      </p:grpSp>
      <p:grpSp>
        <p:nvGrpSpPr>
          <p:cNvPr id="66604" name="Group 44"/>
          <p:cNvGrpSpPr>
            <a:grpSpLocks/>
          </p:cNvGrpSpPr>
          <p:nvPr/>
        </p:nvGrpSpPr>
        <p:grpSpPr bwMode="auto">
          <a:xfrm>
            <a:off x="2911475" y="3811588"/>
            <a:ext cx="5207000" cy="427037"/>
            <a:chOff x="-2" y="0"/>
            <a:chExt cx="5205415" cy="427038"/>
          </a:xfrm>
        </p:grpSpPr>
        <p:sp>
          <p:nvSpPr>
            <p:cNvPr id="66605" name="AutoShape 45"/>
            <p:cNvSpPr>
              <a:spLocks/>
            </p:cNvSpPr>
            <p:nvPr/>
          </p:nvSpPr>
          <p:spPr bwMode="auto">
            <a:xfrm>
              <a:off x="5013325" y="195262"/>
              <a:ext cx="192088" cy="2317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66606" name="Line 46"/>
            <p:cNvSpPr>
              <a:spLocks noChangeShapeType="1"/>
            </p:cNvSpPr>
            <p:nvPr/>
          </p:nvSpPr>
          <p:spPr bwMode="auto">
            <a:xfrm>
              <a:off x="-2" y="228600"/>
              <a:ext cx="4986340" cy="3175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66607" name="AutoShape 47"/>
            <p:cNvSpPr>
              <a:spLocks/>
            </p:cNvSpPr>
            <p:nvPr/>
          </p:nvSpPr>
          <p:spPr bwMode="auto">
            <a:xfrm>
              <a:off x="153987" y="0"/>
              <a:ext cx="4280595" cy="215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4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[owedAmount&lt;0] returnChange(-owedAmount)</a:t>
              </a:r>
              <a:endParaRPr lang="en-US" altLang="en-US"/>
            </a:p>
          </p:txBody>
        </p:sp>
      </p:grpSp>
      <p:grpSp>
        <p:nvGrpSpPr>
          <p:cNvPr id="66608" name="Group 48"/>
          <p:cNvGrpSpPr>
            <a:grpSpLocks/>
          </p:cNvGrpSpPr>
          <p:nvPr/>
        </p:nvGrpSpPr>
        <p:grpSpPr bwMode="auto">
          <a:xfrm>
            <a:off x="931863" y="2330450"/>
            <a:ext cx="1366837" cy="1035050"/>
            <a:chOff x="0" y="0"/>
            <a:chExt cx="1365258" cy="1033470"/>
          </a:xfrm>
        </p:grpSpPr>
        <p:sp>
          <p:nvSpPr>
            <p:cNvPr id="66609" name="AutoShape 49"/>
            <p:cNvSpPr>
              <a:spLocks/>
            </p:cNvSpPr>
            <p:nvPr/>
          </p:nvSpPr>
          <p:spPr bwMode="auto">
            <a:xfrm>
              <a:off x="0" y="0"/>
              <a:ext cx="1365258" cy="103347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190" y="8859"/>
                  </a:moveTo>
                  <a:cubicBezTo>
                    <a:pt x="3378" y="8859"/>
                    <a:pt x="1908" y="9809"/>
                    <a:pt x="1908" y="10982"/>
                  </a:cubicBezTo>
                  <a:lnTo>
                    <a:pt x="1908" y="19476"/>
                  </a:lnTo>
                  <a:cubicBezTo>
                    <a:pt x="1908" y="20649"/>
                    <a:pt x="3378" y="21600"/>
                    <a:pt x="5190" y="21600"/>
                  </a:cubicBezTo>
                  <a:lnTo>
                    <a:pt x="18318" y="21600"/>
                  </a:lnTo>
                  <a:cubicBezTo>
                    <a:pt x="20130" y="21600"/>
                    <a:pt x="21600" y="20649"/>
                    <a:pt x="21600" y="19476"/>
                  </a:cubicBezTo>
                  <a:lnTo>
                    <a:pt x="21600" y="10982"/>
                  </a:lnTo>
                  <a:cubicBezTo>
                    <a:pt x="21600" y="9809"/>
                    <a:pt x="20130" y="8859"/>
                    <a:pt x="18318" y="8859"/>
                  </a:cubicBezTo>
                  <a:lnTo>
                    <a:pt x="10113" y="8859"/>
                  </a:lnTo>
                  <a:lnTo>
                    <a:pt x="0" y="0"/>
                  </a:lnTo>
                  <a:lnTo>
                    <a:pt x="5190" y="8859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66610" name="AutoShape 50"/>
            <p:cNvSpPr>
              <a:spLocks/>
            </p:cNvSpPr>
            <p:nvPr/>
          </p:nvSpPr>
          <p:spPr bwMode="auto">
            <a:xfrm>
              <a:off x="166234" y="554455"/>
              <a:ext cx="878457" cy="34842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Iteration</a:t>
              </a:r>
              <a:endParaRPr lang="en-US" altLang="en-US"/>
            </a:p>
          </p:txBody>
        </p:sp>
      </p:grpSp>
      <p:grpSp>
        <p:nvGrpSpPr>
          <p:cNvPr id="66611" name="Group 51"/>
          <p:cNvGrpSpPr>
            <a:grpSpLocks/>
          </p:cNvGrpSpPr>
          <p:nvPr/>
        </p:nvGrpSpPr>
        <p:grpSpPr bwMode="auto">
          <a:xfrm>
            <a:off x="1003300" y="3822700"/>
            <a:ext cx="2038350" cy="609600"/>
            <a:chOff x="0" y="0"/>
            <a:chExt cx="2038379" cy="609600"/>
          </a:xfrm>
        </p:grpSpPr>
        <p:sp>
          <p:nvSpPr>
            <p:cNvPr id="66612" name="AutoShape 52"/>
            <p:cNvSpPr>
              <a:spLocks/>
            </p:cNvSpPr>
            <p:nvPr/>
          </p:nvSpPr>
          <p:spPr bwMode="auto">
            <a:xfrm>
              <a:off x="0" y="0"/>
              <a:ext cx="2038379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512" y="0"/>
                  </a:moveTo>
                  <a:cubicBezTo>
                    <a:pt x="1124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124" y="21600"/>
                    <a:pt x="2512" y="21600"/>
                  </a:cubicBezTo>
                  <a:lnTo>
                    <a:pt x="12560" y="21600"/>
                  </a:lnTo>
                  <a:cubicBezTo>
                    <a:pt x="13947" y="21600"/>
                    <a:pt x="15072" y="19988"/>
                    <a:pt x="15072" y="18000"/>
                  </a:cubicBezTo>
                  <a:lnTo>
                    <a:pt x="15072" y="9000"/>
                  </a:lnTo>
                  <a:lnTo>
                    <a:pt x="21600" y="3881"/>
                  </a:lnTo>
                  <a:lnTo>
                    <a:pt x="15072" y="3600"/>
                  </a:lnTo>
                  <a:cubicBezTo>
                    <a:pt x="15072" y="1611"/>
                    <a:pt x="13947" y="0"/>
                    <a:pt x="12560" y="0"/>
                  </a:cubicBezTo>
                  <a:lnTo>
                    <a:pt x="879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66613" name="AutoShape 53"/>
            <p:cNvSpPr>
              <a:spLocks/>
            </p:cNvSpPr>
            <p:nvPr/>
          </p:nvSpPr>
          <p:spPr bwMode="auto">
            <a:xfrm>
              <a:off x="52088" y="130585"/>
              <a:ext cx="1018653" cy="3484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Condition</a:t>
              </a:r>
              <a:endParaRPr lang="en-US" altLang="en-US"/>
            </a:p>
          </p:txBody>
        </p:sp>
      </p:grpSp>
      <p:sp>
        <p:nvSpPr>
          <p:cNvPr id="66614" name="AutoShape 54"/>
          <p:cNvSpPr>
            <a:spLocks/>
          </p:cNvSpPr>
          <p:nvPr/>
        </p:nvSpPr>
        <p:spPr bwMode="auto">
          <a:xfrm>
            <a:off x="2681288" y="4198938"/>
            <a:ext cx="5683250" cy="7000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l"/>
            <a:endParaRPr lang="en-US" altLang="en-US" sz="2000">
              <a:latin typeface="Verdana" pitchFamily="34" charset="0"/>
              <a:ea typeface="Verdana" pitchFamily="34" charset="0"/>
              <a:cs typeface="Verdana" pitchFamily="34" charset="0"/>
              <a:sym typeface="Verdana" pitchFamily="34" charset="0"/>
            </a:endParaRPr>
          </a:p>
          <a:p>
            <a:pPr algn="l"/>
            <a:r>
              <a:rPr lang="en-US" altLang="en-US" sz="2000"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…continued on next slide...</a:t>
            </a:r>
            <a:endParaRPr lang="en-US" altLang="en-US"/>
          </a:p>
        </p:txBody>
      </p:sp>
      <p:sp>
        <p:nvSpPr>
          <p:cNvPr id="66615" name="AutoShape 55"/>
          <p:cNvSpPr>
            <a:spLocks/>
          </p:cNvSpPr>
          <p:nvPr/>
        </p:nvSpPr>
        <p:spPr bwMode="auto">
          <a:xfrm>
            <a:off x="2173288" y="1131888"/>
            <a:ext cx="5683250" cy="3492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l"/>
            <a:r>
              <a:rPr lang="en-US" altLang="en-US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…continued from previous slide...</a:t>
            </a:r>
            <a:endParaRPr lang="en-US" altLang="en-US"/>
          </a:p>
        </p:txBody>
      </p:sp>
      <p:sp>
        <p:nvSpPr>
          <p:cNvPr id="66616" name="AutoShape 56"/>
          <p:cNvSpPr>
            <a:spLocks/>
          </p:cNvSpPr>
          <p:nvPr/>
        </p:nvSpPr>
        <p:spPr bwMode="auto">
          <a:xfrm>
            <a:off x="842963" y="2225675"/>
            <a:ext cx="219075" cy="3476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 anchor="ctr"/>
          <a:lstStyle/>
          <a:p>
            <a:r>
              <a:rPr lang="en-US" altLang="en-US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*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661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82CFE6C9-EB10-4A1C-BB2F-512079BEDDC2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53</a:t>
            </a:fld>
            <a:endParaRPr lang="en-US" altLang="en-US"/>
          </a:p>
        </p:txBody>
      </p:sp>
      <p:sp>
        <p:nvSpPr>
          <p:cNvPr id="67586" name="Rectangle 2"/>
          <p:cNvSpPr>
            <a:spLocks noGrp="1"/>
          </p:cNvSpPr>
          <p:nvPr>
            <p:ph type="title"/>
          </p:nvPr>
        </p:nvSpPr>
        <p:spPr bwMode="auto">
          <a:xfrm>
            <a:off x="330200" y="304800"/>
            <a:ext cx="84455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Oluşturma ve yok etme</a:t>
            </a:r>
            <a:endParaRPr lang="en-US" altLang="en-US" dirty="0"/>
          </a:p>
        </p:txBody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 bwMode="auto">
          <a:xfrm>
            <a:off x="361950" y="4760913"/>
            <a:ext cx="8597900" cy="1377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Oluşturma </a:t>
            </a:r>
            <a:r>
              <a:rPr lang="tr-TR" altLang="en-US" sz="2000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nesneyi </a:t>
            </a:r>
            <a:r>
              <a:rPr lang="tr-TR" altLang="en-US" sz="2000" dirty="0">
                <a:latin typeface="Times" charset="0"/>
                <a:ea typeface="Times" charset="0"/>
                <a:cs typeface="Times" charset="0"/>
                <a:sym typeface="Times" charset="0"/>
              </a:rPr>
              <a:t>gösteren mesaj oku ile gösterilir</a:t>
            </a:r>
            <a:endParaRPr lang="en-US" altLang="en-US" sz="20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Yok etme, aktivite sonuna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X </a:t>
            </a:r>
            <a:r>
              <a:rPr lang="tr-TR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işareti ile gösterilir</a:t>
            </a:r>
            <a:endParaRPr lang="en-US" altLang="en-US" sz="20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727075" y="2159000"/>
            <a:ext cx="0" cy="1993900"/>
          </a:xfrm>
          <a:prstGeom prst="line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pSp>
        <p:nvGrpSpPr>
          <p:cNvPr id="67589" name="Group 5"/>
          <p:cNvGrpSpPr>
            <a:grpSpLocks/>
          </p:cNvGrpSpPr>
          <p:nvPr/>
        </p:nvGrpSpPr>
        <p:grpSpPr bwMode="auto">
          <a:xfrm>
            <a:off x="215900" y="1143000"/>
            <a:ext cx="971550" cy="1009650"/>
            <a:chOff x="0" y="0"/>
            <a:chExt cx="972977" cy="1009650"/>
          </a:xfrm>
        </p:grpSpPr>
        <p:grpSp>
          <p:nvGrpSpPr>
            <p:cNvPr id="67590" name="Group 6"/>
            <p:cNvGrpSpPr>
              <a:grpSpLocks/>
            </p:cNvGrpSpPr>
            <p:nvPr/>
          </p:nvGrpSpPr>
          <p:grpSpPr bwMode="auto">
            <a:xfrm>
              <a:off x="298450" y="0"/>
              <a:ext cx="427038" cy="750888"/>
              <a:chOff x="0" y="0"/>
              <a:chExt cx="427038" cy="750888"/>
            </a:xfrm>
          </p:grpSpPr>
          <p:sp>
            <p:nvSpPr>
              <p:cNvPr id="67591" name="AutoShape 7"/>
              <p:cNvSpPr>
                <a:spLocks/>
              </p:cNvSpPr>
              <p:nvPr/>
            </p:nvSpPr>
            <p:spPr bwMode="auto">
              <a:xfrm>
                <a:off x="0" y="153987"/>
                <a:ext cx="204788" cy="5969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21600" y="13614"/>
                    </a:lnTo>
                    <a:lnTo>
                      <a:pt x="0" y="21600"/>
                    </a:lnTo>
                  </a:path>
                </a:pathLst>
              </a:cu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67592" name="Line 8"/>
              <p:cNvSpPr>
                <a:spLocks noChangeShapeType="1"/>
              </p:cNvSpPr>
              <p:nvPr/>
            </p:nvSpPr>
            <p:spPr bwMode="auto">
              <a:xfrm>
                <a:off x="204787" y="530225"/>
                <a:ext cx="222251" cy="220663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67593" name="Line 9"/>
              <p:cNvSpPr>
                <a:spLocks noChangeShapeType="1"/>
              </p:cNvSpPr>
              <p:nvPr/>
            </p:nvSpPr>
            <p:spPr bwMode="auto">
              <a:xfrm>
                <a:off x="-1" y="323850"/>
                <a:ext cx="427039" cy="1588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67594" name="AutoShape 10"/>
              <p:cNvSpPr>
                <a:spLocks/>
              </p:cNvSpPr>
              <p:nvPr/>
            </p:nvSpPr>
            <p:spPr bwMode="auto">
              <a:xfrm>
                <a:off x="101600" y="0"/>
                <a:ext cx="222250" cy="222250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solidFill>
                <a:srgbClr val="FFFFFF"/>
              </a:solidFill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</p:grpSp>
        <p:sp>
          <p:nvSpPr>
            <p:cNvPr id="67595" name="AutoShape 11"/>
            <p:cNvSpPr>
              <a:spLocks/>
            </p:cNvSpPr>
            <p:nvPr/>
          </p:nvSpPr>
          <p:spPr bwMode="auto">
            <a:xfrm>
              <a:off x="0" y="793750"/>
              <a:ext cx="972977" cy="215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4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Passenger</a:t>
              </a:r>
              <a:endParaRPr lang="en-US" altLang="en-US"/>
            </a:p>
          </p:txBody>
        </p:sp>
      </p:grpSp>
      <p:sp>
        <p:nvSpPr>
          <p:cNvPr id="67596" name="AutoShape 12"/>
          <p:cNvSpPr>
            <a:spLocks/>
          </p:cNvSpPr>
          <p:nvPr/>
        </p:nvSpPr>
        <p:spPr bwMode="auto">
          <a:xfrm>
            <a:off x="615950" y="2355850"/>
            <a:ext cx="204788" cy="15716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7463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67597" name="AutoShape 13"/>
          <p:cNvSpPr>
            <a:spLocks/>
          </p:cNvSpPr>
          <p:nvPr/>
        </p:nvSpPr>
        <p:spPr bwMode="auto">
          <a:xfrm>
            <a:off x="1930400" y="1706563"/>
            <a:ext cx="1706563" cy="3921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7463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67598" name="AutoShape 14"/>
          <p:cNvSpPr>
            <a:spLocks/>
          </p:cNvSpPr>
          <p:nvPr/>
        </p:nvSpPr>
        <p:spPr bwMode="auto">
          <a:xfrm>
            <a:off x="2009775" y="1833563"/>
            <a:ext cx="1612900" cy="215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400">
                <a:latin typeface="Courier" charset="0"/>
                <a:ea typeface="Courier" charset="0"/>
                <a:cs typeface="Courier" charset="0"/>
                <a:sym typeface="Courier" charset="0"/>
              </a:rPr>
              <a:t>ChangeProcessor</a:t>
            </a:r>
            <a:endParaRPr lang="en-US" altLang="en-US"/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>
            <a:off x="2797175" y="2095500"/>
            <a:ext cx="0" cy="2489200"/>
          </a:xfrm>
          <a:prstGeom prst="line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7600" name="AutoShape 16"/>
          <p:cNvSpPr>
            <a:spLocks/>
          </p:cNvSpPr>
          <p:nvPr/>
        </p:nvSpPr>
        <p:spPr bwMode="auto">
          <a:xfrm>
            <a:off x="2173288" y="1131888"/>
            <a:ext cx="5683250" cy="3492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l"/>
            <a:r>
              <a:rPr lang="en-US" altLang="en-US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…continued from previous slide...</a:t>
            </a:r>
            <a:endParaRPr lang="en-US" altLang="en-US"/>
          </a:p>
        </p:txBody>
      </p:sp>
      <p:sp>
        <p:nvSpPr>
          <p:cNvPr id="67601" name="AutoShape 17"/>
          <p:cNvSpPr>
            <a:spLocks/>
          </p:cNvSpPr>
          <p:nvPr/>
        </p:nvSpPr>
        <p:spPr bwMode="auto">
          <a:xfrm>
            <a:off x="2693988" y="2266950"/>
            <a:ext cx="204787" cy="19145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7463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grpSp>
        <p:nvGrpSpPr>
          <p:cNvPr id="67602" name="Group 18"/>
          <p:cNvGrpSpPr>
            <a:grpSpLocks/>
          </p:cNvGrpSpPr>
          <p:nvPr/>
        </p:nvGrpSpPr>
        <p:grpSpPr bwMode="auto">
          <a:xfrm>
            <a:off x="2925763" y="2546350"/>
            <a:ext cx="2506662" cy="1822450"/>
            <a:chOff x="0" y="0"/>
            <a:chExt cx="2508015" cy="1822450"/>
          </a:xfrm>
        </p:grpSpPr>
        <p:sp>
          <p:nvSpPr>
            <p:cNvPr id="67603" name="AutoShape 19"/>
            <p:cNvSpPr>
              <a:spLocks/>
            </p:cNvSpPr>
            <p:nvPr/>
          </p:nvSpPr>
          <p:spPr bwMode="auto">
            <a:xfrm>
              <a:off x="1357312" y="392112"/>
              <a:ext cx="652885" cy="2159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4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Ticket</a:t>
              </a:r>
              <a:endParaRPr lang="en-US" altLang="en-US"/>
            </a:p>
          </p:txBody>
        </p:sp>
        <p:grpSp>
          <p:nvGrpSpPr>
            <p:cNvPr id="67604" name="Group 20"/>
            <p:cNvGrpSpPr>
              <a:grpSpLocks/>
            </p:cNvGrpSpPr>
            <p:nvPr/>
          </p:nvGrpSpPr>
          <p:grpSpPr bwMode="auto">
            <a:xfrm>
              <a:off x="0" y="0"/>
              <a:ext cx="2508015" cy="1822450"/>
              <a:chOff x="0" y="0"/>
              <a:chExt cx="2508015" cy="1822450"/>
            </a:xfrm>
          </p:grpSpPr>
          <p:sp>
            <p:nvSpPr>
              <p:cNvPr id="67605" name="AutoShape 21"/>
              <p:cNvSpPr>
                <a:spLocks/>
              </p:cNvSpPr>
              <p:nvPr/>
            </p:nvSpPr>
            <p:spPr bwMode="auto">
              <a:xfrm>
                <a:off x="820737" y="265112"/>
                <a:ext cx="1604963" cy="3921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67606" name="Line 22"/>
              <p:cNvSpPr>
                <a:spLocks noChangeShapeType="1"/>
              </p:cNvSpPr>
              <p:nvPr/>
            </p:nvSpPr>
            <p:spPr bwMode="auto">
              <a:xfrm>
                <a:off x="1624012" y="654050"/>
                <a:ext cx="1" cy="1168400"/>
              </a:xfrm>
              <a:prstGeom prst="line">
                <a:avLst/>
              </a:prstGeom>
              <a:noFill/>
              <a:ln w="9525" cap="flat" cmpd="sng">
                <a:solidFill>
                  <a:srgbClr val="000000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67607" name="Line 23"/>
              <p:cNvSpPr>
                <a:spLocks noChangeShapeType="1"/>
              </p:cNvSpPr>
              <p:nvPr/>
            </p:nvSpPr>
            <p:spPr bwMode="auto">
              <a:xfrm>
                <a:off x="-1" y="287337"/>
                <a:ext cx="808039" cy="1589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67608" name="AutoShape 24"/>
              <p:cNvSpPr>
                <a:spLocks/>
              </p:cNvSpPr>
              <p:nvPr/>
            </p:nvSpPr>
            <p:spPr bwMode="auto">
              <a:xfrm>
                <a:off x="41275" y="0"/>
                <a:ext cx="2466740" cy="2159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/>
                <a:r>
                  <a:rPr lang="en-US" altLang="en-US" sz="1400">
                    <a:latin typeface="Courier" charset="0"/>
                    <a:ea typeface="Courier" charset="0"/>
                    <a:cs typeface="Courier" charset="0"/>
                    <a:sym typeface="Courier" charset="0"/>
                  </a:rPr>
                  <a:t>createTicket(selection)</a:t>
                </a:r>
                <a:endParaRPr lang="en-US" altLang="en-US"/>
              </a:p>
            </p:txBody>
          </p:sp>
        </p:grpSp>
      </p:grpSp>
      <p:grpSp>
        <p:nvGrpSpPr>
          <p:cNvPr id="67609" name="Group 25"/>
          <p:cNvGrpSpPr>
            <a:grpSpLocks/>
          </p:cNvGrpSpPr>
          <p:nvPr/>
        </p:nvGrpSpPr>
        <p:grpSpPr bwMode="auto">
          <a:xfrm>
            <a:off x="2913063" y="3709988"/>
            <a:ext cx="1738312" cy="649287"/>
            <a:chOff x="0" y="0"/>
            <a:chExt cx="1738313" cy="649288"/>
          </a:xfrm>
        </p:grpSpPr>
        <p:grpSp>
          <p:nvGrpSpPr>
            <p:cNvPr id="67610" name="Group 26"/>
            <p:cNvGrpSpPr>
              <a:grpSpLocks/>
            </p:cNvGrpSpPr>
            <p:nvPr/>
          </p:nvGrpSpPr>
          <p:grpSpPr bwMode="auto">
            <a:xfrm>
              <a:off x="0" y="268287"/>
              <a:ext cx="1738313" cy="381001"/>
              <a:chOff x="-1" y="-1"/>
              <a:chExt cx="1738314" cy="381001"/>
            </a:xfrm>
          </p:grpSpPr>
          <p:sp>
            <p:nvSpPr>
              <p:cNvPr id="67611" name="AutoShape 27"/>
              <p:cNvSpPr>
                <a:spLocks/>
              </p:cNvSpPr>
              <p:nvPr/>
            </p:nvSpPr>
            <p:spPr bwMode="auto">
              <a:xfrm>
                <a:off x="1533525" y="3175"/>
                <a:ext cx="204788" cy="377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67612" name="Line 28"/>
              <p:cNvSpPr>
                <a:spLocks noChangeShapeType="1"/>
              </p:cNvSpPr>
              <p:nvPr/>
            </p:nvSpPr>
            <p:spPr bwMode="auto">
              <a:xfrm>
                <a:off x="-1" y="-1"/>
                <a:ext cx="1506539" cy="1589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</p:grpSp>
        <p:sp>
          <p:nvSpPr>
            <p:cNvPr id="67613" name="AutoShape 29"/>
            <p:cNvSpPr>
              <a:spLocks/>
            </p:cNvSpPr>
            <p:nvPr/>
          </p:nvSpPr>
          <p:spPr bwMode="auto">
            <a:xfrm>
              <a:off x="65087" y="0"/>
              <a:ext cx="652885" cy="215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4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free()</a:t>
              </a:r>
              <a:endParaRPr lang="en-US" altLang="en-US"/>
            </a:p>
          </p:txBody>
        </p:sp>
      </p:grpSp>
      <p:grpSp>
        <p:nvGrpSpPr>
          <p:cNvPr id="67614" name="Group 30"/>
          <p:cNvGrpSpPr>
            <a:grpSpLocks/>
          </p:cNvGrpSpPr>
          <p:nvPr/>
        </p:nvGrpSpPr>
        <p:grpSpPr bwMode="auto">
          <a:xfrm>
            <a:off x="4767263" y="1719263"/>
            <a:ext cx="3725862" cy="1055687"/>
            <a:chOff x="0" y="0"/>
            <a:chExt cx="3725809" cy="1057266"/>
          </a:xfrm>
        </p:grpSpPr>
        <p:sp>
          <p:nvSpPr>
            <p:cNvPr id="67615" name="AutoShape 31"/>
            <p:cNvSpPr>
              <a:spLocks/>
            </p:cNvSpPr>
            <p:nvPr/>
          </p:nvSpPr>
          <p:spPr bwMode="auto">
            <a:xfrm>
              <a:off x="0" y="0"/>
              <a:ext cx="3725809" cy="105726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9037" y="0"/>
                  </a:moveTo>
                  <a:cubicBezTo>
                    <a:pt x="7649" y="0"/>
                    <a:pt x="6524" y="1096"/>
                    <a:pt x="6524" y="2448"/>
                  </a:cubicBezTo>
                  <a:lnTo>
                    <a:pt x="6524" y="12243"/>
                  </a:lnTo>
                  <a:cubicBezTo>
                    <a:pt x="6524" y="13595"/>
                    <a:pt x="7649" y="14692"/>
                    <a:pt x="9037" y="14692"/>
                  </a:cubicBezTo>
                  <a:lnTo>
                    <a:pt x="0" y="21600"/>
                  </a:lnTo>
                  <a:lnTo>
                    <a:pt x="12806" y="14692"/>
                  </a:lnTo>
                  <a:lnTo>
                    <a:pt x="19087" y="14692"/>
                  </a:lnTo>
                  <a:cubicBezTo>
                    <a:pt x="20475" y="14692"/>
                    <a:pt x="21600" y="13595"/>
                    <a:pt x="21600" y="12243"/>
                  </a:cubicBezTo>
                  <a:lnTo>
                    <a:pt x="21600" y="2448"/>
                  </a:lnTo>
                  <a:cubicBezTo>
                    <a:pt x="21600" y="1096"/>
                    <a:pt x="20475" y="0"/>
                    <a:pt x="19087" y="0"/>
                  </a:cubicBezTo>
                  <a:lnTo>
                    <a:pt x="903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67616" name="AutoShape 32"/>
            <p:cNvSpPr>
              <a:spLocks/>
            </p:cNvSpPr>
            <p:nvPr/>
          </p:nvSpPr>
          <p:spPr bwMode="auto">
            <a:xfrm>
              <a:off x="1220708" y="185354"/>
              <a:ext cx="1767741" cy="3484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Creation of Ticket</a:t>
              </a:r>
              <a:endParaRPr lang="en-US" altLang="en-US"/>
            </a:p>
          </p:txBody>
        </p:sp>
      </p:grpSp>
      <p:grpSp>
        <p:nvGrpSpPr>
          <p:cNvPr id="67617" name="Group 33"/>
          <p:cNvGrpSpPr>
            <a:grpSpLocks/>
          </p:cNvGrpSpPr>
          <p:nvPr/>
        </p:nvGrpSpPr>
        <p:grpSpPr bwMode="auto">
          <a:xfrm>
            <a:off x="4602163" y="3592513"/>
            <a:ext cx="3468687" cy="796925"/>
            <a:chOff x="0" y="0"/>
            <a:chExt cx="3467159" cy="796931"/>
          </a:xfrm>
        </p:grpSpPr>
        <p:sp>
          <p:nvSpPr>
            <p:cNvPr id="67618" name="AutoShape 34"/>
            <p:cNvSpPr>
              <a:spLocks/>
            </p:cNvSpPr>
            <p:nvPr/>
          </p:nvSpPr>
          <p:spPr bwMode="auto">
            <a:xfrm>
              <a:off x="0" y="0"/>
              <a:ext cx="3467159" cy="796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6534" y="0"/>
                  </a:moveTo>
                  <a:cubicBezTo>
                    <a:pt x="4870" y="0"/>
                    <a:pt x="3521" y="1210"/>
                    <a:pt x="3521" y="2703"/>
                  </a:cubicBezTo>
                  <a:lnTo>
                    <a:pt x="3521" y="13517"/>
                  </a:lnTo>
                  <a:cubicBezTo>
                    <a:pt x="3521" y="15010"/>
                    <a:pt x="4870" y="16221"/>
                    <a:pt x="6534" y="16221"/>
                  </a:cubicBezTo>
                  <a:lnTo>
                    <a:pt x="0" y="21600"/>
                  </a:lnTo>
                  <a:lnTo>
                    <a:pt x="11054" y="16221"/>
                  </a:lnTo>
                  <a:lnTo>
                    <a:pt x="18586" y="16221"/>
                  </a:lnTo>
                  <a:cubicBezTo>
                    <a:pt x="20250" y="16221"/>
                    <a:pt x="21600" y="15010"/>
                    <a:pt x="21600" y="13517"/>
                  </a:cubicBezTo>
                  <a:lnTo>
                    <a:pt x="21600" y="2703"/>
                  </a:lnTo>
                  <a:cubicBezTo>
                    <a:pt x="21600" y="1210"/>
                    <a:pt x="20250" y="0"/>
                    <a:pt x="18586" y="0"/>
                  </a:cubicBezTo>
                  <a:lnTo>
                    <a:pt x="65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67619" name="AutoShape 35"/>
            <p:cNvSpPr>
              <a:spLocks/>
            </p:cNvSpPr>
            <p:nvPr/>
          </p:nvSpPr>
          <p:spPr bwMode="auto">
            <a:xfrm>
              <a:off x="671478" y="125029"/>
              <a:ext cx="2047129" cy="3484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Destruction of Ticket</a:t>
              </a:r>
              <a:endParaRPr lang="en-US" altLang="en-US"/>
            </a:p>
          </p:txBody>
        </p:sp>
      </p:grpSp>
      <p:grpSp>
        <p:nvGrpSpPr>
          <p:cNvPr id="67620" name="Group 36"/>
          <p:cNvGrpSpPr>
            <a:grpSpLocks/>
          </p:cNvGrpSpPr>
          <p:nvPr/>
        </p:nvGrpSpPr>
        <p:grpSpPr bwMode="auto">
          <a:xfrm>
            <a:off x="2913063" y="3176588"/>
            <a:ext cx="1738312" cy="611187"/>
            <a:chOff x="0" y="0"/>
            <a:chExt cx="1738313" cy="611188"/>
          </a:xfrm>
        </p:grpSpPr>
        <p:grpSp>
          <p:nvGrpSpPr>
            <p:cNvPr id="67621" name="Group 37"/>
            <p:cNvGrpSpPr>
              <a:grpSpLocks/>
            </p:cNvGrpSpPr>
            <p:nvPr/>
          </p:nvGrpSpPr>
          <p:grpSpPr bwMode="auto">
            <a:xfrm>
              <a:off x="0" y="230187"/>
              <a:ext cx="1738313" cy="381001"/>
              <a:chOff x="-1" y="-1"/>
              <a:chExt cx="1738314" cy="381001"/>
            </a:xfrm>
          </p:grpSpPr>
          <p:sp>
            <p:nvSpPr>
              <p:cNvPr id="67622" name="AutoShape 38"/>
              <p:cNvSpPr>
                <a:spLocks/>
              </p:cNvSpPr>
              <p:nvPr/>
            </p:nvSpPr>
            <p:spPr bwMode="auto">
              <a:xfrm>
                <a:off x="1533525" y="3175"/>
                <a:ext cx="204788" cy="377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altLang="en-US" sz="1800">
                  <a:latin typeface="Times" charset="0"/>
                  <a:ea typeface="Times" charset="0"/>
                  <a:cs typeface="Times" charset="0"/>
                  <a:sym typeface="Times" charset="0"/>
                </a:endParaRPr>
              </a:p>
            </p:txBody>
          </p:sp>
          <p:sp>
            <p:nvSpPr>
              <p:cNvPr id="67623" name="Line 39"/>
              <p:cNvSpPr>
                <a:spLocks noChangeShapeType="1"/>
              </p:cNvSpPr>
              <p:nvPr/>
            </p:nvSpPr>
            <p:spPr bwMode="auto">
              <a:xfrm>
                <a:off x="-1" y="-1"/>
                <a:ext cx="1506539" cy="1589"/>
              </a:xfrm>
              <a:prstGeom prst="line">
                <a:avLst/>
              </a:prstGeom>
              <a:noFill/>
              <a:ln w="17463" cap="flat" cmpd="sng">
                <a:solidFill>
                  <a:srgbClr val="000000"/>
                </a:solidFill>
                <a:prstDash val="solid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1pPr>
                <a:lvl2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2pPr>
                <a:lvl3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3pPr>
                <a:lvl4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4pPr>
                <a:lvl5pPr defTabSz="457200"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5pPr>
                <a:lvl6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6pPr>
                <a:lvl7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7pPr>
                <a:lvl8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8pPr>
                <a:lvl9pPr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defRPr>
                </a:lvl9pPr>
              </a:lstStyle>
              <a:p>
                <a:pPr algn="l"/>
                <a:endParaRPr lang="en-US" altLang="en-US" sz="1200"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</p:txBody>
          </p:sp>
        </p:grpSp>
        <p:sp>
          <p:nvSpPr>
            <p:cNvPr id="67624" name="AutoShape 40"/>
            <p:cNvSpPr>
              <a:spLocks/>
            </p:cNvSpPr>
            <p:nvPr/>
          </p:nvSpPr>
          <p:spPr bwMode="auto">
            <a:xfrm>
              <a:off x="65087" y="0"/>
              <a:ext cx="759583" cy="215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en-US" sz="1400"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print()</a:t>
              </a:r>
              <a:endParaRPr lang="en-US" altLang="en-US"/>
            </a:p>
          </p:txBody>
        </p:sp>
      </p:grpSp>
      <p:grpSp>
        <p:nvGrpSpPr>
          <p:cNvPr id="67625" name="Group 41"/>
          <p:cNvGrpSpPr>
            <a:grpSpLocks/>
          </p:cNvGrpSpPr>
          <p:nvPr/>
        </p:nvGrpSpPr>
        <p:grpSpPr bwMode="auto">
          <a:xfrm>
            <a:off x="4406900" y="4241800"/>
            <a:ext cx="292100" cy="292100"/>
            <a:chOff x="0" y="0"/>
            <a:chExt cx="292100" cy="292100"/>
          </a:xfrm>
        </p:grpSpPr>
        <p:sp>
          <p:nvSpPr>
            <p:cNvPr id="67626" name="Line 42"/>
            <p:cNvSpPr>
              <a:spLocks noChangeShapeType="1"/>
            </p:cNvSpPr>
            <p:nvPr/>
          </p:nvSpPr>
          <p:spPr bwMode="auto">
            <a:xfrm flipV="1">
              <a:off x="-1" y="-1"/>
              <a:ext cx="292101" cy="292101"/>
            </a:xfrm>
            <a:prstGeom prst="lin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67627" name="Line 43"/>
            <p:cNvSpPr>
              <a:spLocks noChangeShapeType="1"/>
            </p:cNvSpPr>
            <p:nvPr/>
          </p:nvSpPr>
          <p:spPr bwMode="auto">
            <a:xfrm flipH="1" flipV="1">
              <a:off x="-1" y="-1"/>
              <a:ext cx="292101" cy="292101"/>
            </a:xfrm>
            <a:prstGeom prst="lin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1pPr>
              <a:lvl2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2pPr>
              <a:lvl3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3pPr>
              <a:lvl4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4pPr>
              <a:lvl5pPr defTabSz="457200"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5pPr>
              <a:lvl6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6pPr>
              <a:lvl7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7pPr>
              <a:lvl8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8pPr>
              <a:lvl9pPr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 Bold" charset="0"/>
                  <a:ea typeface="Times New Roman Bold" charset="0"/>
                  <a:cs typeface="Times New Roman Bold" charset="0"/>
                  <a:sym typeface="Times New Roman Bold" charset="0"/>
                </a:defRPr>
              </a:lvl9pPr>
            </a:lstStyle>
            <a:p>
              <a:pPr algn="l"/>
              <a:endParaRPr lang="en-US" altLang="en-US" sz="1200"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95378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İletişim diyagramı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Ardışıl diyagramı ile aynı bilgiyi gösterir.</a:t>
            </a:r>
          </a:p>
          <a:p>
            <a:r>
              <a:rPr lang="tr-TR" dirty="0" smtClean="0"/>
              <a:t>Etkileşimleri numaralandırarak mesajların sırasını verir</a:t>
            </a:r>
          </a:p>
          <a:p>
            <a:r>
              <a:rPr lang="tr-TR" dirty="0" smtClean="0"/>
              <a:t>Ardışıl diyagrama göre daha küçük boyutludur ancak mesajların sırasını takip etmek zorlaşır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210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SaatAyarlama Ardışıl diyagramı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1"/>
            <a:ext cx="74676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5233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SaatAyarlama </a:t>
            </a:r>
            <a:r>
              <a:rPr lang="tr-TR" dirty="0" smtClean="0"/>
              <a:t>İletişim diyagramı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71628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5860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2AAC02E7-1545-4AC8-A70C-079811C73F4E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57</a:t>
            </a:fld>
            <a:endParaRPr lang="en-US" altLang="en-US"/>
          </a:p>
        </p:txBody>
      </p:sp>
      <p:sp>
        <p:nvSpPr>
          <p:cNvPr id="69634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Aktivite Diyagramları</a:t>
            </a:r>
            <a:endParaRPr lang="en-US" altLang="en-US" dirty="0"/>
          </a:p>
        </p:txBody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 bwMode="auto">
          <a:xfrm>
            <a:off x="355600" y="1155700"/>
            <a:ext cx="8255000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Durum diyagramlarının özel bir çeşididir</a:t>
            </a: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Aktivitelerin durumu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(“</a:t>
            </a: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fonksiyonlar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”) </a:t>
            </a: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Aktivite diyagramı sistemdeki iş akışını göstermede kullanışlıdır</a:t>
            </a:r>
            <a:endParaRPr lang="en-US" altLang="en-US" dirty="0"/>
          </a:p>
        </p:txBody>
      </p:sp>
      <p:pic>
        <p:nvPicPr>
          <p:cNvPr id="69636" name="Picture 4" descr="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141788"/>
            <a:ext cx="7632700" cy="81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52122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C1D6B02D-AC31-4429-AC52-CAD8E8B8CBC6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58</a:t>
            </a:fld>
            <a:endParaRPr lang="en-US" altLang="en-US"/>
          </a:p>
        </p:txBody>
      </p:sp>
      <p:sp>
        <p:nvSpPr>
          <p:cNvPr id="71682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Aktivite diyagramları karar vermeyi de modelleyebilir</a:t>
            </a:r>
            <a:endParaRPr lang="en-US" altLang="en-US" dirty="0"/>
          </a:p>
        </p:txBody>
      </p:sp>
      <p:pic>
        <p:nvPicPr>
          <p:cNvPr id="71683" name="Picture 3" descr="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727200"/>
            <a:ext cx="8199438" cy="347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71684" name="Group 4"/>
          <p:cNvGrpSpPr>
            <a:grpSpLocks/>
          </p:cNvGrpSpPr>
          <p:nvPr/>
        </p:nvGrpSpPr>
        <p:grpSpPr bwMode="auto">
          <a:xfrm>
            <a:off x="3446463" y="847725"/>
            <a:ext cx="2870200" cy="1190625"/>
            <a:chOff x="0" y="0"/>
            <a:chExt cx="2868665" cy="1190628"/>
          </a:xfrm>
        </p:grpSpPr>
        <p:sp>
          <p:nvSpPr>
            <p:cNvPr id="71685" name="AutoShape 5"/>
            <p:cNvSpPr>
              <a:spLocks/>
            </p:cNvSpPr>
            <p:nvPr/>
          </p:nvSpPr>
          <p:spPr bwMode="auto">
            <a:xfrm>
              <a:off x="0" y="0"/>
              <a:ext cx="2868665" cy="119062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283" y="0"/>
                  </a:moveTo>
                  <a:cubicBezTo>
                    <a:pt x="3481" y="0"/>
                    <a:pt x="2020" y="827"/>
                    <a:pt x="2020" y="1847"/>
                  </a:cubicBezTo>
                  <a:lnTo>
                    <a:pt x="2020" y="9239"/>
                  </a:lnTo>
                  <a:cubicBezTo>
                    <a:pt x="2020" y="10260"/>
                    <a:pt x="3481" y="11087"/>
                    <a:pt x="5283" y="11087"/>
                  </a:cubicBezTo>
                  <a:lnTo>
                    <a:pt x="0" y="21600"/>
                  </a:lnTo>
                  <a:lnTo>
                    <a:pt x="10178" y="11087"/>
                  </a:lnTo>
                  <a:lnTo>
                    <a:pt x="18336" y="11087"/>
                  </a:lnTo>
                  <a:cubicBezTo>
                    <a:pt x="20138" y="11087"/>
                    <a:pt x="21600" y="10260"/>
                    <a:pt x="21600" y="9239"/>
                  </a:cubicBezTo>
                  <a:lnTo>
                    <a:pt x="21600" y="1847"/>
                  </a:lnTo>
                  <a:cubicBezTo>
                    <a:pt x="21600" y="827"/>
                    <a:pt x="20138" y="0"/>
                    <a:pt x="18336" y="0"/>
                  </a:cubicBezTo>
                  <a:lnTo>
                    <a:pt x="528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71686" name="AutoShape 6"/>
            <p:cNvSpPr>
              <a:spLocks/>
            </p:cNvSpPr>
            <p:nvPr/>
          </p:nvSpPr>
          <p:spPr bwMode="auto">
            <a:xfrm>
              <a:off x="363563" y="131379"/>
              <a:ext cx="916743" cy="3484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tr-TR" altLang="en-US" sz="1800" dirty="0" smtClean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Karar</a:t>
              </a:r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1047996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7A758682-1DBF-411D-B254-C7E2D1532C42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59</a:t>
            </a:fld>
            <a:endParaRPr lang="en-US" altLang="en-US"/>
          </a:p>
        </p:txBody>
      </p:sp>
      <p:sp>
        <p:nvSpPr>
          <p:cNvPr id="72706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724900" cy="863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tr-TR" altLang="en-US" sz="2800" b="1" i="1" dirty="0">
                <a:latin typeface="Times" charset="0"/>
                <a:ea typeface="Times" charset="0"/>
                <a:cs typeface="Times" charset="0"/>
                <a:sym typeface="Times" charset="0"/>
              </a:rPr>
              <a:t>Aktivite diyagramları </a:t>
            </a: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eşzamanlılığı modelleyebilir</a:t>
            </a:r>
            <a:endParaRPr lang="en-US" altLang="en-US" dirty="0"/>
          </a:p>
        </p:txBody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xfrm>
            <a:off x="482600" y="1352550"/>
            <a:ext cx="8255000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Birçok aktivitenin senkronizasyonu</a:t>
            </a: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Kontrol akışını threadlere böler</a:t>
            </a:r>
            <a:endParaRPr lang="en-US" altLang="en-US" dirty="0"/>
          </a:p>
        </p:txBody>
      </p:sp>
      <p:pic>
        <p:nvPicPr>
          <p:cNvPr id="72708" name="Picture 4" descr="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882900"/>
            <a:ext cx="8210550" cy="316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72709" name="Group 5"/>
          <p:cNvGrpSpPr>
            <a:grpSpLocks/>
          </p:cNvGrpSpPr>
          <p:nvPr/>
        </p:nvGrpSpPr>
        <p:grpSpPr bwMode="auto">
          <a:xfrm>
            <a:off x="6440488" y="3021013"/>
            <a:ext cx="2422525" cy="1333500"/>
            <a:chOff x="0" y="0"/>
            <a:chExt cx="2422544" cy="1332462"/>
          </a:xfrm>
        </p:grpSpPr>
        <p:sp>
          <p:nvSpPr>
            <p:cNvPr id="72710" name="AutoShape 6"/>
            <p:cNvSpPr>
              <a:spLocks/>
            </p:cNvSpPr>
            <p:nvPr/>
          </p:nvSpPr>
          <p:spPr bwMode="auto">
            <a:xfrm>
              <a:off x="9811" y="0"/>
              <a:ext cx="2412733" cy="761932"/>
            </a:xfrm>
            <a:custGeom>
              <a:avLst/>
              <a:gdLst>
                <a:gd name="T0" fmla="+- 0 10742 110"/>
                <a:gd name="T1" fmla="*/ T0 w 21264"/>
                <a:gd name="T2" fmla="+- 0 10680 369"/>
                <a:gd name="T3" fmla="*/ 10680 h 20623"/>
                <a:gd name="T4" fmla="+- 0 10742 110"/>
                <a:gd name="T5" fmla="*/ T4 w 21264"/>
                <a:gd name="T6" fmla="+- 0 10680 369"/>
                <a:gd name="T7" fmla="*/ 10680 h 20623"/>
                <a:gd name="T8" fmla="+- 0 10742 110"/>
                <a:gd name="T9" fmla="*/ T8 w 21264"/>
                <a:gd name="T10" fmla="+- 0 10680 369"/>
                <a:gd name="T11" fmla="*/ 10680 h 20623"/>
                <a:gd name="T12" fmla="+- 0 10742 110"/>
                <a:gd name="T13" fmla="*/ T12 w 21264"/>
                <a:gd name="T14" fmla="+- 0 10680 369"/>
                <a:gd name="T15" fmla="*/ 10680 h 2062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64" h="20623">
                  <a:moveTo>
                    <a:pt x="1919" y="6856"/>
                  </a:moveTo>
                  <a:cubicBezTo>
                    <a:pt x="744" y="7017"/>
                    <a:pt x="-110" y="8412"/>
                    <a:pt x="11" y="9971"/>
                  </a:cubicBezTo>
                  <a:cubicBezTo>
                    <a:pt x="81" y="10870"/>
                    <a:pt x="469" y="11672"/>
                    <a:pt x="1057" y="12129"/>
                  </a:cubicBezTo>
                  <a:lnTo>
                    <a:pt x="1046" y="12097"/>
                  </a:lnTo>
                  <a:cubicBezTo>
                    <a:pt x="236" y="13236"/>
                    <a:pt x="281" y="15024"/>
                    <a:pt x="1147" y="16091"/>
                  </a:cubicBezTo>
                  <a:cubicBezTo>
                    <a:pt x="1608" y="16659"/>
                    <a:pt x="2236" y="16931"/>
                    <a:pt x="2864" y="16834"/>
                  </a:cubicBezTo>
                  <a:lnTo>
                    <a:pt x="2852" y="16853"/>
                  </a:lnTo>
                  <a:cubicBezTo>
                    <a:pt x="3896" y="19265"/>
                    <a:pt x="6218" y="20100"/>
                    <a:pt x="8039" y="18717"/>
                  </a:cubicBezTo>
                  <a:cubicBezTo>
                    <a:pt x="8062" y="18700"/>
                    <a:pt x="8085" y="18682"/>
                    <a:pt x="8108" y="18664"/>
                  </a:cubicBezTo>
                  <a:lnTo>
                    <a:pt x="8101" y="18668"/>
                  </a:lnTo>
                  <a:cubicBezTo>
                    <a:pt x="9122" y="20688"/>
                    <a:pt x="11186" y="21231"/>
                    <a:pt x="12712" y="19880"/>
                  </a:cubicBezTo>
                  <a:cubicBezTo>
                    <a:pt x="13351" y="19314"/>
                    <a:pt x="13823" y="18472"/>
                    <a:pt x="14046" y="17497"/>
                  </a:cubicBezTo>
                  <a:lnTo>
                    <a:pt x="14049" y="17522"/>
                  </a:lnTo>
                  <a:cubicBezTo>
                    <a:pt x="15384" y="18620"/>
                    <a:pt x="17140" y="18084"/>
                    <a:pt x="17973" y="16325"/>
                  </a:cubicBezTo>
                  <a:cubicBezTo>
                    <a:pt x="18256" y="15728"/>
                    <a:pt x="18405" y="15039"/>
                    <a:pt x="18405" y="14336"/>
                  </a:cubicBezTo>
                  <a:lnTo>
                    <a:pt x="18399" y="14357"/>
                  </a:lnTo>
                  <a:cubicBezTo>
                    <a:pt x="20223" y="14013"/>
                    <a:pt x="21490" y="11783"/>
                    <a:pt x="21229" y="9376"/>
                  </a:cubicBezTo>
                  <a:cubicBezTo>
                    <a:pt x="21148" y="8627"/>
                    <a:pt x="20921" y="7918"/>
                    <a:pt x="20572" y="7318"/>
                  </a:cubicBezTo>
                  <a:lnTo>
                    <a:pt x="20566" y="7316"/>
                  </a:lnTo>
                  <a:cubicBezTo>
                    <a:pt x="21137" y="5553"/>
                    <a:pt x="20520" y="3512"/>
                    <a:pt x="19187" y="2756"/>
                  </a:cubicBezTo>
                  <a:cubicBezTo>
                    <a:pt x="19075" y="2692"/>
                    <a:pt x="18960" y="2639"/>
                    <a:pt x="18842" y="2597"/>
                  </a:cubicBezTo>
                  <a:lnTo>
                    <a:pt x="18852" y="2590"/>
                  </a:lnTo>
                  <a:cubicBezTo>
                    <a:pt x="18618" y="879"/>
                    <a:pt x="17374" y="-259"/>
                    <a:pt x="16075" y="50"/>
                  </a:cubicBezTo>
                  <a:cubicBezTo>
                    <a:pt x="15529" y="179"/>
                    <a:pt x="15034" y="555"/>
                    <a:pt x="14675" y="1112"/>
                  </a:cubicBezTo>
                  <a:lnTo>
                    <a:pt x="14679" y="1117"/>
                  </a:lnTo>
                  <a:cubicBezTo>
                    <a:pt x="13959" y="-130"/>
                    <a:pt x="12611" y="-369"/>
                    <a:pt x="11667" y="581"/>
                  </a:cubicBezTo>
                  <a:cubicBezTo>
                    <a:pt x="11406" y="844"/>
                    <a:pt x="11194" y="1183"/>
                    <a:pt x="11047" y="1571"/>
                  </a:cubicBezTo>
                  <a:lnTo>
                    <a:pt x="11055" y="1617"/>
                  </a:lnTo>
                  <a:cubicBezTo>
                    <a:pt x="10021" y="273"/>
                    <a:pt x="8359" y="290"/>
                    <a:pt x="7342" y="1656"/>
                  </a:cubicBezTo>
                  <a:cubicBezTo>
                    <a:pt x="7164" y="1895"/>
                    <a:pt x="7014" y="2166"/>
                    <a:pt x="6895" y="2462"/>
                  </a:cubicBezTo>
                  <a:lnTo>
                    <a:pt x="6887" y="2485"/>
                  </a:lnTo>
                  <a:cubicBezTo>
                    <a:pt x="5302" y="1260"/>
                    <a:pt x="3266" y="1962"/>
                    <a:pt x="2338" y="4052"/>
                  </a:cubicBezTo>
                  <a:cubicBezTo>
                    <a:pt x="1962" y="4900"/>
                    <a:pt x="1812" y="5889"/>
                    <a:pt x="1912" y="6862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20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72711" name="AutoShape 7"/>
            <p:cNvSpPr>
              <a:spLocks/>
            </p:cNvSpPr>
            <p:nvPr/>
          </p:nvSpPr>
          <p:spPr bwMode="auto">
            <a:xfrm>
              <a:off x="356029" y="851096"/>
              <a:ext cx="402168" cy="1270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799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799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20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72712" name="AutoShape 8"/>
            <p:cNvSpPr>
              <a:spLocks/>
            </p:cNvSpPr>
            <p:nvPr/>
          </p:nvSpPr>
          <p:spPr bwMode="auto">
            <a:xfrm>
              <a:off x="153605" y="1090315"/>
              <a:ext cx="268112" cy="8466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20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72713" name="AutoShape 9"/>
            <p:cNvSpPr>
              <a:spLocks/>
            </p:cNvSpPr>
            <p:nvPr/>
          </p:nvSpPr>
          <p:spPr bwMode="auto">
            <a:xfrm>
              <a:off x="0" y="1290128"/>
              <a:ext cx="134056" cy="4233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20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72714" name="AutoShape 10"/>
            <p:cNvSpPr>
              <a:spLocks/>
            </p:cNvSpPr>
            <p:nvPr/>
          </p:nvSpPr>
          <p:spPr bwMode="auto">
            <a:xfrm>
              <a:off x="129881" y="41131"/>
              <a:ext cx="2213544" cy="64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3554"/>
                  </a:moveTo>
                  <a:cubicBezTo>
                    <a:pt x="417" y="13915"/>
                    <a:pt x="898" y="14078"/>
                    <a:pt x="1380" y="14023"/>
                  </a:cubicBezTo>
                  <a:moveTo>
                    <a:pt x="1999" y="19343"/>
                  </a:moveTo>
                  <a:cubicBezTo>
                    <a:pt x="2206" y="19308"/>
                    <a:pt x="2410" y="19232"/>
                    <a:pt x="2603" y="19119"/>
                  </a:cubicBezTo>
                  <a:moveTo>
                    <a:pt x="7435" y="20577"/>
                  </a:moveTo>
                  <a:cubicBezTo>
                    <a:pt x="7531" y="20936"/>
                    <a:pt x="7653" y="21279"/>
                    <a:pt x="7799" y="21600"/>
                  </a:cubicBezTo>
                  <a:moveTo>
                    <a:pt x="14381" y="20160"/>
                  </a:moveTo>
                  <a:cubicBezTo>
                    <a:pt x="14456" y="19794"/>
                    <a:pt x="14505" y="19419"/>
                    <a:pt x="14526" y="19038"/>
                  </a:cubicBezTo>
                  <a:moveTo>
                    <a:pt x="19208" y="16269"/>
                  </a:moveTo>
                  <a:cubicBezTo>
                    <a:pt x="19208" y="14502"/>
                    <a:pt x="18520" y="12889"/>
                    <a:pt x="17435" y="12115"/>
                  </a:cubicBezTo>
                  <a:moveTo>
                    <a:pt x="20810" y="9204"/>
                  </a:moveTo>
                  <a:cubicBezTo>
                    <a:pt x="21152" y="8776"/>
                    <a:pt x="21423" y="8238"/>
                    <a:pt x="21600" y="7632"/>
                  </a:cubicBezTo>
                  <a:moveTo>
                    <a:pt x="19744" y="2560"/>
                  </a:moveTo>
                  <a:cubicBezTo>
                    <a:pt x="19746" y="2311"/>
                    <a:pt x="19732" y="2063"/>
                    <a:pt x="19702" y="1818"/>
                  </a:cubicBezTo>
                  <a:moveTo>
                    <a:pt x="15077" y="0"/>
                  </a:moveTo>
                  <a:cubicBezTo>
                    <a:pt x="14912" y="285"/>
                    <a:pt x="14776" y="604"/>
                    <a:pt x="14673" y="946"/>
                  </a:cubicBezTo>
                  <a:moveTo>
                    <a:pt x="11061" y="564"/>
                  </a:moveTo>
                  <a:cubicBezTo>
                    <a:pt x="10973" y="823"/>
                    <a:pt x="10907" y="1097"/>
                    <a:pt x="10865" y="1380"/>
                  </a:cubicBezTo>
                  <a:moveTo>
                    <a:pt x="7162" y="2480"/>
                  </a:moveTo>
                  <a:cubicBezTo>
                    <a:pt x="6949" y="2175"/>
                    <a:pt x="6711" y="1909"/>
                    <a:pt x="6454" y="1688"/>
                  </a:cubicBezTo>
                  <a:moveTo>
                    <a:pt x="946" y="7073"/>
                  </a:moveTo>
                  <a:cubicBezTo>
                    <a:pt x="972" y="7356"/>
                    <a:pt x="1013" y="7634"/>
                    <a:pt x="1070" y="7907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20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72715" name="AutoShape 11"/>
            <p:cNvSpPr>
              <a:spLocks/>
            </p:cNvSpPr>
            <p:nvPr/>
          </p:nvSpPr>
          <p:spPr bwMode="auto">
            <a:xfrm>
              <a:off x="342400" y="176988"/>
              <a:ext cx="1768907" cy="3727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tr-TR" altLang="en-US" sz="2000" dirty="0" smtClean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Senkronizasyon</a:t>
              </a:r>
              <a:endParaRPr lang="en-US" altLang="en-US" dirty="0"/>
            </a:p>
          </p:txBody>
        </p:sp>
      </p:grpSp>
      <p:grpSp>
        <p:nvGrpSpPr>
          <p:cNvPr id="72716" name="Group 12"/>
          <p:cNvGrpSpPr>
            <a:grpSpLocks/>
          </p:cNvGrpSpPr>
          <p:nvPr/>
        </p:nvGrpSpPr>
        <p:grpSpPr bwMode="auto">
          <a:xfrm>
            <a:off x="633413" y="2944813"/>
            <a:ext cx="2438400" cy="1498600"/>
            <a:chOff x="0" y="0"/>
            <a:chExt cx="2438130" cy="1497396"/>
          </a:xfrm>
        </p:grpSpPr>
        <p:sp>
          <p:nvSpPr>
            <p:cNvPr id="72717" name="AutoShape 13"/>
            <p:cNvSpPr>
              <a:spLocks/>
            </p:cNvSpPr>
            <p:nvPr/>
          </p:nvSpPr>
          <p:spPr bwMode="auto">
            <a:xfrm>
              <a:off x="0" y="0"/>
              <a:ext cx="2438130" cy="698437"/>
            </a:xfrm>
            <a:custGeom>
              <a:avLst/>
              <a:gdLst>
                <a:gd name="T0" fmla="+- 0 10742 110"/>
                <a:gd name="T1" fmla="*/ T0 w 21264"/>
                <a:gd name="T2" fmla="+- 0 10680 369"/>
                <a:gd name="T3" fmla="*/ 10680 h 20623"/>
                <a:gd name="T4" fmla="+- 0 10742 110"/>
                <a:gd name="T5" fmla="*/ T4 w 21264"/>
                <a:gd name="T6" fmla="+- 0 10680 369"/>
                <a:gd name="T7" fmla="*/ 10680 h 20623"/>
                <a:gd name="T8" fmla="+- 0 10742 110"/>
                <a:gd name="T9" fmla="*/ T8 w 21264"/>
                <a:gd name="T10" fmla="+- 0 10680 369"/>
                <a:gd name="T11" fmla="*/ 10680 h 20623"/>
                <a:gd name="T12" fmla="+- 0 10742 110"/>
                <a:gd name="T13" fmla="*/ T12 w 21264"/>
                <a:gd name="T14" fmla="+- 0 10680 369"/>
                <a:gd name="T15" fmla="*/ 10680 h 2062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64" h="20623">
                  <a:moveTo>
                    <a:pt x="1919" y="6856"/>
                  </a:moveTo>
                  <a:cubicBezTo>
                    <a:pt x="744" y="7017"/>
                    <a:pt x="-110" y="8412"/>
                    <a:pt x="11" y="9971"/>
                  </a:cubicBezTo>
                  <a:cubicBezTo>
                    <a:pt x="81" y="10870"/>
                    <a:pt x="469" y="11672"/>
                    <a:pt x="1057" y="12129"/>
                  </a:cubicBezTo>
                  <a:lnTo>
                    <a:pt x="1046" y="12097"/>
                  </a:lnTo>
                  <a:cubicBezTo>
                    <a:pt x="236" y="13236"/>
                    <a:pt x="281" y="15024"/>
                    <a:pt x="1147" y="16091"/>
                  </a:cubicBezTo>
                  <a:cubicBezTo>
                    <a:pt x="1608" y="16659"/>
                    <a:pt x="2236" y="16931"/>
                    <a:pt x="2864" y="16834"/>
                  </a:cubicBezTo>
                  <a:lnTo>
                    <a:pt x="2852" y="16853"/>
                  </a:lnTo>
                  <a:cubicBezTo>
                    <a:pt x="3896" y="19265"/>
                    <a:pt x="6218" y="20100"/>
                    <a:pt x="8039" y="18717"/>
                  </a:cubicBezTo>
                  <a:cubicBezTo>
                    <a:pt x="8062" y="18700"/>
                    <a:pt x="8085" y="18682"/>
                    <a:pt x="8108" y="18664"/>
                  </a:cubicBezTo>
                  <a:lnTo>
                    <a:pt x="8101" y="18668"/>
                  </a:lnTo>
                  <a:cubicBezTo>
                    <a:pt x="9122" y="20688"/>
                    <a:pt x="11186" y="21231"/>
                    <a:pt x="12712" y="19880"/>
                  </a:cubicBezTo>
                  <a:cubicBezTo>
                    <a:pt x="13351" y="19314"/>
                    <a:pt x="13823" y="18472"/>
                    <a:pt x="14046" y="17497"/>
                  </a:cubicBezTo>
                  <a:lnTo>
                    <a:pt x="14049" y="17522"/>
                  </a:lnTo>
                  <a:cubicBezTo>
                    <a:pt x="15384" y="18620"/>
                    <a:pt x="17140" y="18084"/>
                    <a:pt x="17973" y="16325"/>
                  </a:cubicBezTo>
                  <a:cubicBezTo>
                    <a:pt x="18256" y="15728"/>
                    <a:pt x="18405" y="15039"/>
                    <a:pt x="18405" y="14336"/>
                  </a:cubicBezTo>
                  <a:lnTo>
                    <a:pt x="18399" y="14357"/>
                  </a:lnTo>
                  <a:cubicBezTo>
                    <a:pt x="20223" y="14013"/>
                    <a:pt x="21489" y="11783"/>
                    <a:pt x="21229" y="9376"/>
                  </a:cubicBezTo>
                  <a:cubicBezTo>
                    <a:pt x="21148" y="8627"/>
                    <a:pt x="20921" y="7918"/>
                    <a:pt x="20572" y="7318"/>
                  </a:cubicBezTo>
                  <a:lnTo>
                    <a:pt x="20566" y="7316"/>
                  </a:lnTo>
                  <a:cubicBezTo>
                    <a:pt x="21137" y="5553"/>
                    <a:pt x="20520" y="3512"/>
                    <a:pt x="19187" y="2756"/>
                  </a:cubicBezTo>
                  <a:cubicBezTo>
                    <a:pt x="19075" y="2692"/>
                    <a:pt x="18960" y="2639"/>
                    <a:pt x="18842" y="2597"/>
                  </a:cubicBezTo>
                  <a:lnTo>
                    <a:pt x="18852" y="2590"/>
                  </a:lnTo>
                  <a:cubicBezTo>
                    <a:pt x="18618" y="879"/>
                    <a:pt x="17374" y="-259"/>
                    <a:pt x="16075" y="50"/>
                  </a:cubicBezTo>
                  <a:cubicBezTo>
                    <a:pt x="15529" y="179"/>
                    <a:pt x="15034" y="555"/>
                    <a:pt x="14675" y="1112"/>
                  </a:cubicBezTo>
                  <a:lnTo>
                    <a:pt x="14679" y="1117"/>
                  </a:lnTo>
                  <a:cubicBezTo>
                    <a:pt x="13959" y="-130"/>
                    <a:pt x="12611" y="-369"/>
                    <a:pt x="11667" y="581"/>
                  </a:cubicBezTo>
                  <a:cubicBezTo>
                    <a:pt x="11406" y="844"/>
                    <a:pt x="11194" y="1183"/>
                    <a:pt x="11047" y="1571"/>
                  </a:cubicBezTo>
                  <a:lnTo>
                    <a:pt x="11055" y="1617"/>
                  </a:lnTo>
                  <a:cubicBezTo>
                    <a:pt x="10021" y="273"/>
                    <a:pt x="8359" y="290"/>
                    <a:pt x="7342" y="1656"/>
                  </a:cubicBezTo>
                  <a:cubicBezTo>
                    <a:pt x="7164" y="1895"/>
                    <a:pt x="7014" y="2166"/>
                    <a:pt x="6895" y="2462"/>
                  </a:cubicBezTo>
                  <a:lnTo>
                    <a:pt x="6887" y="2485"/>
                  </a:lnTo>
                  <a:cubicBezTo>
                    <a:pt x="5302" y="1260"/>
                    <a:pt x="3266" y="1962"/>
                    <a:pt x="2338" y="4052"/>
                  </a:cubicBezTo>
                  <a:cubicBezTo>
                    <a:pt x="1962" y="4900"/>
                    <a:pt x="1812" y="5889"/>
                    <a:pt x="1912" y="6862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72718" name="AutoShape 14"/>
            <p:cNvSpPr>
              <a:spLocks/>
            </p:cNvSpPr>
            <p:nvPr/>
          </p:nvSpPr>
          <p:spPr bwMode="auto">
            <a:xfrm>
              <a:off x="1492749" y="881551"/>
              <a:ext cx="406401" cy="1164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72719" name="AutoShape 15"/>
            <p:cNvSpPr>
              <a:spLocks/>
            </p:cNvSpPr>
            <p:nvPr/>
          </p:nvSpPr>
          <p:spPr bwMode="auto">
            <a:xfrm>
              <a:off x="1793033" y="1188955"/>
              <a:ext cx="270934" cy="776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72720" name="AutoShape 16"/>
            <p:cNvSpPr>
              <a:spLocks/>
            </p:cNvSpPr>
            <p:nvPr/>
          </p:nvSpPr>
          <p:spPr bwMode="auto">
            <a:xfrm>
              <a:off x="2062725" y="1458589"/>
              <a:ext cx="135467" cy="3880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72721" name="AutoShape 17"/>
            <p:cNvSpPr>
              <a:spLocks/>
            </p:cNvSpPr>
            <p:nvPr/>
          </p:nvSpPr>
          <p:spPr bwMode="auto">
            <a:xfrm>
              <a:off x="121334" y="37703"/>
              <a:ext cx="2236845" cy="5945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3554"/>
                  </a:moveTo>
                  <a:cubicBezTo>
                    <a:pt x="417" y="13915"/>
                    <a:pt x="898" y="14078"/>
                    <a:pt x="1380" y="14023"/>
                  </a:cubicBezTo>
                  <a:moveTo>
                    <a:pt x="1999" y="19343"/>
                  </a:moveTo>
                  <a:cubicBezTo>
                    <a:pt x="2206" y="19308"/>
                    <a:pt x="2410" y="19232"/>
                    <a:pt x="2603" y="19119"/>
                  </a:cubicBezTo>
                  <a:moveTo>
                    <a:pt x="7435" y="20577"/>
                  </a:moveTo>
                  <a:cubicBezTo>
                    <a:pt x="7531" y="20936"/>
                    <a:pt x="7653" y="21279"/>
                    <a:pt x="7799" y="21600"/>
                  </a:cubicBezTo>
                  <a:moveTo>
                    <a:pt x="14381" y="20160"/>
                  </a:moveTo>
                  <a:cubicBezTo>
                    <a:pt x="14456" y="19794"/>
                    <a:pt x="14505" y="19419"/>
                    <a:pt x="14526" y="19038"/>
                  </a:cubicBezTo>
                  <a:moveTo>
                    <a:pt x="19208" y="16269"/>
                  </a:moveTo>
                  <a:cubicBezTo>
                    <a:pt x="19208" y="14502"/>
                    <a:pt x="18520" y="12889"/>
                    <a:pt x="17435" y="12115"/>
                  </a:cubicBezTo>
                  <a:moveTo>
                    <a:pt x="20810" y="9204"/>
                  </a:moveTo>
                  <a:cubicBezTo>
                    <a:pt x="21152" y="8776"/>
                    <a:pt x="21423" y="8238"/>
                    <a:pt x="21600" y="7632"/>
                  </a:cubicBezTo>
                  <a:moveTo>
                    <a:pt x="19744" y="2560"/>
                  </a:moveTo>
                  <a:cubicBezTo>
                    <a:pt x="19746" y="2311"/>
                    <a:pt x="19732" y="2063"/>
                    <a:pt x="19702" y="1818"/>
                  </a:cubicBezTo>
                  <a:moveTo>
                    <a:pt x="15077" y="0"/>
                  </a:moveTo>
                  <a:cubicBezTo>
                    <a:pt x="14912" y="285"/>
                    <a:pt x="14776" y="604"/>
                    <a:pt x="14673" y="946"/>
                  </a:cubicBezTo>
                  <a:moveTo>
                    <a:pt x="11061" y="564"/>
                  </a:moveTo>
                  <a:cubicBezTo>
                    <a:pt x="10973" y="823"/>
                    <a:pt x="10907" y="1097"/>
                    <a:pt x="10865" y="1380"/>
                  </a:cubicBezTo>
                  <a:moveTo>
                    <a:pt x="7162" y="2480"/>
                  </a:moveTo>
                  <a:cubicBezTo>
                    <a:pt x="6949" y="2175"/>
                    <a:pt x="6711" y="1909"/>
                    <a:pt x="6454" y="1688"/>
                  </a:cubicBezTo>
                  <a:moveTo>
                    <a:pt x="946" y="7073"/>
                  </a:moveTo>
                  <a:cubicBezTo>
                    <a:pt x="972" y="7356"/>
                    <a:pt x="1013" y="7634"/>
                    <a:pt x="1070" y="7907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72722" name="AutoShape 18"/>
            <p:cNvSpPr>
              <a:spLocks/>
            </p:cNvSpPr>
            <p:nvPr/>
          </p:nvSpPr>
          <p:spPr bwMode="auto">
            <a:xfrm>
              <a:off x="336089" y="146708"/>
              <a:ext cx="979250" cy="3727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tr-TR" altLang="en-US" sz="2000" dirty="0" smtClean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Ayırma</a:t>
              </a:r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13595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UML (Unified Modeling Language)</a:t>
            </a:r>
          </a:p>
          <a:p>
            <a:pPr marL="685800" lvl="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Yazılım sistemlerini modelleme için ticari olmayan bir standard, </a:t>
            </a:r>
            <a:r>
              <a:rPr lang="en-US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OMG</a:t>
            </a:r>
            <a:endParaRPr lang="en-US" altLang="en-US" sz="20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685800" lvl="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Nesneye yönelik yöntemlerde kullanılan notasyonların birleşimi </a:t>
            </a:r>
            <a:endParaRPr lang="en-US" altLang="en-US" sz="20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1143000" lvl="2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60000"/>
              <a:buFont typeface="Wingdings" pitchFamily="2" charset="2"/>
              <a:buChar char="⧫"/>
            </a:pPr>
            <a:r>
              <a:rPr lang="en-US" altLang="en-US" sz="24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OMT (James </a:t>
            </a:r>
            <a:r>
              <a:rPr lang="en-US" altLang="en-US" sz="2400" dirty="0" err="1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Rumbaugh</a:t>
            </a:r>
            <a:r>
              <a:rPr lang="en-US" altLang="en-US" sz="24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 </a:t>
            </a:r>
            <a:r>
              <a:rPr lang="tr-TR" altLang="en-US" sz="24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ve arkadaşları</a:t>
            </a:r>
            <a:r>
              <a:rPr lang="en-US" altLang="en-US" sz="24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)</a:t>
            </a:r>
            <a:endParaRPr lang="en-US" altLang="en-US" sz="24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1143000" lvl="2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60000"/>
              <a:buFont typeface="Wingdings" pitchFamily="2" charset="2"/>
              <a:buChar char="⧫"/>
            </a:pPr>
            <a:r>
              <a:rPr lang="en-US" altLang="en-US" sz="2400" dirty="0" err="1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Booch</a:t>
            </a:r>
            <a:r>
              <a:rPr lang="en-US" altLang="en-US" sz="24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 (Grady </a:t>
            </a:r>
            <a:r>
              <a:rPr lang="en-US" altLang="en-US" sz="2400" dirty="0" err="1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Booch</a:t>
            </a:r>
            <a:r>
              <a:rPr lang="en-US" altLang="en-US" sz="24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) </a:t>
            </a:r>
          </a:p>
          <a:p>
            <a:pPr marL="1143000" lvl="2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60000"/>
              <a:buFont typeface="Wingdings" pitchFamily="2" charset="2"/>
              <a:buChar char="⧫"/>
            </a:pPr>
            <a:r>
              <a:rPr lang="en-US" altLang="en-US" sz="24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OOSE (Ivar Jacobson)</a:t>
            </a: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Güncel Sürüm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UML 2.2</a:t>
            </a:r>
          </a:p>
          <a:p>
            <a:pPr marL="685800" lvl="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Bilgi için </a:t>
            </a:r>
            <a:r>
              <a:rPr lang="en-US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OMG portal</a:t>
            </a: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ı</a:t>
            </a:r>
            <a:r>
              <a:rPr lang="en-US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 </a:t>
            </a:r>
            <a:r>
              <a:rPr lang="en-US" altLang="en-US" sz="20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http://www.uml.org/</a:t>
            </a: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Ticari araçlar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Rational (IBM),Together (Borland), Visual Architect (business processes, BCD)</a:t>
            </a: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Açık kaynak araçlar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ArgoUML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StarUML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Umbrello</a:t>
            </a:r>
            <a:endParaRPr lang="en-US" altLang="en-US" sz="20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Ticari ve açık kaynak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PoseidonUML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(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Gentleware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)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513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7841D76D-EB8D-4937-AB41-37A71ADAE55B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60</a:t>
            </a:fld>
            <a:endParaRPr lang="en-US" altLang="en-US"/>
          </a:p>
        </p:txBody>
      </p:sp>
      <p:sp>
        <p:nvSpPr>
          <p:cNvPr id="73730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en-US" altLang="en-US" sz="2800" b="1" i="1">
                <a:latin typeface="Times" charset="0"/>
                <a:ea typeface="Times" charset="0"/>
                <a:cs typeface="Times" charset="0"/>
                <a:sym typeface="Times" charset="0"/>
              </a:rPr>
              <a:t>Activity Diagrams: Grouping of Activities</a:t>
            </a:r>
            <a:endParaRPr lang="en-US" altLang="en-US"/>
          </a:p>
        </p:txBody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xfrm>
            <a:off x="355600" y="1295400"/>
            <a:ext cx="8255000" cy="492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Activities may be grouped into </a:t>
            </a:r>
            <a:r>
              <a:rPr lang="en-US" altLang="en-US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swimlanes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to denote the object or subsystem that implements the activities.</a:t>
            </a:r>
            <a:endParaRPr lang="en-US" altLang="en-US"/>
          </a:p>
        </p:txBody>
      </p:sp>
      <p:sp>
        <p:nvSpPr>
          <p:cNvPr id="73732" name="AutoShape 4"/>
          <p:cNvSpPr>
            <a:spLocks/>
          </p:cNvSpPr>
          <p:nvPr/>
        </p:nvSpPr>
        <p:spPr bwMode="auto">
          <a:xfrm>
            <a:off x="427038" y="3776663"/>
            <a:ext cx="1744662" cy="792162"/>
          </a:xfrm>
          <a:prstGeom prst="roundRect">
            <a:avLst>
              <a:gd name="adj" fmla="val 44991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73733" name="AutoShape 5"/>
          <p:cNvSpPr>
            <a:spLocks/>
          </p:cNvSpPr>
          <p:nvPr/>
        </p:nvSpPr>
        <p:spPr bwMode="auto">
          <a:xfrm>
            <a:off x="1112838" y="3965575"/>
            <a:ext cx="500062" cy="241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600">
                <a:latin typeface="Courier" charset="0"/>
                <a:ea typeface="Courier" charset="0"/>
                <a:cs typeface="Courier" charset="0"/>
                <a:sym typeface="Courier" charset="0"/>
              </a:rPr>
              <a:t>Open</a:t>
            </a:r>
            <a:endParaRPr lang="en-US" altLang="en-US"/>
          </a:p>
        </p:txBody>
      </p:sp>
      <p:sp>
        <p:nvSpPr>
          <p:cNvPr id="73734" name="AutoShape 6"/>
          <p:cNvSpPr>
            <a:spLocks/>
          </p:cNvSpPr>
          <p:nvPr/>
        </p:nvSpPr>
        <p:spPr bwMode="auto">
          <a:xfrm>
            <a:off x="882650" y="4162425"/>
            <a:ext cx="987425" cy="241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600">
                <a:latin typeface="Courier" charset="0"/>
                <a:ea typeface="Courier" charset="0"/>
                <a:cs typeface="Courier" charset="0"/>
                <a:sym typeface="Courier" charset="0"/>
              </a:rPr>
              <a:t>Incident</a:t>
            </a:r>
            <a:endParaRPr lang="en-US" altLang="en-US"/>
          </a:p>
        </p:txBody>
      </p:sp>
      <p:sp>
        <p:nvSpPr>
          <p:cNvPr id="73735" name="AutoShape 7"/>
          <p:cNvSpPr>
            <a:spLocks/>
          </p:cNvSpPr>
          <p:nvPr/>
        </p:nvSpPr>
        <p:spPr bwMode="auto">
          <a:xfrm>
            <a:off x="3776663" y="2606675"/>
            <a:ext cx="1724025" cy="793750"/>
          </a:xfrm>
          <a:prstGeom prst="roundRect">
            <a:avLst>
              <a:gd name="adj" fmla="val 44898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73736" name="AutoShape 8"/>
          <p:cNvSpPr>
            <a:spLocks/>
          </p:cNvSpPr>
          <p:nvPr/>
        </p:nvSpPr>
        <p:spPr bwMode="auto">
          <a:xfrm>
            <a:off x="4222750" y="2774950"/>
            <a:ext cx="987425" cy="241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600">
                <a:latin typeface="Courier" charset="0"/>
                <a:ea typeface="Courier" charset="0"/>
                <a:cs typeface="Courier" charset="0"/>
                <a:sym typeface="Courier" charset="0"/>
              </a:rPr>
              <a:t>Allocate</a:t>
            </a:r>
            <a:endParaRPr lang="en-US" altLang="en-US"/>
          </a:p>
        </p:txBody>
      </p:sp>
      <p:sp>
        <p:nvSpPr>
          <p:cNvPr id="73737" name="AutoShape 9"/>
          <p:cNvSpPr>
            <a:spLocks/>
          </p:cNvSpPr>
          <p:nvPr/>
        </p:nvSpPr>
        <p:spPr bwMode="auto">
          <a:xfrm>
            <a:off x="4149725" y="2973388"/>
            <a:ext cx="1109663" cy="241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600">
                <a:latin typeface="Courier" charset="0"/>
                <a:ea typeface="Courier" charset="0"/>
                <a:cs typeface="Courier" charset="0"/>
                <a:sym typeface="Courier" charset="0"/>
              </a:rPr>
              <a:t>Resources</a:t>
            </a:r>
            <a:endParaRPr lang="en-US" altLang="en-US"/>
          </a:p>
        </p:txBody>
      </p:sp>
      <p:sp>
        <p:nvSpPr>
          <p:cNvPr id="73738" name="AutoShape 10"/>
          <p:cNvSpPr>
            <a:spLocks/>
          </p:cNvSpPr>
          <p:nvPr/>
        </p:nvSpPr>
        <p:spPr bwMode="auto">
          <a:xfrm>
            <a:off x="3776663" y="3776663"/>
            <a:ext cx="1724025" cy="792162"/>
          </a:xfrm>
          <a:prstGeom prst="roundRect">
            <a:avLst>
              <a:gd name="adj" fmla="val 44991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73739" name="AutoShape 11"/>
          <p:cNvSpPr>
            <a:spLocks/>
          </p:cNvSpPr>
          <p:nvPr/>
        </p:nvSpPr>
        <p:spPr bwMode="auto">
          <a:xfrm>
            <a:off x="4087813" y="3965575"/>
            <a:ext cx="1231900" cy="241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600">
                <a:latin typeface="Courier" charset="0"/>
                <a:ea typeface="Courier" charset="0"/>
                <a:cs typeface="Courier" charset="0"/>
                <a:sym typeface="Courier" charset="0"/>
              </a:rPr>
              <a:t>Coordinate</a:t>
            </a:r>
            <a:endParaRPr lang="en-US" altLang="en-US"/>
          </a:p>
        </p:txBody>
      </p:sp>
      <p:sp>
        <p:nvSpPr>
          <p:cNvPr id="73740" name="AutoShape 12"/>
          <p:cNvSpPr>
            <a:spLocks/>
          </p:cNvSpPr>
          <p:nvPr/>
        </p:nvSpPr>
        <p:spPr bwMode="auto">
          <a:xfrm>
            <a:off x="4149725" y="4162425"/>
            <a:ext cx="1109663" cy="241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600">
                <a:latin typeface="Courier" charset="0"/>
                <a:ea typeface="Courier" charset="0"/>
                <a:cs typeface="Courier" charset="0"/>
                <a:sym typeface="Courier" charset="0"/>
              </a:rPr>
              <a:t>Resources</a:t>
            </a:r>
            <a:endParaRPr lang="en-US" altLang="en-US"/>
          </a:p>
        </p:txBody>
      </p:sp>
      <p:sp>
        <p:nvSpPr>
          <p:cNvPr id="73741" name="AutoShape 13"/>
          <p:cNvSpPr>
            <a:spLocks/>
          </p:cNvSpPr>
          <p:nvPr/>
        </p:nvSpPr>
        <p:spPr bwMode="auto">
          <a:xfrm>
            <a:off x="3776663" y="4965700"/>
            <a:ext cx="1724025" cy="793750"/>
          </a:xfrm>
          <a:prstGeom prst="roundRect">
            <a:avLst>
              <a:gd name="adj" fmla="val 44898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73742" name="AutoShape 14"/>
          <p:cNvSpPr>
            <a:spLocks/>
          </p:cNvSpPr>
          <p:nvPr/>
        </p:nvSpPr>
        <p:spPr bwMode="auto">
          <a:xfrm>
            <a:off x="4222750" y="5133975"/>
            <a:ext cx="987425" cy="241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600">
                <a:latin typeface="Courier" charset="0"/>
                <a:ea typeface="Courier" charset="0"/>
                <a:cs typeface="Courier" charset="0"/>
                <a:sym typeface="Courier" charset="0"/>
              </a:rPr>
              <a:t>Document</a:t>
            </a:r>
            <a:endParaRPr lang="en-US" altLang="en-US"/>
          </a:p>
        </p:txBody>
      </p:sp>
      <p:sp>
        <p:nvSpPr>
          <p:cNvPr id="73743" name="AutoShape 15"/>
          <p:cNvSpPr>
            <a:spLocks/>
          </p:cNvSpPr>
          <p:nvPr/>
        </p:nvSpPr>
        <p:spPr bwMode="auto">
          <a:xfrm>
            <a:off x="4222750" y="5332413"/>
            <a:ext cx="987425" cy="241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600">
                <a:latin typeface="Courier" charset="0"/>
                <a:ea typeface="Courier" charset="0"/>
                <a:cs typeface="Courier" charset="0"/>
                <a:sym typeface="Courier" charset="0"/>
              </a:rPr>
              <a:t>Incident</a:t>
            </a:r>
            <a:endParaRPr lang="en-US" altLang="en-US"/>
          </a:p>
        </p:txBody>
      </p:sp>
      <p:sp>
        <p:nvSpPr>
          <p:cNvPr id="73744" name="AutoShape 16"/>
          <p:cNvSpPr>
            <a:spLocks/>
          </p:cNvSpPr>
          <p:nvPr/>
        </p:nvSpPr>
        <p:spPr bwMode="auto">
          <a:xfrm>
            <a:off x="6908800" y="3776663"/>
            <a:ext cx="1744663" cy="792162"/>
          </a:xfrm>
          <a:prstGeom prst="roundRect">
            <a:avLst>
              <a:gd name="adj" fmla="val 44991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73745" name="AutoShape 17"/>
          <p:cNvSpPr>
            <a:spLocks/>
          </p:cNvSpPr>
          <p:nvPr/>
        </p:nvSpPr>
        <p:spPr bwMode="auto">
          <a:xfrm>
            <a:off x="7413625" y="3965575"/>
            <a:ext cx="865188" cy="241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600">
                <a:latin typeface="Courier" charset="0"/>
                <a:ea typeface="Courier" charset="0"/>
                <a:cs typeface="Courier" charset="0"/>
                <a:sym typeface="Courier" charset="0"/>
              </a:rPr>
              <a:t>Archive</a:t>
            </a:r>
            <a:endParaRPr lang="en-US" altLang="en-US"/>
          </a:p>
        </p:txBody>
      </p:sp>
      <p:sp>
        <p:nvSpPr>
          <p:cNvPr id="73746" name="AutoShape 18"/>
          <p:cNvSpPr>
            <a:spLocks/>
          </p:cNvSpPr>
          <p:nvPr/>
        </p:nvSpPr>
        <p:spPr bwMode="auto">
          <a:xfrm>
            <a:off x="7366000" y="4162425"/>
            <a:ext cx="987425" cy="241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600">
                <a:latin typeface="Courier" charset="0"/>
                <a:ea typeface="Courier" charset="0"/>
                <a:cs typeface="Courier" charset="0"/>
                <a:sym typeface="Courier" charset="0"/>
              </a:rPr>
              <a:t>Incident</a:t>
            </a:r>
            <a:endParaRPr lang="en-US" altLang="en-US"/>
          </a:p>
        </p:txBody>
      </p:sp>
      <p:sp>
        <p:nvSpPr>
          <p:cNvPr id="73747" name="AutoShape 19"/>
          <p:cNvSpPr>
            <a:spLocks/>
          </p:cNvSpPr>
          <p:nvPr/>
        </p:nvSpPr>
        <p:spPr bwMode="auto">
          <a:xfrm>
            <a:off x="2667000" y="3797300"/>
            <a:ext cx="79375" cy="7318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73748" name="AutoShape 20"/>
          <p:cNvSpPr>
            <a:spLocks/>
          </p:cNvSpPr>
          <p:nvPr/>
        </p:nvSpPr>
        <p:spPr bwMode="auto">
          <a:xfrm>
            <a:off x="2654300" y="3797300"/>
            <a:ext cx="98425" cy="7524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73749" name="AutoShape 21"/>
          <p:cNvSpPr>
            <a:spLocks/>
          </p:cNvSpPr>
          <p:nvPr/>
        </p:nvSpPr>
        <p:spPr bwMode="auto">
          <a:xfrm>
            <a:off x="6313488" y="3797300"/>
            <a:ext cx="79375" cy="7318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73750" name="AutoShape 22"/>
          <p:cNvSpPr>
            <a:spLocks/>
          </p:cNvSpPr>
          <p:nvPr/>
        </p:nvSpPr>
        <p:spPr bwMode="auto">
          <a:xfrm>
            <a:off x="6300788" y="3797300"/>
            <a:ext cx="100012" cy="7524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73751" name="Line 23"/>
          <p:cNvSpPr>
            <a:spLocks noChangeShapeType="1"/>
          </p:cNvSpPr>
          <p:nvPr/>
        </p:nvSpPr>
        <p:spPr bwMode="auto">
          <a:xfrm>
            <a:off x="3559175" y="4152900"/>
            <a:ext cx="217488" cy="1588"/>
          </a:xfrm>
          <a:prstGeom prst="lin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3752" name="AutoShape 24"/>
          <p:cNvSpPr>
            <a:spLocks/>
          </p:cNvSpPr>
          <p:nvPr/>
        </p:nvSpPr>
        <p:spPr bwMode="auto">
          <a:xfrm>
            <a:off x="3578225" y="4094163"/>
            <a:ext cx="198438" cy="1190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10656"/>
                </a:lnTo>
                <a:lnTo>
                  <a:pt x="0" y="2160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>
            <a:off x="2765425" y="4152900"/>
            <a:ext cx="793750" cy="1588"/>
          </a:xfrm>
          <a:prstGeom prst="lin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>
            <a:off x="6096000" y="4173538"/>
            <a:ext cx="217488" cy="1587"/>
          </a:xfrm>
          <a:prstGeom prst="lin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3755" name="AutoShape 27"/>
          <p:cNvSpPr>
            <a:spLocks/>
          </p:cNvSpPr>
          <p:nvPr/>
        </p:nvSpPr>
        <p:spPr bwMode="auto">
          <a:xfrm>
            <a:off x="6115050" y="4113213"/>
            <a:ext cx="198438" cy="1190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10944"/>
                </a:lnTo>
                <a:lnTo>
                  <a:pt x="0" y="2160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73756" name="Line 28"/>
          <p:cNvSpPr>
            <a:spLocks noChangeShapeType="1"/>
          </p:cNvSpPr>
          <p:nvPr/>
        </p:nvSpPr>
        <p:spPr bwMode="auto">
          <a:xfrm>
            <a:off x="5540375" y="4173538"/>
            <a:ext cx="555625" cy="1587"/>
          </a:xfrm>
          <a:prstGeom prst="lin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3757" name="Line 29"/>
          <p:cNvSpPr>
            <a:spLocks noChangeShapeType="1"/>
          </p:cNvSpPr>
          <p:nvPr/>
        </p:nvSpPr>
        <p:spPr bwMode="auto">
          <a:xfrm>
            <a:off x="2428875" y="4152900"/>
            <a:ext cx="217488" cy="1588"/>
          </a:xfrm>
          <a:prstGeom prst="lin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3758" name="AutoShape 30"/>
          <p:cNvSpPr>
            <a:spLocks/>
          </p:cNvSpPr>
          <p:nvPr/>
        </p:nvSpPr>
        <p:spPr bwMode="auto">
          <a:xfrm>
            <a:off x="2447925" y="4094163"/>
            <a:ext cx="198438" cy="1190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10656"/>
                </a:lnTo>
                <a:lnTo>
                  <a:pt x="0" y="2160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73759" name="Line 31"/>
          <p:cNvSpPr>
            <a:spLocks noChangeShapeType="1"/>
          </p:cNvSpPr>
          <p:nvPr/>
        </p:nvSpPr>
        <p:spPr bwMode="auto">
          <a:xfrm>
            <a:off x="2151063" y="4152900"/>
            <a:ext cx="277812" cy="1588"/>
          </a:xfrm>
          <a:prstGeom prst="lin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3760" name="Line 32"/>
          <p:cNvSpPr>
            <a:spLocks noChangeShapeType="1"/>
          </p:cNvSpPr>
          <p:nvPr/>
        </p:nvSpPr>
        <p:spPr bwMode="auto">
          <a:xfrm>
            <a:off x="6670675" y="4173538"/>
            <a:ext cx="217488" cy="1587"/>
          </a:xfrm>
          <a:prstGeom prst="lin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3761" name="AutoShape 33"/>
          <p:cNvSpPr>
            <a:spLocks/>
          </p:cNvSpPr>
          <p:nvPr/>
        </p:nvSpPr>
        <p:spPr bwMode="auto">
          <a:xfrm>
            <a:off x="6691313" y="4113213"/>
            <a:ext cx="196850" cy="1190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10944"/>
                </a:lnTo>
                <a:lnTo>
                  <a:pt x="0" y="2160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73762" name="Line 34"/>
          <p:cNvSpPr>
            <a:spLocks noChangeShapeType="1"/>
          </p:cNvSpPr>
          <p:nvPr/>
        </p:nvSpPr>
        <p:spPr bwMode="auto">
          <a:xfrm>
            <a:off x="6373813" y="4173538"/>
            <a:ext cx="296862" cy="1587"/>
          </a:xfrm>
          <a:prstGeom prst="lin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3763" name="Line 35"/>
          <p:cNvSpPr>
            <a:spLocks noChangeShapeType="1"/>
          </p:cNvSpPr>
          <p:nvPr/>
        </p:nvSpPr>
        <p:spPr bwMode="auto">
          <a:xfrm>
            <a:off x="3538538" y="2984500"/>
            <a:ext cx="219075" cy="1588"/>
          </a:xfrm>
          <a:prstGeom prst="lin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3764" name="AutoShape 36"/>
          <p:cNvSpPr>
            <a:spLocks/>
          </p:cNvSpPr>
          <p:nvPr/>
        </p:nvSpPr>
        <p:spPr bwMode="auto">
          <a:xfrm>
            <a:off x="3559175" y="2924175"/>
            <a:ext cx="198438" cy="1190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10944"/>
                </a:lnTo>
                <a:lnTo>
                  <a:pt x="0" y="2160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73765" name="AutoShape 37"/>
          <p:cNvSpPr>
            <a:spLocks/>
          </p:cNvSpPr>
          <p:nvPr/>
        </p:nvSpPr>
        <p:spPr bwMode="auto">
          <a:xfrm>
            <a:off x="3538538" y="5283200"/>
            <a:ext cx="198437" cy="1190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10656"/>
                </a:lnTo>
                <a:lnTo>
                  <a:pt x="0" y="2160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73766" name="AutoShape 38"/>
          <p:cNvSpPr>
            <a:spLocks/>
          </p:cNvSpPr>
          <p:nvPr/>
        </p:nvSpPr>
        <p:spPr bwMode="auto">
          <a:xfrm>
            <a:off x="3281363" y="2984500"/>
            <a:ext cx="257175" cy="23574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0000" y="2160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73767" name="AutoShape 39"/>
          <p:cNvSpPr>
            <a:spLocks/>
          </p:cNvSpPr>
          <p:nvPr/>
        </p:nvSpPr>
        <p:spPr bwMode="auto">
          <a:xfrm>
            <a:off x="5481638" y="2963863"/>
            <a:ext cx="357187" cy="23780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152" y="2160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73768" name="Line 40"/>
          <p:cNvSpPr>
            <a:spLocks noChangeShapeType="1"/>
          </p:cNvSpPr>
          <p:nvPr/>
        </p:nvSpPr>
        <p:spPr bwMode="auto">
          <a:xfrm>
            <a:off x="3519488" y="5341938"/>
            <a:ext cx="217487" cy="1587"/>
          </a:xfrm>
          <a:prstGeom prst="lin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3769" name="AutoShape 41"/>
          <p:cNvSpPr>
            <a:spLocks/>
          </p:cNvSpPr>
          <p:nvPr/>
        </p:nvSpPr>
        <p:spPr bwMode="auto">
          <a:xfrm>
            <a:off x="228600" y="2495550"/>
            <a:ext cx="8721725" cy="22193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73770" name="AutoShape 42"/>
          <p:cNvSpPr>
            <a:spLocks/>
          </p:cNvSpPr>
          <p:nvPr/>
        </p:nvSpPr>
        <p:spPr bwMode="auto">
          <a:xfrm>
            <a:off x="228600" y="4708525"/>
            <a:ext cx="8721725" cy="11493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73771" name="AutoShape 43"/>
          <p:cNvSpPr>
            <a:spLocks/>
          </p:cNvSpPr>
          <p:nvPr/>
        </p:nvSpPr>
        <p:spPr bwMode="auto">
          <a:xfrm>
            <a:off x="7437438" y="2676525"/>
            <a:ext cx="1231900" cy="241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600">
                <a:latin typeface="Courier" charset="0"/>
                <a:ea typeface="Courier" charset="0"/>
                <a:cs typeface="Courier" charset="0"/>
                <a:sym typeface="Courier" charset="0"/>
              </a:rPr>
              <a:t>Dispatcher</a:t>
            </a:r>
            <a:endParaRPr lang="en-US" altLang="en-US"/>
          </a:p>
        </p:txBody>
      </p:sp>
      <p:sp>
        <p:nvSpPr>
          <p:cNvPr id="73772" name="AutoShape 44"/>
          <p:cNvSpPr>
            <a:spLocks/>
          </p:cNvSpPr>
          <p:nvPr/>
        </p:nvSpPr>
        <p:spPr bwMode="auto">
          <a:xfrm>
            <a:off x="7454900" y="4837113"/>
            <a:ext cx="1474788" cy="241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600">
                <a:latin typeface="Courier" charset="0"/>
                <a:ea typeface="Courier" charset="0"/>
                <a:cs typeface="Courier" charset="0"/>
                <a:sym typeface="Courier" charset="0"/>
              </a:rPr>
              <a:t>FieldOfficer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3805565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75939336-6738-48DF-8474-65FAD31EFA76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61</a:t>
            </a:fld>
            <a:endParaRPr lang="en-US" altLang="en-US"/>
          </a:p>
        </p:txBody>
      </p:sp>
      <p:sp>
        <p:nvSpPr>
          <p:cNvPr id="74754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en-US" altLang="en-US" sz="2800" b="1" i="1">
                <a:latin typeface="Times" charset="0"/>
                <a:ea typeface="Times" charset="0"/>
                <a:cs typeface="Times" charset="0"/>
                <a:sym typeface="Times" charset="0"/>
              </a:rPr>
              <a:t>Activity Diagram vs. Statechart Diagram</a:t>
            </a:r>
            <a:endParaRPr lang="en-US" altLang="en-US"/>
          </a:p>
        </p:txBody>
      </p:sp>
      <p:pic>
        <p:nvPicPr>
          <p:cNvPr id="74755" name="Picture 3" descr="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4560888"/>
            <a:ext cx="7632700" cy="81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4756" name="AutoShape 4"/>
          <p:cNvSpPr>
            <a:spLocks/>
          </p:cNvSpPr>
          <p:nvPr/>
        </p:nvSpPr>
        <p:spPr bwMode="auto">
          <a:xfrm>
            <a:off x="1119188" y="2420938"/>
            <a:ext cx="1062037" cy="628650"/>
          </a:xfrm>
          <a:prstGeom prst="roundRect">
            <a:avLst>
              <a:gd name="adj" fmla="val 44949"/>
            </a:avLst>
          </a:prstGeom>
          <a:noFill/>
          <a:ln w="158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74757" name="AutoShape 5"/>
          <p:cNvSpPr>
            <a:spLocks/>
          </p:cNvSpPr>
          <p:nvPr/>
        </p:nvSpPr>
        <p:spPr bwMode="auto">
          <a:xfrm>
            <a:off x="1339850" y="2663825"/>
            <a:ext cx="698500" cy="228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500">
                <a:latin typeface="Courier" charset="0"/>
                <a:ea typeface="Courier" charset="0"/>
                <a:cs typeface="Courier" charset="0"/>
                <a:sym typeface="Courier" charset="0"/>
              </a:rPr>
              <a:t>Active</a:t>
            </a:r>
            <a:endParaRPr lang="en-US" altLang="en-US"/>
          </a:p>
        </p:txBody>
      </p:sp>
      <p:sp>
        <p:nvSpPr>
          <p:cNvPr id="74758" name="AutoShape 6"/>
          <p:cNvSpPr>
            <a:spLocks/>
          </p:cNvSpPr>
          <p:nvPr/>
        </p:nvSpPr>
        <p:spPr bwMode="auto">
          <a:xfrm>
            <a:off x="3389313" y="2420938"/>
            <a:ext cx="946150" cy="628650"/>
          </a:xfrm>
          <a:prstGeom prst="roundRect">
            <a:avLst>
              <a:gd name="adj" fmla="val 44949"/>
            </a:avLst>
          </a:prstGeom>
          <a:noFill/>
          <a:ln w="158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74759" name="AutoShape 7"/>
          <p:cNvSpPr>
            <a:spLocks/>
          </p:cNvSpPr>
          <p:nvPr/>
        </p:nvSpPr>
        <p:spPr bwMode="auto">
          <a:xfrm>
            <a:off x="3438525" y="2663825"/>
            <a:ext cx="927100" cy="228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500">
                <a:latin typeface="Courier" charset="0"/>
                <a:ea typeface="Courier" charset="0"/>
                <a:cs typeface="Courier" charset="0"/>
                <a:sym typeface="Courier" charset="0"/>
              </a:rPr>
              <a:t>Inactive</a:t>
            </a:r>
            <a:endParaRPr lang="en-US" altLang="en-US"/>
          </a:p>
        </p:txBody>
      </p:sp>
      <p:sp>
        <p:nvSpPr>
          <p:cNvPr id="74760" name="AutoShape 8"/>
          <p:cNvSpPr>
            <a:spLocks/>
          </p:cNvSpPr>
          <p:nvPr/>
        </p:nvSpPr>
        <p:spPr bwMode="auto">
          <a:xfrm>
            <a:off x="5611813" y="2420938"/>
            <a:ext cx="971550" cy="628650"/>
          </a:xfrm>
          <a:prstGeom prst="roundRect">
            <a:avLst>
              <a:gd name="adj" fmla="val 44949"/>
            </a:avLst>
          </a:prstGeom>
          <a:noFill/>
          <a:ln w="158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74761" name="AutoShape 9"/>
          <p:cNvSpPr>
            <a:spLocks/>
          </p:cNvSpPr>
          <p:nvPr/>
        </p:nvSpPr>
        <p:spPr bwMode="auto">
          <a:xfrm>
            <a:off x="5762625" y="2638425"/>
            <a:ext cx="698500" cy="228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500">
                <a:latin typeface="Courier" charset="0"/>
                <a:ea typeface="Courier" charset="0"/>
                <a:cs typeface="Courier" charset="0"/>
                <a:sym typeface="Courier" charset="0"/>
              </a:rPr>
              <a:t>Closed</a:t>
            </a:r>
            <a:endParaRPr lang="en-US" altLang="en-US"/>
          </a:p>
        </p:txBody>
      </p:sp>
      <p:sp>
        <p:nvSpPr>
          <p:cNvPr id="74762" name="AutoShape 10"/>
          <p:cNvSpPr>
            <a:spLocks/>
          </p:cNvSpPr>
          <p:nvPr/>
        </p:nvSpPr>
        <p:spPr bwMode="auto">
          <a:xfrm>
            <a:off x="7905750" y="2395538"/>
            <a:ext cx="973138" cy="628650"/>
          </a:xfrm>
          <a:prstGeom prst="roundRect">
            <a:avLst>
              <a:gd name="adj" fmla="val 44949"/>
            </a:avLst>
          </a:prstGeom>
          <a:noFill/>
          <a:ln w="158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74763" name="AutoShape 11"/>
          <p:cNvSpPr>
            <a:spLocks/>
          </p:cNvSpPr>
          <p:nvPr/>
        </p:nvSpPr>
        <p:spPr bwMode="auto">
          <a:xfrm>
            <a:off x="7924800" y="2663825"/>
            <a:ext cx="927100" cy="228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500">
                <a:latin typeface="Courier" charset="0"/>
                <a:ea typeface="Courier" charset="0"/>
                <a:cs typeface="Courier" charset="0"/>
                <a:sym typeface="Courier" charset="0"/>
              </a:rPr>
              <a:t>Archived</a:t>
            </a:r>
            <a:endParaRPr lang="en-US" altLang="en-US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>
            <a:off x="2971800" y="2751138"/>
            <a:ext cx="312738" cy="3175"/>
          </a:xfrm>
          <a:prstGeom prst="line">
            <a:avLst/>
          </a:prstGeom>
          <a:noFill/>
          <a:ln w="158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4765" name="AutoShape 13"/>
          <p:cNvSpPr>
            <a:spLocks/>
          </p:cNvSpPr>
          <p:nvPr/>
        </p:nvSpPr>
        <p:spPr bwMode="auto">
          <a:xfrm>
            <a:off x="3241675" y="2716213"/>
            <a:ext cx="157163" cy="936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10983"/>
                </a:lnTo>
                <a:lnTo>
                  <a:pt x="0" y="2160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>
            <a:off x="2168525" y="2747963"/>
            <a:ext cx="803275" cy="4762"/>
          </a:xfrm>
          <a:prstGeom prst="line">
            <a:avLst/>
          </a:prstGeom>
          <a:noFill/>
          <a:ln w="158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5461000" y="2703513"/>
            <a:ext cx="173038" cy="1587"/>
          </a:xfrm>
          <a:prstGeom prst="line">
            <a:avLst/>
          </a:prstGeom>
          <a:noFill/>
          <a:ln w="158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4768" name="AutoShape 16"/>
          <p:cNvSpPr>
            <a:spLocks/>
          </p:cNvSpPr>
          <p:nvPr/>
        </p:nvSpPr>
        <p:spPr bwMode="auto">
          <a:xfrm>
            <a:off x="5476875" y="2655888"/>
            <a:ext cx="157163" cy="952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10800"/>
                </a:lnTo>
                <a:lnTo>
                  <a:pt x="0" y="2160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>
            <a:off x="4351338" y="2701925"/>
            <a:ext cx="1198562" cy="1588"/>
          </a:xfrm>
          <a:prstGeom prst="line">
            <a:avLst/>
          </a:prstGeom>
          <a:noFill/>
          <a:ln w="158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4770" name="AutoShape 18"/>
          <p:cNvSpPr>
            <a:spLocks/>
          </p:cNvSpPr>
          <p:nvPr/>
        </p:nvSpPr>
        <p:spPr bwMode="auto">
          <a:xfrm>
            <a:off x="2219325" y="2932113"/>
            <a:ext cx="11557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500">
                <a:latin typeface="Courier" charset="0"/>
                <a:ea typeface="Courier" charset="0"/>
                <a:cs typeface="Courier" charset="0"/>
                <a:sym typeface="Courier" charset="0"/>
              </a:rPr>
              <a:t>Incident-</a:t>
            </a:r>
          </a:p>
          <a:p>
            <a:pPr algn="l"/>
            <a:r>
              <a:rPr lang="en-US" altLang="en-US" sz="1500">
                <a:latin typeface="Courier" charset="0"/>
                <a:ea typeface="Courier" charset="0"/>
                <a:cs typeface="Courier" charset="0"/>
                <a:sym typeface="Courier" charset="0"/>
              </a:rPr>
              <a:t>Handled</a:t>
            </a:r>
            <a:endParaRPr lang="en-US" altLang="en-US"/>
          </a:p>
        </p:txBody>
      </p:sp>
      <p:sp>
        <p:nvSpPr>
          <p:cNvPr id="74771" name="AutoShape 19"/>
          <p:cNvSpPr>
            <a:spLocks/>
          </p:cNvSpPr>
          <p:nvPr/>
        </p:nvSpPr>
        <p:spPr bwMode="auto">
          <a:xfrm>
            <a:off x="4389438" y="2855913"/>
            <a:ext cx="11557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500">
                <a:latin typeface="Courier" charset="0"/>
                <a:ea typeface="Courier" charset="0"/>
                <a:cs typeface="Courier" charset="0"/>
                <a:sym typeface="Courier" charset="0"/>
              </a:rPr>
              <a:t>Incident-</a:t>
            </a:r>
          </a:p>
          <a:p>
            <a:pPr algn="l"/>
            <a:r>
              <a:rPr lang="en-US" altLang="en-US" sz="1500">
                <a:latin typeface="Courier" charset="0"/>
                <a:ea typeface="Courier" charset="0"/>
                <a:cs typeface="Courier" charset="0"/>
                <a:sym typeface="Courier" charset="0"/>
              </a:rPr>
              <a:t>Documented</a:t>
            </a:r>
            <a:endParaRPr lang="en-US" altLang="en-US"/>
          </a:p>
        </p:txBody>
      </p:sp>
      <p:sp>
        <p:nvSpPr>
          <p:cNvPr id="74772" name="AutoShape 20"/>
          <p:cNvSpPr>
            <a:spLocks/>
          </p:cNvSpPr>
          <p:nvPr/>
        </p:nvSpPr>
        <p:spPr bwMode="auto">
          <a:xfrm>
            <a:off x="6757988" y="2919413"/>
            <a:ext cx="1155700" cy="457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altLang="en-US" sz="1500">
                <a:latin typeface="Courier" charset="0"/>
                <a:ea typeface="Courier" charset="0"/>
                <a:cs typeface="Courier" charset="0"/>
                <a:sym typeface="Courier" charset="0"/>
              </a:rPr>
              <a:t>Incident-</a:t>
            </a:r>
          </a:p>
          <a:p>
            <a:pPr algn="l"/>
            <a:r>
              <a:rPr lang="en-US" altLang="en-US" sz="1500">
                <a:latin typeface="Courier" charset="0"/>
                <a:ea typeface="Courier" charset="0"/>
                <a:cs typeface="Courier" charset="0"/>
                <a:sym typeface="Courier" charset="0"/>
              </a:rPr>
              <a:t>Archived</a:t>
            </a:r>
            <a:endParaRPr lang="en-US" altLang="en-US"/>
          </a:p>
        </p:txBody>
      </p:sp>
      <p:sp>
        <p:nvSpPr>
          <p:cNvPr id="74773" name="AutoShape 21"/>
          <p:cNvSpPr>
            <a:spLocks/>
          </p:cNvSpPr>
          <p:nvPr/>
        </p:nvSpPr>
        <p:spPr bwMode="auto">
          <a:xfrm>
            <a:off x="1763713" y="1949450"/>
            <a:ext cx="141287" cy="141288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000000"/>
          </a:solidFill>
          <a:ln w="158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>
            <a:off x="1825625" y="2247900"/>
            <a:ext cx="1588" cy="173038"/>
          </a:xfrm>
          <a:prstGeom prst="line">
            <a:avLst/>
          </a:prstGeom>
          <a:noFill/>
          <a:ln w="158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4775" name="AutoShape 23"/>
          <p:cNvSpPr>
            <a:spLocks/>
          </p:cNvSpPr>
          <p:nvPr/>
        </p:nvSpPr>
        <p:spPr bwMode="auto">
          <a:xfrm>
            <a:off x="1778000" y="2247900"/>
            <a:ext cx="95250" cy="1730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1825625" y="2090738"/>
            <a:ext cx="1588" cy="157162"/>
          </a:xfrm>
          <a:prstGeom prst="line">
            <a:avLst/>
          </a:prstGeom>
          <a:noFill/>
          <a:ln w="158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4777" name="AutoShape 25"/>
          <p:cNvSpPr>
            <a:spLocks/>
          </p:cNvSpPr>
          <p:nvPr/>
        </p:nvSpPr>
        <p:spPr bwMode="auto">
          <a:xfrm>
            <a:off x="8220075" y="3409950"/>
            <a:ext cx="141288" cy="141288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000000"/>
          </a:solidFill>
          <a:ln w="158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>
            <a:off x="8297863" y="3203575"/>
            <a:ext cx="1587" cy="173038"/>
          </a:xfrm>
          <a:prstGeom prst="line">
            <a:avLst/>
          </a:prstGeom>
          <a:noFill/>
          <a:ln w="158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4779" name="AutoShape 27"/>
          <p:cNvSpPr>
            <a:spLocks/>
          </p:cNvSpPr>
          <p:nvPr/>
        </p:nvSpPr>
        <p:spPr bwMode="auto">
          <a:xfrm>
            <a:off x="8250238" y="3205163"/>
            <a:ext cx="95250" cy="1730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74780" name="Line 28"/>
          <p:cNvSpPr>
            <a:spLocks noChangeShapeType="1"/>
          </p:cNvSpPr>
          <p:nvPr/>
        </p:nvSpPr>
        <p:spPr bwMode="auto">
          <a:xfrm flipV="1">
            <a:off x="8297863" y="3048000"/>
            <a:ext cx="1587" cy="155575"/>
          </a:xfrm>
          <a:prstGeom prst="line">
            <a:avLst/>
          </a:prstGeom>
          <a:noFill/>
          <a:ln w="158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4781" name="AutoShape 29"/>
          <p:cNvSpPr>
            <a:spLocks/>
          </p:cNvSpPr>
          <p:nvPr/>
        </p:nvSpPr>
        <p:spPr bwMode="auto">
          <a:xfrm>
            <a:off x="8172450" y="3362325"/>
            <a:ext cx="250825" cy="236538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 sz="1800">
              <a:latin typeface="Times" charset="0"/>
              <a:ea typeface="Times" charset="0"/>
              <a:cs typeface="Times" charset="0"/>
              <a:sym typeface="Times" charset="0"/>
            </a:endParaRPr>
          </a:p>
        </p:txBody>
      </p:sp>
      <p:sp>
        <p:nvSpPr>
          <p:cNvPr id="74782" name="AutoShape 30"/>
          <p:cNvSpPr>
            <a:spLocks/>
          </p:cNvSpPr>
          <p:nvPr/>
        </p:nvSpPr>
        <p:spPr bwMode="auto">
          <a:xfrm>
            <a:off x="292100" y="1114425"/>
            <a:ext cx="8924925" cy="6651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 anchor="ctr"/>
          <a:lstStyle/>
          <a:p>
            <a:pPr algn="l"/>
            <a:r>
              <a:rPr lang="tr-TR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Durum Diyagramı</a:t>
            </a:r>
            <a:endParaRPr lang="en-US" altLang="en-US" sz="20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l"/>
            <a:r>
              <a:rPr lang="tr-TR" altLang="en-US" sz="20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Tek bir soyutlamanın (nesne, sistem) bir grup özelliğine odaklanır</a:t>
            </a:r>
            <a:endParaRPr lang="en-US" altLang="en-US" dirty="0"/>
          </a:p>
        </p:txBody>
      </p:sp>
      <p:sp>
        <p:nvSpPr>
          <p:cNvPr id="74783" name="AutoShape 31"/>
          <p:cNvSpPr>
            <a:spLocks/>
          </p:cNvSpPr>
          <p:nvPr/>
        </p:nvSpPr>
        <p:spPr bwMode="auto">
          <a:xfrm>
            <a:off x="293688" y="3717925"/>
            <a:ext cx="7523162" cy="6651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 anchor="ctr"/>
          <a:lstStyle/>
          <a:p>
            <a:pPr algn="l"/>
            <a:r>
              <a:rPr lang="tr-TR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Aktivite Diyagramı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endParaRPr lang="en-US" altLang="en-US" sz="20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l"/>
            <a:r>
              <a:rPr lang="en-US" altLang="en-US" sz="20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</a:t>
            </a:r>
            <a:r>
              <a:rPr lang="tr-TR" altLang="en-US" sz="20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Sistemdeki veri akışına odaklanır</a:t>
            </a:r>
            <a:r>
              <a:rPr lang="en-US" altLang="en-US" sz="20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)</a:t>
            </a: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endParaRPr lang="en-US" altLang="en-US" dirty="0"/>
          </a:p>
        </p:txBody>
      </p:sp>
      <p:grpSp>
        <p:nvGrpSpPr>
          <p:cNvPr id="74784" name="Group 32"/>
          <p:cNvGrpSpPr>
            <a:grpSpLocks/>
          </p:cNvGrpSpPr>
          <p:nvPr/>
        </p:nvGrpSpPr>
        <p:grpSpPr bwMode="auto">
          <a:xfrm>
            <a:off x="6202363" y="4973638"/>
            <a:ext cx="1328737" cy="1211262"/>
            <a:chOff x="0" y="0"/>
            <a:chExt cx="1327161" cy="1211639"/>
          </a:xfrm>
        </p:grpSpPr>
        <p:sp>
          <p:nvSpPr>
            <p:cNvPr id="74785" name="AutoShape 33"/>
            <p:cNvSpPr>
              <a:spLocks/>
            </p:cNvSpPr>
            <p:nvPr/>
          </p:nvSpPr>
          <p:spPr bwMode="auto">
            <a:xfrm>
              <a:off x="0" y="0"/>
              <a:ext cx="1327161" cy="11858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569" y="11334"/>
                  </a:moveTo>
                  <a:cubicBezTo>
                    <a:pt x="2687" y="11334"/>
                    <a:pt x="1162" y="12100"/>
                    <a:pt x="1162" y="13045"/>
                  </a:cubicBezTo>
                  <a:lnTo>
                    <a:pt x="1162" y="19889"/>
                  </a:lnTo>
                  <a:cubicBezTo>
                    <a:pt x="1162" y="20834"/>
                    <a:pt x="2687" y="21600"/>
                    <a:pt x="4569" y="21600"/>
                  </a:cubicBezTo>
                  <a:lnTo>
                    <a:pt x="18193" y="21600"/>
                  </a:lnTo>
                  <a:cubicBezTo>
                    <a:pt x="20074" y="21600"/>
                    <a:pt x="21600" y="20834"/>
                    <a:pt x="21600" y="19889"/>
                  </a:cubicBezTo>
                  <a:lnTo>
                    <a:pt x="21600" y="13045"/>
                  </a:lnTo>
                  <a:cubicBezTo>
                    <a:pt x="21600" y="12100"/>
                    <a:pt x="20074" y="11334"/>
                    <a:pt x="18193" y="11334"/>
                  </a:cubicBezTo>
                  <a:lnTo>
                    <a:pt x="9678" y="11334"/>
                  </a:lnTo>
                  <a:lnTo>
                    <a:pt x="0" y="0"/>
                  </a:lnTo>
                  <a:lnTo>
                    <a:pt x="4569" y="11334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74786" name="AutoShape 34"/>
            <p:cNvSpPr>
              <a:spLocks/>
            </p:cNvSpPr>
            <p:nvPr/>
          </p:nvSpPr>
          <p:spPr bwMode="auto">
            <a:xfrm>
              <a:off x="117432" y="596509"/>
              <a:ext cx="1181620" cy="6151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Triggerless</a:t>
              </a:r>
            </a:p>
            <a:p>
              <a:pPr algn="l"/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transition</a:t>
              </a:r>
              <a:endParaRPr lang="en-US" altLang="en-US"/>
            </a:p>
          </p:txBody>
        </p:sp>
      </p:grpSp>
      <p:grpSp>
        <p:nvGrpSpPr>
          <p:cNvPr id="74787" name="Group 35"/>
          <p:cNvGrpSpPr>
            <a:grpSpLocks/>
          </p:cNvGrpSpPr>
          <p:nvPr/>
        </p:nvGrpSpPr>
        <p:grpSpPr bwMode="auto">
          <a:xfrm>
            <a:off x="1887538" y="5353050"/>
            <a:ext cx="3032125" cy="1058863"/>
            <a:chOff x="0" y="0"/>
            <a:chExt cx="3033700" cy="1058879"/>
          </a:xfrm>
        </p:grpSpPr>
        <p:sp>
          <p:nvSpPr>
            <p:cNvPr id="74788" name="AutoShape 36"/>
            <p:cNvSpPr>
              <a:spLocks/>
            </p:cNvSpPr>
            <p:nvPr/>
          </p:nvSpPr>
          <p:spPr bwMode="auto">
            <a:xfrm>
              <a:off x="0" y="0"/>
              <a:ext cx="3033700" cy="10588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260" y="6476"/>
                  </a:moveTo>
                  <a:cubicBezTo>
                    <a:pt x="1459" y="6476"/>
                    <a:pt x="0" y="7605"/>
                    <a:pt x="0" y="8997"/>
                  </a:cubicBezTo>
                  <a:lnTo>
                    <a:pt x="0" y="19079"/>
                  </a:lnTo>
                  <a:cubicBezTo>
                    <a:pt x="0" y="20471"/>
                    <a:pt x="1459" y="21600"/>
                    <a:pt x="3260" y="21600"/>
                  </a:cubicBezTo>
                  <a:lnTo>
                    <a:pt x="16304" y="21600"/>
                  </a:lnTo>
                  <a:cubicBezTo>
                    <a:pt x="18105" y="21600"/>
                    <a:pt x="19565" y="20471"/>
                    <a:pt x="19565" y="19079"/>
                  </a:cubicBezTo>
                  <a:lnTo>
                    <a:pt x="19565" y="8997"/>
                  </a:lnTo>
                  <a:cubicBezTo>
                    <a:pt x="19565" y="7605"/>
                    <a:pt x="18105" y="6476"/>
                    <a:pt x="16304" y="6476"/>
                  </a:cubicBezTo>
                  <a:lnTo>
                    <a:pt x="21600" y="0"/>
                  </a:lnTo>
                  <a:lnTo>
                    <a:pt x="11413" y="6476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74789" name="AutoShape 37"/>
            <p:cNvSpPr>
              <a:spLocks/>
            </p:cNvSpPr>
            <p:nvPr/>
          </p:nvSpPr>
          <p:spPr bwMode="auto">
            <a:xfrm>
              <a:off x="100631" y="380633"/>
              <a:ext cx="2288231" cy="61512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Completion of activity </a:t>
              </a:r>
            </a:p>
            <a:p>
              <a:pPr algn="l"/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causes state transition</a:t>
              </a:r>
              <a:endParaRPr lang="en-US" altLang="en-US"/>
            </a:p>
          </p:txBody>
        </p:sp>
      </p:grpSp>
      <p:grpSp>
        <p:nvGrpSpPr>
          <p:cNvPr id="74790" name="Group 38"/>
          <p:cNvGrpSpPr>
            <a:grpSpLocks/>
          </p:cNvGrpSpPr>
          <p:nvPr/>
        </p:nvGrpSpPr>
        <p:grpSpPr bwMode="auto">
          <a:xfrm>
            <a:off x="4654550" y="1679575"/>
            <a:ext cx="2787650" cy="981075"/>
            <a:chOff x="0" y="0"/>
            <a:chExt cx="2787622" cy="982251"/>
          </a:xfrm>
        </p:grpSpPr>
        <p:sp>
          <p:nvSpPr>
            <p:cNvPr id="74791" name="AutoShape 39"/>
            <p:cNvSpPr>
              <a:spLocks/>
            </p:cNvSpPr>
            <p:nvPr/>
          </p:nvSpPr>
          <p:spPr bwMode="auto">
            <a:xfrm>
              <a:off x="0" y="59914"/>
              <a:ext cx="2787622" cy="922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57" y="0"/>
                  </a:moveTo>
                  <a:cubicBezTo>
                    <a:pt x="9670" y="0"/>
                    <a:pt x="8708" y="865"/>
                    <a:pt x="8708" y="1933"/>
                  </a:cubicBezTo>
                  <a:lnTo>
                    <a:pt x="8708" y="9666"/>
                  </a:lnTo>
                  <a:cubicBezTo>
                    <a:pt x="8708" y="10733"/>
                    <a:pt x="9670" y="11599"/>
                    <a:pt x="10857" y="11599"/>
                  </a:cubicBezTo>
                  <a:lnTo>
                    <a:pt x="0" y="21600"/>
                  </a:lnTo>
                  <a:lnTo>
                    <a:pt x="14080" y="11599"/>
                  </a:lnTo>
                  <a:lnTo>
                    <a:pt x="19451" y="11599"/>
                  </a:lnTo>
                  <a:cubicBezTo>
                    <a:pt x="20638" y="11599"/>
                    <a:pt x="21600" y="10733"/>
                    <a:pt x="21600" y="9666"/>
                  </a:cubicBezTo>
                  <a:lnTo>
                    <a:pt x="21600" y="1933"/>
                  </a:lnTo>
                  <a:cubicBezTo>
                    <a:pt x="21600" y="865"/>
                    <a:pt x="20638" y="0"/>
                    <a:pt x="19451" y="0"/>
                  </a:cubicBezTo>
                  <a:lnTo>
                    <a:pt x="1085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/>
              <a:endParaRPr lang="en-US" altLang="en-US" sz="1800">
                <a:latin typeface="Times" charset="0"/>
                <a:ea typeface="Times" charset="0"/>
                <a:cs typeface="Times" charset="0"/>
                <a:sym typeface="Times" charset="0"/>
              </a:endParaRPr>
            </a:p>
          </p:txBody>
        </p:sp>
        <p:sp>
          <p:nvSpPr>
            <p:cNvPr id="74792" name="AutoShape 40"/>
            <p:cNvSpPr>
              <a:spLocks/>
            </p:cNvSpPr>
            <p:nvPr/>
          </p:nvSpPr>
          <p:spPr bwMode="auto">
            <a:xfrm>
              <a:off x="1184847" y="0"/>
              <a:ext cx="1443706" cy="6151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 anchor="ctr"/>
            <a:lstStyle/>
            <a:p>
              <a:pPr algn="l"/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Event causes</a:t>
              </a:r>
            </a:p>
            <a:p>
              <a:pPr algn="l"/>
              <a:r>
                <a:rPr lang="en-US" altLang="en-US" sz="18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state transition</a:t>
              </a:r>
              <a:endParaRPr lang="en-US" altLang="en-US"/>
            </a:p>
          </p:txBody>
        </p:sp>
      </p:grpSp>
      <p:sp>
        <p:nvSpPr>
          <p:cNvPr id="74793" name="Line 41"/>
          <p:cNvSpPr>
            <a:spLocks noChangeShapeType="1"/>
          </p:cNvSpPr>
          <p:nvPr/>
        </p:nvSpPr>
        <p:spPr bwMode="auto">
          <a:xfrm>
            <a:off x="6578600" y="2730500"/>
            <a:ext cx="1346200" cy="0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endParaRPr lang="en-US" altLang="en-US" sz="120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90415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DF25D359-6513-472F-AF9E-F3ED6DFCD2E2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62</a:t>
            </a:fld>
            <a:endParaRPr lang="en-US" altLang="en-US"/>
          </a:p>
        </p:txBody>
      </p:sp>
      <p:sp>
        <p:nvSpPr>
          <p:cNvPr id="76802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en-US" altLang="en-US" sz="2800" b="1" i="1" dirty="0">
                <a:latin typeface="Times" charset="0"/>
                <a:ea typeface="Times" charset="0"/>
                <a:cs typeface="Times" charset="0"/>
                <a:sym typeface="Times" charset="0"/>
              </a:rPr>
              <a:t>UML </a:t>
            </a: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Özeti</a:t>
            </a:r>
            <a:endParaRPr lang="en-US" altLang="en-US" dirty="0"/>
          </a:p>
        </p:txBody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 bwMode="auto">
          <a:xfrm>
            <a:off x="355600" y="1263650"/>
            <a:ext cx="8255000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UML </a:t>
            </a: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yazılım geliştirmenin pek çok yönünü göstermek için notasyon sağlar</a:t>
            </a: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Güçlü fakat karmaşıktır</a:t>
            </a:r>
            <a:endParaRPr lang="en-US" altLang="en-US" sz="20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UML</a:t>
            </a: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Okunamayan modeller oluşabilir</a:t>
            </a:r>
            <a:endParaRPr lang="en-US" altLang="en-US" sz="20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Çok fazla özelliği kullanılmaya kalkılırsa da yanlış anlaşılma oluşturabilir</a:t>
            </a:r>
            <a:endParaRPr lang="en-US" altLang="en-US" sz="20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Bazı notasyonlara değindik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</a:t>
            </a: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Fonksiyonel model </a:t>
            </a:r>
            <a:r>
              <a:rPr lang="en-US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: </a:t>
            </a:r>
            <a:r>
              <a:rPr lang="en-US" altLang="en-US" sz="20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Use case diagram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Nesne modeli</a:t>
            </a:r>
            <a:r>
              <a:rPr lang="en-US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: </a:t>
            </a:r>
            <a:r>
              <a:rPr lang="en-US" altLang="en-US" sz="20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class diagram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Dinamik model</a:t>
            </a:r>
            <a:r>
              <a:rPr lang="en-US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: </a:t>
            </a: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rdışıl diyagram</a:t>
            </a:r>
            <a:r>
              <a:rPr lang="en-US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, </a:t>
            </a: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durum ve aktivite diyagramları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9469888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A71A33F5-E939-4710-B8BB-ADD528A1566C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63</a:t>
            </a:fld>
            <a:endParaRPr lang="en-US" altLang="en-US"/>
          </a:p>
        </p:txBody>
      </p:sp>
      <p:sp>
        <p:nvSpPr>
          <p:cNvPr id="77826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Ek Kaynaklar</a:t>
            </a:r>
            <a:endParaRPr lang="en-US" altLang="en-US" dirty="0"/>
          </a:p>
        </p:txBody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 bwMode="auto">
          <a:xfrm>
            <a:off x="355600" y="1295400"/>
            <a:ext cx="8255000" cy="492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Martin Fowler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en-US" altLang="en-US" sz="20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UML Distilled: A Brief Guide to the Standard Object Modeling Language, 3rd ed.,  Addison-Wesley, 2003 </a:t>
            </a: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en-US" altLang="en-US" sz="2400" dirty="0">
                <a:latin typeface="Arial" pitchFamily="34" charset="0"/>
                <a:cs typeface="Arial" pitchFamily="34" charset="0"/>
                <a:sym typeface="Arial" pitchFamily="34" charset="0"/>
              </a:rPr>
              <a:t>Grady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  <a:sym typeface="Arial" pitchFamily="34" charset="0"/>
              </a:rPr>
              <a:t>Booch,James</a:t>
            </a:r>
            <a:r>
              <a:rPr lang="en-US" altLang="en-US" sz="2400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  <a:sym typeface="Arial" pitchFamily="34" charset="0"/>
              </a:rPr>
              <a:t>Rumbaugh,Ivar</a:t>
            </a:r>
            <a:r>
              <a:rPr lang="en-US" altLang="en-US" sz="2400" dirty="0">
                <a:latin typeface="Arial" pitchFamily="34" charset="0"/>
                <a:cs typeface="Arial" pitchFamily="34" charset="0"/>
                <a:sym typeface="Arial" pitchFamily="34" charset="0"/>
              </a:rPr>
              <a:t> Jacobson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en-US" altLang="en-US" sz="20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The Unified Modeling Language User Guide, Addison Wesley, 2</a:t>
            </a:r>
            <a:r>
              <a:rPr lang="en-US" altLang="en-US" sz="2000" baseline="300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nd</a:t>
            </a:r>
            <a:r>
              <a:rPr lang="en-US" altLang="en-US" sz="20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 edition, 2005</a:t>
            </a: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Commercial UML tools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en-US" altLang="en-US" sz="20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Rational Rose XDE for Java</a:t>
            </a:r>
          </a:p>
          <a:p>
            <a:pPr marL="1066800" lvl="2" indent="-15240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60000"/>
              <a:buFont typeface="Wingdings" pitchFamily="2" charset="2"/>
              <a:buChar char="⧫"/>
            </a:pPr>
            <a:r>
              <a:rPr lang="en-US" altLang="en-US" sz="16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http://www-306.ibm.com/software/awdtools/developer/java/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en-US" altLang="en-US" sz="20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Together (Eclipse, MS Visual Studio, </a:t>
            </a:r>
            <a:r>
              <a:rPr lang="en-US" altLang="en-US" sz="2000" dirty="0" err="1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JBuilder</a:t>
            </a:r>
            <a:r>
              <a:rPr lang="en-US" altLang="en-US" sz="20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)</a:t>
            </a:r>
          </a:p>
          <a:p>
            <a:pPr marL="1066800" lvl="2" indent="-15240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60000"/>
              <a:buFont typeface="Wingdings" pitchFamily="2" charset="2"/>
              <a:buChar char="⧫"/>
            </a:pPr>
            <a:r>
              <a:rPr lang="en-US" altLang="en-US" sz="16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http://www.borland.com/us/products/together/index.html</a:t>
            </a: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Open Source UML tools 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en-US" altLang="en-US" sz="20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http://java-source.net/open-source/uml-modeling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en-US" altLang="en-US" sz="2000" dirty="0" err="1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ArgoUML,UMLet,Violet</a:t>
            </a:r>
            <a:r>
              <a:rPr lang="en-US" altLang="en-US" sz="200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, …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2611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UML ile  modelleme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 smtClean="0"/>
              <a:t>Sistem geliştirme sistemin üç farklı modeline odaklanır</a:t>
            </a:r>
          </a:p>
          <a:p>
            <a:r>
              <a:rPr lang="tr-TR" dirty="0" smtClean="0"/>
              <a:t>Fonksiyonel model</a:t>
            </a:r>
          </a:p>
          <a:p>
            <a:pPr lvl="1"/>
            <a:r>
              <a:rPr lang="tr-TR" dirty="0" smtClean="0"/>
              <a:t>Use case : </a:t>
            </a:r>
          </a:p>
          <a:p>
            <a:pPr lvl="2"/>
            <a:r>
              <a:rPr lang="tr-TR" dirty="0" smtClean="0"/>
              <a:t>Kullanıcının bakış açısından sistemin fonksiyonelliğini açıklar</a:t>
            </a:r>
          </a:p>
          <a:p>
            <a:r>
              <a:rPr lang="tr-TR" dirty="0" smtClean="0"/>
              <a:t>Nesne modeli</a:t>
            </a:r>
          </a:p>
          <a:p>
            <a:pPr lvl="1"/>
            <a:r>
              <a:rPr lang="tr-TR" dirty="0" smtClean="0"/>
              <a:t>Sınıf diyagramları:  </a:t>
            </a:r>
          </a:p>
          <a:p>
            <a:pPr lvl="2"/>
            <a:r>
              <a:rPr lang="tr-TR" dirty="0" smtClean="0"/>
              <a:t>Sistemin yapısını nesneler, özellikleri, ilişkileri ve işlemleri ile açıklar</a:t>
            </a:r>
          </a:p>
          <a:p>
            <a:r>
              <a:rPr lang="tr-TR" dirty="0" smtClean="0"/>
              <a:t>Dinamik model: </a:t>
            </a:r>
          </a:p>
          <a:p>
            <a:pPr lvl="2"/>
            <a:r>
              <a:rPr lang="tr-TR" dirty="0" smtClean="0"/>
              <a:t>Etkileşim diyagramları, durum diyagramları, aktivite diyagramları</a:t>
            </a:r>
          </a:p>
          <a:p>
            <a:pPr lvl="3"/>
            <a:r>
              <a:rPr lang="tr-TR" dirty="0" smtClean="0"/>
              <a:t>Sistemin dahili davranışını açıklar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1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AutoShape 1"/>
          <p:cNvSpPr>
            <a:spLocks/>
          </p:cNvSpPr>
          <p:nvPr/>
        </p:nvSpPr>
        <p:spPr bwMode="auto">
          <a:xfrm>
            <a:off x="709613" y="6534150"/>
            <a:ext cx="7559675" cy="1793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1pPr>
            <a:lvl2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2pPr>
            <a:lvl3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3pPr>
            <a:lvl4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4pPr>
            <a:lvl5pPr defTabSz="514350"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5pPr>
            <a:lvl6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6pPr>
            <a:lvl7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7pPr>
            <a:lvl8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8pPr>
            <a:lvl9pPr algn="ctr" defTabSz="5143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defRPr>
            </a:lvl9pPr>
          </a:lstStyle>
          <a:p>
            <a:pPr algn="l"/>
            <a:fld id="{E15D5569-CA4C-4B4B-96A2-E5CC58B6699F}" type="slidenum">
              <a:rPr lang="en-US" altLang="en-US" sz="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l"/>
              <a:t>8</a:t>
            </a:fld>
            <a:endParaRPr lang="en-US" altLang="en-US"/>
          </a:p>
        </p:txBody>
      </p:sp>
      <p:sp>
        <p:nvSpPr>
          <p:cNvPr id="12290" name="Rectangle 2"/>
          <p:cNvSpPr>
            <a:spLocks noGrp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</a:pPr>
            <a:r>
              <a:rPr lang="en-US" altLang="en-US" sz="2800" b="1" i="1" dirty="0">
                <a:latin typeface="Times" charset="0"/>
                <a:ea typeface="Times" charset="0"/>
                <a:cs typeface="Times" charset="0"/>
                <a:sym typeface="Times" charset="0"/>
              </a:rPr>
              <a:t>UML: </a:t>
            </a:r>
            <a:r>
              <a:rPr lang="tr-TR" altLang="en-US" sz="2800" b="1" i="1" dirty="0" smtClean="0">
                <a:latin typeface="Times" charset="0"/>
                <a:ea typeface="Times" charset="0"/>
                <a:cs typeface="Times" charset="0"/>
                <a:sym typeface="Times" charset="0"/>
              </a:rPr>
              <a:t>Birinci iterasyon</a:t>
            </a:r>
            <a:r>
              <a:rPr lang="en-US" altLang="en-US" sz="2800" b="1" i="1" dirty="0">
                <a:latin typeface="Times" charset="0"/>
                <a:ea typeface="Times" charset="0"/>
                <a:cs typeface="Times" charset="0"/>
                <a:sym typeface="Times" charset="0"/>
              </a:rPr>
              <a:t>	</a:t>
            </a:r>
            <a:endParaRPr lang="en-US" altLang="en-US" dirty="0"/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 bwMode="auto">
          <a:xfrm>
            <a:off x="355600" y="1295400"/>
            <a:ext cx="8255000" cy="492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Çoğu problemin %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80</a:t>
            </a: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’ini UML’in %20’sini kullanarak çözebilirsiniz </a:t>
            </a: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%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20</a:t>
            </a: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’den bahsedeceğiz</a:t>
            </a: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endParaRPr lang="en-US" altLang="en-US" sz="24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80-20 </a:t>
            </a: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kuralı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Pareto </a:t>
            </a:r>
            <a:r>
              <a:rPr lang="tr-TR" alt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prensibi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(http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://en.wikipedia.org/wiki/Pareto_principle)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Karın </a:t>
            </a:r>
            <a:r>
              <a:rPr lang="en-US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80</a:t>
            </a:r>
            <a:r>
              <a:rPr lang="en-US" altLang="en-US" sz="20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% </a:t>
            </a: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‘i  müşterilerin </a:t>
            </a:r>
            <a:r>
              <a:rPr lang="en-US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20%</a:t>
            </a: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’sinden gelir</a:t>
            </a:r>
          </a:p>
          <a:p>
            <a:pPr marL="685800" lvl="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Şikayetlerin </a:t>
            </a:r>
            <a:r>
              <a:rPr lang="en-US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80%</a:t>
            </a: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’i </a:t>
            </a:r>
            <a:r>
              <a:rPr lang="en-US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 </a:t>
            </a:r>
            <a:r>
              <a:rPr lang="tr-TR" altLang="en-US" sz="20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müşterilerin </a:t>
            </a:r>
            <a:r>
              <a:rPr lang="en-US" altLang="en-US" sz="20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20%</a:t>
            </a:r>
            <a:r>
              <a:rPr lang="tr-TR" altLang="en-US" sz="2000" dirty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’sinden gelir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Karın </a:t>
            </a:r>
            <a:r>
              <a:rPr lang="en-US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80%</a:t>
            </a: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’i harcadığınız zamanın %20’sinden gelir </a:t>
            </a:r>
            <a:r>
              <a:rPr lang="en-US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 </a:t>
            </a:r>
            <a:endParaRPr lang="tr-TR" altLang="en-US" sz="2000" dirty="0" smtClean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Satışların </a:t>
            </a:r>
            <a:r>
              <a:rPr lang="en-US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80%</a:t>
            </a: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’i ürünlerin %20’sinden gelir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38011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>
                <a:latin typeface="Times" charset="0"/>
                <a:ea typeface="Times" charset="0"/>
                <a:cs typeface="Times" charset="0"/>
                <a:sym typeface="Times" charset="0"/>
              </a:rPr>
              <a:t>UML: </a:t>
            </a:r>
            <a:r>
              <a:rPr lang="tr-TR" altLang="en-US" b="1" i="1" dirty="0">
                <a:latin typeface="Times" charset="0"/>
                <a:ea typeface="Times" charset="0"/>
                <a:cs typeface="Times" charset="0"/>
                <a:sym typeface="Times" charset="0"/>
              </a:rPr>
              <a:t>Birinci iterasyon</a:t>
            </a:r>
            <a:r>
              <a:rPr lang="en-US" altLang="en-US" b="1" i="1" dirty="0">
                <a:latin typeface="Times" charset="0"/>
                <a:ea typeface="Times" charset="0"/>
                <a:cs typeface="Times" charset="0"/>
                <a:sym typeface="Times" charset="0"/>
              </a:rPr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en-US" altLang="en-US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Use case </a:t>
            </a:r>
            <a:r>
              <a:rPr lang="tr-TR" altLang="en-US" sz="24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diyagramları</a:t>
            </a:r>
            <a:endParaRPr lang="en-US" altLang="en-US" sz="2400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685800" lvl="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Sistemin kullanıcı tarafından görülen fonksiyonel davranışı</a:t>
            </a:r>
            <a:endParaRPr lang="en-US" altLang="en-US" sz="20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Sınıf </a:t>
            </a:r>
            <a:r>
              <a:rPr lang="tr-TR" altLang="en-US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diyagramları</a:t>
            </a:r>
            <a:endParaRPr lang="en-US" altLang="en-US" sz="2400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685800" lvl="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Sistemin statik yapısı</a:t>
            </a:r>
            <a:r>
              <a:rPr lang="en-US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: </a:t>
            </a: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Nesneler</a:t>
            </a:r>
            <a:r>
              <a:rPr lang="en-US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, </a:t>
            </a: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nitelikler</a:t>
            </a:r>
            <a:r>
              <a:rPr lang="en-US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, </a:t>
            </a: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ilişkiler</a:t>
            </a:r>
            <a:endParaRPr lang="en-US" altLang="en-US" sz="20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Ardışıl diyagramlar</a:t>
            </a:r>
            <a:endParaRPr lang="en-US" altLang="en-US" sz="2400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685800" lvl="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Sistemin nesneler arasındaki dinamik davranış </a:t>
            </a:r>
            <a:endParaRPr lang="en-US" altLang="en-US" sz="2000" dirty="0">
              <a:latin typeface="Times New Roman Bold" charset="0"/>
              <a:ea typeface="Times New Roman Bold" charset="0"/>
              <a:cs typeface="Times New Roman Bold" charset="0"/>
              <a:sym typeface="Times New Roman Bold" charset="0"/>
            </a:endParaRPr>
          </a:p>
          <a:p>
            <a:pPr marL="285750" indent="-285750" defTabSz="9144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ymbol" pitchFamily="18" charset="2"/>
              <a:buChar char="♦"/>
            </a:pPr>
            <a:r>
              <a:rPr lang="tr-TR" altLang="en-US" sz="24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Durum diyagramları</a:t>
            </a:r>
            <a:endParaRPr lang="en-US" altLang="en-US" sz="2400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685800" lvl="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Wingdings" pitchFamily="2" charset="2"/>
              <a:buChar char="⬥"/>
            </a:pPr>
            <a:r>
              <a:rPr lang="tr-TR" altLang="en-US" sz="2000" dirty="0" smtClean="0"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Bireysel bir nesnenin dinamik davranışı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7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2921</Words>
  <Application>Microsoft Office PowerPoint</Application>
  <PresentationFormat>On-screen Show (4:3)</PresentationFormat>
  <Paragraphs>863</Paragraphs>
  <Slides>63</Slides>
  <Notes>63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Yazılım Modelleme UML</vt:lpstr>
      <vt:lpstr>Overview: modeling with UML</vt:lpstr>
      <vt:lpstr>Modelleme nedir?</vt:lpstr>
      <vt:lpstr>Örnek: sokak haritası</vt:lpstr>
      <vt:lpstr>Neden Modelleme?</vt:lpstr>
      <vt:lpstr>UML</vt:lpstr>
      <vt:lpstr>UML ile  modelleme</vt:lpstr>
      <vt:lpstr>UML: Birinci iterasyon </vt:lpstr>
      <vt:lpstr>UML: Birinci iterasyon </vt:lpstr>
      <vt:lpstr>UML Gelenekleri</vt:lpstr>
      <vt:lpstr>UML Birinci iterasyon : Kullanım Durumu Diyagramları</vt:lpstr>
      <vt:lpstr>UML Birinci iterasyon : Sınıf Diyagramları</vt:lpstr>
      <vt:lpstr>UML Birinci iterasyon : Ardışıl diyagramlar</vt:lpstr>
      <vt:lpstr>UML Birinci iterasyon : Durum makinesi diyagramı</vt:lpstr>
      <vt:lpstr>UML Birinci iterasyon : Aktivite diyagramı</vt:lpstr>
      <vt:lpstr>Modelleme Kavramları</vt:lpstr>
      <vt:lpstr>Sistemler, Modeller, Görünümler</vt:lpstr>
      <vt:lpstr>Sistemler, Modeller, Görünümler</vt:lpstr>
      <vt:lpstr>Nesneye Yönelik Modelleme</vt:lpstr>
      <vt:lpstr>Object-oriented Modeling</vt:lpstr>
      <vt:lpstr>UML İkinci İterasyon</vt:lpstr>
      <vt:lpstr>UML Use Case Diyagramları</vt:lpstr>
      <vt:lpstr>Aktörler</vt:lpstr>
      <vt:lpstr>Kullanım Durumu</vt:lpstr>
      <vt:lpstr>Metinsel Kullanım  Durumu Tanımı Örneği</vt:lpstr>
      <vt:lpstr>Kullanım durumları ilişkilendirilebilir</vt:lpstr>
      <vt:lpstr>The &lt;&lt;includes&gt;&gt; Relationship</vt:lpstr>
      <vt:lpstr>&lt;&lt;extends&gt;&gt; ilişkisi</vt:lpstr>
      <vt:lpstr>Kalıtım ilişkisi</vt:lpstr>
      <vt:lpstr>Class Diagrams</vt:lpstr>
      <vt:lpstr>Classes</vt:lpstr>
      <vt:lpstr>Instances</vt:lpstr>
      <vt:lpstr>Aktör vs Sınıf vs Nesne</vt:lpstr>
      <vt:lpstr>Ortaklık</vt:lpstr>
      <vt:lpstr>1-1 ve 1’den Çok’a Ortaklıklar</vt:lpstr>
      <vt:lpstr>Çoktan Çoka Ortaklıklar</vt:lpstr>
      <vt:lpstr>Problem tanımından Nesne Modeline</vt:lpstr>
      <vt:lpstr>Problem tanımından Kod</vt:lpstr>
      <vt:lpstr>İlişkiler: Kümeleme ve Birleştirme</vt:lpstr>
      <vt:lpstr>İlişkiler : Kalıtım</vt:lpstr>
      <vt:lpstr>Paketler (Packages)</vt:lpstr>
      <vt:lpstr>Nesne Modelleme</vt:lpstr>
      <vt:lpstr>Nesne modelleme</vt:lpstr>
      <vt:lpstr>Nesne Modelleme</vt:lpstr>
      <vt:lpstr>Nesne Modelleme</vt:lpstr>
      <vt:lpstr>Nesne Modelleme: Sınıflandırmaları bul</vt:lpstr>
      <vt:lpstr>Nesne Modelleme: Basitleştir, Organize et</vt:lpstr>
      <vt:lpstr>Nesne Modelleme: Basitleştir, Organize et</vt:lpstr>
      <vt:lpstr>Etkileşim Diyagramları</vt:lpstr>
      <vt:lpstr>Ardışıl Diyagramlar</vt:lpstr>
      <vt:lpstr>Ardışıl diyagramlar Veri akışını da modeller</vt:lpstr>
      <vt:lpstr>Ardışıl Diyagramlar: Tekrarlar&amp; Koşullar</vt:lpstr>
      <vt:lpstr>Oluşturma ve yok etme</vt:lpstr>
      <vt:lpstr>İletişim diyagramı</vt:lpstr>
      <vt:lpstr>PowerPoint Presentation</vt:lpstr>
      <vt:lpstr>PowerPoint Presentation</vt:lpstr>
      <vt:lpstr>Aktivite Diyagramları</vt:lpstr>
      <vt:lpstr>Aktivite diyagramları karar vermeyi de modelleyebilir</vt:lpstr>
      <vt:lpstr>Aktivite diyagramları eşzamanlılığı modelleyebilir</vt:lpstr>
      <vt:lpstr>Activity Diagrams: Grouping of Activities</vt:lpstr>
      <vt:lpstr>Activity Diagram vs. Statechart Diagram</vt:lpstr>
      <vt:lpstr>UML Özeti</vt:lpstr>
      <vt:lpstr>Ek Kaynaklar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Yazılım Modelleme UML</dc:title>
  <dc:creator>Pınar Onay Durdu</dc:creator>
  <cp:lastModifiedBy>Pınar Onay Durdu</cp:lastModifiedBy>
  <cp:revision>1</cp:revision>
  <dcterms:created xsi:type="dcterms:W3CDTF">2014-05-20T06:41:12Z</dcterms:created>
  <dcterms:modified xsi:type="dcterms:W3CDTF">2014-05-20T06:42:06Z</dcterms:modified>
</cp:coreProperties>
</file>