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92" r:id="rId23"/>
    <p:sldId id="298" r:id="rId24"/>
    <p:sldId id="279" r:id="rId25"/>
    <p:sldId id="280" r:id="rId26"/>
    <p:sldId id="291" r:id="rId27"/>
    <p:sldId id="293" r:id="rId28"/>
    <p:sldId id="294" r:id="rId29"/>
    <p:sldId id="295" r:id="rId30"/>
    <p:sldId id="296" r:id="rId31"/>
    <p:sldId id="297" r:id="rId32"/>
    <p:sldId id="301" r:id="rId33"/>
    <p:sldId id="302" r:id="rId34"/>
    <p:sldId id="303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9" r:id="rId44"/>
    <p:sldId id="300" r:id="rId45"/>
    <p:sldId id="304" r:id="rId46"/>
    <p:sldId id="305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8415" autoAdjust="0"/>
  </p:normalViewPr>
  <p:slideViewPr>
    <p:cSldViewPr>
      <p:cViewPr varScale="1">
        <p:scale>
          <a:sx n="68" d="100"/>
          <a:sy n="68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ABEF-3D5D-45B8-847C-C9BD49FD1F09}" type="datetimeFigureOut">
              <a:rPr lang="tr-TR" smtClean="0"/>
              <a:pPr/>
              <a:t>1.10.2019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0D1C-479F-4FA8-BEDD-ECAC900CF20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8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3</a:t>
            </a:r>
          </a:p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9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one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two</a:t>
            </a:r>
            <a:r>
              <a:rPr lang="tr-TR" smtClean="0"/>
              <a:t> </a:t>
            </a:r>
          </a:p>
          <a:p>
            <a:r>
              <a:rPr lang="tr-TR" smtClean="0"/>
              <a:t>three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both implements List interface and maintains insertion order. Both are non synchronized classes.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are many differences between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that are given below.</a:t>
            </a:r>
          </a:p>
          <a:p>
            <a:endParaRPr lang="tr-TR" dirty="0" smtClean="0"/>
          </a:p>
          <a:p>
            <a:pPr marL="228600" indent="-228600">
              <a:buAutoNum type="arabicParenR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internally uses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array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store the elements.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----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internally uses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 linked 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store the elements.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Manipulation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internally uses array. If any element is removed from the array, all the bits are shifted in memory.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----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Manipulation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 uses doubly linked list so no bit shifting is required in memory.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can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 as a 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only because it implements List only.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----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can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 as a list and queue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both because it implements List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for storing and accessing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for manipulating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15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tr-TR" dirty="0" smtClean="0"/>
              <a:t> 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tr-TR" dirty="0" err="1" smtClean="0"/>
              <a:t>Lion</a:t>
            </a:r>
            <a:r>
              <a:rPr lang="tr-TR" dirty="0" smtClean="0"/>
              <a:t>, </a:t>
            </a:r>
            <a:r>
              <a:rPr lang="tr-TR" dirty="0" err="1" smtClean="0"/>
              <a:t>Tiger</a:t>
            </a:r>
            <a:r>
              <a:rPr lang="tr-TR" dirty="0" smtClean="0"/>
              <a:t>, </a:t>
            </a:r>
            <a:r>
              <a:rPr lang="tr-TR" dirty="0" err="1" smtClean="0"/>
              <a:t>Cat</a:t>
            </a:r>
            <a:r>
              <a:rPr lang="tr-TR" dirty="0" smtClean="0"/>
              <a:t>, </a:t>
            </a:r>
            <a:r>
              <a:rPr lang="tr-TR" dirty="0" err="1" smtClean="0"/>
              <a:t>Dog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tr-TR" dirty="0" smtClean="0"/>
              <a:t> 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tr-TR" dirty="0" err="1" smtClean="0"/>
              <a:t>Lion</a:t>
            </a:r>
            <a:r>
              <a:rPr lang="tr-TR" dirty="0" smtClean="0"/>
              <a:t>, </a:t>
            </a:r>
            <a:r>
              <a:rPr lang="tr-TR" dirty="0" err="1" smtClean="0"/>
              <a:t>Tiger</a:t>
            </a:r>
            <a:r>
              <a:rPr lang="tr-TR" dirty="0" smtClean="0"/>
              <a:t>, </a:t>
            </a:r>
            <a:r>
              <a:rPr lang="tr-TR" dirty="0" err="1" smtClean="0"/>
              <a:t>Elephant</a:t>
            </a:r>
            <a:r>
              <a:rPr lang="tr-TR" dirty="0" smtClean="0"/>
              <a:t>, </a:t>
            </a:r>
            <a:r>
              <a:rPr lang="tr-TR" dirty="0" err="1" smtClean="0"/>
              <a:t>Cat</a:t>
            </a:r>
            <a:r>
              <a:rPr lang="tr-TR" dirty="0" smtClean="0"/>
              <a:t>, </a:t>
            </a:r>
            <a:r>
              <a:rPr lang="tr-TR" dirty="0" err="1" smtClean="0"/>
              <a:t>Dog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9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Output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Is the </a:t>
            </a:r>
            <a:r>
              <a:rPr lang="en-US" dirty="0" err="1" smtClean="0"/>
              <a:t>topCompanies</a:t>
            </a:r>
            <a:r>
              <a:rPr lang="en-US" dirty="0" smtClean="0"/>
              <a:t> list empty?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Here are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dirty="0" smtClean="0"/>
              <a:t> 5 companies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dirty="0" smtClean="0"/>
              <a:t> the world </a:t>
            </a:r>
            <a:endParaRPr lang="tr-T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dirty="0" smtClean="0"/>
              <a:t>Google, Apple, Microsoft, Amazon, Facebook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Best Company: Google </a:t>
            </a:r>
            <a:endParaRPr lang="tr-TR" dirty="0" smtClean="0"/>
          </a:p>
          <a:p>
            <a:r>
              <a:rPr lang="en-US" dirty="0" smtClean="0"/>
              <a:t>Second Best Company: Apple </a:t>
            </a:r>
            <a:endParaRPr lang="tr-TR" dirty="0" smtClean="0"/>
          </a:p>
          <a:p>
            <a:r>
              <a:rPr lang="en-US" dirty="0" smtClean="0"/>
              <a:t>Last Company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dirty="0" smtClean="0"/>
              <a:t> the list: Facebook </a:t>
            </a:r>
            <a:endParaRPr lang="tr-TR" dirty="0" smtClean="0"/>
          </a:p>
          <a:p>
            <a:r>
              <a:rPr lang="en-US" dirty="0" smtClean="0"/>
              <a:t>Modified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dirty="0" smtClean="0"/>
              <a:t> companies list: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dirty="0" smtClean="0"/>
              <a:t>Google, Apple, Microsoft, Amazon, Walmart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77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105E5-4DFE-470F-8A6B-729667B9EDA2}" type="slidenum">
              <a:rPr lang="en-US"/>
              <a:pPr/>
              <a:t>35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6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02B3E-4FD8-4601-85F9-8571ED1FE3F4}" type="slidenum">
              <a:rPr lang="en-US"/>
              <a:pPr/>
              <a:t>36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9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4809C-4144-4614-A246-FB36307BB2AB}" type="slidenum">
              <a:rPr lang="en-US"/>
              <a:pPr/>
              <a:t>41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3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1584B-663F-4271-9FB6-D0DF2D233AE0}" type="slidenum">
              <a:rPr lang="en-US"/>
              <a:pPr/>
              <a:t>42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 </a:t>
            </a:r>
          </a:p>
          <a:p>
            <a:r>
              <a:rPr lang="tr-TR" dirty="0" smtClean="0"/>
              <a:t>30 </a:t>
            </a:r>
          </a:p>
          <a:p>
            <a:r>
              <a:rPr lang="tr-TR" dirty="0" smtClean="0"/>
              <a:t>40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0D1C-479F-4FA8-BEDD-ECAC900CF20D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48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8161-81D4-4C74-BC7A-88BF4F2BFC49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ED9C-BC3C-4FEC-BE8B-DAFAFC85DF5D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24-E717-4A9E-93FF-99FFD0FBC425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815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EAE3F-0777-4330-8CDD-987797F50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2389-42FC-442B-9BC0-A843974F4AEB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180A-4394-4606-A7B4-5CE9F1F43A85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FA61-97C4-49B8-8BF1-74E145D86759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C22-A770-43F2-AB82-AA8F1CB44B25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56D7-CA75-47E1-990A-2B42FE67325E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DF5-D57A-40DE-B138-4F3E451562FA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758-7EDC-40DA-8C1B-6A609F85D1AA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50B-35A1-4891-9332-545304E1C6F1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13B5-618F-40A9-942D-FA44E635AC3F}" type="datetime1">
              <a:rPr lang="tr-TR" smtClean="0"/>
              <a:pPr/>
              <a:t>1.10.2019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79B-93F9-47FA-8752-7E45C61D1F1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2019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Use of 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dirty="0" smtClean="0">
                <a:latin typeface="Courier New" pitchFamily="49" charset="0"/>
              </a:rPr>
              <a:t>==</a:t>
            </a:r>
            <a:r>
              <a:rPr lang="en-US" dirty="0" smtClean="0">
                <a:latin typeface="Arial" charset="0"/>
              </a:rPr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0686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The assignment operator ‘</a:t>
            </a:r>
            <a:r>
              <a:rPr lang="en-US" sz="2400" b="1" dirty="0" smtClean="0">
                <a:latin typeface="Courier New" pitchFamily="49" charset="0"/>
              </a:rPr>
              <a:t>=</a:t>
            </a:r>
            <a:r>
              <a:rPr lang="en-US" sz="2800" dirty="0" smtClean="0">
                <a:latin typeface="Arial" charset="0"/>
              </a:rPr>
              <a:t>‘and the equality operator ‘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800" dirty="0" smtClean="0">
                <a:latin typeface="Arial" charset="0"/>
              </a:rPr>
              <a:t>’, when used with arrays, behave the same as when used with other objects.</a:t>
            </a:r>
          </a:p>
          <a:p>
            <a:pPr lvl="1"/>
            <a:r>
              <a:rPr lang="en-US" dirty="0" smtClean="0">
                <a:latin typeface="Arial" charset="0"/>
              </a:rPr>
              <a:t>The assignment operator creates an alias, </a:t>
            </a:r>
            <a:r>
              <a:rPr lang="en-US" b="1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a copy of the array.</a:t>
            </a:r>
          </a:p>
          <a:p>
            <a:pPr lvl="1"/>
            <a:r>
              <a:rPr lang="en-US" dirty="0" smtClean="0">
                <a:latin typeface="Arial" charset="0"/>
              </a:rPr>
              <a:t>The equality operator determines if two references contain the same memory address, </a:t>
            </a:r>
            <a:r>
              <a:rPr lang="en-US" b="1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if two arrays contain the same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Making a Copy of an 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68806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1.way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a = new int[50];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b = new int[50];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 (int j = 0; j  &lt; </a:t>
            </a:r>
            <a:r>
              <a:rPr lang="en-US" sz="2000" dirty="0" err="1" smtClean="0">
                <a:latin typeface="Courier New" pitchFamily="49" charset="0"/>
              </a:rPr>
              <a:t>a.length</a:t>
            </a:r>
            <a:r>
              <a:rPr lang="en-US" sz="2000" dirty="0" smtClean="0">
                <a:latin typeface="Courier New" pitchFamily="49" charset="0"/>
              </a:rPr>
              <a:t>; j++)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b[j] = a[j];</a:t>
            </a:r>
          </a:p>
          <a:p>
            <a:endParaRPr lang="en-US" sz="2400" dirty="0" smtClean="0">
              <a:latin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</a:rPr>
              <a:t>2.way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    Clone()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</a:rPr>
              <a:t>  b = </a:t>
            </a:r>
            <a:r>
              <a:rPr lang="en-US" sz="2000" dirty="0" err="1" smtClean="0">
                <a:latin typeface="Courier New" pitchFamily="49" charset="0"/>
              </a:rPr>
              <a:t>a.clone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Determining the “Equality” of Two Arrays, cont.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27250"/>
            <a:ext cx="7772400" cy="4241161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A </a:t>
            </a:r>
            <a:r>
              <a:rPr lang="en-US" sz="2400" dirty="0" smtClean="0">
                <a:latin typeface="Courier New" pitchFamily="49" charset="0"/>
              </a:rPr>
              <a:t>while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 can be used.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 </a:t>
            </a:r>
            <a:r>
              <a:rPr lang="en-US" dirty="0" err="1" smtClean="0">
                <a:latin typeface="Arial" charset="0"/>
              </a:rPr>
              <a:t>boolean</a:t>
            </a:r>
            <a:r>
              <a:rPr lang="en-US" dirty="0" smtClean="0">
                <a:latin typeface="Arial" charset="0"/>
              </a:rPr>
              <a:t> variable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 </a:t>
            </a:r>
            <a:r>
              <a:rPr lang="en-US" sz="2400" dirty="0" smtClean="0">
                <a:latin typeface="Courier New" pitchFamily="49" charset="0"/>
              </a:rPr>
              <a:t>true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element in the first array is compared to the corresponding element in the second array.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If two elements are different,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 </a:t>
            </a:r>
            <a:r>
              <a:rPr lang="en-US" sz="2400" dirty="0" smtClean="0">
                <a:latin typeface="Courier New" pitchFamily="49" charset="0"/>
              </a:rPr>
              <a:t>false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 the </a:t>
            </a:r>
            <a:r>
              <a:rPr lang="en-US" sz="2400" dirty="0" smtClean="0">
                <a:latin typeface="Courier New" pitchFamily="49" charset="0"/>
              </a:rPr>
              <a:t>while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loop is exited.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Otherwise, the loop terminates with </a:t>
            </a:r>
            <a:r>
              <a:rPr lang="en-US" sz="2400" dirty="0" smtClean="0">
                <a:latin typeface="Courier New" pitchFamily="49" charset="0"/>
              </a:rPr>
              <a:t>match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still set to </a:t>
            </a:r>
            <a:r>
              <a:rPr lang="en-US" sz="2400" dirty="0" smtClean="0">
                <a:latin typeface="Courier New" pitchFamily="49" charset="0"/>
              </a:rPr>
              <a:t>true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Sorting Arrays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527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Sometime we want numbers in an array sorted from smallest to largest, or from largest to smallest.</a:t>
            </a:r>
          </a:p>
          <a:p>
            <a:r>
              <a:rPr lang="en-US" sz="2800" smtClean="0">
                <a:latin typeface="Arial" charset="0"/>
              </a:rPr>
              <a:t>Sometimes we want the strings referenced by an array to be in alphabetical order.</a:t>
            </a:r>
          </a:p>
          <a:p>
            <a:r>
              <a:rPr lang="en-US" sz="2800" smtClean="0">
                <a:latin typeface="Arial" charset="0"/>
              </a:rPr>
              <a:t>Sorting techniques typically are easy to adapt to sort any type that can be ordered.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Selection Sort, cont.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79825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Selection sort begins by finding a smallest item in the array and swapping it with the item in </a:t>
            </a:r>
            <a:r>
              <a:rPr lang="en-US" sz="2000" smtClean="0">
                <a:latin typeface="Courier New" pitchFamily="49" charset="0"/>
              </a:rPr>
              <a:t>a[0]</a:t>
            </a:r>
            <a:r>
              <a:rPr lang="en-US" sz="2800" smtClean="0">
                <a:latin typeface="Arial" charset="0"/>
              </a:rPr>
              <a:t>.</a:t>
            </a:r>
          </a:p>
          <a:p>
            <a:r>
              <a:rPr lang="en-US" sz="2800" smtClean="0">
                <a:latin typeface="Arial" charset="0"/>
              </a:rPr>
              <a:t>Selection sort continue by finding a smallest item in the remainder of the array and swapping it with the next item in array </a:t>
            </a:r>
            <a:r>
              <a:rPr lang="en-US" sz="2000" smtClean="0">
                <a:latin typeface="Courier New" pitchFamily="49" charset="0"/>
              </a:rPr>
              <a:t>a</a:t>
            </a:r>
            <a:r>
              <a:rPr lang="en-US" sz="2800" smtClean="0">
                <a:latin typeface="Arial" charset="0"/>
              </a:rPr>
              <a:t>.</a:t>
            </a:r>
          </a:p>
          <a:p>
            <a:r>
              <a:rPr lang="en-US" sz="2800" smtClean="0">
                <a:latin typeface="Arial" charset="0"/>
              </a:rPr>
              <a:t>Selection sort terminates when only one item remains.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Selection Sort, cont.</a:t>
            </a:r>
          </a:p>
        </p:txBody>
      </p:sp>
      <p:pic>
        <p:nvPicPr>
          <p:cNvPr id="71683" name="Picture 4" descr="F:\macdata\Graphics\prenhall\ph448_savich_Don'tdel\jpeg\figp4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35249"/>
            <a:ext cx="3452578" cy="502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Swapping Elements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4615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To swap two elements </a:t>
            </a:r>
            <a:r>
              <a:rPr lang="en-US" sz="2000" smtClean="0">
                <a:latin typeface="Courier New" pitchFamily="49" charset="0"/>
              </a:rPr>
              <a:t>a[i]</a:t>
            </a:r>
            <a:r>
              <a:rPr lang="en-US" sz="2800" smtClean="0">
                <a:latin typeface="Arial" charset="0"/>
              </a:rPr>
              <a:t> and </a:t>
            </a:r>
            <a:r>
              <a:rPr lang="en-US" sz="2000" smtClean="0">
                <a:latin typeface="Courier New" pitchFamily="49" charset="0"/>
              </a:rPr>
              <a:t>a[j]</a:t>
            </a:r>
            <a:r>
              <a:rPr lang="en-US" sz="2800" smtClean="0">
                <a:latin typeface="Arial" charset="0"/>
              </a:rPr>
              <a:t>, one of them must be saved temporarily.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5" name="Picture 4" descr="F:\macdata\Graphics\prenhall\ph448_savich_Don'tdel\jpeg\figp463_classi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7075487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Multidimensional Arrays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1502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An array with more than one index sometimes is useful.</a:t>
            </a:r>
          </a:p>
          <a:p>
            <a:r>
              <a:rPr lang="tr-TR" sz="2800" dirty="0">
                <a:latin typeface="Arial" charset="0"/>
              </a:rPr>
              <a:t>E</a:t>
            </a:r>
            <a:r>
              <a:rPr lang="en-US" sz="2800" dirty="0" err="1" smtClean="0">
                <a:latin typeface="Arial" charset="0"/>
              </a:rPr>
              <a:t>xample</a:t>
            </a:r>
            <a:r>
              <a:rPr lang="en-US" sz="2800" dirty="0" smtClean="0">
                <a:latin typeface="Arial" charset="0"/>
              </a:rPr>
              <a:t>: savings account balances at various interest rates for various numbers of years</a:t>
            </a:r>
          </a:p>
          <a:p>
            <a:pPr lvl="1"/>
            <a:r>
              <a:rPr lang="en-US" dirty="0" smtClean="0">
                <a:latin typeface="Arial" charset="0"/>
              </a:rPr>
              <a:t>columns for interest rates</a:t>
            </a:r>
          </a:p>
          <a:p>
            <a:pPr lvl="1"/>
            <a:r>
              <a:rPr lang="en-US" dirty="0" smtClean="0">
                <a:latin typeface="Arial" charset="0"/>
              </a:rPr>
              <a:t>rows for years</a:t>
            </a:r>
          </a:p>
          <a:p>
            <a:r>
              <a:rPr lang="en-US" sz="2800" dirty="0" smtClean="0">
                <a:latin typeface="Arial" charset="0"/>
              </a:rPr>
              <a:t>This two-dimensional table calls for a </a:t>
            </a:r>
            <a:r>
              <a:rPr lang="en-US" sz="2800" i="1" dirty="0" smtClean="0">
                <a:latin typeface="Arial" charset="0"/>
              </a:rPr>
              <a:t>two-dimensional array</a:t>
            </a:r>
            <a:r>
              <a:rPr lang="en-US" sz="2800" dirty="0" smtClean="0">
                <a:latin typeface="Arial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Multidimensional Arrays, cont.</a:t>
            </a:r>
          </a:p>
        </p:txBody>
      </p:sp>
      <p:pic>
        <p:nvPicPr>
          <p:cNvPr id="81923" name="Picture 9" descr="F:\macdata\Graphics\prenhall\ph448_savich_Don'tdel\jpeg\figp466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2090738"/>
            <a:ext cx="47498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Multidimensional-Array Basics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9408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 declaration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table = new int [10][6];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table;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table = new int[10][6];</a:t>
            </a:r>
          </a:p>
          <a:p>
            <a:r>
              <a:rPr lang="en-US" sz="2800" dirty="0" smtClean="0">
                <a:latin typeface="Arial" charset="0"/>
              </a:rPr>
              <a:t>The number of bracket pairs in the declaration is the same as the number of indices.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Introduction to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2575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An </a:t>
            </a:r>
            <a:r>
              <a:rPr lang="en-US" sz="2800" i="1" smtClean="0">
                <a:latin typeface="Arial" charset="0"/>
              </a:rPr>
              <a:t>array</a:t>
            </a:r>
            <a:r>
              <a:rPr lang="en-US" sz="2800" smtClean="0">
                <a:latin typeface="Arial" charset="0"/>
              </a:rPr>
              <a:t> is an object used to store a (possibly large) collection of data.</a:t>
            </a:r>
          </a:p>
          <a:p>
            <a:r>
              <a:rPr lang="en-US" sz="2800" smtClean="0">
                <a:latin typeface="Arial" charset="0"/>
              </a:rPr>
              <a:t>All the data stored in the array must be of the same type.</a:t>
            </a:r>
          </a:p>
          <a:p>
            <a:r>
              <a:rPr lang="en-US" sz="2800" smtClean="0">
                <a:latin typeface="Arial" charset="0"/>
              </a:rPr>
              <a:t>An array object has a small number of predefined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Multidimensional-Array Basics, cont.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87163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[]…[] </a:t>
            </a:r>
            <a:r>
              <a:rPr lang="en-US" sz="2000" i="1" dirty="0" err="1" smtClean="0">
                <a:latin typeface="Courier New" pitchFamily="49" charset="0"/>
              </a:rPr>
              <a:t>Array_Name</a:t>
            </a:r>
            <a:r>
              <a:rPr lang="en-US" sz="2000" dirty="0" smtClean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new </a:t>
            </a: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</a:rPr>
              <a:t>Length_1</a:t>
            </a:r>
            <a:r>
              <a:rPr lang="en-US" sz="2000" dirty="0" smtClean="0">
                <a:latin typeface="Courier New" pitchFamily="49" charset="0"/>
              </a:rPr>
              <a:t>]…[</a:t>
            </a:r>
            <a:r>
              <a:rPr lang="en-US" sz="2000" i="1" dirty="0" err="1" smtClean="0">
                <a:latin typeface="Courier New" pitchFamily="49" charset="0"/>
              </a:rPr>
              <a:t>Length_n</a:t>
            </a:r>
            <a:r>
              <a:rPr lang="en-US" sz="2000" dirty="0" smtClean="0">
                <a:latin typeface="Courier New" pitchFamily="49" charset="0"/>
              </a:rPr>
              <a:t>];</a:t>
            </a:r>
            <a:endParaRPr lang="en-US" sz="20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Examples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char[][] page = new char [100][80];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double[][][] </a:t>
            </a:r>
            <a:r>
              <a:rPr lang="en-US" sz="2000" dirty="0" err="1" smtClean="0">
                <a:latin typeface="Courier New" pitchFamily="49" charset="0"/>
              </a:rPr>
              <a:t>threeDPicture</a:t>
            </a:r>
            <a:r>
              <a:rPr lang="en-US" sz="2000" dirty="0" smtClean="0">
                <a:latin typeface="Courier New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                  new double[10][20][30];</a:t>
            </a:r>
          </a:p>
          <a:p>
            <a:pPr lvl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SomeClass</a:t>
            </a:r>
            <a:r>
              <a:rPr lang="en-US" sz="2000" dirty="0" smtClean="0">
                <a:latin typeface="Courier New" pitchFamily="49" charset="0"/>
              </a:rPr>
              <a:t>[][] entry = new </a:t>
            </a:r>
            <a:r>
              <a:rPr lang="en-US" sz="2000" b="1" dirty="0" err="1" smtClean="0">
                <a:latin typeface="Courier New" pitchFamily="49" charset="0"/>
              </a:rPr>
              <a:t>SomeClass</a:t>
            </a:r>
            <a:r>
              <a:rPr lang="en-US" sz="2000" b="1" dirty="0" smtClean="0">
                <a:latin typeface="Courier New" pitchFamily="49" charset="0"/>
              </a:rPr>
              <a:t>[100</a:t>
            </a:r>
            <a:r>
              <a:rPr lang="en-US" sz="2000" dirty="0" smtClean="0">
                <a:latin typeface="Courier New" pitchFamily="49" charset="0"/>
              </a:rPr>
              <a:t>][80];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7772400" cy="129857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</a:rPr>
              <a:t>Multidimensional-Array Basics,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0810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Nested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loops can be used to set the values of the elements of the array and to print the values of the elements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[][] test = new </a:t>
            </a:r>
            <a:r>
              <a:rPr lang="en-US" dirty="0" err="1" smtClean="0"/>
              <a:t>int</a:t>
            </a:r>
            <a:r>
              <a:rPr lang="en-US" dirty="0" smtClean="0"/>
              <a:t> [][];</a:t>
            </a:r>
          </a:p>
          <a:p>
            <a:pPr lvl="1"/>
            <a:r>
              <a:rPr lang="en-US" dirty="0" smtClean="0"/>
              <a:t>Error: Array dimension is missing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[][] test = new </a:t>
            </a:r>
            <a:r>
              <a:rPr lang="en-US" dirty="0" err="1" smtClean="0"/>
              <a:t>int</a:t>
            </a:r>
            <a:r>
              <a:rPr lang="en-US" dirty="0" smtClean="0"/>
              <a:t> [3][];</a:t>
            </a:r>
          </a:p>
          <a:p>
            <a:pPr lvl="1"/>
            <a:r>
              <a:rPr lang="en-US" dirty="0" smtClean="0"/>
              <a:t>Raw number is 3, but column number is not defined yet</a:t>
            </a:r>
            <a:r>
              <a:rPr lang="tr-TR" dirty="0" smtClean="0"/>
              <a:t> – OK?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test.length</a:t>
            </a:r>
            <a:r>
              <a:rPr lang="en-US" dirty="0" smtClean="0"/>
              <a:t>);    // </a:t>
            </a:r>
            <a:r>
              <a:rPr lang="tr-TR" dirty="0" smtClean="0"/>
              <a:t>??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= new </a:t>
            </a:r>
            <a:r>
              <a:rPr lang="en-US" dirty="0" err="1" smtClean="0"/>
              <a:t>int</a:t>
            </a:r>
            <a:r>
              <a:rPr lang="en-US" dirty="0" smtClean="0"/>
              <a:t> [3][2];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(test[1].length);     // </a:t>
            </a:r>
            <a:r>
              <a:rPr lang="tr-TR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Decleration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Initialization</a:t>
            </a:r>
            <a:r>
              <a:rPr lang="tr-TR" dirty="0" smtClean="0"/>
              <a:t> in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[] test = </a:t>
            </a:r>
            <a:r>
              <a:rPr lang="tr-TR" dirty="0" err="1" smtClean="0"/>
              <a:t>new</a:t>
            </a:r>
            <a:r>
              <a:rPr lang="tr-TR" dirty="0" smtClean="0"/>
              <a:t> test[2][2];</a:t>
            </a:r>
          </a:p>
          <a:p>
            <a:r>
              <a:rPr lang="tr-TR" dirty="0"/>
              <a:t>t</a:t>
            </a:r>
            <a:r>
              <a:rPr lang="tr-TR" dirty="0" smtClean="0"/>
              <a:t>est[0][0]=0;</a:t>
            </a:r>
          </a:p>
          <a:p>
            <a:r>
              <a:rPr lang="tr-TR" dirty="0"/>
              <a:t>test[0</a:t>
            </a:r>
            <a:r>
              <a:rPr lang="tr-TR" dirty="0" smtClean="0"/>
              <a:t>][1]=1;</a:t>
            </a:r>
            <a:endParaRPr lang="tr-TR" dirty="0"/>
          </a:p>
          <a:p>
            <a:r>
              <a:rPr lang="tr-TR" dirty="0" smtClean="0"/>
              <a:t>test[1][</a:t>
            </a:r>
            <a:r>
              <a:rPr lang="tr-TR" dirty="0"/>
              <a:t>0</a:t>
            </a:r>
            <a:r>
              <a:rPr lang="tr-TR" dirty="0" smtClean="0"/>
              <a:t>]=2;</a:t>
            </a:r>
            <a:endParaRPr lang="tr-TR" dirty="0"/>
          </a:p>
          <a:p>
            <a:r>
              <a:rPr lang="tr-TR" dirty="0" smtClean="0"/>
              <a:t>test[1][1]=3;</a:t>
            </a:r>
            <a:endParaRPr lang="tr-TR" dirty="0"/>
          </a:p>
          <a:p>
            <a:r>
              <a:rPr lang="tr-TR" dirty="0" smtClean="0"/>
              <a:t>OR</a:t>
            </a:r>
          </a:p>
          <a:p>
            <a:r>
              <a:rPr lang="tr-TR" dirty="0" err="1"/>
              <a:t>int</a:t>
            </a:r>
            <a:r>
              <a:rPr lang="tr-TR" dirty="0"/>
              <a:t>[] test </a:t>
            </a:r>
            <a:r>
              <a:rPr lang="tr-TR"/>
              <a:t>= </a:t>
            </a:r>
            <a:r>
              <a:rPr lang="tr-TR" smtClean="0"/>
              <a:t>{{0,1},{2,3}};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53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129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Since a two-dimensional array in Java is an array of arrays, each row can have a different number of elements (columns).</a:t>
            </a:r>
          </a:p>
          <a:p>
            <a:r>
              <a:rPr lang="en-US" sz="2800" smtClean="0">
                <a:latin typeface="Arial" charset="0"/>
              </a:rPr>
              <a:t>Arrays in which rows have different numbers of elements are called </a:t>
            </a:r>
            <a:r>
              <a:rPr lang="en-US" sz="2800" i="1" smtClean="0">
                <a:latin typeface="Arial" charset="0"/>
              </a:rPr>
              <a:t>ragged arrays.</a:t>
            </a:r>
            <a:endParaRPr lang="en-US" sz="280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6379"/>
            <a:ext cx="77724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Ragged Arrays, cont.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3788"/>
            <a:ext cx="7772400" cy="1979612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int[][] b = new int[3][];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b[0] = new int[5];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b[1] = new int[7];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b[2] = new int[4];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Alternative to Arrays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ArrayList</a:t>
            </a:r>
            <a:r>
              <a:rPr lang="en-US" dirty="0" smtClean="0"/>
              <a:t> Class-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Implemented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by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using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Array</a:t>
            </a:r>
            <a:r>
              <a:rPr lang="tr-TR" sz="2800" dirty="0">
                <a:solidFill>
                  <a:srgbClr val="FF0000"/>
                </a:solidFill>
              </a:rPr>
              <a:t> Class</a:t>
            </a:r>
          </a:p>
          <a:p>
            <a:r>
              <a:rPr lang="en-US" sz="2800" dirty="0" err="1" smtClean="0"/>
              <a:t>ArrayList</a:t>
            </a:r>
            <a:endParaRPr lang="en-US" sz="2800" dirty="0" smtClean="0"/>
          </a:p>
          <a:p>
            <a:pPr lvl="1"/>
            <a:r>
              <a:rPr lang="en-US" sz="2400" dirty="0" smtClean="0"/>
              <a:t>No need to pre-define the size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ArrayList</a:t>
            </a:r>
            <a:r>
              <a:rPr lang="tr-TR" sz="2800" dirty="0" smtClean="0"/>
              <a:t>&lt;</a:t>
            </a:r>
            <a:r>
              <a:rPr lang="tr-TR" sz="2800" dirty="0" err="1" smtClean="0"/>
              <a:t>String</a:t>
            </a:r>
            <a:r>
              <a:rPr lang="tr-TR" sz="2800" dirty="0" smtClean="0"/>
              <a:t>&gt;</a:t>
            </a:r>
            <a:r>
              <a:rPr lang="en-US" sz="2800" dirty="0" smtClean="0"/>
              <a:t> list = new </a:t>
            </a:r>
            <a:r>
              <a:rPr lang="en-US" sz="2800" dirty="0" err="1" smtClean="0"/>
              <a:t>ArrayList</a:t>
            </a:r>
            <a:r>
              <a:rPr lang="tr-TR" sz="2800" dirty="0" smtClean="0"/>
              <a:t>&lt;</a:t>
            </a:r>
            <a:r>
              <a:rPr lang="tr-TR" sz="2800" dirty="0" err="1" smtClean="0"/>
              <a:t>String</a:t>
            </a:r>
            <a:r>
              <a:rPr lang="tr-TR" sz="2800" dirty="0" smtClean="0"/>
              <a:t>&gt;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list.add</a:t>
            </a:r>
            <a:r>
              <a:rPr lang="en-US" sz="2800" dirty="0" smtClean="0"/>
              <a:t>("a");  </a:t>
            </a:r>
            <a:endParaRPr lang="tr-TR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err="1" smtClean="0"/>
              <a:t>list.size</a:t>
            </a:r>
            <a:r>
              <a:rPr lang="en-US" sz="2800" dirty="0" smtClean="0"/>
              <a:t>();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("----- "+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));                </a:t>
            </a:r>
          </a:p>
          <a:p>
            <a:pPr>
              <a:buNone/>
            </a:pPr>
            <a:r>
              <a:rPr lang="en-US" sz="2800" dirty="0" smtClean="0"/>
              <a:t>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tr-TR" dirty="0" smtClean="0"/>
              <a:t>- 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a one-dimensional array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altLang="tr-TR" dirty="0" smtClean="0"/>
              <a:t>A</a:t>
            </a:r>
            <a:r>
              <a:rPr lang="en-US" altLang="tr-TR" dirty="0" smtClean="0"/>
              <a:t>n </a:t>
            </a:r>
            <a:r>
              <a:rPr lang="en-US" altLang="tr-TR" dirty="0" err="1">
                <a:solidFill>
                  <a:srgbClr val="0D09FF"/>
                </a:solidFill>
              </a:rPr>
              <a:t>ArrayList</a:t>
            </a:r>
            <a:r>
              <a:rPr lang="en-US" altLang="tr-TR" dirty="0">
                <a:solidFill>
                  <a:srgbClr val="0D09FF"/>
                </a:solidFill>
              </a:rPr>
              <a:t> holds only objects</a:t>
            </a:r>
            <a:r>
              <a:rPr lang="en-US" altLang="tr-TR" dirty="0"/>
              <a:t>, not primitive </a:t>
            </a:r>
            <a:r>
              <a:rPr lang="en-US" altLang="tr-TR" dirty="0" smtClean="0"/>
              <a:t>values </a:t>
            </a:r>
            <a:r>
              <a:rPr lang="en-US" altLang="tr-TR" dirty="0"/>
              <a:t>like </a:t>
            </a:r>
            <a:r>
              <a:rPr lang="en-US" altLang="tr-TR" dirty="0" err="1"/>
              <a:t>int</a:t>
            </a:r>
            <a:r>
              <a:rPr lang="en-US" altLang="tr-TR" dirty="0"/>
              <a:t>, double, char or </a:t>
            </a:r>
            <a:r>
              <a:rPr lang="en-US" altLang="tr-TR" dirty="0" err="1"/>
              <a:t>boolean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en-US" dirty="0"/>
              <a:t>When you declare a standard array, you have to tell Java a fixed number of memory locations that you want the array to contain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When you declare an </a:t>
            </a:r>
            <a:r>
              <a:rPr lang="en-US" dirty="0" err="1"/>
              <a:t>ArrayList</a:t>
            </a:r>
            <a:r>
              <a:rPr lang="en-US" dirty="0"/>
              <a:t>, you don’t have to tell Java how much storage space you need.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resize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6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tr-TR" dirty="0" smtClean="0"/>
              <a:t> </a:t>
            </a:r>
            <a:r>
              <a:rPr lang="tr-TR" dirty="0"/>
              <a:t>- </a:t>
            </a:r>
            <a:r>
              <a:rPr lang="tr-TR" dirty="0" smtClean="0"/>
              <a:t>II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Integer</a:t>
            </a:r>
            <a:r>
              <a:rPr lang="en-US" altLang="tr-TR" dirty="0"/>
              <a:t>&gt; </a:t>
            </a:r>
            <a:r>
              <a:rPr lang="en-US" altLang="tr-TR" dirty="0" err="1">
                <a:solidFill>
                  <a:srgbClr val="FF020C"/>
                </a:solidFill>
              </a:rPr>
              <a:t>nums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Integer</a:t>
            </a:r>
            <a:r>
              <a:rPr lang="en-US" altLang="tr-TR" dirty="0"/>
              <a:t>&gt; ( );</a:t>
            </a:r>
          </a:p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</a:t>
            </a:r>
            <a:r>
              <a:rPr lang="en-US" altLang="tr-TR" dirty="0">
                <a:solidFill>
                  <a:srgbClr val="FF020C"/>
                </a:solidFill>
              </a:rPr>
              <a:t>names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( );</a:t>
            </a:r>
          </a:p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Student</a:t>
            </a:r>
            <a:r>
              <a:rPr lang="en-US" altLang="tr-TR" dirty="0"/>
              <a:t>&gt; </a:t>
            </a:r>
            <a:r>
              <a:rPr lang="en-US" altLang="tr-TR" dirty="0">
                <a:solidFill>
                  <a:srgbClr val="FF020C"/>
                </a:solidFill>
              </a:rPr>
              <a:t>students</a:t>
            </a:r>
            <a:r>
              <a:rPr lang="en-US" altLang="tr-TR" dirty="0"/>
              <a:t>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Student</a:t>
            </a:r>
            <a:r>
              <a:rPr lang="en-US" altLang="tr-TR" dirty="0"/>
              <a:t>&gt; ( </a:t>
            </a:r>
            <a:r>
              <a:rPr lang="en-US" altLang="tr-TR" dirty="0" smtClean="0"/>
              <a:t>);</a:t>
            </a:r>
            <a:endParaRPr lang="tr-TR" altLang="tr-TR" dirty="0" smtClean="0"/>
          </a:p>
          <a:p>
            <a:r>
              <a:rPr lang="en-US" altLang="tr-TR" sz="2800" dirty="0" err="1"/>
              <a:t>ArrayList</a:t>
            </a:r>
            <a:r>
              <a:rPr lang="en-US" altLang="tr-TR" sz="2800" dirty="0"/>
              <a:t> &lt;</a:t>
            </a:r>
            <a:r>
              <a:rPr lang="en-US" altLang="tr-TR" sz="2800" dirty="0">
                <a:solidFill>
                  <a:srgbClr val="0D09FF"/>
                </a:solidFill>
              </a:rPr>
              <a:t>Integer</a:t>
            </a:r>
            <a:r>
              <a:rPr lang="en-US" altLang="tr-TR" sz="2800" dirty="0"/>
              <a:t>&gt; </a:t>
            </a:r>
            <a:r>
              <a:rPr lang="en-US" altLang="tr-TR" sz="2800" dirty="0" err="1"/>
              <a:t>nums</a:t>
            </a:r>
            <a:r>
              <a:rPr lang="en-US" altLang="tr-TR" sz="2800" dirty="0"/>
              <a:t> = new </a:t>
            </a:r>
            <a:r>
              <a:rPr lang="en-US" altLang="tr-TR" sz="2800" dirty="0" err="1"/>
              <a:t>ArrayList</a:t>
            </a:r>
            <a:r>
              <a:rPr lang="en-US" altLang="tr-TR" sz="2800" dirty="0"/>
              <a:t> &lt;</a:t>
            </a:r>
            <a:r>
              <a:rPr lang="en-US" altLang="tr-TR" sz="2800" dirty="0">
                <a:solidFill>
                  <a:srgbClr val="0D09FF"/>
                </a:solidFill>
              </a:rPr>
              <a:t>Integer</a:t>
            </a:r>
            <a:r>
              <a:rPr lang="en-US" altLang="tr-TR" sz="2800" dirty="0"/>
              <a:t>&gt; (1000</a:t>
            </a:r>
            <a:r>
              <a:rPr lang="en-US" altLang="tr-TR" sz="2800" dirty="0" smtClean="0"/>
              <a:t>);</a:t>
            </a:r>
            <a:endParaRPr lang="tr-TR" altLang="tr-TR" sz="2800" dirty="0" smtClean="0"/>
          </a:p>
          <a:p>
            <a:endParaRPr lang="en-US" altLang="tr-TR" sz="2800" dirty="0"/>
          </a:p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API says that all of the above </a:t>
            </a:r>
            <a:r>
              <a:rPr lang="en-US" dirty="0" err="1"/>
              <a:t>ArrayLists</a:t>
            </a:r>
            <a:r>
              <a:rPr lang="en-US" dirty="0"/>
              <a:t> will be constructed with an initial capacity of </a:t>
            </a:r>
            <a:r>
              <a:rPr lang="en-US" sz="3600" dirty="0">
                <a:solidFill>
                  <a:srgbClr val="FF0000"/>
                </a:solidFill>
              </a:rPr>
              <a:t>ten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holds only objects, not primitive values like </a:t>
            </a:r>
            <a:r>
              <a:rPr lang="en-US" dirty="0" err="1"/>
              <a:t>int</a:t>
            </a:r>
            <a:r>
              <a:rPr lang="en-US" dirty="0"/>
              <a:t>, double, char or </a:t>
            </a:r>
            <a:r>
              <a:rPr lang="en-US" dirty="0" err="1"/>
              <a:t>boolean</a:t>
            </a:r>
            <a:r>
              <a:rPr lang="en-US" dirty="0"/>
              <a:t>.  But in particular Java has the Integer and Double classes so you can place numbers in an </a:t>
            </a:r>
            <a:r>
              <a:rPr lang="en-US" dirty="0" err="1"/>
              <a:t>ArrayList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2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Raw</a:t>
            </a:r>
            <a:r>
              <a:rPr lang="tr-TR" dirty="0" smtClean="0"/>
              <a:t> </a:t>
            </a:r>
            <a:r>
              <a:rPr lang="tr-TR" dirty="0" err="1" smtClean="0"/>
              <a:t>ArrayList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names = new </a:t>
            </a:r>
            <a:r>
              <a:rPr lang="en-US" altLang="tr-TR" dirty="0" err="1"/>
              <a:t>ArrayList</a:t>
            </a:r>
            <a:r>
              <a:rPr lang="en-US" altLang="tr-TR" dirty="0"/>
              <a:t> &lt;</a:t>
            </a:r>
            <a:r>
              <a:rPr lang="en-US" altLang="tr-TR" dirty="0">
                <a:solidFill>
                  <a:srgbClr val="0D09FF"/>
                </a:solidFill>
              </a:rPr>
              <a:t>String</a:t>
            </a:r>
            <a:r>
              <a:rPr lang="en-US" altLang="tr-TR" dirty="0"/>
              <a:t>&gt; ( </a:t>
            </a:r>
            <a:r>
              <a:rPr lang="en-US" altLang="tr-TR" dirty="0" smtClean="0"/>
              <a:t>);</a:t>
            </a:r>
            <a:endParaRPr lang="tr-TR" altLang="tr-TR" dirty="0" smtClean="0"/>
          </a:p>
          <a:p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( );</a:t>
            </a:r>
          </a:p>
          <a:p>
            <a:r>
              <a:rPr lang="tr-TR" dirty="0" err="1" smtClean="0"/>
              <a:t>Difference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, </a:t>
            </a:r>
            <a:r>
              <a:rPr lang="en-US" dirty="0" smtClean="0"/>
              <a:t>you </a:t>
            </a:r>
            <a:r>
              <a:rPr lang="en-US" dirty="0"/>
              <a:t>could put all kinds of objects in the same </a:t>
            </a:r>
            <a:r>
              <a:rPr lang="en-US" dirty="0" err="1"/>
              <a:t>ArrayList</a:t>
            </a:r>
            <a:r>
              <a:rPr lang="en-US" dirty="0"/>
              <a:t>, but care had to be taken to make sure only one kind of object was placed in a list.  You can still declare and instantiate a raw </a:t>
            </a:r>
            <a:r>
              <a:rPr lang="en-US" dirty="0" err="1"/>
              <a:t>ArrayList</a:t>
            </a:r>
            <a:r>
              <a:rPr lang="en-US" dirty="0"/>
              <a:t>, like the following, but most compilers will “complain” and at least give you a warning if you are using Java 1.5 or higher.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Introduction to Arrays, cont.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3700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Sometimes you want to know several things about a collection of data:</a:t>
            </a:r>
          </a:p>
          <a:p>
            <a:pPr lvl="1"/>
            <a:r>
              <a:rPr lang="en-US" dirty="0" smtClean="0">
                <a:latin typeface="Arial" charset="0"/>
              </a:rPr>
              <a:t>the average</a:t>
            </a:r>
          </a:p>
          <a:p>
            <a:pPr lvl="1"/>
            <a:r>
              <a:rPr lang="en-US" dirty="0" smtClean="0">
                <a:latin typeface="Arial" charset="0"/>
              </a:rPr>
              <a:t>the number of items below the average</a:t>
            </a:r>
          </a:p>
          <a:p>
            <a:pPr lvl="1"/>
            <a:r>
              <a:rPr lang="en-US" dirty="0" smtClean="0">
                <a:latin typeface="Arial" charset="0"/>
              </a:rPr>
              <a:t>the number of items above the average</a:t>
            </a:r>
          </a:p>
          <a:p>
            <a:pPr lvl="1"/>
            <a:r>
              <a:rPr lang="en-US" dirty="0" smtClean="0">
                <a:latin typeface="Arial" charset="0"/>
              </a:rPr>
              <a:t>etc.</a:t>
            </a:r>
          </a:p>
          <a:p>
            <a:r>
              <a:rPr lang="en-US" sz="2800" dirty="0" smtClean="0">
                <a:latin typeface="Arial" charset="0"/>
              </a:rPr>
              <a:t>This requires all the items to be stored as variables of one kind or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ArrayList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Operations are much </a:t>
            </a:r>
            <a:r>
              <a:rPr lang="en-US" dirty="0" err="1"/>
              <a:t>much</a:t>
            </a:r>
            <a:r>
              <a:rPr lang="en-US" dirty="0"/>
              <a:t> easier and less complex for:</a:t>
            </a:r>
          </a:p>
          <a:p>
            <a:pPr lvl="1"/>
            <a:r>
              <a:rPr lang="en-US" dirty="0"/>
              <a:t>traversing an </a:t>
            </a:r>
            <a:r>
              <a:rPr lang="en-US" dirty="0" err="1"/>
              <a:t>ArrayList</a:t>
            </a:r>
            <a:r>
              <a:rPr lang="en-US" dirty="0"/>
              <a:t> (accessing each element to print or perform an operation on it)</a:t>
            </a:r>
          </a:p>
          <a:p>
            <a:pPr lvl="1"/>
            <a:r>
              <a:rPr lang="en-US" dirty="0"/>
              <a:t>insertions anywhere in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removals anywhere in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tr-TR" dirty="0" err="1"/>
              <a:t>searching</a:t>
            </a:r>
            <a:r>
              <a:rPr lang="tr-TR" dirty="0"/>
              <a:t> an </a:t>
            </a:r>
            <a:r>
              <a:rPr lang="tr-TR" dirty="0" err="1" smtClean="0"/>
              <a:t>ArrayList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tracks its own logical size and grows or shrinks automatically depending on the number of elements it has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8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ArrayList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31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/>
        </p:nvGraphicFramePr>
        <p:xfrm>
          <a:off x="381000" y="1371600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ArrayList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32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95463"/>
              </p:ext>
            </p:extLst>
          </p:nvPr>
        </p:nvGraphicFramePr>
        <p:xfrm>
          <a:off x="179512" y="1371600"/>
          <a:ext cx="8712968" cy="5212080"/>
        </p:xfrm>
        <a:graphic>
          <a:graphicData uri="http://schemas.openxmlformats.org/drawingml/2006/table">
            <a:tbl>
              <a:tblPr/>
              <a:tblGrid>
                <a:gridCol w="3031387"/>
                <a:gridCol w="5681581"/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Removes all of the elements from this list.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clone​()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 shallow copy of this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instance.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list contains the specified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Increases the capacity of this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instance, if necessary, to ensure that it can hold at least the number of elements specified by the minimum capacity argument.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isEmpty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list contains no elements.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lastIndexOf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index of the last occurrence of the specified element in this list, or -1 if this list does not contain the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toArray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an array containing all of the elements in this list in proper sequence (from first to last element).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3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       </a:t>
            </a:r>
            <a:r>
              <a:rPr lang="en-US" dirty="0"/>
              <a:t>// Creating an </a:t>
            </a:r>
            <a:r>
              <a:rPr lang="en-US" dirty="0" err="1"/>
              <a:t>ArrayList</a:t>
            </a:r>
            <a:r>
              <a:rPr lang="en-US" dirty="0"/>
              <a:t> of String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dirty="0" err="1" smtClean="0"/>
              <a:t>List</a:t>
            </a:r>
            <a:r>
              <a:rPr lang="tr-TR" dirty="0" smtClean="0"/>
              <a:t>&lt;</a:t>
            </a:r>
            <a:r>
              <a:rPr lang="tr-TR" dirty="0" err="1" smtClean="0"/>
              <a:t>String</a:t>
            </a:r>
            <a:r>
              <a:rPr lang="tr-TR" dirty="0"/>
              <a:t>&gt; </a:t>
            </a:r>
            <a:r>
              <a:rPr lang="tr-TR" dirty="0" err="1"/>
              <a:t>animals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&lt;&gt;();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Lion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Tiger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Cat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("</a:t>
            </a:r>
            <a:r>
              <a:rPr lang="tr-TR" dirty="0" err="1"/>
              <a:t>Dog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animals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Adding</a:t>
            </a:r>
            <a:r>
              <a:rPr lang="tr-TR" dirty="0"/>
              <a:t> an element at a </a:t>
            </a:r>
            <a:r>
              <a:rPr lang="tr-TR" dirty="0" err="1"/>
              <a:t>particular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in an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animals.add</a:t>
            </a:r>
            <a:r>
              <a:rPr lang="tr-TR" dirty="0"/>
              <a:t>(2, "</a:t>
            </a:r>
            <a:r>
              <a:rPr lang="tr-TR" dirty="0" err="1"/>
              <a:t>Elephant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animals</a:t>
            </a:r>
            <a:r>
              <a:rPr lang="tr-TR" dirty="0"/>
              <a:t>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99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604843"/>
          </a:xfrm>
        </p:spPr>
        <p:txBody>
          <a:bodyPr>
            <a:normAutofit fontScale="40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AccessElementsFromArrayListExample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</a:t>
            </a:r>
            <a:r>
              <a:rPr lang="tr-TR" dirty="0" err="1"/>
              <a:t>topCompanies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&lt;&gt;();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an </a:t>
            </a:r>
            <a:r>
              <a:rPr lang="tr-TR" dirty="0" err="1"/>
              <a:t>ArrayList</a:t>
            </a:r>
            <a:r>
              <a:rPr lang="tr-TR" dirty="0"/>
              <a:t> is </a:t>
            </a:r>
            <a:r>
              <a:rPr lang="tr-TR" dirty="0" err="1"/>
              <a:t>empty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topCompanies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empty</a:t>
            </a:r>
            <a:r>
              <a:rPr lang="tr-TR" dirty="0"/>
              <a:t>? : " + </a:t>
            </a:r>
            <a:r>
              <a:rPr lang="tr-TR" dirty="0" err="1"/>
              <a:t>topCompanies.isEmpty</a:t>
            </a:r>
            <a:r>
              <a:rPr lang="tr-TR" dirty="0"/>
              <a:t>());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("Google");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("Apple");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("Microsoft");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("Amazon");</a:t>
            </a:r>
          </a:p>
          <a:p>
            <a:r>
              <a:rPr lang="tr-TR" dirty="0"/>
              <a:t>        </a:t>
            </a:r>
            <a:r>
              <a:rPr lang="tr-TR" dirty="0" err="1"/>
              <a:t>topCompanies.add</a:t>
            </a:r>
            <a:r>
              <a:rPr lang="tr-TR" dirty="0"/>
              <a:t>("Facebook");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an </a:t>
            </a:r>
            <a:r>
              <a:rPr lang="tr-TR" dirty="0" err="1"/>
              <a:t>ArrayList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("Here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" + </a:t>
            </a:r>
            <a:r>
              <a:rPr lang="tr-TR" dirty="0" err="1"/>
              <a:t>topCompanies.size</a:t>
            </a:r>
            <a:r>
              <a:rPr lang="tr-TR" dirty="0"/>
              <a:t>() + " </a:t>
            </a:r>
            <a:r>
              <a:rPr lang="tr-TR" dirty="0" err="1"/>
              <a:t>companies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topCompanies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Retrieve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at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bestCompany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(0);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secondBestCompany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(1);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lastCompany</a:t>
            </a:r>
            <a:r>
              <a:rPr lang="tr-TR" dirty="0"/>
              <a:t> = </a:t>
            </a:r>
            <a:r>
              <a:rPr lang="tr-TR" dirty="0" err="1"/>
              <a:t>topCompanies.get</a:t>
            </a:r>
            <a:r>
              <a:rPr lang="tr-TR" dirty="0"/>
              <a:t>(</a:t>
            </a:r>
            <a:r>
              <a:rPr lang="tr-TR" dirty="0" err="1"/>
              <a:t>topCompanies.size</a:t>
            </a:r>
            <a:r>
              <a:rPr lang="tr-TR" dirty="0"/>
              <a:t>() - 1);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("Best </a:t>
            </a:r>
            <a:r>
              <a:rPr lang="tr-TR" dirty="0" err="1"/>
              <a:t>Company</a:t>
            </a:r>
            <a:r>
              <a:rPr lang="tr-TR" dirty="0"/>
              <a:t>: " + </a:t>
            </a:r>
            <a:r>
              <a:rPr lang="tr-TR" dirty="0" err="1"/>
              <a:t>bestCompany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("Second Best </a:t>
            </a:r>
            <a:r>
              <a:rPr lang="tr-TR" dirty="0" err="1"/>
              <a:t>Company</a:t>
            </a:r>
            <a:r>
              <a:rPr lang="tr-TR" dirty="0"/>
              <a:t>: " + </a:t>
            </a:r>
            <a:r>
              <a:rPr lang="tr-TR" dirty="0" err="1"/>
              <a:t>secondBestCompany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" + </a:t>
            </a:r>
            <a:r>
              <a:rPr lang="tr-TR" dirty="0" err="1"/>
              <a:t>lastCompany</a:t>
            </a:r>
            <a:r>
              <a:rPr lang="tr-TR" dirty="0"/>
              <a:t>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Modify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at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topCompanies.set</a:t>
            </a:r>
            <a:r>
              <a:rPr lang="tr-TR" dirty="0"/>
              <a:t>(4, "</a:t>
            </a:r>
            <a:r>
              <a:rPr lang="tr-TR" dirty="0" err="1"/>
              <a:t>Walmart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("</a:t>
            </a:r>
            <a:r>
              <a:rPr lang="tr-TR" dirty="0" err="1"/>
              <a:t>Modified</a:t>
            </a:r>
            <a:r>
              <a:rPr lang="tr-TR" dirty="0"/>
              <a:t> top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" + </a:t>
            </a:r>
            <a:r>
              <a:rPr lang="tr-TR" dirty="0" err="1"/>
              <a:t>topCompanies</a:t>
            </a:r>
            <a:r>
              <a:rPr lang="tr-TR" dirty="0"/>
              <a:t>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21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Alternative to Arrays</a:t>
            </a:r>
            <a:br>
              <a:rPr lang="en-US" dirty="0" smtClean="0"/>
            </a:br>
            <a:r>
              <a:rPr lang="en-US" dirty="0" smtClean="0"/>
              <a:t>- Vector Class-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tr-TR" dirty="0" err="1" smtClean="0">
                <a:solidFill>
                  <a:srgbClr val="FF0000"/>
                </a:solidFill>
              </a:rPr>
              <a:t>Implemented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using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Array</a:t>
            </a:r>
            <a:r>
              <a:rPr lang="tr-TR" dirty="0" smtClean="0">
                <a:solidFill>
                  <a:srgbClr val="FF0000"/>
                </a:solidFill>
              </a:rPr>
              <a:t> Class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Vector</a:t>
            </a:r>
            <a:r>
              <a:rPr lang="en-US" dirty="0" smtClean="0"/>
              <a:t> can be used to implement a list, replacing a simple array</a:t>
            </a:r>
          </a:p>
          <a:p>
            <a:pPr eaLnBrk="1" hangingPunct="1"/>
            <a:r>
              <a:rPr lang="en-US" dirty="0" smtClean="0"/>
              <a:t>The size of a Vector object can grow/shrink during program execution</a:t>
            </a:r>
          </a:p>
          <a:p>
            <a:pPr eaLnBrk="1" hangingPunct="1"/>
            <a:r>
              <a:rPr lang="en-US" dirty="0" smtClean="0"/>
              <a:t>The Vector will automatically grow to accommodate the number of elements you put in it</a:t>
            </a:r>
            <a:endParaRPr lang="tr-TR" dirty="0" smtClean="0"/>
          </a:p>
          <a:p>
            <a:r>
              <a:rPr lang="en-US" dirty="0"/>
              <a:t>Vectors can hold only Objects and not primitive types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)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class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Vector</a:t>
            </a:r>
            <a:r>
              <a:rPr lang="en-US" b="1" dirty="0" smtClean="0"/>
              <a:t>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Vector</a:t>
            </a:r>
            <a:r>
              <a:rPr lang="en-US" smtClean="0"/>
              <a:t> is contained in the package </a:t>
            </a:r>
            <a:r>
              <a:rPr lang="en-US" smtClean="0">
                <a:latin typeface="Courier New" pitchFamily="49" charset="0"/>
              </a:rPr>
              <a:t>java.util</a:t>
            </a:r>
            <a:endParaRPr lang="en-US" smtClean="0"/>
          </a:p>
          <a:p>
            <a:pPr eaLnBrk="1" hangingPunct="1"/>
            <a:r>
              <a:rPr lang="en-US" smtClean="0"/>
              <a:t>Programs must include either: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import</a:t>
            </a:r>
            <a:r>
              <a:rPr lang="en-US" smtClean="0">
                <a:latin typeface="Courier New" pitchFamily="49" charset="0"/>
              </a:rPr>
              <a:t> java.util.*;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import</a:t>
            </a:r>
            <a:r>
              <a:rPr lang="en-US" smtClean="0">
                <a:latin typeface="Courier New" pitchFamily="49" charset="0"/>
              </a:rPr>
              <a:t> java.util.Vector;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Declaration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Declare/initialize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The syntax &lt;…&gt; is used to declare the type of object that will be stored in the Vector</a:t>
            </a: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If you add a different type of object, an exception is thrown</a:t>
            </a:r>
          </a:p>
          <a:p>
            <a:pPr eaLnBrk="1" hangingPunct="1"/>
            <a:r>
              <a:rPr lang="en-US" sz="2400" dirty="0" smtClean="0">
                <a:cs typeface="Courier New" pitchFamily="49" charset="0"/>
              </a:rPr>
              <a:t>Not strictly necessary, but highly recommended (compiler warning)</a:t>
            </a:r>
            <a:endParaRPr lang="tr-TR" sz="2400" dirty="0" smtClean="0">
              <a:cs typeface="Courier New" pitchFamily="49" charset="0"/>
            </a:endParaRPr>
          </a:p>
          <a:p>
            <a:pPr eaLnBrk="1" hangingPunct="1"/>
            <a:r>
              <a:rPr lang="tr-TR" sz="2400" dirty="0" err="1" smtClean="0">
                <a:cs typeface="Courier New" pitchFamily="49" charset="0"/>
              </a:rPr>
              <a:t>Only</a:t>
            </a:r>
            <a:r>
              <a:rPr lang="tr-TR" sz="2400" dirty="0" smtClean="0">
                <a:cs typeface="Courier New" pitchFamily="49" charset="0"/>
              </a:rPr>
              <a:t> </a:t>
            </a:r>
            <a:r>
              <a:rPr lang="tr-TR" sz="2400" dirty="0" err="1" smtClean="0">
                <a:cs typeface="Courier New" pitchFamily="49" charset="0"/>
              </a:rPr>
              <a:t>stores</a:t>
            </a:r>
            <a:r>
              <a:rPr lang="tr-TR" sz="2400" dirty="0" smtClean="0">
                <a:cs typeface="Courier New" pitchFamily="49" charset="0"/>
              </a:rPr>
              <a:t> Objects – </a:t>
            </a:r>
            <a:r>
              <a:rPr lang="tr-TR" sz="2400" dirty="0" err="1" smtClean="0">
                <a:cs typeface="Courier New" pitchFamily="49" charset="0"/>
              </a:rPr>
              <a:t>does</a:t>
            </a:r>
            <a:r>
              <a:rPr lang="tr-TR" sz="2400" dirty="0" smtClean="0">
                <a:cs typeface="Courier New" pitchFamily="49" charset="0"/>
              </a:rPr>
              <a:t> not </a:t>
            </a:r>
            <a:r>
              <a:rPr lang="tr-TR" sz="2400" dirty="0" err="1" smtClean="0">
                <a:cs typeface="Courier New" pitchFamily="49" charset="0"/>
              </a:rPr>
              <a:t>have</a:t>
            </a:r>
            <a:r>
              <a:rPr lang="tr-TR" sz="2400" dirty="0" smtClean="0">
                <a:cs typeface="Courier New" pitchFamily="49" charset="0"/>
              </a:rPr>
              <a:t> </a:t>
            </a:r>
            <a:r>
              <a:rPr lang="tr-TR" sz="2400" dirty="0" err="1" smtClean="0">
                <a:cs typeface="Courier New" pitchFamily="49" charset="0"/>
              </a:rPr>
              <a:t>indexing</a:t>
            </a:r>
            <a:r>
              <a:rPr lang="tr-TR" sz="2400" dirty="0" smtClean="0">
                <a:cs typeface="Courier New" pitchFamily="49" charset="0"/>
              </a:rPr>
              <a:t> as in </a:t>
            </a:r>
            <a:r>
              <a:rPr lang="tr-TR" sz="2400" dirty="0" err="1" smtClean="0">
                <a:cs typeface="Courier New" pitchFamily="49" charset="0"/>
              </a:rPr>
              <a:t>Arrays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Size/Capacity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i="1" dirty="0" smtClean="0"/>
              <a:t>size </a:t>
            </a:r>
            <a:r>
              <a:rPr lang="en-US" sz="2400" dirty="0" smtClean="0"/>
              <a:t>of a vector is the number of elements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i="1" dirty="0" smtClean="0"/>
              <a:t>capacity </a:t>
            </a:r>
            <a:r>
              <a:rPr lang="en-US" sz="2400" dirty="0" smtClean="0"/>
              <a:t>of a vector is the maximum number of elements before more memory is needed</a:t>
            </a:r>
          </a:p>
          <a:p>
            <a:pPr eaLnBrk="1" hangingPunct="1"/>
            <a:r>
              <a:rPr lang="en-US" sz="2400" dirty="0" smtClean="0"/>
              <a:t>If size exceeds capacity when adding an element, the capacity is automatically increased</a:t>
            </a:r>
          </a:p>
          <a:p>
            <a:pPr lvl="1" eaLnBrk="1" hangingPunct="1"/>
            <a:r>
              <a:rPr lang="en-US" sz="2400" dirty="0" smtClean="0"/>
              <a:t>Declares a larger storage array</a:t>
            </a:r>
          </a:p>
          <a:p>
            <a:pPr lvl="1" eaLnBrk="1" hangingPunct="1"/>
            <a:r>
              <a:rPr lang="en-US" sz="2400" dirty="0" smtClean="0"/>
              <a:t>Copies existing elements, if necessary</a:t>
            </a:r>
          </a:p>
          <a:p>
            <a:pPr lvl="1" eaLnBrk="1" hangingPunct="1"/>
            <a:r>
              <a:rPr lang="en-US" sz="2400" dirty="0" smtClean="0"/>
              <a:t>Growing the capacity is expensive!</a:t>
            </a:r>
            <a:endParaRPr lang="en-US" dirty="0" smtClean="0"/>
          </a:p>
          <a:p>
            <a:pPr eaLnBrk="1" hangingPunct="1"/>
            <a:r>
              <a:rPr lang="en-US" sz="2400" dirty="0" smtClean="0"/>
              <a:t>By default, the capacity doubles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Initial Capacity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know you will need a large vector, it may be faster to set the initial capacity to something large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Vector&lt;Student&gt;(1000);</a:t>
            </a:r>
            <a:endParaRPr lang="en-US" sz="2400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make an array of any type </a:t>
            </a:r>
          </a:p>
          <a:p>
            <a:pPr lvl="1"/>
            <a:r>
              <a:rPr lang="en-US" dirty="0" smtClean="0"/>
              <a:t>int, double, String</a:t>
            </a:r>
          </a:p>
          <a:p>
            <a:r>
              <a:rPr lang="en-US" dirty="0" smtClean="0"/>
              <a:t>All elements of an array must have the same type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int[] values = new int[5];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int</a:t>
            </a:r>
            <a:r>
              <a:rPr lang="fr-FR" dirty="0" smtClean="0"/>
              <a:t>[] values = { 12, 24, -23, 47</a:t>
            </a:r>
            <a:r>
              <a:rPr lang="tr-TR" dirty="0" smtClean="0"/>
              <a:t>, 22</a:t>
            </a:r>
            <a:r>
              <a:rPr lang="fr-FR" dirty="0" smtClean="0"/>
              <a:t> };</a:t>
            </a:r>
          </a:p>
          <a:p>
            <a:r>
              <a:rPr lang="fr-FR" dirty="0" smtClean="0"/>
              <a:t>values[1] = 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dirty="0" smtClean="0"/>
              <a:t>values[</a:t>
            </a:r>
            <a:r>
              <a:rPr lang="tr-TR" dirty="0" err="1" smtClean="0"/>
              <a:t>values</a:t>
            </a:r>
            <a:r>
              <a:rPr lang="tr-TR" dirty="0" smtClean="0"/>
              <a:t>.</a:t>
            </a:r>
            <a:r>
              <a:rPr lang="fr-FR" dirty="0" err="1" smtClean="0"/>
              <a:t>length</a:t>
            </a:r>
            <a:r>
              <a:rPr lang="fr-FR" dirty="0" smtClean="0"/>
              <a:t>]  = 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= </a:t>
            </a:r>
            <a:r>
              <a:rPr lang="fr-FR" dirty="0" err="1" smtClean="0"/>
              <a:t>values.length</a:t>
            </a:r>
            <a:r>
              <a:rPr lang="fr-FR" dirty="0" smtClean="0"/>
              <a:t>;   // </a:t>
            </a:r>
            <a:r>
              <a:rPr lang="fr-FR" dirty="0" smtClean="0">
                <a:solidFill>
                  <a:srgbClr val="FF0000"/>
                </a:solidFill>
              </a:rPr>
              <a:t>not </a:t>
            </a:r>
            <a:r>
              <a:rPr lang="fr-FR" dirty="0" err="1" smtClean="0">
                <a:solidFill>
                  <a:srgbClr val="FF0000"/>
                </a:solidFill>
              </a:rPr>
              <a:t>lenght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or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length</a:t>
            </a:r>
            <a:r>
              <a:rPr lang="tr-TR" dirty="0" smtClean="0">
                <a:solidFill>
                  <a:srgbClr val="FF0000"/>
                </a:solidFill>
              </a:rPr>
              <a:t>()</a:t>
            </a:r>
            <a:r>
              <a:rPr lang="fr-FR" dirty="0" smtClean="0">
                <a:solidFill>
                  <a:srgbClr val="FF0000"/>
                </a:solidFill>
              </a:rPr>
              <a:t>!!!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 and capacity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Get the current size and capacity: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Vector&lt;Student&gt; students = new Vector&lt;Student&gt;(1000);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     // returns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students.capacity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 // returns 1000</a:t>
            </a:r>
            <a:endParaRPr lang="en-US" sz="2400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Setting size and capacity: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adds null elements or deletes elements if necessary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students.setSize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(10);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increases capacity if necessary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students.ensureCapacity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(10000);  </a:t>
            </a:r>
            <a:endParaRPr lang="en-US" sz="1800" dirty="0" smtClean="0"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865188"/>
            <a:ext cx="83058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Vector&lt;String&gt; </a:t>
            </a:r>
            <a:r>
              <a:rPr lang="en-US" sz="1800" dirty="0" err="1">
                <a:latin typeface="Courier New" pitchFamily="49" charset="0"/>
              </a:rPr>
              <a:t>stringList</a:t>
            </a:r>
            <a:r>
              <a:rPr lang="en-US" sz="1800" dirty="0">
                <a:latin typeface="Courier New" pitchFamily="49" charset="0"/>
              </a:rPr>
              <a:t> = new Vector&lt;String&gt;();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stringList.add</a:t>
            </a:r>
            <a:r>
              <a:rPr lang="en-US" sz="1800" dirty="0">
                <a:latin typeface="Courier New" pitchFamily="49" charset="0"/>
              </a:rPr>
              <a:t>("Spring");</a:t>
            </a:r>
          </a:p>
          <a:p>
            <a:r>
              <a:rPr lang="en-US" sz="1800" dirty="0" err="1">
                <a:latin typeface="Courier New" pitchFamily="49" charset="0"/>
              </a:rPr>
              <a:t>stringList.add</a:t>
            </a:r>
            <a:r>
              <a:rPr lang="en-US" sz="1800" dirty="0">
                <a:latin typeface="Courier New" pitchFamily="49" charset="0"/>
              </a:rPr>
              <a:t>("Summer");</a:t>
            </a:r>
          </a:p>
          <a:p>
            <a:r>
              <a:rPr lang="en-US" sz="1800" dirty="0" err="1">
                <a:latin typeface="Courier New" pitchFamily="49" charset="0"/>
              </a:rPr>
              <a:t>stringList.addElement</a:t>
            </a:r>
            <a:r>
              <a:rPr lang="en-US" sz="1800" dirty="0">
                <a:latin typeface="Courier New" pitchFamily="49" charset="0"/>
              </a:rPr>
              <a:t>("Fall");</a:t>
            </a:r>
          </a:p>
          <a:p>
            <a:r>
              <a:rPr lang="en-US" sz="1800" dirty="0" err="1">
                <a:latin typeface="Courier New" pitchFamily="49" charset="0"/>
              </a:rPr>
              <a:t>stringList.addElement</a:t>
            </a:r>
            <a:r>
              <a:rPr lang="en-US" sz="1800" dirty="0">
                <a:latin typeface="Courier New" pitchFamily="49" charset="0"/>
              </a:rPr>
              <a:t>("Winter"); 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914400" y="76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/>
              <a:t>Adding Elements</a:t>
            </a:r>
          </a:p>
        </p:txBody>
      </p:sp>
      <p:pic>
        <p:nvPicPr>
          <p:cNvPr id="2765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754313"/>
            <a:ext cx="7013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5410200" y="1676400"/>
            <a:ext cx="35575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 and addElement</a:t>
            </a:r>
          </a:p>
          <a:p>
            <a:r>
              <a:rPr lang="en-US"/>
              <a:t>have identical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EAE3F-0777-4330-8CDD-987797F505A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stringList.get(0);  // “Spring”</a:t>
            </a:r>
          </a:p>
          <a:p>
            <a:r>
              <a:rPr lang="en-US" sz="1800">
                <a:latin typeface="Courier New" pitchFamily="49" charset="0"/>
              </a:rPr>
              <a:t>stringList.get(3);  // “Winter”</a:t>
            </a:r>
          </a:p>
          <a:p>
            <a:r>
              <a:rPr lang="en-US" sz="1800">
                <a:latin typeface="Courier New" pitchFamily="49" charset="0"/>
              </a:rPr>
              <a:t>stringList.get(4);  // ArrayIndexOutOfBounds Exception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899592" y="18864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/>
              <a:t>Accessing Elements</a:t>
            </a:r>
          </a:p>
        </p:txBody>
      </p:sp>
      <p:pic>
        <p:nvPicPr>
          <p:cNvPr id="2970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754313"/>
            <a:ext cx="7013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EAE3F-0777-4330-8CDD-987797F505A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Vector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43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5370"/>
              </p:ext>
            </p:extLst>
          </p:nvPr>
        </p:nvGraphicFramePr>
        <p:xfrm>
          <a:off x="381000" y="1371600"/>
          <a:ext cx="8382000" cy="5608320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index, E element)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Inserts the specified element at the specified position in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add​(E e)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Appends the specified element to the end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0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index, Collection&lt;? extends E&gt;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Inserts all of the elements in the specified Collection into this Vector at the specified position.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75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​(Collection&lt;? extends E&gt;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Appends all of the elements in the specified Collection to the end of this Vector, in the order that they are returned by the specified Collection's Iterator.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addElement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​(E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Adds the specified component to the end of this vector, increasing its size by one.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capacity​()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current capacity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Vector</a:t>
            </a:r>
            <a:r>
              <a:rPr lang="tr-TR" dirty="0" smtClean="0"/>
              <a:t> API – </a:t>
            </a:r>
            <a:r>
              <a:rPr lang="tr-TR" dirty="0" err="1"/>
              <a:t>S</a:t>
            </a:r>
            <a:r>
              <a:rPr lang="tr-TR" dirty="0" err="1" smtClean="0"/>
              <a:t>ome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44</a:t>
            </a:fld>
            <a:endParaRPr lang="tr-TR"/>
          </a:p>
        </p:txBody>
      </p:sp>
      <p:graphicFrame>
        <p:nvGraphicFramePr>
          <p:cNvPr id="5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7399"/>
              </p:ext>
            </p:extLst>
          </p:nvPr>
        </p:nvGraphicFramePr>
        <p:xfrm>
          <a:off x="381000" y="1371600"/>
          <a:ext cx="8382000" cy="5313684"/>
        </p:xfrm>
        <a:graphic>
          <a:graphicData uri="http://schemas.openxmlformats.org/drawingml/2006/table">
            <a:tbl>
              <a:tblPr/>
              <a:tblGrid>
                <a:gridCol w="2916238"/>
                <a:gridCol w="5465762"/>
              </a:tblGrid>
              <a:tr h="3684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Removes all of the elements from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clone​()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a clone of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 smtClean="0"/>
                        <a:t>true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if this vector contains the specified element.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containsAll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​(Collection&lt;?&gt;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true if this Vector contains all of the elements in the specified Collection.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0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elementAt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component at the specified index.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8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minCapacity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ncreases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the capacity of this vector, if necessary, to ensure that it can hold at least the number of components specified by the minimum capacity argument.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equals​(Object 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Compares the specified Object with this Vector for equality.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9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get​(</a:t>
                      </a:r>
                      <a:r>
                        <a:rPr kumimoji="0" lang="en-US" alt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index)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Returns the element at the specified position in this Vector.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endParaRPr lang="tr-TR" dirty="0"/>
          </a:p>
          <a:p>
            <a:r>
              <a:rPr lang="tr-TR" dirty="0"/>
              <a:t>        </a:t>
            </a:r>
            <a:r>
              <a:rPr lang="tr-TR" dirty="0" err="1"/>
              <a:t>Vector</a:t>
            </a:r>
            <a:r>
              <a:rPr lang="tr-TR" dirty="0"/>
              <a:t>&lt;</a:t>
            </a:r>
            <a:r>
              <a:rPr lang="tr-TR" dirty="0" err="1"/>
              <a:t>Integer</a:t>
            </a:r>
            <a:r>
              <a:rPr lang="tr-TR" dirty="0"/>
              <a:t>&gt; v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&lt;&gt;();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(20);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(30);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(40);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Get</a:t>
            </a:r>
            <a:r>
              <a:rPr lang="tr-TR" dirty="0"/>
              <a:t> element 0.</a:t>
            </a:r>
          </a:p>
          <a:p>
            <a:r>
              <a:rPr lang="tr-TR" dirty="0"/>
              <a:t>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v.get</a:t>
            </a:r>
            <a:r>
              <a:rPr lang="tr-TR" dirty="0"/>
              <a:t>(0));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, </a:t>
            </a:r>
            <a:r>
              <a:rPr lang="tr-TR" dirty="0" err="1"/>
              <a:t>calling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 i = 0; i &lt; </a:t>
            </a:r>
            <a:r>
              <a:rPr lang="tr-TR" dirty="0" err="1"/>
              <a:t>v.size</a:t>
            </a:r>
            <a:r>
              <a:rPr lang="tr-TR" dirty="0"/>
              <a:t>(); i++) {</a:t>
            </a:r>
          </a:p>
          <a:p>
            <a:r>
              <a:rPr lang="tr-TR" dirty="0"/>
              <a:t>    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= </a:t>
            </a:r>
            <a:r>
              <a:rPr lang="tr-TR" dirty="0" err="1"/>
              <a:t>v.get</a:t>
            </a:r>
            <a:r>
              <a:rPr lang="tr-TR" dirty="0"/>
              <a:t>(i);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value</a:t>
            </a:r>
            <a:r>
              <a:rPr lang="tr-TR" dirty="0"/>
              <a:t>);</a:t>
            </a:r>
          </a:p>
          <a:p>
            <a:r>
              <a:rPr lang="tr-TR" dirty="0"/>
              <a:t>        }</a:t>
            </a:r>
          </a:p>
          <a:p>
            <a:r>
              <a:rPr lang="tr-TR" dirty="0"/>
              <a:t>    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15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Vector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v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&lt;&gt;();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one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two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v.add</a:t>
            </a:r>
            <a:r>
              <a:rPr lang="tr-TR" dirty="0"/>
              <a:t>("</a:t>
            </a:r>
            <a:r>
              <a:rPr lang="tr-TR" dirty="0" err="1"/>
              <a:t>three</a:t>
            </a:r>
            <a:r>
              <a:rPr lang="tr-TR" dirty="0"/>
              <a:t>");</a:t>
            </a:r>
          </a:p>
          <a:p>
            <a:endParaRPr lang="tr-TR" dirty="0"/>
          </a:p>
          <a:p>
            <a:r>
              <a:rPr lang="tr-TR" dirty="0"/>
              <a:t>        // ...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array</a:t>
            </a:r>
            <a:r>
              <a:rPr lang="tr-TR" dirty="0"/>
              <a:t> = {};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result</a:t>
            </a:r>
            <a:r>
              <a:rPr lang="tr-TR" dirty="0"/>
              <a:t> = </a:t>
            </a:r>
            <a:r>
              <a:rPr lang="tr-TR" dirty="0" err="1"/>
              <a:t>v.toArray</a:t>
            </a:r>
            <a:r>
              <a:rPr lang="tr-TR" dirty="0"/>
              <a:t>(</a:t>
            </a:r>
            <a:r>
              <a:rPr lang="tr-TR" dirty="0" err="1"/>
              <a:t>array</a:t>
            </a:r>
            <a:r>
              <a:rPr lang="tr-TR" dirty="0"/>
              <a:t>);</a:t>
            </a:r>
          </a:p>
          <a:p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: </a:t>
            </a:r>
            <a:r>
              <a:rPr lang="tr-TR" dirty="0" err="1"/>
              <a:t>result</a:t>
            </a:r>
            <a:r>
              <a:rPr lang="tr-TR" dirty="0"/>
              <a:t>) {</a:t>
            </a:r>
          </a:p>
          <a:p>
            <a:r>
              <a:rPr lang="tr-TR" dirty="0"/>
              <a:t>            </a:t>
            </a:r>
            <a:r>
              <a:rPr lang="tr-TR" dirty="0" err="1"/>
              <a:t>System.out.println</a:t>
            </a:r>
            <a:r>
              <a:rPr lang="tr-TR" dirty="0"/>
              <a:t>(</a:t>
            </a:r>
            <a:r>
              <a:rPr lang="tr-TR" dirty="0" err="1"/>
              <a:t>value</a:t>
            </a:r>
            <a:r>
              <a:rPr lang="tr-TR" dirty="0"/>
              <a:t>);</a:t>
            </a:r>
          </a:p>
          <a:p>
            <a:r>
              <a:rPr lang="tr-TR" dirty="0"/>
              <a:t>        }</a:t>
            </a:r>
          </a:p>
          <a:p>
            <a:r>
              <a:rPr lang="tr-TR" dirty="0"/>
              <a:t>    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6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Array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672" cy="3551742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Syntax for creating an array</a:t>
            </a:r>
          </a:p>
          <a:p>
            <a:pPr lvl="1"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[] </a:t>
            </a:r>
            <a:r>
              <a:rPr lang="en-US" sz="2000" i="1" dirty="0" err="1" smtClean="0">
                <a:latin typeface="Courier New" pitchFamily="49" charset="0"/>
              </a:rPr>
              <a:t>Array_Name</a:t>
            </a:r>
            <a:r>
              <a:rPr lang="en-US" sz="2000" dirty="0" smtClean="0">
                <a:latin typeface="Courier New" pitchFamily="49" charset="0"/>
              </a:rPr>
              <a:t> = new </a:t>
            </a: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</a:rPr>
              <a:t>Length</a:t>
            </a:r>
            <a:r>
              <a:rPr lang="en-US" sz="2000" dirty="0" smtClean="0">
                <a:latin typeface="Courier New" pitchFamily="49" charset="0"/>
              </a:rPr>
              <a:t>];</a:t>
            </a:r>
          </a:p>
          <a:p>
            <a:r>
              <a:rPr lang="en-US" sz="2800" dirty="0" smtClean="0">
                <a:latin typeface="Arial" charset="0"/>
              </a:rPr>
              <a:t>Arrays of primitive types or complex types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pressure = new int[100];</a:t>
            </a: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int[] pressure;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pressure = new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[100];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Indices and </a:t>
            </a:r>
            <a:r>
              <a:rPr lang="en-US" smtClean="0">
                <a:latin typeface="Courier New" pitchFamily="49" charset="0"/>
              </a:rPr>
              <a:t>length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90656" cy="4315027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The indices of an array start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charset="0"/>
              </a:rPr>
              <a:t>and end with </a:t>
            </a:r>
            <a:r>
              <a:rPr lang="en-US" sz="2400" i="1" dirty="0" smtClean="0">
                <a:latin typeface="Courier New" pitchFamily="49" charset="0"/>
              </a:rPr>
              <a:t>Array_Name</a:t>
            </a:r>
            <a:r>
              <a:rPr lang="en-US" sz="2400" dirty="0" smtClean="0">
                <a:latin typeface="Courier New" pitchFamily="49" charset="0"/>
              </a:rPr>
              <a:t>.length-1</a:t>
            </a:r>
            <a:r>
              <a:rPr lang="en-US" dirty="0" smtClean="0">
                <a:latin typeface="Arial" charset="0"/>
              </a:rPr>
              <a:t>.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When a for loop is used to step through an array, the loop control variable should start at </a:t>
            </a:r>
            <a:r>
              <a:rPr lang="en-US" sz="2000" dirty="0" smtClean="0">
                <a:latin typeface="Courier New" pitchFamily="49" charset="0"/>
              </a:rPr>
              <a:t>0</a:t>
            </a:r>
            <a:r>
              <a:rPr lang="en-US" sz="2800" dirty="0" smtClean="0">
                <a:latin typeface="Arial" charset="0"/>
              </a:rPr>
              <a:t> and end at </a:t>
            </a:r>
            <a:r>
              <a:rPr lang="en-US" sz="2000" dirty="0" smtClean="0">
                <a:latin typeface="Courier New" pitchFamily="49" charset="0"/>
              </a:rPr>
              <a:t>length-1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marL="965200" lvl="1" indent="-508000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</a:rPr>
              <a:t>lcv</a:t>
            </a:r>
            <a:r>
              <a:rPr lang="en-US" sz="2000" dirty="0" smtClean="0">
                <a:latin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</a:rPr>
              <a:t>lcv</a:t>
            </a:r>
            <a:r>
              <a:rPr lang="en-US" sz="2000" dirty="0" smtClean="0">
                <a:latin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</a:rPr>
              <a:t>temperature.length</a:t>
            </a:r>
            <a:r>
              <a:rPr lang="en-US" sz="2000" dirty="0" smtClean="0">
                <a:latin typeface="Courier New" pitchFamily="49" charset="0"/>
              </a:rPr>
              <a:t>; index++)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5325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An array can be initialized at the time it is declared.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double[] reading = {3</a:t>
            </a:r>
            <a:r>
              <a:rPr lang="tr-TR" sz="2400" dirty="0" smtClean="0">
                <a:latin typeface="Courier New" pitchFamily="49" charset="0"/>
              </a:rPr>
              <a:t>.</a:t>
            </a:r>
            <a:r>
              <a:rPr lang="en-US" sz="2400" dirty="0" smtClean="0">
                <a:latin typeface="Courier New" pitchFamily="49" charset="0"/>
              </a:rPr>
              <a:t>3, 15.8, 9.7};</a:t>
            </a:r>
          </a:p>
          <a:p>
            <a:pPr lvl="1"/>
            <a:r>
              <a:rPr lang="en-US" dirty="0" smtClean="0">
                <a:latin typeface="Arial" charset="0"/>
              </a:rPr>
              <a:t>The size of the array is determined by the number of values in the </a:t>
            </a:r>
            <a:r>
              <a:rPr lang="en-US" i="1" dirty="0" err="1" smtClean="0">
                <a:latin typeface="Arial" charset="0"/>
              </a:rPr>
              <a:t>initializer</a:t>
            </a:r>
            <a:r>
              <a:rPr lang="en-US" i="1" dirty="0" smtClean="0">
                <a:latin typeface="Arial" charset="0"/>
              </a:rPr>
              <a:t> list</a:t>
            </a:r>
            <a:r>
              <a:rPr lang="en-US" dirty="0" smtClean="0">
                <a:latin typeface="Arial" charset="0"/>
              </a:rPr>
              <a:t>.</a:t>
            </a: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Arguments for the Method </a:t>
            </a:r>
            <a:r>
              <a:rPr lang="en-US" smtClean="0">
                <a:latin typeface="Courier New" pitchFamily="49" charset="0"/>
              </a:rPr>
              <a:t>main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276600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Recall the heading for method </a:t>
            </a:r>
            <a:r>
              <a:rPr lang="en-US" sz="2000" smtClean="0">
                <a:latin typeface="Courier New" pitchFamily="49" charset="0"/>
              </a:rPr>
              <a:t>main</a:t>
            </a:r>
            <a:r>
              <a:rPr lang="en-US" sz="2800" smtClean="0">
                <a:latin typeface="Arial" charset="0"/>
              </a:rPr>
              <a:t>:</a:t>
            </a:r>
            <a:endParaRPr lang="en-US" sz="200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</a:t>
            </a:r>
          </a:p>
          <a:p>
            <a:r>
              <a:rPr lang="en-US" sz="2800" smtClean="0">
                <a:latin typeface="Arial" charset="0"/>
              </a:rPr>
              <a:t>Method </a:t>
            </a:r>
            <a:r>
              <a:rPr lang="en-US" sz="2000" smtClean="0">
                <a:latin typeface="Courier New" pitchFamily="49" charset="0"/>
              </a:rPr>
              <a:t>main</a:t>
            </a:r>
            <a:r>
              <a:rPr lang="en-US" sz="2800" smtClean="0">
                <a:latin typeface="Arial" charset="0"/>
              </a:rPr>
              <a:t> takes an array of </a:t>
            </a:r>
            <a:r>
              <a:rPr lang="en-US" sz="2000" smtClean="0">
                <a:latin typeface="Courier New" pitchFamily="49" charset="0"/>
              </a:rPr>
              <a:t>String</a:t>
            </a:r>
            <a:r>
              <a:rPr lang="en-US" sz="2800" smtClean="0">
                <a:latin typeface="Arial" charset="0"/>
              </a:rPr>
              <a:t> values as its argument.</a:t>
            </a:r>
          </a:p>
          <a:p>
            <a:r>
              <a:rPr lang="en-US" sz="2800" smtClean="0">
                <a:latin typeface="Arial" charset="0"/>
              </a:rPr>
              <a:t>A default array of </a:t>
            </a:r>
            <a:r>
              <a:rPr lang="en-US" sz="2000" smtClean="0">
                <a:latin typeface="Courier New" pitchFamily="49" charset="0"/>
              </a:rPr>
              <a:t>String</a:t>
            </a:r>
            <a:r>
              <a:rPr lang="en-US" sz="2800" smtClean="0">
                <a:latin typeface="Arial" charset="0"/>
              </a:rPr>
              <a:t> values is when you run a program.</a:t>
            </a:r>
          </a:p>
          <a:p>
            <a:endParaRPr lang="en-US" sz="280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478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Arguments for the Method </a:t>
            </a:r>
            <a:r>
              <a:rPr lang="en-US" dirty="0" smtClean="0">
                <a:latin typeface="Courier New" pitchFamily="49" charset="0"/>
              </a:rPr>
              <a:t>main</a:t>
            </a:r>
            <a:r>
              <a:rPr lang="en-US" dirty="0" smtClean="0">
                <a:latin typeface="Arial" charset="0"/>
              </a:rPr>
              <a:t>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98663"/>
            <a:ext cx="8424936" cy="4259628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charset="0"/>
              </a:rPr>
              <a:t>Alternatively, an array of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values can be provided in the command line.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java </a:t>
            </a:r>
            <a:r>
              <a:rPr lang="en-US" sz="2000" dirty="0" err="1" smtClean="0">
                <a:latin typeface="Courier New" pitchFamily="49" charset="0"/>
              </a:rPr>
              <a:t>TestProgram</a:t>
            </a:r>
            <a:r>
              <a:rPr lang="en-US" sz="2000" dirty="0" smtClean="0">
                <a:latin typeface="Courier New" pitchFamily="49" charset="0"/>
              </a:rPr>
              <a:t> Mary Lou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“Mary”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“Lou”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(“Hello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 +  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“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[1]);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prints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Hello Mary Lou.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779B-93F9-47FA-8752-7E45C61D1F1A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2930</Words>
  <Application>Microsoft Office PowerPoint</Application>
  <PresentationFormat>Ekran Gösterisi (4:3)</PresentationFormat>
  <Paragraphs>467</Paragraphs>
  <Slides>46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ARRAYS</vt:lpstr>
      <vt:lpstr>Introduction to Arrays</vt:lpstr>
      <vt:lpstr>Introduction to Arrays, cont.</vt:lpstr>
      <vt:lpstr>ARRAYS</vt:lpstr>
      <vt:lpstr>Array Details</vt:lpstr>
      <vt:lpstr>Indices and length</vt:lpstr>
      <vt:lpstr>Initializing Arrays</vt:lpstr>
      <vt:lpstr>Arguments for the Method main</vt:lpstr>
      <vt:lpstr>Arguments for the Method main, cont.</vt:lpstr>
      <vt:lpstr>Use of = and == with Arrays</vt:lpstr>
      <vt:lpstr>Making a Copy of an Array</vt:lpstr>
      <vt:lpstr>Determining the “Equality” of Two Arrays, cont.</vt:lpstr>
      <vt:lpstr>Sorting Arrays</vt:lpstr>
      <vt:lpstr>Selection Sort, cont.</vt:lpstr>
      <vt:lpstr>Selection Sort, cont.</vt:lpstr>
      <vt:lpstr>Swapping Elements</vt:lpstr>
      <vt:lpstr>Introduction to Multidimensional Arrays</vt:lpstr>
      <vt:lpstr>Introduction to Multidimensional Arrays, cont.</vt:lpstr>
      <vt:lpstr>Multidimensional-Array Basics</vt:lpstr>
      <vt:lpstr>Multidimensional-Array Basics, cont.</vt:lpstr>
      <vt:lpstr>Multidimensional-Array Basics, cont.</vt:lpstr>
      <vt:lpstr>2-dim Arrays</vt:lpstr>
      <vt:lpstr>Decleration and Initialization in one line</vt:lpstr>
      <vt:lpstr>Ragged Arrays</vt:lpstr>
      <vt:lpstr>Ragged Arrays, cont.</vt:lpstr>
      <vt:lpstr>An Alternative to Arrays -ArrayList Class-</vt:lpstr>
      <vt:lpstr>ArrayList - I</vt:lpstr>
      <vt:lpstr>ArrayList - II</vt:lpstr>
      <vt:lpstr>Generic or Raw ArrayList</vt:lpstr>
      <vt:lpstr>Advantages of ArrayList</vt:lpstr>
      <vt:lpstr>ArrayList API – Some samples</vt:lpstr>
      <vt:lpstr>ArrayList API – Some samples</vt:lpstr>
      <vt:lpstr>Sample code</vt:lpstr>
      <vt:lpstr>PowerPoint Sunusu</vt:lpstr>
      <vt:lpstr>An Alternative to Arrays - Vector Class-</vt:lpstr>
      <vt:lpstr>class Vector (continued)</vt:lpstr>
      <vt:lpstr>Vector Declaration</vt:lpstr>
      <vt:lpstr>Vector Size/Capacity</vt:lpstr>
      <vt:lpstr>Setting Initial Capacity</vt:lpstr>
      <vt:lpstr>Size and capacity</vt:lpstr>
      <vt:lpstr>PowerPoint Sunusu</vt:lpstr>
      <vt:lpstr>PowerPoint Sunusu</vt:lpstr>
      <vt:lpstr>Vector API – Some samples</vt:lpstr>
      <vt:lpstr>Vector API – Some samples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ahmet.sayar</dc:creator>
  <cp:lastModifiedBy>asayar</cp:lastModifiedBy>
  <cp:revision>59</cp:revision>
  <dcterms:created xsi:type="dcterms:W3CDTF">2012-10-22T13:24:33Z</dcterms:created>
  <dcterms:modified xsi:type="dcterms:W3CDTF">2019-10-01T16:18:34Z</dcterms:modified>
</cp:coreProperties>
</file>