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2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23" autoAdjust="0"/>
  </p:normalViewPr>
  <p:slideViewPr>
    <p:cSldViewPr>
      <p:cViewPr varScale="1">
        <p:scale>
          <a:sx n="88" d="100"/>
          <a:sy n="88" d="100"/>
        </p:scale>
        <p:origin x="-23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087ED-8F96-4CC9-94E9-B1A214089BC1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4886-0451-4D17-B282-4D9222B4B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393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Loader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linker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04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Enter two whole numbers on a line:</a:t>
            </a:r>
          </a:p>
          <a:p>
            <a:endParaRPr lang="en-US" dirty="0" smtClean="0"/>
          </a:p>
          <a:p>
            <a:r>
              <a:rPr lang="en-US" dirty="0" smtClean="0"/>
              <a:t>3 5 enter</a:t>
            </a:r>
          </a:p>
          <a:p>
            <a:endParaRPr lang="en-US" dirty="0" smtClean="0"/>
          </a:p>
          <a:p>
            <a:r>
              <a:rPr lang="en-US" baseline="0" dirty="0" smtClean="0"/>
              <a:t>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enter</a:t>
            </a:r>
          </a:p>
          <a:p>
            <a:r>
              <a:rPr lang="en-US" baseline="0" dirty="0" smtClean="0"/>
              <a:t>5 enter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works</a:t>
            </a:r>
          </a:p>
          <a:p>
            <a:r>
              <a:rPr lang="en-US" baseline="0" dirty="0" err="1" smtClean="0"/>
              <a:t>Ikisi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ayni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7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250A-43C4-48F6-B4CE-E65B3AEB0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 Oriented Programming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4077072"/>
            <a:ext cx="7920037" cy="215456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8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JAVA Programming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Course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Ass</a:t>
            </a:r>
            <a:r>
              <a:rPr lang="tr-TR" sz="2000" dirty="0" smtClean="0">
                <a:solidFill>
                  <a:schemeClr val="tx1">
                    <a:tint val="75000"/>
                  </a:schemeClr>
                </a:solidFill>
              </a:rPr>
              <a:t>oc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Prof. Dr.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0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000" dirty="0">
                <a:solidFill>
                  <a:schemeClr val="tx1">
                    <a:tint val="75000"/>
                  </a:schemeClr>
                </a:solidFill>
              </a:rPr>
              <a:t>Kocaeli </a:t>
            </a:r>
            <a:r>
              <a:rPr lang="tr-TR" sz="2000" dirty="0" err="1">
                <a:solidFill>
                  <a:schemeClr val="tx1">
                    <a:tint val="75000"/>
                  </a:schemeClr>
                </a:solidFill>
              </a:rPr>
              <a:t>University</a:t>
            </a:r>
            <a:r>
              <a:rPr lang="tr-TR" sz="2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– </a:t>
            </a:r>
            <a:r>
              <a:rPr lang="tr-TR" sz="2000" dirty="0" err="1" smtClean="0">
                <a:solidFill>
                  <a:schemeClr val="tx1">
                    <a:tint val="75000"/>
                  </a:schemeClr>
                </a:solidFill>
              </a:rPr>
              <a:t>Summer</a:t>
            </a:r>
            <a:r>
              <a:rPr lang="tr-TR" sz="2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tx1">
                    <a:tint val="75000"/>
                  </a:schemeClr>
                </a:solidFill>
              </a:rPr>
              <a:t>2019</a:t>
            </a:r>
            <a:endParaRPr lang="tr-TR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Class Loader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 Java program typically consists of several pieces called </a:t>
            </a:r>
            <a:r>
              <a:rPr lang="en-US" sz="2800" i="1" dirty="0" smtClean="0">
                <a:latin typeface="Arial" charset="0"/>
              </a:rPr>
              <a:t>classes.</a:t>
            </a:r>
          </a:p>
          <a:p>
            <a:pPr lvl="1"/>
            <a:r>
              <a:rPr lang="en-US" sz="2400" i="1" dirty="0" smtClean="0">
                <a:latin typeface="Arial" charset="0"/>
              </a:rPr>
              <a:t>Import java.io.*;</a:t>
            </a:r>
          </a:p>
          <a:p>
            <a:r>
              <a:rPr lang="en-US" sz="2800" dirty="0" smtClean="0">
                <a:latin typeface="Arial" charset="0"/>
              </a:rPr>
              <a:t>Each class may have a separate author and each is compiled (translated into byte-code) separately.</a:t>
            </a:r>
          </a:p>
          <a:p>
            <a:r>
              <a:rPr lang="en-US" sz="2800" dirty="0" smtClean="0">
                <a:latin typeface="Arial" charset="0"/>
              </a:rPr>
              <a:t>A </a:t>
            </a:r>
            <a:r>
              <a:rPr lang="en-US" sz="2800" i="1" dirty="0" smtClean="0">
                <a:latin typeface="Arial" charset="0"/>
              </a:rPr>
              <a:t>class loader</a:t>
            </a:r>
            <a:r>
              <a:rPr lang="en-US" sz="2800" dirty="0" smtClean="0">
                <a:latin typeface="Arial" charset="0"/>
              </a:rPr>
              <a:t> (called a </a:t>
            </a:r>
            <a:r>
              <a:rPr lang="en-US" sz="2800" i="1" dirty="0" smtClean="0">
                <a:latin typeface="Arial" charset="0"/>
              </a:rPr>
              <a:t>linker </a:t>
            </a:r>
            <a:r>
              <a:rPr lang="en-US" sz="2800" dirty="0" smtClean="0">
                <a:latin typeface="Arial" charset="0"/>
              </a:rPr>
              <a:t>in other programming languages) automatically connects the classes together.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Object-Oriented Programming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Our world consists of </a:t>
            </a:r>
            <a:r>
              <a:rPr lang="en-US" sz="2800" i="1" smtClean="0">
                <a:latin typeface="Arial" charset="0"/>
              </a:rPr>
              <a:t>objects</a:t>
            </a:r>
            <a:r>
              <a:rPr lang="en-US" sz="2800" smtClean="0">
                <a:latin typeface="Arial" charset="0"/>
              </a:rPr>
              <a:t> (people, trees, cars, cities, airline reservations, etc.).</a:t>
            </a:r>
          </a:p>
          <a:p>
            <a:r>
              <a:rPr lang="en-US" sz="2800" smtClean="0">
                <a:latin typeface="Arial" charset="0"/>
              </a:rPr>
              <a:t>Objects can perform </a:t>
            </a:r>
            <a:r>
              <a:rPr lang="en-US" sz="2800" i="1" smtClean="0">
                <a:latin typeface="Arial" charset="0"/>
              </a:rPr>
              <a:t>actions </a:t>
            </a:r>
            <a:r>
              <a:rPr lang="en-US" sz="2800" smtClean="0">
                <a:latin typeface="Arial" charset="0"/>
              </a:rPr>
              <a:t>which effect themselves and other objects in the world.</a:t>
            </a:r>
          </a:p>
          <a:p>
            <a:r>
              <a:rPr lang="en-US" sz="2800" smtClean="0">
                <a:latin typeface="Arial" charset="0"/>
              </a:rPr>
              <a:t>Object-oriented programming (</a:t>
            </a:r>
            <a:r>
              <a:rPr lang="en-US" sz="2800" i="1" smtClean="0">
                <a:latin typeface="Arial" charset="0"/>
              </a:rPr>
              <a:t>OOP</a:t>
            </a:r>
            <a:r>
              <a:rPr lang="en-US" sz="2800" smtClean="0">
                <a:latin typeface="Arial" charset="0"/>
              </a:rPr>
              <a:t>) treats a program as a collection of objects that interact by means of 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OOP Terminology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Objects, appropriately, are called </a:t>
            </a:r>
            <a:r>
              <a:rPr lang="en-US" sz="2800" i="1" smtClean="0">
                <a:latin typeface="Arial" charset="0"/>
              </a:rPr>
              <a:t>objects.</a:t>
            </a:r>
          </a:p>
          <a:p>
            <a:r>
              <a:rPr lang="en-US" sz="2800" smtClean="0">
                <a:latin typeface="Arial" charset="0"/>
              </a:rPr>
              <a:t>Actions</a:t>
            </a:r>
            <a:r>
              <a:rPr lang="en-US" sz="2800" i="1" smtClean="0">
                <a:latin typeface="Arial" charset="0"/>
              </a:rPr>
              <a:t> </a:t>
            </a:r>
            <a:r>
              <a:rPr lang="en-US" sz="2800" smtClean="0">
                <a:latin typeface="Arial" charset="0"/>
              </a:rPr>
              <a:t>are called </a:t>
            </a:r>
            <a:r>
              <a:rPr lang="en-US" sz="2800" i="1" smtClean="0">
                <a:latin typeface="Arial" charset="0"/>
              </a:rPr>
              <a:t>methods.</a:t>
            </a:r>
          </a:p>
          <a:p>
            <a:r>
              <a:rPr lang="en-US" sz="2800" smtClean="0">
                <a:latin typeface="Arial" charset="0"/>
              </a:rPr>
              <a:t>Objects of the same kind have the same </a:t>
            </a:r>
            <a:r>
              <a:rPr lang="en-US" sz="2800" i="1" smtClean="0">
                <a:latin typeface="Arial" charset="0"/>
              </a:rPr>
              <a:t>type</a:t>
            </a:r>
            <a:r>
              <a:rPr lang="en-US" sz="2800" smtClean="0">
                <a:latin typeface="Arial" charset="0"/>
              </a:rPr>
              <a:t> and belong to the same </a:t>
            </a:r>
            <a:r>
              <a:rPr lang="en-US" sz="2800" i="1" smtClean="0">
                <a:latin typeface="Arial" charset="0"/>
              </a:rPr>
              <a:t>class.</a:t>
            </a:r>
            <a:endParaRPr lang="en-US" i="1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Objects within a class have a common set of methods and the same kinds of data</a:t>
            </a:r>
          </a:p>
          <a:p>
            <a:pPr lvl="1"/>
            <a:r>
              <a:rPr lang="en-US" sz="2400" smtClean="0">
                <a:latin typeface="Arial" charset="0"/>
              </a:rPr>
              <a:t>but each object can have it’s own data values.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OOP Design Principles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OOP adheres to three primary design principles:</a:t>
            </a:r>
            <a:endParaRPr lang="en-US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encapsulation</a:t>
            </a:r>
          </a:p>
          <a:p>
            <a:pPr lvl="1"/>
            <a:r>
              <a:rPr lang="en-US" sz="2400" smtClean="0">
                <a:latin typeface="Arial" charset="0"/>
              </a:rPr>
              <a:t>polymorphism</a:t>
            </a:r>
          </a:p>
          <a:p>
            <a:pPr lvl="1"/>
            <a:r>
              <a:rPr lang="en-US" sz="2400" smtClean="0">
                <a:latin typeface="Arial" charset="0"/>
              </a:rPr>
              <a:t>inheritance.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Introduction to Encapsulation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The data and methods associated with any particular class are encapsulated (“put together in a capsule”), but only part of the contents is made accessible.</a:t>
            </a:r>
            <a:endParaRPr lang="en-US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Encapsulation provides a means of using the class, but it omits the details of how the class works.</a:t>
            </a:r>
          </a:p>
          <a:p>
            <a:pPr lvl="1"/>
            <a:r>
              <a:rPr lang="en-US" sz="2400" smtClean="0">
                <a:latin typeface="Arial" charset="0"/>
              </a:rPr>
              <a:t>Encapsulation often is called </a:t>
            </a:r>
            <a:r>
              <a:rPr lang="en-US" sz="2400" i="1" smtClean="0">
                <a:latin typeface="Arial" charset="0"/>
              </a:rPr>
              <a:t>information hiding.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Introduction to Polymorphism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From the Greek meaning “many forms”</a:t>
            </a:r>
          </a:p>
          <a:p>
            <a:r>
              <a:rPr lang="en-US" sz="2800" dirty="0" smtClean="0">
                <a:latin typeface="Arial" charset="0"/>
              </a:rPr>
              <a:t>The same program instruction adapts to mean different things in different contexts.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A method name, used as an instruction, produces results that depend on the class of the object that used the method.</a:t>
            </a:r>
          </a:p>
          <a:p>
            <a:pPr lvl="1"/>
            <a:r>
              <a:rPr lang="en-US" sz="2400" dirty="0" smtClean="0">
                <a:latin typeface="Arial" charset="0"/>
              </a:rPr>
              <a:t>everyday analogy: “take time to recreate” causes different people to do different activities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Introduction to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6096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Classes can be organized using </a:t>
            </a:r>
            <a:r>
              <a:rPr lang="en-US" sz="2800" i="1" smtClean="0">
                <a:latin typeface="Arial" charset="0"/>
              </a:rPr>
              <a:t>inheritance.</a:t>
            </a:r>
            <a:endParaRPr lang="en-US" sz="2800" smtClean="0">
              <a:latin typeface="Arial" charset="0"/>
            </a:endParaRPr>
          </a:p>
        </p:txBody>
      </p:sp>
      <p:pic>
        <p:nvPicPr>
          <p:cNvPr id="41988" name="Picture 4" descr="G:\books_ph\Jobs\ph448-Savitch\jpeg\fg01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2338388"/>
            <a:ext cx="6391275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09600"/>
            <a:ext cx="8280920" cy="144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Introduction to Inheritance,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A class at lower levels inherits all the characteristics of classes above it in the hierarchy.</a:t>
            </a:r>
          </a:p>
          <a:p>
            <a:r>
              <a:rPr lang="en-US" sz="2800" smtClean="0">
                <a:latin typeface="Arial" charset="0"/>
              </a:rPr>
              <a:t>At each level, classifications become more specialized by adding other characteristics.</a:t>
            </a:r>
          </a:p>
          <a:p>
            <a:r>
              <a:rPr lang="en-US" sz="2800" smtClean="0">
                <a:latin typeface="Arial" charset="0"/>
              </a:rPr>
              <a:t>Higher classes are more inclusive; lower classes are less inclusive.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Errors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An error in a program is called a </a:t>
            </a:r>
            <a:r>
              <a:rPr lang="en-US" sz="2800" i="1" dirty="0" smtClean="0">
                <a:latin typeface="Arial" charset="0"/>
              </a:rPr>
              <a:t>bug.</a:t>
            </a:r>
          </a:p>
          <a:p>
            <a:r>
              <a:rPr lang="en-US" sz="2800" dirty="0" smtClean="0">
                <a:latin typeface="Arial" charset="0"/>
              </a:rPr>
              <a:t>Eliminating errors is called </a:t>
            </a:r>
            <a:r>
              <a:rPr lang="en-US" sz="2800" i="1" dirty="0" smtClean="0">
                <a:latin typeface="Arial" charset="0"/>
              </a:rPr>
              <a:t>debugging.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Three kinds or errors</a:t>
            </a:r>
          </a:p>
          <a:p>
            <a:pPr lvl="1"/>
            <a:r>
              <a:rPr lang="en-US" sz="2400" dirty="0" smtClean="0">
                <a:latin typeface="Arial" charset="0"/>
              </a:rPr>
              <a:t>syntax errors</a:t>
            </a:r>
          </a:p>
          <a:p>
            <a:pPr lvl="1"/>
            <a:r>
              <a:rPr lang="en-US" sz="2400" dirty="0" smtClean="0">
                <a:latin typeface="Arial" charset="0"/>
              </a:rPr>
              <a:t>runtime errors</a:t>
            </a:r>
          </a:p>
          <a:p>
            <a:pPr lvl="1"/>
            <a:r>
              <a:rPr lang="en-US" sz="2400" dirty="0" smtClean="0">
                <a:latin typeface="Arial" charset="0"/>
              </a:rPr>
              <a:t>logic errors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Syntax Errors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Grammatical mistakes in a program</a:t>
            </a:r>
          </a:p>
          <a:p>
            <a:pPr lvl="1"/>
            <a:r>
              <a:rPr lang="en-US" sz="2400" dirty="0" smtClean="0">
                <a:latin typeface="Arial" charset="0"/>
              </a:rPr>
              <a:t>the grammatical rules for writing a program are very strict</a:t>
            </a:r>
          </a:p>
          <a:p>
            <a:r>
              <a:rPr lang="en-US" sz="2800" dirty="0" smtClean="0">
                <a:latin typeface="Arial" charset="0"/>
              </a:rPr>
              <a:t>The compiler catches syntax errors and prints an error message.</a:t>
            </a:r>
          </a:p>
          <a:p>
            <a:r>
              <a:rPr lang="en-US" sz="2800" dirty="0" smtClean="0">
                <a:latin typeface="Arial" charset="0"/>
              </a:rPr>
              <a:t>Example: using a period where a program expects a comma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Running a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5438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Sometimes the computer and the program are considered to be one unit.</a:t>
            </a:r>
            <a:endParaRPr lang="en-US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Programmers typically find this view to be more convenient.</a:t>
            </a:r>
            <a:endParaRPr lang="en-US" smtClean="0">
              <a:latin typeface="Arial" charset="0"/>
            </a:endParaRPr>
          </a:p>
        </p:txBody>
      </p:sp>
      <p:pic>
        <p:nvPicPr>
          <p:cNvPr id="22532" name="Picture 7" descr="G:\books_ph\Jobs\ph448-Savitch\jpeg\fg01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4775"/>
            <a:ext cx="6754813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Runtime Errors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Errors that are detected when your program is running, but not during compilation</a:t>
            </a:r>
          </a:p>
          <a:p>
            <a:r>
              <a:rPr lang="en-US" sz="2800" dirty="0" smtClean="0">
                <a:latin typeface="Arial" charset="0"/>
              </a:rPr>
              <a:t>When the computer detects an error, it terminates the program and prints an error message.</a:t>
            </a:r>
          </a:p>
          <a:p>
            <a:r>
              <a:rPr lang="en-US" sz="2800" dirty="0" smtClean="0">
                <a:latin typeface="Arial" charset="0"/>
              </a:rPr>
              <a:t>Example: attempting to divide by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Logic 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Errors that are not detected during compilation or while running, but which cause the program to produce incorrect results</a:t>
            </a:r>
          </a:p>
          <a:p>
            <a:r>
              <a:rPr lang="en-US" sz="2800" dirty="0" smtClean="0">
                <a:latin typeface="Arial" charset="0"/>
              </a:rPr>
              <a:t>Example: an attempt to calculate a Fahrenheit temperature from a Celsius temperature by multiplying by 9/5 and adding 23 instead of 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836712"/>
            <a:ext cx="66247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package Lab_1;</a:t>
            </a:r>
          </a:p>
          <a:p>
            <a:endParaRPr lang="en-US" sz="2800" dirty="0" smtClean="0"/>
          </a:p>
          <a:p>
            <a:r>
              <a:rPr lang="en-US" sz="2800" dirty="0" smtClean="0"/>
              <a:t>/**</a:t>
            </a:r>
          </a:p>
          <a:p>
            <a:r>
              <a:rPr lang="en-US" sz="2800" dirty="0" smtClean="0"/>
              <a:t> *</a:t>
            </a:r>
          </a:p>
          <a:p>
            <a:r>
              <a:rPr lang="en-US" sz="2800" dirty="0" smtClean="0"/>
              <a:t> * @author </a:t>
            </a:r>
            <a:r>
              <a:rPr lang="en-US" sz="2800" dirty="0" err="1" smtClean="0"/>
              <a:t>asayar</a:t>
            </a:r>
            <a:endParaRPr lang="en-US" sz="2800" dirty="0" smtClean="0"/>
          </a:p>
          <a:p>
            <a:r>
              <a:rPr lang="en-US" sz="2800" dirty="0" smtClean="0"/>
              <a:t> */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{</a:t>
            </a:r>
          </a:p>
          <a:p>
            <a:endParaRPr lang="en-US" sz="2800" dirty="0" smtClean="0"/>
          </a:p>
          <a:p>
            <a:r>
              <a:rPr lang="en-US" sz="2800" dirty="0" smtClean="0"/>
              <a:t>       public static void main 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("Hello World!");</a:t>
            </a:r>
          </a:p>
          <a:p>
            <a:r>
              <a:rPr lang="en-US" sz="2800" dirty="0" smtClean="0"/>
              <a:t>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args</a:t>
            </a:r>
            <a:r>
              <a:rPr lang="en-US" sz="2800" dirty="0" smtClean="0"/>
              <a:t>[0]);</a:t>
            </a:r>
          </a:p>
          <a:p>
            <a:r>
              <a:rPr lang="en-US" sz="2800" dirty="0" smtClean="0"/>
              <a:t>   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847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package Lab_1;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java.util.Scanner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ReadingKeyboardInt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{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("I will add two numbers for you.");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700" dirty="0" smtClean="0"/>
              <a:t>Enter two whole numbers on a line:</a:t>
            </a:r>
            <a:r>
              <a:rPr lang="en-US" sz="2800" dirty="0" smtClean="0"/>
              <a:t>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n1, n2;</a:t>
            </a:r>
          </a:p>
          <a:p>
            <a:r>
              <a:rPr lang="en-US" sz="2800" dirty="0" smtClean="0"/>
              <a:t>        Scanner keyboard = new Scanner(</a:t>
            </a:r>
            <a:r>
              <a:rPr lang="en-US" sz="2800" dirty="0" err="1" smtClean="0"/>
              <a:t>System.in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        n1 = </a:t>
            </a:r>
            <a:r>
              <a:rPr lang="en-US" sz="2800" dirty="0" err="1" smtClean="0"/>
              <a:t>keyboard.nextInt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        n2 = </a:t>
            </a:r>
            <a:r>
              <a:rPr lang="en-US" sz="2800" dirty="0" err="1" smtClean="0"/>
              <a:t>keyboard.nextInt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("The sum of those two numbers is");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(n1 + n2);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Rime Error (Causing Exception)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Hatali</a:t>
            </a:r>
            <a:r>
              <a:rPr lang="en-US" sz="2800" dirty="0" smtClean="0"/>
              <a:t> </a:t>
            </a:r>
            <a:r>
              <a:rPr lang="en-US" sz="2800" dirty="0" err="1" smtClean="0"/>
              <a:t>giris</a:t>
            </a:r>
            <a:r>
              <a:rPr lang="en-US" sz="2800" dirty="0" smtClean="0"/>
              <a:t> </a:t>
            </a:r>
            <a:r>
              <a:rPr lang="en-US" sz="2800" dirty="0" err="1" smtClean="0"/>
              <a:t>yapilirsa</a:t>
            </a:r>
            <a:endParaRPr lang="en-US" sz="2800" dirty="0" smtClean="0"/>
          </a:p>
          <a:p>
            <a:pPr lvl="1"/>
            <a:r>
              <a:rPr lang="en-US" sz="2400" dirty="0" smtClean="0"/>
              <a:t>S  5  </a:t>
            </a:r>
            <a:r>
              <a:rPr lang="en-US" sz="2400" dirty="0" err="1" smtClean="0"/>
              <a:t>gibi</a:t>
            </a:r>
            <a:r>
              <a:rPr lang="en-US" sz="2400" dirty="0" smtClean="0"/>
              <a:t>; s </a:t>
            </a:r>
            <a:r>
              <a:rPr lang="en-US" sz="2400" dirty="0" err="1" smtClean="0"/>
              <a:t>sayi</a:t>
            </a:r>
            <a:r>
              <a:rPr lang="en-US" sz="2400" dirty="0" smtClean="0"/>
              <a:t> </a:t>
            </a:r>
            <a:r>
              <a:rPr lang="en-US" sz="2400" dirty="0" err="1" smtClean="0"/>
              <a:t>degil</a:t>
            </a:r>
            <a:r>
              <a:rPr lang="en-US" sz="2400" dirty="0" smtClean="0"/>
              <a:t>!!!!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about entry</a:t>
            </a:r>
          </a:p>
          <a:p>
            <a:pPr lvl="1"/>
            <a:r>
              <a:rPr lang="en-US" dirty="0" smtClean="0"/>
              <a:t>2  3  8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636912"/>
            <a:ext cx="8100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Exception in thread "main" </a:t>
            </a:r>
            <a:r>
              <a:rPr lang="en-US" sz="2400" dirty="0" err="1" smtClean="0">
                <a:solidFill>
                  <a:srgbClr val="FF0000"/>
                </a:solidFill>
              </a:rPr>
              <a:t>java.util.InputMismatchException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java.util.Scanner.throwFor</a:t>
            </a:r>
            <a:r>
              <a:rPr lang="en-US" sz="2400" dirty="0" smtClean="0">
                <a:solidFill>
                  <a:srgbClr val="FF0000"/>
                </a:solidFill>
              </a:rPr>
              <a:t>(Scanner.java:840)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</a:t>
            </a:r>
            <a:r>
              <a:rPr lang="en-US" sz="2400" dirty="0" smtClean="0">
                <a:solidFill>
                  <a:srgbClr val="FF0000"/>
                </a:solidFill>
              </a:rPr>
              <a:t>(Scanner.java:1461)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java.util.Scanner.nextInt</a:t>
            </a:r>
            <a:r>
              <a:rPr lang="en-US" sz="2400" dirty="0" smtClean="0">
                <a:solidFill>
                  <a:srgbClr val="FF0000"/>
                </a:solidFill>
              </a:rPr>
              <a:t>(Scanner.java:2091)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java.util.Scanner.nextInt</a:t>
            </a:r>
            <a:r>
              <a:rPr lang="en-US" sz="2400" dirty="0" smtClean="0">
                <a:solidFill>
                  <a:srgbClr val="FF0000"/>
                </a:solidFill>
              </a:rPr>
              <a:t>(Scanner.java:2050)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Test.main</a:t>
            </a:r>
            <a:r>
              <a:rPr lang="en-US" sz="2400" dirty="0" smtClean="0">
                <a:solidFill>
                  <a:srgbClr val="FF0000"/>
                </a:solidFill>
              </a:rPr>
              <a:t>(Test.java:65)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Java Result: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package Lab_1;</a:t>
            </a:r>
          </a:p>
          <a:p>
            <a:r>
              <a:rPr lang="en-US" sz="2400" b="1" dirty="0" smtClean="0"/>
              <a:t>import </a:t>
            </a:r>
            <a:r>
              <a:rPr lang="en-US" sz="2400" b="1" dirty="0" err="1" smtClean="0"/>
              <a:t>java.util.Scanner</a:t>
            </a:r>
            <a:r>
              <a:rPr lang="en-US" sz="2400" b="1" dirty="0" smtClean="0"/>
              <a:t>;</a:t>
            </a:r>
          </a:p>
          <a:p>
            <a:r>
              <a:rPr lang="en-US" sz="2400" dirty="0" smtClean="0"/>
              <a:t>public class </a:t>
            </a:r>
            <a:r>
              <a:rPr lang="en-US" sz="2400" dirty="0" err="1" smtClean="0"/>
              <a:t>ReadingKeyboardString</a:t>
            </a:r>
            <a:r>
              <a:rPr lang="en-US" sz="2400" dirty="0" smtClean="0"/>
              <a:t> {</a:t>
            </a:r>
          </a:p>
          <a:p>
            <a:endParaRPr lang="en-US" sz="2400" dirty="0" smtClean="0"/>
          </a:p>
          <a:p>
            <a:r>
              <a:rPr lang="en-US" sz="2400" dirty="0" smtClean="0"/>
              <a:t> 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 Scanner keyboard = 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String word1, word2, word3;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("Enter a line of text with three words:");</a:t>
            </a:r>
          </a:p>
          <a:p>
            <a:r>
              <a:rPr lang="en-US" sz="2400" dirty="0" smtClean="0"/>
              <a:t>        word1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r>
              <a:rPr lang="en-US" sz="2400" dirty="0" smtClean="0"/>
              <a:t>        word2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r>
              <a:rPr lang="en-US" sz="2400" dirty="0" smtClean="0"/>
              <a:t>        word3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("With space corrected, you entered:");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(word1 + "  " + word2+ "  " + word3);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8496944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package Lab_1;</a:t>
            </a:r>
          </a:p>
          <a:p>
            <a:r>
              <a:rPr lang="en-US" sz="1700" b="1" dirty="0" smtClean="0"/>
              <a:t>import </a:t>
            </a:r>
            <a:r>
              <a:rPr lang="en-US" sz="1700" b="1" dirty="0" err="1" smtClean="0"/>
              <a:t>java.util</a:t>
            </a:r>
            <a:r>
              <a:rPr lang="en-US" sz="1700" b="1" dirty="0" smtClean="0"/>
              <a:t>.*;</a:t>
            </a:r>
          </a:p>
          <a:p>
            <a:r>
              <a:rPr lang="en-US" sz="1700" dirty="0" smtClean="0"/>
              <a:t>public class EggBasket2 {</a:t>
            </a:r>
          </a:p>
          <a:p>
            <a:r>
              <a:rPr lang="en-US" sz="1700" dirty="0" smtClean="0"/>
              <a:t>    public static void main(String[] </a:t>
            </a:r>
            <a:r>
              <a:rPr lang="en-US" sz="1700" dirty="0" err="1" smtClean="0"/>
              <a:t>args</a:t>
            </a:r>
            <a:r>
              <a:rPr lang="en-US" sz="1700" dirty="0" smtClean="0"/>
              <a:t>)    {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,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,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Scanner keyboard = new Scanner(</a:t>
            </a:r>
            <a:r>
              <a:rPr lang="en-US" sz="1700" dirty="0" err="1" smtClean="0"/>
              <a:t>System.in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the number of eggs in each basket:");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= </a:t>
            </a:r>
            <a:r>
              <a:rPr lang="en-US" sz="1700" dirty="0" err="1" smtClean="0"/>
              <a:t>keyboard.nextInt</a:t>
            </a:r>
            <a:r>
              <a:rPr lang="en-US" sz="1700" dirty="0" smtClean="0"/>
              <a:t>( 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the number of baskets:");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= </a:t>
            </a:r>
            <a:r>
              <a:rPr lang="en-US" sz="1700" dirty="0" err="1" smtClean="0"/>
              <a:t>keyboard.nextInt</a:t>
            </a:r>
            <a:r>
              <a:rPr lang="en-US" sz="1700" dirty="0" smtClean="0"/>
              <a:t>( 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 =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*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("If you have");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+ " eggs per basket and");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+ " baskets, then");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("the total number of eggs is " +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("Now we take two eggs out of each basket.");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=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- 2;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 =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*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("You now have");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+ " eggs per basket and");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+ " baskets.");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("The new total number of eggs is "</a:t>
            </a:r>
          </a:p>
          <a:p>
            <a:r>
              <a:rPr lang="en-US" sz="1700" dirty="0" smtClean="0"/>
              <a:t>                                                      +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}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Programming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 smtClean="0">
                <a:latin typeface="Arial" charset="0"/>
              </a:rPr>
              <a:t>High-level languages </a:t>
            </a:r>
            <a:r>
              <a:rPr lang="en-US" sz="2800" dirty="0" smtClean="0">
                <a:latin typeface="Arial" charset="0"/>
              </a:rPr>
              <a:t>are relatively easy to write and to understand.</a:t>
            </a:r>
            <a:r>
              <a:rPr lang="en-US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 smtClean="0">
                <a:latin typeface="Arial" charset="0"/>
              </a:rPr>
              <a:t>Java, Pascal, FORTRAN, C, C++, BASIC, Visual Basic, etc.</a:t>
            </a:r>
            <a:endParaRPr lang="en-US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Unfortunately, computer hardware does not understand high-level languages.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Therefore, a high-level language program must be translated into a </a:t>
            </a:r>
            <a:r>
              <a:rPr lang="en-US" sz="2400" i="1" dirty="0" smtClean="0">
                <a:latin typeface="Arial" charset="0"/>
              </a:rPr>
              <a:t>low-level language.</a:t>
            </a:r>
          </a:p>
          <a:p>
            <a:pPr lvl="1"/>
            <a:r>
              <a:rPr lang="en-US" sz="2400" i="1" dirty="0" smtClean="0">
                <a:latin typeface="Arial" charset="0"/>
              </a:rPr>
              <a:t>Assembly language</a:t>
            </a:r>
            <a:endParaRPr lang="en-US" i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A </a:t>
            </a:r>
            <a:r>
              <a:rPr lang="en-US" sz="2800" i="1" smtClean="0">
                <a:latin typeface="Arial" charset="0"/>
              </a:rPr>
              <a:t>compiler </a:t>
            </a:r>
            <a:r>
              <a:rPr lang="en-US" sz="2800" smtClean="0">
                <a:latin typeface="Arial" charset="0"/>
              </a:rPr>
              <a:t>translates a program from a high-level language to a low-level language the computer can run.</a:t>
            </a:r>
          </a:p>
          <a:p>
            <a:r>
              <a:rPr lang="en-US" sz="2800" smtClean="0">
                <a:latin typeface="Arial" charset="0"/>
              </a:rPr>
              <a:t>You </a:t>
            </a:r>
            <a:r>
              <a:rPr lang="en-US" sz="2800" i="1" smtClean="0">
                <a:latin typeface="Arial" charset="0"/>
              </a:rPr>
              <a:t>compile</a:t>
            </a:r>
            <a:r>
              <a:rPr lang="en-US" sz="2800" smtClean="0">
                <a:latin typeface="Arial" charset="0"/>
              </a:rPr>
              <a:t> a program by running the compiler on the high-level-language version of the program called the </a:t>
            </a:r>
            <a:r>
              <a:rPr lang="en-US" sz="2800" i="1" smtClean="0">
                <a:latin typeface="Arial" charset="0"/>
              </a:rPr>
              <a:t>source program.</a:t>
            </a:r>
            <a:endParaRPr lang="en-US" sz="2800" smtClean="0">
              <a:latin typeface="Arial" charset="0"/>
            </a:endParaRPr>
          </a:p>
          <a:p>
            <a:r>
              <a:rPr lang="en-US" sz="2800" smtClean="0">
                <a:latin typeface="Arial" charset="0"/>
              </a:rPr>
              <a:t>Compilers produce </a:t>
            </a:r>
            <a:r>
              <a:rPr lang="en-US" sz="2800" i="1" smtClean="0">
                <a:latin typeface="Arial" charset="0"/>
              </a:rPr>
              <a:t>machine- </a:t>
            </a:r>
            <a:r>
              <a:rPr lang="en-US" sz="2800" smtClean="0">
                <a:latin typeface="Arial" charset="0"/>
              </a:rPr>
              <a:t>or</a:t>
            </a:r>
            <a:r>
              <a:rPr lang="en-US" sz="2800" i="1" smtClean="0">
                <a:latin typeface="Arial" charset="0"/>
              </a:rPr>
              <a:t> assembly-language </a:t>
            </a:r>
            <a:r>
              <a:rPr lang="en-US" sz="2800" smtClean="0">
                <a:latin typeface="Arial" charset="0"/>
              </a:rPr>
              <a:t>programs called </a:t>
            </a:r>
            <a:r>
              <a:rPr lang="en-US" sz="2800" i="1" smtClean="0">
                <a:latin typeface="Arial" charset="0"/>
              </a:rPr>
              <a:t>object programs.</a:t>
            </a:r>
            <a:endParaRPr lang="en-US" sz="28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Compilers, cont.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Most high-level languages need a different compiler for each type of computer and for each operating system.</a:t>
            </a:r>
          </a:p>
          <a:p>
            <a:r>
              <a:rPr lang="en-US" sz="2800" smtClean="0">
                <a:latin typeface="Arial" charset="0"/>
              </a:rPr>
              <a:t>Most compilers are very large programs that are expensive to produce.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Byte-Code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The Java compiler does </a:t>
            </a:r>
            <a:r>
              <a:rPr lang="en-US" sz="2800" b="1" smtClean="0">
                <a:latin typeface="Arial" charset="0"/>
              </a:rPr>
              <a:t>not</a:t>
            </a:r>
            <a:r>
              <a:rPr lang="en-US" sz="2800" smtClean="0">
                <a:latin typeface="Arial" charset="0"/>
              </a:rPr>
              <a:t> translate a Java program into assembly language or machine language for a particular computer.</a:t>
            </a:r>
          </a:p>
          <a:p>
            <a:r>
              <a:rPr lang="en-US" sz="2800" smtClean="0">
                <a:latin typeface="Arial" charset="0"/>
              </a:rPr>
              <a:t>Instead, it translates a Java program into </a:t>
            </a:r>
            <a:r>
              <a:rPr lang="en-US" sz="2800" i="1" smtClean="0">
                <a:latin typeface="Arial" charset="0"/>
              </a:rPr>
              <a:t>byte-code.</a:t>
            </a:r>
            <a:endParaRPr lang="en-US" i="1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Byte-code is the machine language for a hypothetical computer (or interpreter) called the </a:t>
            </a:r>
            <a:r>
              <a:rPr lang="en-US" sz="2400" i="1" smtClean="0">
                <a:latin typeface="Arial" charset="0"/>
              </a:rPr>
              <a:t>Java Virtual Machine.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Byte-Code, cont.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 byte-code program is easy to translate into machine language for any particular computer.</a:t>
            </a:r>
          </a:p>
          <a:p>
            <a:r>
              <a:rPr lang="en-US" sz="2800" dirty="0" smtClean="0">
                <a:latin typeface="Arial" charset="0"/>
              </a:rPr>
              <a:t>A program called an </a:t>
            </a:r>
            <a:r>
              <a:rPr lang="en-US" sz="2800" b="1" i="1" dirty="0" smtClean="0">
                <a:latin typeface="Arial" charset="0"/>
              </a:rPr>
              <a:t>interpreter</a:t>
            </a:r>
            <a:r>
              <a:rPr lang="en-US" sz="2800" dirty="0" smtClean="0">
                <a:latin typeface="Arial" charset="0"/>
              </a:rPr>
              <a:t> translates each byte-code instruction, executing the resulting machine-language instructions on the particular computer before translating the next byte-code instruction.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Compiling, Interpreting, Running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Use the compiler to translate the Java program into byte-code (done using the </a:t>
            </a:r>
            <a:r>
              <a:rPr lang="en-US" sz="2800" i="1" smtClean="0">
                <a:latin typeface="Arial" charset="0"/>
              </a:rPr>
              <a:t>compile command</a:t>
            </a:r>
            <a:r>
              <a:rPr lang="en-US" sz="2800" smtClean="0">
                <a:latin typeface="Arial" charset="0"/>
              </a:rPr>
              <a:t>).</a:t>
            </a:r>
          </a:p>
          <a:p>
            <a:r>
              <a:rPr lang="en-US" sz="2800" smtClean="0">
                <a:latin typeface="Arial" charset="0"/>
              </a:rPr>
              <a:t>Use the byte-code interpreter for your computer to translate each byte-code instruction into machine language and to run the resulting machine-language instructions (done using the </a:t>
            </a:r>
            <a:r>
              <a:rPr lang="en-US" sz="2800" i="1" smtClean="0">
                <a:latin typeface="Arial" charset="0"/>
              </a:rPr>
              <a:t>run command</a:t>
            </a:r>
            <a:r>
              <a:rPr lang="en-US" sz="2800" smtClean="0">
                <a:latin typeface="Arial" charset="0"/>
              </a:rPr>
              <a:t>).</a:t>
            </a:r>
          </a:p>
          <a:p>
            <a:endParaRPr lang="en-US" sz="28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Portability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After compiling a Java program into byte-code, that byte-code can be used on any computer with a byte-code interpreter and without a need to recompile.</a:t>
            </a:r>
          </a:p>
          <a:p>
            <a:r>
              <a:rPr lang="en-US" sz="2800" dirty="0" smtClean="0">
                <a:latin typeface="Arial" charset="0"/>
              </a:rPr>
              <a:t>Byte-code can be sent over the Internet and used anywhere in the world.</a:t>
            </a:r>
          </a:p>
          <a:p>
            <a:r>
              <a:rPr lang="en-US" sz="2800" dirty="0" smtClean="0">
                <a:latin typeface="Arial" charset="0"/>
              </a:rPr>
              <a:t>This makes Java suitable for Internet applications.</a:t>
            </a:r>
          </a:p>
          <a:p>
            <a:r>
              <a:rPr lang="en-US" sz="2800" b="1" dirty="0" smtClean="0">
                <a:latin typeface="Arial" charset="0"/>
              </a:rPr>
              <a:t>Compile once run everywhere!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1361</Words>
  <Application>Microsoft Office PowerPoint</Application>
  <PresentationFormat>Ekran Gösterisi (4:3)</PresentationFormat>
  <Paragraphs>196</Paragraphs>
  <Slides>26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Office Theme</vt:lpstr>
      <vt:lpstr>Object Oriented Programming</vt:lpstr>
      <vt:lpstr>Running a Program</vt:lpstr>
      <vt:lpstr>Programming Languages</vt:lpstr>
      <vt:lpstr>Compilers</vt:lpstr>
      <vt:lpstr>Compilers, cont.</vt:lpstr>
      <vt:lpstr>Java Byte-Code</vt:lpstr>
      <vt:lpstr>Java Byte-Code, cont.</vt:lpstr>
      <vt:lpstr>Compiling, Interpreting, Running</vt:lpstr>
      <vt:lpstr>Portability</vt:lpstr>
      <vt:lpstr>Class Loader</vt:lpstr>
      <vt:lpstr>Object-Oriented Programming</vt:lpstr>
      <vt:lpstr>OOP Terminology</vt:lpstr>
      <vt:lpstr>OOP Design Principles</vt:lpstr>
      <vt:lpstr>Introduction to Encapsulation</vt:lpstr>
      <vt:lpstr>Introduction to Polymorphism</vt:lpstr>
      <vt:lpstr>Introduction to Inheritance</vt:lpstr>
      <vt:lpstr>Introduction to Inheritance, cont.</vt:lpstr>
      <vt:lpstr>Errors</vt:lpstr>
      <vt:lpstr>Syntax Errors</vt:lpstr>
      <vt:lpstr>Runtime Errors</vt:lpstr>
      <vt:lpstr>Logic Errors</vt:lpstr>
      <vt:lpstr>Sample class</vt:lpstr>
      <vt:lpstr>Slayt 23</vt:lpstr>
      <vt:lpstr>Run Rime Error (Causing Exception)</vt:lpstr>
      <vt:lpstr>Slayt 25</vt:lpstr>
      <vt:lpstr>Slayt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kou</cp:lastModifiedBy>
  <cp:revision>22</cp:revision>
  <dcterms:created xsi:type="dcterms:W3CDTF">2012-09-21T19:52:17Z</dcterms:created>
  <dcterms:modified xsi:type="dcterms:W3CDTF">2019-09-23T07:26:20Z</dcterms:modified>
</cp:coreProperties>
</file>