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6" r:id="rId3"/>
    <p:sldId id="258" r:id="rId4"/>
    <p:sldId id="259" r:id="rId5"/>
    <p:sldId id="260" r:id="rId6"/>
    <p:sldId id="262" r:id="rId7"/>
    <p:sldId id="270" r:id="rId8"/>
    <p:sldId id="263" r:id="rId9"/>
    <p:sldId id="272" r:id="rId10"/>
    <p:sldId id="273" r:id="rId11"/>
    <p:sldId id="274" r:id="rId12"/>
    <p:sldId id="275" r:id="rId13"/>
    <p:sldId id="271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84" d="100"/>
          <a:sy n="84" d="100"/>
        </p:scale>
        <p:origin x="1781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5AE2-E751-4388-AE66-A00E236F742B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CF01-84FA-4FDB-832A-373ECEE79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EBC35-C934-4670-905C-7EDFE93D5629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02452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1EF22-8028-4056-AED4-5F3AC0BDFA74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43888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5EBF4-11E5-4D32-AA08-9F4A8887AA29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74903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A1425-DD15-4D0D-BBCD-134D1F36B4F9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5472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0" y="8685188"/>
            <a:ext cx="2972444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200">
                <a:latin typeface="Times New Roman" pitchFamily="18" charset="0"/>
              </a:rPr>
              <a:t>Prog.Dil.2-Ders1</a:t>
            </a: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3949" y="8685188"/>
            <a:ext cx="2972444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B94C20-3E73-4FC3-B8BC-BD89BEB29BB4}" type="slidenum">
              <a:rPr lang="tr-TR" sz="1200">
                <a:latin typeface="Times New Roman" pitchFamily="18" charset="0"/>
              </a:rPr>
              <a:pPr algn="r"/>
              <a:t>18</a:t>
            </a:fld>
            <a:endParaRPr lang="tr-TR" sz="1200">
              <a:latin typeface="Times New Roman" pitchFamily="18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1735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2342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C1C4-A057-4AF1-A98D-B5D618F9FF73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tr-TR" dirty="0" smtClean="0"/>
              <a:t>Ç</a:t>
            </a:r>
            <a:r>
              <a:rPr lang="en-US" dirty="0" smtClean="0"/>
              <a:t>OK B</a:t>
            </a:r>
            <a:r>
              <a:rPr lang="tr-TR" dirty="0" smtClean="0"/>
              <a:t>İÇİ</a:t>
            </a:r>
            <a:r>
              <a:rPr lang="en-US" dirty="0" smtClean="0"/>
              <a:t>ML</a:t>
            </a:r>
            <a:r>
              <a:rPr lang="tr-TR" dirty="0" smtClean="0"/>
              <a:t>İ</a:t>
            </a:r>
            <a:r>
              <a:rPr lang="en-US" dirty="0" smtClean="0"/>
              <a:t>L</a:t>
            </a:r>
            <a:r>
              <a:rPr lang="tr-TR" dirty="0" smtClean="0"/>
              <a:t>İ</a:t>
            </a:r>
            <a:r>
              <a:rPr lang="en-US" dirty="0" smtClean="0"/>
              <a:t>K 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tr-T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9552" y="378904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err="1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201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4248472" cy="5688632"/>
          </a:xfrm>
        </p:spPr>
        <p:txBody>
          <a:bodyPr>
            <a:noAutofit/>
          </a:bodyPr>
          <a:lstStyle/>
          <a:p>
            <a:r>
              <a:rPr lang="en-US" sz="1600" dirty="0" smtClean="0"/>
              <a:t>abstract public class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r>
              <a:rPr lang="en-US" sz="1600" dirty="0" smtClean="0"/>
              <a:t>        private String ad;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(String ad) 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setAd</a:t>
            </a:r>
            <a:r>
              <a:rPr lang="en-US" sz="1600" dirty="0" smtClean="0"/>
              <a:t>(ad);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public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          return new String(ad);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private void </a:t>
            </a:r>
            <a:r>
              <a:rPr lang="en-US" sz="1600" dirty="0" err="1" smtClean="0"/>
              <a:t>setAd</a:t>
            </a:r>
            <a:r>
              <a:rPr lang="en-US" sz="1600" dirty="0" smtClean="0"/>
              <a:t>(String ad)  {</a:t>
            </a:r>
          </a:p>
          <a:p>
            <a:r>
              <a:rPr lang="en-US" sz="1600" dirty="0" smtClean="0"/>
              <a:t>                this.ad = new String(ad);</a:t>
            </a:r>
          </a:p>
          <a:p>
            <a:r>
              <a:rPr lang="en-US" sz="1600" dirty="0" smtClean="0"/>
              <a:t>  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abstract public double ode();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          return "ad: " + ad;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9952" y="620688"/>
            <a:ext cx="4824536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Maasli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</a:t>
            </a:r>
            <a:r>
              <a:rPr lang="en-US" sz="1600" dirty="0" err="1" smtClean="0"/>
              <a:t>Maasli</a:t>
            </a:r>
            <a:r>
              <a:rPr lang="en-US" sz="1600" dirty="0" smtClean="0"/>
              <a:t>(String ad, 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super(ad);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setMaas</a:t>
            </a:r>
            <a:r>
              <a:rPr lang="en-US" sz="1600" dirty="0" smtClean="0"/>
              <a:t>(</a:t>
            </a:r>
            <a:r>
              <a:rPr lang="en-US" sz="1600" dirty="0" err="1" smtClean="0"/>
              <a:t>maas</a:t>
            </a:r>
            <a:r>
              <a:rPr lang="en-US" sz="1600" dirty="0" smtClean="0"/>
              <a:t>);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void </a:t>
            </a:r>
            <a:r>
              <a:rPr lang="en-US" sz="1600" dirty="0" err="1" smtClean="0"/>
              <a:t>setMaas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this.maas</a:t>
            </a:r>
            <a:r>
              <a:rPr lang="en-US" sz="1600" dirty="0" smtClean="0"/>
              <a:t> =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double </a:t>
            </a:r>
            <a:r>
              <a:rPr lang="en-US" sz="1600" dirty="0" err="1" smtClean="0"/>
              <a:t>getMaas</a:t>
            </a:r>
            <a:r>
              <a:rPr lang="en-US" sz="1600" dirty="0" smtClean="0"/>
              <a:t>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double ode()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super.yaz() + " (</a:t>
            </a:r>
            <a:r>
              <a:rPr lang="en-US" sz="1600" dirty="0" err="1" smtClean="0"/>
              <a:t>maas</a:t>
            </a:r>
            <a:r>
              <a:rPr lang="en-US" sz="1600" dirty="0" smtClean="0"/>
              <a:t>: " + </a:t>
            </a:r>
            <a:r>
              <a:rPr lang="en-US" sz="1600" dirty="0" err="1" smtClean="0"/>
              <a:t>maas</a:t>
            </a:r>
            <a:r>
              <a:rPr lang="en-US" sz="1600" dirty="0" smtClean="0"/>
              <a:t> + ")";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Autofit/>
          </a:bodyPr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Saatli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r>
              <a:rPr lang="en-US" sz="1600" dirty="0" smtClean="0"/>
              <a:t>   private 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private 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public </a:t>
            </a:r>
            <a:r>
              <a:rPr lang="en-US" sz="1600" dirty="0" err="1" smtClean="0"/>
              <a:t>Saatli</a:t>
            </a:r>
            <a:r>
              <a:rPr lang="en-US" sz="1600" dirty="0" smtClean="0"/>
              <a:t>(String ad, 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, 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super(ad);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setOran</a:t>
            </a:r>
            <a:r>
              <a:rPr lang="en-US" sz="1600" dirty="0" smtClean="0"/>
              <a:t>(</a:t>
            </a:r>
            <a:r>
              <a:rPr lang="en-US" sz="1600" dirty="0" err="1" smtClean="0"/>
              <a:t>oran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setSaat</a:t>
            </a:r>
            <a:r>
              <a:rPr lang="en-US" sz="1600" dirty="0" smtClean="0"/>
              <a:t>(</a:t>
            </a:r>
            <a:r>
              <a:rPr lang="en-US" sz="1600" dirty="0" err="1" smtClean="0"/>
              <a:t>saat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void </a:t>
            </a:r>
            <a:r>
              <a:rPr lang="en-US" sz="1600" dirty="0" err="1" smtClean="0"/>
              <a:t>setOran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this.oran</a:t>
            </a:r>
            <a:r>
              <a:rPr lang="en-US" sz="1600" dirty="0" smtClean="0"/>
              <a:t> = </a:t>
            </a:r>
            <a:r>
              <a:rPr lang="en-US" sz="1600" dirty="0" err="1" smtClean="0"/>
              <a:t>oran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void </a:t>
            </a:r>
            <a:r>
              <a:rPr lang="en-US" sz="1600" dirty="0" err="1" smtClean="0"/>
              <a:t>setSaat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this.saat</a:t>
            </a:r>
            <a:r>
              <a:rPr lang="en-US" sz="1600" dirty="0" smtClean="0"/>
              <a:t> = </a:t>
            </a:r>
            <a:r>
              <a:rPr lang="en-US" sz="1600" dirty="0" err="1" smtClean="0"/>
              <a:t>saat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double </a:t>
            </a:r>
            <a:r>
              <a:rPr lang="en-US" sz="1600" dirty="0" err="1" smtClean="0"/>
              <a:t>getOran</a:t>
            </a:r>
            <a:r>
              <a:rPr lang="en-US" sz="1600" dirty="0" smtClean="0"/>
              <a:t>()  {         return </a:t>
            </a:r>
            <a:r>
              <a:rPr lang="en-US" sz="1600" dirty="0" err="1" smtClean="0"/>
              <a:t>oran</a:t>
            </a:r>
            <a:r>
              <a:rPr lang="en-US" sz="1600" dirty="0" smtClean="0"/>
              <a:t>;      }</a:t>
            </a:r>
          </a:p>
          <a:p>
            <a:r>
              <a:rPr lang="en-US" sz="1600" dirty="0" smtClean="0"/>
              <a:t>   public double </a:t>
            </a:r>
            <a:r>
              <a:rPr lang="en-US" sz="1600" dirty="0" err="1" smtClean="0"/>
              <a:t>getSaat</a:t>
            </a:r>
            <a:r>
              <a:rPr lang="en-US" sz="1600" dirty="0" smtClean="0"/>
              <a:t>()  {           return </a:t>
            </a:r>
            <a:r>
              <a:rPr lang="en-US" sz="1600" dirty="0" err="1" smtClean="0"/>
              <a:t>saat</a:t>
            </a:r>
            <a:r>
              <a:rPr lang="en-US" sz="1600" dirty="0" smtClean="0"/>
              <a:t>;     }</a:t>
            </a:r>
          </a:p>
          <a:p>
            <a:r>
              <a:rPr lang="en-US" sz="1600" dirty="0" smtClean="0"/>
              <a:t>   public double ode()  {          return </a:t>
            </a:r>
            <a:r>
              <a:rPr lang="en-US" sz="1600" dirty="0" err="1" smtClean="0"/>
              <a:t>oran</a:t>
            </a:r>
            <a:r>
              <a:rPr lang="en-US" sz="1600" dirty="0" smtClean="0"/>
              <a:t> * </a:t>
            </a:r>
            <a:r>
              <a:rPr lang="en-US" sz="1600" dirty="0" err="1" smtClean="0"/>
              <a:t>saat</a:t>
            </a:r>
            <a:r>
              <a:rPr lang="en-US" sz="1600" dirty="0" smtClean="0"/>
              <a:t>;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return super.yaz() + " (</a:t>
            </a:r>
            <a:r>
              <a:rPr lang="en-US" sz="1600" dirty="0" err="1" smtClean="0"/>
              <a:t>oran</a:t>
            </a:r>
            <a:r>
              <a:rPr lang="en-US" sz="1600" dirty="0" smtClean="0"/>
              <a:t>: " + </a:t>
            </a:r>
            <a:r>
              <a:rPr lang="en-US" sz="1600" dirty="0" err="1" smtClean="0"/>
              <a:t>oran</a:t>
            </a:r>
            <a:r>
              <a:rPr lang="en-US" sz="1600" dirty="0" smtClean="0"/>
              <a:t> + ", </a:t>
            </a:r>
            <a:r>
              <a:rPr lang="en-US" sz="1600" dirty="0" err="1" smtClean="0"/>
              <a:t>saat</a:t>
            </a:r>
            <a:r>
              <a:rPr lang="en-US" sz="1600" dirty="0" smtClean="0"/>
              <a:t>: " + </a:t>
            </a:r>
            <a:r>
              <a:rPr lang="en-US" sz="1600" dirty="0" err="1" smtClean="0"/>
              <a:t>saat</a:t>
            </a:r>
            <a:r>
              <a:rPr lang="en-US" sz="1600" dirty="0" smtClean="0"/>
              <a:t> + ')';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Main  {</a:t>
            </a:r>
          </a:p>
          <a:p>
            <a:r>
              <a:rPr lang="en-US" dirty="0" smtClean="0"/>
              <a:t>        public static final </a:t>
            </a:r>
            <a:r>
              <a:rPr lang="en-US" dirty="0" err="1" smtClean="0"/>
              <a:t>int</a:t>
            </a:r>
            <a:r>
              <a:rPr lang="en-US" dirty="0" smtClean="0"/>
              <a:t> MAX_CALISAN = 10;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</a:t>
            </a:r>
            <a:r>
              <a:rPr lang="en-US" dirty="0" smtClean="0"/>
              <a:t>[] </a:t>
            </a:r>
            <a:r>
              <a:rPr lang="en-US" dirty="0" err="1" smtClean="0"/>
              <a:t>calisanlar</a:t>
            </a:r>
            <a:r>
              <a:rPr lang="en-US" dirty="0" smtClean="0"/>
              <a:t> = new </a:t>
            </a:r>
            <a:r>
              <a:rPr lang="en-US" dirty="0" err="1" smtClean="0"/>
              <a:t>Calisan</a:t>
            </a:r>
            <a:r>
              <a:rPr lang="en-US" dirty="0" smtClean="0"/>
              <a:t>[MAX_CALISAN];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csayi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Ayse</a:t>
            </a:r>
            <a:r>
              <a:rPr lang="en-US" dirty="0" smtClean="0"/>
              <a:t> </a:t>
            </a:r>
            <a:r>
              <a:rPr lang="en-US" dirty="0" err="1" smtClean="0"/>
              <a:t>Durmuş</a:t>
            </a:r>
            <a:r>
              <a:rPr lang="en-US" dirty="0" smtClean="0"/>
              <a:t>", 75.00, 2.5);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Maasli</a:t>
            </a:r>
            <a:r>
              <a:rPr lang="en-US" dirty="0" smtClean="0"/>
              <a:t>("Mehmet </a:t>
            </a:r>
            <a:r>
              <a:rPr lang="en-US" dirty="0" err="1" smtClean="0"/>
              <a:t>Yalçın</a:t>
            </a:r>
            <a:r>
              <a:rPr lang="en-US" dirty="0" smtClean="0"/>
              <a:t>", 125.00);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Veysel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", 85.00, 3.0);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Maasli</a:t>
            </a:r>
            <a:r>
              <a:rPr lang="en-US" dirty="0" smtClean="0"/>
              <a:t>("</a:t>
            </a:r>
            <a:r>
              <a:rPr lang="en-US" dirty="0" err="1" smtClean="0"/>
              <a:t>Zehra</a:t>
            </a:r>
            <a:r>
              <a:rPr lang="en-US" dirty="0" smtClean="0"/>
              <a:t> </a:t>
            </a:r>
            <a:r>
              <a:rPr lang="en-US" dirty="0" err="1" smtClean="0"/>
              <a:t>Sümer</a:t>
            </a:r>
            <a:r>
              <a:rPr lang="en-US" dirty="0" smtClean="0"/>
              <a:t>", 150.00);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Ahmet</a:t>
            </a:r>
            <a:r>
              <a:rPr lang="en-US" dirty="0" smtClean="0"/>
              <a:t> Kara", 65.00, 2.0);</a:t>
            </a:r>
          </a:p>
          <a:p>
            <a:endParaRPr lang="en-US" dirty="0" smtClean="0"/>
          </a:p>
          <a:p>
            <a:r>
              <a:rPr lang="en-US" dirty="0" smtClean="0"/>
              <a:t>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csayi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calisan</a:t>
            </a:r>
            <a:r>
              <a:rPr lang="en-US" dirty="0" smtClean="0"/>
              <a:t>:  " +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yaz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("ode:  " +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].ode());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mas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 </a:t>
            </a:r>
            <a:r>
              <a:rPr lang="en-US" dirty="0" err="1" smtClean="0"/>
              <a:t>Kal</a:t>
            </a:r>
            <a:r>
              <a:rPr lang="tr-TR" dirty="0" smtClean="0"/>
              <a:t>ıtı</a:t>
            </a:r>
            <a:r>
              <a:rPr lang="en-US" dirty="0" smtClean="0"/>
              <a:t>m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err="1" smtClean="0"/>
              <a:t>Ç</a:t>
            </a:r>
            <a:r>
              <a:rPr lang="en-US" dirty="0" smtClean="0"/>
              <a:t>ok Bi</a:t>
            </a:r>
            <a:r>
              <a:rPr lang="tr-TR" dirty="0" smtClean="0"/>
              <a:t>ç</a:t>
            </a:r>
            <a:r>
              <a:rPr lang="en-US" dirty="0" err="1" smtClean="0"/>
              <a:t>imlilik</a:t>
            </a:r>
            <a:endParaRPr lang="tr-TR" dirty="0"/>
          </a:p>
        </p:txBody>
      </p:sp>
      <p:sp>
        <p:nvSpPr>
          <p:cNvPr id="3074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CEA16-2147-428E-96A2-8B6526532F1C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23850" y="1557338"/>
            <a:ext cx="23764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400" dirty="0"/>
              <a:t>Örnek kalıtım ağacı: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Kişi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Çalışan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Yönetici.</a:t>
            </a:r>
          </a:p>
          <a:p>
            <a:pPr marL="457200" indent="-457200">
              <a:buFontTx/>
              <a:buChar char="•"/>
            </a:pPr>
            <a:r>
              <a:rPr lang="tr-TR" sz="2400" dirty="0"/>
              <a:t>ve bu sınıfları kullanan bir Şirket </a:t>
            </a:r>
            <a:r>
              <a:rPr lang="tr-TR" sz="2400" dirty="0" smtClean="0"/>
              <a:t>sınıfı</a:t>
            </a:r>
            <a:endParaRPr lang="tr-TR" sz="2400" dirty="0"/>
          </a:p>
        </p:txBody>
      </p:sp>
      <p:pic>
        <p:nvPicPr>
          <p:cNvPr id="3079" name="Picture 7" descr="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72509"/>
            <a:ext cx="5924550" cy="5496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4098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6E0C8-7FE3-4A96-BB52-9FCB08E7CD59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23850" y="1557338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/>
              <a:t>Kişi </a:t>
            </a:r>
            <a:r>
              <a:rPr lang="tr-TR" sz="2000" b="1" dirty="0" smtClean="0"/>
              <a:t>sınıfı:</a:t>
            </a:r>
            <a:endParaRPr lang="tr-TR" sz="2000" b="1" dirty="0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835342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b="1" dirty="0">
                <a:latin typeface="Courier New" pitchFamily="49" charset="0"/>
              </a:rPr>
              <a:t>package </a:t>
            </a:r>
            <a:r>
              <a:rPr lang="en-US" b="1" dirty="0" smtClean="0">
                <a:latin typeface="Courier New" pitchFamily="49" charset="0"/>
              </a:rPr>
              <a:t>cokbicim3</a:t>
            </a:r>
            <a:r>
              <a:rPr lang="tr-TR" b="1" dirty="0" smtClean="0">
                <a:latin typeface="Courier New" pitchFamily="49" charset="0"/>
              </a:rPr>
              <a:t>;</a:t>
            </a:r>
            <a:endParaRPr lang="tr-TR" b="1" dirty="0">
              <a:latin typeface="Courier New" pitchFamily="49" charset="0"/>
            </a:endParaRP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public class Kisi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private String isim;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public Kisi( String name )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	this.isim = name;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}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public String getIsim( )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	return isim;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}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}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5122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58DC4-0678-4604-9C29-0E31D37DF8E5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/>
              <a:t>Çalışan </a:t>
            </a:r>
            <a:r>
              <a:rPr lang="tr-TR" sz="2000" b="1" dirty="0" smtClean="0"/>
              <a:t>sınıfı:</a:t>
            </a:r>
            <a:endParaRPr lang="tr-TR" sz="2000" b="1" dirty="0"/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6346825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package </a:t>
            </a:r>
            <a:r>
              <a:rPr lang="en-US" sz="1400" b="1" dirty="0" smtClean="0">
                <a:latin typeface="Courier New" pitchFamily="49" charset="0"/>
              </a:rPr>
              <a:t>cokbicim3</a:t>
            </a:r>
            <a:r>
              <a:rPr lang="tr-TR" sz="1400" b="1" dirty="0" smtClean="0">
                <a:latin typeface="Courier New" pitchFamily="49" charset="0"/>
              </a:rPr>
              <a:t>;</a:t>
            </a: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public class Calisan extends Kisi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private int maas; </a:t>
            </a:r>
          </a:p>
          <a:p>
            <a:pPr marL="457200" indent="-457200">
              <a:lnSpc>
                <a:spcPct val="90000"/>
              </a:lnSpc>
            </a:pP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Calisan( String name, int maas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super( name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this.maas = maas;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int getMaas(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return maas;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void setMaas( int salary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this.maas = salary;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850" y="4648200"/>
            <a:ext cx="8351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400" dirty="0"/>
              <a:t>Bir çalışan nesnesinin ismini nasıl </a:t>
            </a:r>
            <a:r>
              <a:rPr lang="tr-TR" sz="2400" dirty="0" smtClean="0"/>
              <a:t>belirleyeceğiz?</a:t>
            </a:r>
            <a:endParaRPr lang="en-US" sz="2400" dirty="0" smtClean="0"/>
          </a:p>
          <a:p>
            <a:pPr marL="914400" lvl="1" indent="-457200">
              <a:buFontTx/>
              <a:buChar char="•"/>
            </a:pPr>
            <a:r>
              <a:rPr lang="tr-TR" sz="2400" dirty="0" smtClean="0"/>
              <a:t>İsimsiz </a:t>
            </a:r>
            <a:r>
              <a:rPr lang="tr-TR" sz="2400" dirty="0"/>
              <a:t>kişi olmaz. Kişinin isim üyesi private. setIsim metodu da yok.</a:t>
            </a:r>
          </a:p>
          <a:p>
            <a:pPr marL="457200" indent="-457200">
              <a:buFontTx/>
              <a:buChar char="•"/>
            </a:pPr>
            <a:r>
              <a:rPr lang="tr-TR" sz="2400" dirty="0"/>
              <a:t>Çözüm: Üst sınıfın yapılandırıcısına erişmek.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Bunun için super anahtar kelimesi kullanılır.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6146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DF67FF-1AF6-493D-8FD3-FDBB286E0D30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395288" y="2389188"/>
            <a:ext cx="8353425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package </a:t>
            </a:r>
            <a:r>
              <a:rPr lang="en-US" sz="1600" b="1" dirty="0" smtClean="0">
                <a:latin typeface="Courier New" pitchFamily="49" charset="0"/>
              </a:rPr>
              <a:t>cokbicim3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public class Yonetici extends Calisan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private int bonus;</a:t>
            </a:r>
          </a:p>
          <a:p>
            <a:pPr marL="457200" indent="-457200">
              <a:lnSpc>
                <a:spcPct val="90000"/>
              </a:lnSpc>
            </a:pP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Yonetici( String name, int maas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super( name, maas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bonus = 0;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void setBonus( int bonus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this.bonus =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int getBonus()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int getMaas(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super.getMaas( ) +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23850" y="1371600"/>
            <a:ext cx="8351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000" dirty="0"/>
              <a:t>Benzer şekilde, yöneticinin maaşının </a:t>
            </a:r>
            <a:r>
              <a:rPr lang="tr-TR" sz="2000" dirty="0" smtClean="0"/>
              <a:t>doğru </a:t>
            </a:r>
            <a:r>
              <a:rPr lang="tr-TR" sz="2000" dirty="0"/>
              <a:t>hesaplanması için tekrar super kullanarak, bu kez üst sınıfın normal bir üye metodunu çağırdık.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Slayt Numarası Yer Tutucusu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D0C46C-F716-42A1-82CE-58F98ECA6847}" type="slidenum">
              <a:rPr lang="tr-TR" sz="1200">
                <a:latin typeface="Arial Black" pitchFamily="34" charset="0"/>
              </a:rPr>
              <a:pPr algn="r"/>
              <a:t>18</a:t>
            </a:fld>
            <a:endParaRPr lang="tr-TR" sz="1200">
              <a:latin typeface="Arial Black" pitchFamily="34" charset="0"/>
            </a:endParaRP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 smtClean="0"/>
              <a:t>Şirket sınıfı:</a:t>
            </a:r>
            <a:endParaRPr lang="tr-TR" sz="2000" b="1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9388" y="1992313"/>
            <a:ext cx="8713787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package </a:t>
            </a:r>
            <a:r>
              <a:rPr lang="en-US" sz="1400" b="1" dirty="0" smtClean="0">
                <a:latin typeface="Courier New" pitchFamily="49" charset="0"/>
              </a:rPr>
              <a:t>cokbicim3</a:t>
            </a:r>
            <a:r>
              <a:rPr lang="tr-TR" sz="1400" b="1" noProof="1" smtClean="0">
                <a:latin typeface="Courier New" pitchFamily="49" charset="0"/>
              </a:rPr>
              <a:t>;</a:t>
            </a:r>
            <a:endParaRPr lang="tr-TR" sz="14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public class Sirket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private Calisan[] calisanlar;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Sirket()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 = new Calisan[3];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Yonetici mudur = new Yonetici( "Oktay </a:t>
            </a:r>
            <a:r>
              <a:rPr lang="en-US" sz="1400" b="1" noProof="1" smtClean="0">
                <a:latin typeface="Courier New" pitchFamily="49" charset="0"/>
              </a:rPr>
              <a:t>Orcun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dirty="0">
                <a:latin typeface="Courier New" pitchFamily="49" charset="0"/>
              </a:rPr>
              <a:t>8</a:t>
            </a:r>
            <a:r>
              <a:rPr lang="tr-TR" sz="1400" b="1" noProof="1">
                <a:latin typeface="Courier New" pitchFamily="49" charset="0"/>
              </a:rPr>
              <a:t>000 );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mudur.setBonus( </a:t>
            </a:r>
            <a:r>
              <a:rPr lang="tr-TR" sz="1400" b="1" dirty="0">
                <a:latin typeface="Courier New" pitchFamily="49" charset="0"/>
              </a:rPr>
              <a:t>1</a:t>
            </a:r>
            <a:r>
              <a:rPr lang="tr-TR" sz="1400" b="1" noProof="1">
                <a:latin typeface="Courier New" pitchFamily="49" charset="0"/>
              </a:rPr>
              <a:t>500 );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calisanlar[0] = mudur;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calisanlar[1] = new Calisan( </a:t>
            </a:r>
            <a:r>
              <a:rPr lang="tr-TR" sz="1400" b="1" noProof="1" smtClean="0">
                <a:latin typeface="Courier New" pitchFamily="49" charset="0"/>
              </a:rPr>
              <a:t>“</a:t>
            </a:r>
            <a:r>
              <a:rPr lang="en-US" sz="1400" b="1" dirty="0" smtClean="0">
                <a:latin typeface="Courier New" pitchFamily="49" charset="0"/>
              </a:rPr>
              <a:t>Ali </a:t>
            </a:r>
            <a:r>
              <a:rPr lang="en-US" sz="1400" b="1" dirty="0" err="1" smtClean="0">
                <a:latin typeface="Courier New" pitchFamily="49" charset="0"/>
              </a:rPr>
              <a:t>Ucar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noProof="1">
                <a:latin typeface="Courier New" pitchFamily="49" charset="0"/>
              </a:rPr>
              <a:t>7500 );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calisanlar[2] = new Calisan( </a:t>
            </a:r>
            <a:r>
              <a:rPr lang="tr-TR" sz="1400" b="1" noProof="1" smtClean="0">
                <a:latin typeface="Courier New" pitchFamily="49" charset="0"/>
              </a:rPr>
              <a:t>“</a:t>
            </a:r>
            <a:r>
              <a:rPr lang="en-US" sz="1400" b="1" noProof="1" smtClean="0">
                <a:latin typeface="Courier New" pitchFamily="49" charset="0"/>
              </a:rPr>
              <a:t>Veli Kacar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noProof="1">
                <a:latin typeface="Courier New" pitchFamily="49" charset="0"/>
              </a:rPr>
              <a:t>6000 );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void calisanlariGoster(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  	for( Calisan calisan : calisanlar )</a:t>
            </a: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  if( calisan != null )</a:t>
            </a:r>
            <a:endParaRPr lang="tr-TR" sz="14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 	    System.out.println( calisan.getIsim() + " " + calisan.getMaas( )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static void main(String[] args)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Sirket sirket = new Sirket(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sirket.calisanlariGoster(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}</a:t>
            </a:r>
          </a:p>
        </p:txBody>
      </p:sp>
      <p:sp>
        <p:nvSpPr>
          <p:cNvPr id="30730" name="Text Box 6"/>
          <p:cNvSpPr txBox="1">
            <a:spLocks noChangeArrowheads="1"/>
          </p:cNvSpPr>
          <p:nvPr/>
        </p:nvSpPr>
        <p:spPr bwMode="auto">
          <a:xfrm>
            <a:off x="6013450" y="5300663"/>
            <a:ext cx="2056973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b="1" dirty="0">
                <a:solidFill>
                  <a:sysClr val="windowText" lastClr="000000"/>
                </a:solidFill>
              </a:rPr>
              <a:t>Çokbiçimlilik örneği</a:t>
            </a:r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>
            <a:off x="4427538" y="4941888"/>
            <a:ext cx="187325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30732" name="Line 8"/>
          <p:cNvSpPr>
            <a:spLocks noChangeShapeType="1"/>
          </p:cNvSpPr>
          <p:nvPr/>
        </p:nvSpPr>
        <p:spPr bwMode="auto">
          <a:xfrm flipH="1">
            <a:off x="7019925" y="4941888"/>
            <a:ext cx="144463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850" y="6230938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000" dirty="0"/>
              <a:t>Yöneticilere de Çalışan gibi erişilebilmesi, çokbiçimlilik örneğidir.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712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dirty="0"/>
              <a:t>java.lang.Object sınıfı, tüm sınıfların üst sınıfıdır.</a:t>
            </a:r>
          </a:p>
          <a:p>
            <a:pPr marL="914400" lvl="1" indent="-457200">
              <a:buFontTx/>
              <a:buChar char="•"/>
            </a:pPr>
            <a:r>
              <a:rPr lang="tr-TR" dirty="0"/>
              <a:t>Siz isteseniz de, istemeseniz de. Yazsanız da, yazmasanız da.</a:t>
            </a:r>
          </a:p>
          <a:p>
            <a:pPr marL="457200" indent="-457200">
              <a:buFontTx/>
              <a:buChar char="•"/>
            </a:pPr>
            <a:r>
              <a:rPr lang="tr-TR" dirty="0"/>
              <a:t>toString( ) : String metodunu yeniden tanımlayarak, nesneleri komut satırına daha kolay yazdırabilirsiniz.</a:t>
            </a:r>
          </a:p>
          <a:p>
            <a:pPr marL="457200" indent="-457200">
              <a:buFontTx/>
              <a:buChar char="•"/>
            </a:pPr>
            <a:r>
              <a:rPr lang="tr-TR" dirty="0"/>
              <a:t>Örnek: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OBJECT SINIFI</a:t>
            </a:r>
            <a:endParaRPr lang="tr-T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07B09AB-FFAB-498E-A77F-79486CD4143F}" type="slidenum">
              <a:rPr lang="tr-TR"/>
              <a:pPr>
                <a:defRPr/>
              </a:pPr>
              <a:t>19</a:t>
            </a:fld>
            <a:endParaRPr lang="tr-TR"/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68313" y="2976563"/>
            <a:ext cx="7199312" cy="36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package </a:t>
            </a:r>
            <a:r>
              <a:rPr lang="en-US" sz="1600" b="1" dirty="0" smtClean="0">
                <a:latin typeface="Courier New" pitchFamily="49" charset="0"/>
              </a:rPr>
              <a:t>cokbicim3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public class Calisan extends Kisi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//önceki koda ek olarak: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String toString(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getIsim() + " " + getMaas( ) 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</a:pP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public class Sirket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//önceki kodda değişen kısım: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public void calisanlariGoster(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  	for( Calisan calisan : calisanlar )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  if( calisan != null )</a:t>
            </a:r>
            <a:endParaRPr lang="tr-TR" sz="16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 	    System.out.println( calisan</a:t>
            </a:r>
            <a:r>
              <a:rPr lang="tr-TR" sz="1600" b="1" dirty="0">
                <a:latin typeface="Courier New" pitchFamily="49" charset="0"/>
              </a:rPr>
              <a:t> </a:t>
            </a:r>
            <a:r>
              <a:rPr lang="tr-TR" sz="1600" b="1" noProof="1">
                <a:latin typeface="Courier New" pitchFamily="49" charset="0"/>
              </a:rPr>
              <a:t>);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tr-TR" dirty="0" smtClean="0"/>
              <a:t>ğ</a:t>
            </a:r>
            <a:r>
              <a:rPr lang="en-US" dirty="0" smtClean="0"/>
              <a:t>lama refer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Kal</a:t>
            </a:r>
            <a:r>
              <a:rPr lang="tr-TR" dirty="0" smtClean="0"/>
              <a:t>ı</a:t>
            </a:r>
            <a:r>
              <a:rPr lang="en-US" dirty="0" smtClean="0"/>
              <a:t>t</a:t>
            </a:r>
            <a:r>
              <a:rPr lang="tr-TR" dirty="0" smtClean="0"/>
              <a:t>ı</a:t>
            </a:r>
            <a:r>
              <a:rPr lang="en-US" dirty="0" err="1" smtClean="0"/>
              <a:t>mda</a:t>
            </a:r>
            <a:r>
              <a:rPr lang="en-US" dirty="0" smtClean="0"/>
              <a:t> </a:t>
            </a:r>
            <a:r>
              <a:rPr lang="en-US" dirty="0" err="1" smtClean="0"/>
              <a:t>ezilen</a:t>
            </a:r>
            <a:r>
              <a:rPr lang="en-US" dirty="0" smtClean="0"/>
              <a:t> method mu, </a:t>
            </a:r>
            <a:r>
              <a:rPr lang="en-US" dirty="0" err="1" smtClean="0"/>
              <a:t>yoksa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err="1" smtClean="0"/>
              <a:t>fdaki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mu ca</a:t>
            </a:r>
            <a:r>
              <a:rPr lang="tr-TR" dirty="0" err="1" smtClean="0"/>
              <a:t>ğrılacak</a:t>
            </a:r>
            <a:r>
              <a:rPr lang="en-US" dirty="0" smtClean="0"/>
              <a:t>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 a</a:t>
            </a:r>
            <a:r>
              <a:rPr lang="tr-TR" dirty="0" err="1" smtClean="0"/>
              <a:t>nı</a:t>
            </a:r>
            <a:r>
              <a:rPr lang="en-US" dirty="0" err="1" smtClean="0"/>
              <a:t>nda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</a:t>
            </a:r>
          </a:p>
          <a:p>
            <a:r>
              <a:rPr lang="tr-TR" dirty="0" err="1"/>
              <a:t>Ç</a:t>
            </a:r>
            <a:r>
              <a:rPr lang="en-US" dirty="0" smtClean="0"/>
              <a:t>ok bi</a:t>
            </a:r>
            <a:r>
              <a:rPr lang="tr-TR" dirty="0" smtClean="0"/>
              <a:t>ç</a:t>
            </a:r>
            <a:r>
              <a:rPr lang="en-US" dirty="0" err="1" smtClean="0"/>
              <a:t>imlilik</a:t>
            </a:r>
            <a:r>
              <a:rPr lang="en-US" dirty="0" smtClean="0"/>
              <a:t>, </a:t>
            </a:r>
            <a:r>
              <a:rPr lang="en-US" dirty="0" err="1" smtClean="0"/>
              <a:t>kaps</a:t>
            </a:r>
            <a:r>
              <a:rPr lang="tr-TR" dirty="0" smtClean="0"/>
              <a:t>ü</a:t>
            </a:r>
            <a:r>
              <a:rPr lang="en-US" dirty="0" err="1" smtClean="0"/>
              <a:t>lleme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kal</a:t>
            </a:r>
            <a:r>
              <a:rPr lang="tr-TR" dirty="0" smtClean="0"/>
              <a:t>ı</a:t>
            </a:r>
            <a:r>
              <a:rPr lang="en-US" dirty="0" smtClean="0"/>
              <a:t>t</a:t>
            </a:r>
            <a:r>
              <a:rPr lang="tr-TR" dirty="0" smtClean="0"/>
              <a:t>ı</a:t>
            </a:r>
            <a:r>
              <a:rPr lang="en-US" dirty="0" smtClean="0"/>
              <a:t>m </a:t>
            </a:r>
            <a:r>
              <a:rPr lang="en-US" dirty="0" err="1" smtClean="0"/>
              <a:t>nesneye</a:t>
            </a:r>
            <a:r>
              <a:rPr lang="en-US" dirty="0" smtClean="0"/>
              <a:t> y</a:t>
            </a:r>
            <a:r>
              <a:rPr lang="tr-TR" dirty="0" smtClean="0"/>
              <a:t>ö</a:t>
            </a:r>
            <a:r>
              <a:rPr lang="en-US" dirty="0" err="1" smtClean="0"/>
              <a:t>nelik</a:t>
            </a:r>
            <a:r>
              <a:rPr lang="en-US" dirty="0" smtClean="0"/>
              <a:t> </a:t>
            </a:r>
            <a:r>
              <a:rPr lang="en-US" dirty="0" err="1" smtClean="0"/>
              <a:t>programlaman</a:t>
            </a:r>
            <a:r>
              <a:rPr lang="tr-TR" dirty="0" smtClean="0"/>
              <a:t>ı</a:t>
            </a:r>
            <a:r>
              <a:rPr lang="en-US" dirty="0" smtClean="0"/>
              <a:t>n en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tr-TR" dirty="0" err="1"/>
              <a:t>ö</a:t>
            </a:r>
            <a:r>
              <a:rPr lang="en-US" dirty="0" err="1" smtClean="0"/>
              <a:t>zellikleridir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nesnenin</a:t>
            </a:r>
            <a:r>
              <a:rPr lang="en-US" dirty="0" smtClean="0"/>
              <a:t> </a:t>
            </a:r>
            <a:r>
              <a:rPr lang="tr-TR" dirty="0" smtClean="0"/>
              <a:t>davranış</a:t>
            </a:r>
            <a:r>
              <a:rPr lang="en-US" dirty="0" smtClean="0"/>
              <a:t> </a:t>
            </a:r>
            <a:r>
              <a:rPr lang="tr-TR" dirty="0" smtClean="0"/>
              <a:t>şekillerinin</a:t>
            </a:r>
            <a:r>
              <a:rPr lang="en-US" dirty="0" smtClean="0"/>
              <a:t> </a:t>
            </a:r>
            <a:r>
              <a:rPr lang="tr-TR" dirty="0" smtClean="0"/>
              <a:t>duruma</a:t>
            </a:r>
            <a:r>
              <a:rPr lang="en-US" dirty="0" smtClean="0"/>
              <a:t> </a:t>
            </a:r>
            <a:r>
              <a:rPr lang="tr-TR" dirty="0" smtClean="0"/>
              <a:t>göre</a:t>
            </a:r>
            <a:r>
              <a:rPr lang="en-US" dirty="0" smtClean="0"/>
              <a:t> </a:t>
            </a:r>
            <a:r>
              <a:rPr lang="tr-TR" dirty="0" smtClean="0"/>
              <a:t>değişebilmesidir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birdençok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ortak</a:t>
            </a:r>
            <a:r>
              <a:rPr lang="en-US" dirty="0" smtClean="0"/>
              <a:t> </a:t>
            </a:r>
            <a:r>
              <a:rPr lang="tr-TR" dirty="0" smtClean="0"/>
              <a:t>kullanacağı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metod</a:t>
            </a:r>
            <a:r>
              <a:rPr lang="en-US" dirty="0" smtClean="0"/>
              <a:t> </a:t>
            </a:r>
            <a:r>
              <a:rPr lang="tr-TR" dirty="0" smtClean="0"/>
              <a:t>varsa,</a:t>
            </a:r>
            <a:r>
              <a:rPr lang="en-US" dirty="0" smtClean="0"/>
              <a:t>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herbirinin</a:t>
            </a:r>
            <a:r>
              <a:rPr lang="en-US" dirty="0" smtClean="0"/>
              <a:t> </a:t>
            </a:r>
            <a:r>
              <a:rPr lang="tr-TR" dirty="0" smtClean="0"/>
              <a:t>temel</a:t>
            </a:r>
            <a:r>
              <a:rPr lang="en-US" dirty="0" smtClean="0"/>
              <a:t> </a:t>
            </a:r>
            <a:r>
              <a:rPr lang="tr-TR" dirty="0" smtClean="0"/>
              <a:t>alacağı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anasınıf</a:t>
            </a:r>
            <a:r>
              <a:rPr lang="en-US" dirty="0" smtClean="0"/>
              <a:t> </a:t>
            </a:r>
            <a:r>
              <a:rPr lang="tr-TR" dirty="0" smtClean="0"/>
              <a:t>içerisinde</a:t>
            </a:r>
            <a:r>
              <a:rPr lang="en-US" dirty="0" smtClean="0"/>
              <a:t> </a:t>
            </a:r>
            <a:r>
              <a:rPr lang="tr-TR" dirty="0" smtClean="0"/>
              <a:t>tanımlanabilir.</a:t>
            </a:r>
          </a:p>
          <a:p>
            <a:pPr lvl="1"/>
            <a:r>
              <a:rPr lang="tr-TR" dirty="0" smtClean="0"/>
              <a:t>Davranış</a:t>
            </a:r>
            <a:r>
              <a:rPr lang="en-US" dirty="0" smtClean="0"/>
              <a:t> </a:t>
            </a:r>
            <a:r>
              <a:rPr lang="tr-TR" dirty="0" smtClean="0"/>
              <a:t>şekillerindeki</a:t>
            </a:r>
            <a:r>
              <a:rPr lang="en-US" dirty="0" smtClean="0"/>
              <a:t> </a:t>
            </a:r>
            <a:r>
              <a:rPr lang="tr-TR" dirty="0" smtClean="0"/>
              <a:t>farklılıklar</a:t>
            </a:r>
            <a:r>
              <a:rPr lang="en-US" dirty="0" smtClean="0"/>
              <a:t> </a:t>
            </a:r>
            <a:r>
              <a:rPr lang="tr-TR" dirty="0" smtClean="0"/>
              <a:t>her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kendi</a:t>
            </a:r>
            <a:r>
              <a:rPr lang="en-US" dirty="0" smtClean="0"/>
              <a:t> </a:t>
            </a:r>
            <a:r>
              <a:rPr lang="tr-TR" dirty="0" smtClean="0"/>
              <a:t>yapısı</a:t>
            </a:r>
            <a:r>
              <a:rPr lang="en-US" dirty="0" smtClean="0"/>
              <a:t> </a:t>
            </a:r>
            <a:r>
              <a:rPr lang="tr-TR" dirty="0" smtClean="0"/>
              <a:t>içinde</a:t>
            </a:r>
            <a:r>
              <a:rPr lang="en-US" dirty="0" smtClean="0"/>
              <a:t> </a:t>
            </a:r>
            <a:r>
              <a:rPr lang="tr-TR" dirty="0" smtClean="0"/>
              <a:t>ifade</a:t>
            </a:r>
            <a:r>
              <a:rPr lang="en-US" dirty="0" smtClean="0"/>
              <a:t> </a:t>
            </a:r>
            <a:r>
              <a:rPr lang="tr-TR" dirty="0" smtClean="0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Örneğin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selam()</a:t>
            </a:r>
            <a:r>
              <a:rPr lang="en-US" dirty="0" smtClean="0"/>
              <a:t> </a:t>
            </a:r>
            <a:r>
              <a:rPr lang="tr-TR" dirty="0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ekrana</a:t>
            </a:r>
            <a:r>
              <a:rPr lang="en-US" dirty="0" smtClean="0"/>
              <a:t>, </a:t>
            </a:r>
            <a:r>
              <a:rPr lang="en-US" dirty="0" err="1" smtClean="0"/>
              <a:t>Turkler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“</a:t>
            </a:r>
            <a:r>
              <a:rPr lang="en-US" dirty="0" err="1" smtClean="0"/>
              <a:t>selam</a:t>
            </a:r>
            <a:r>
              <a:rPr lang="en-US" dirty="0" smtClean="0"/>
              <a:t>” </a:t>
            </a:r>
            <a:r>
              <a:rPr lang="tr-TR" dirty="0" smtClean="0"/>
              <a:t>İngilizler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“hello”</a:t>
            </a:r>
            <a:r>
              <a:rPr lang="en-US" dirty="0" smtClean="0"/>
              <a:t> </a:t>
            </a:r>
            <a:r>
              <a:rPr lang="tr-TR" dirty="0" smtClean="0"/>
              <a:t>Almanlar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“hallo”</a:t>
            </a:r>
            <a:r>
              <a:rPr lang="en-US" dirty="0" smtClean="0"/>
              <a:t> </a:t>
            </a:r>
            <a:r>
              <a:rPr lang="tr-TR" dirty="0" smtClean="0"/>
              <a:t>yazdıracak</a:t>
            </a:r>
            <a:r>
              <a:rPr lang="en-US" dirty="0" smtClean="0"/>
              <a:t> </a:t>
            </a:r>
            <a:r>
              <a:rPr lang="tr-TR" dirty="0" smtClean="0"/>
              <a:t>biçimde</a:t>
            </a:r>
            <a:r>
              <a:rPr lang="en-US" dirty="0" smtClean="0"/>
              <a:t> </a:t>
            </a:r>
            <a:r>
              <a:rPr lang="tr-TR" dirty="0" smtClean="0"/>
              <a:t>çeşitlendirilebilir</a:t>
            </a:r>
            <a:r>
              <a:rPr lang="en-US" dirty="0" smtClean="0"/>
              <a:t>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Autofit/>
          </a:bodyPr>
          <a:lstStyle/>
          <a:p>
            <a:r>
              <a:rPr lang="tr-TR" sz="2000" dirty="0" smtClean="0"/>
              <a:t>Bir kalıtım ağacına ait sınıflarda aynı imza (dönüş tipi, ad, parametreler)</a:t>
            </a:r>
            <a:r>
              <a:rPr lang="en-US" sz="2000" dirty="0" smtClean="0"/>
              <a:t> </a:t>
            </a:r>
            <a:r>
              <a:rPr lang="tr-TR" sz="2000" dirty="0" smtClean="0"/>
              <a:t>ile tanımlanmış bir yöntem var ise; Java ortamı çalıştırma zamanında</a:t>
            </a:r>
            <a:r>
              <a:rPr lang="en-US" sz="2000" dirty="0" smtClean="0"/>
              <a:t> </a:t>
            </a:r>
            <a:r>
              <a:rPr lang="tr-TR" sz="2000" dirty="0" smtClean="0"/>
              <a:t>yöntemin hangi sınıfa ait tanımdan çalıştıracağını dinamik olarak</a:t>
            </a:r>
            <a:r>
              <a:rPr lang="en-US" sz="2000" dirty="0" smtClean="0"/>
              <a:t> </a:t>
            </a:r>
            <a:r>
              <a:rPr lang="tr-TR" sz="2000" dirty="0" smtClean="0"/>
              <a:t>belirleyebilir. Bu özelliğe çok-biçimlilik (“polymorphism”) denir.</a:t>
            </a:r>
            <a:endParaRPr lang="tr-TR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3048000"/>
            <a:ext cx="29718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tr-TR" sz="2000" dirty="0" err="1" smtClean="0"/>
              <a:t>ö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zellik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“if”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veya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“switch”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kullan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rakmaz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err="1" smtClean="0"/>
              <a:t>Yeni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bir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i</a:t>
            </a:r>
            <a:r>
              <a:rPr lang="tr-TR" sz="2000" baseline="0" dirty="0" smtClean="0"/>
              <a:t>şç</a:t>
            </a:r>
            <a:r>
              <a:rPr lang="en-US" sz="2000" baseline="0" dirty="0" err="1" smtClean="0"/>
              <a:t>i</a:t>
            </a:r>
            <a:r>
              <a:rPr lang="en-US" sz="2000" baseline="0" dirty="0" smtClean="0"/>
              <a:t> alt s</a:t>
            </a:r>
            <a:r>
              <a:rPr lang="tr-TR" sz="2000" baseline="0" dirty="0" smtClean="0"/>
              <a:t>ı</a:t>
            </a:r>
            <a:r>
              <a:rPr lang="en-US" sz="2000" baseline="0" dirty="0" smtClean="0"/>
              <a:t>n</a:t>
            </a:r>
            <a:r>
              <a:rPr lang="tr-TR" sz="2000" baseline="0" dirty="0" smtClean="0"/>
              <a:t>ı</a:t>
            </a:r>
            <a:r>
              <a:rPr lang="en-US" sz="2000" baseline="0" dirty="0" smtClean="0"/>
              <a:t>f</a:t>
            </a:r>
            <a:r>
              <a:rPr lang="tr-TR" sz="2000" baseline="0" dirty="0" smtClean="0"/>
              <a:t>ı</a:t>
            </a:r>
            <a:r>
              <a:rPr lang="en-US" sz="2000" dirty="0" smtClean="0"/>
              <a:t> </a:t>
            </a:r>
            <a:r>
              <a:rPr lang="en-US" sz="2000" dirty="0" err="1" smtClean="0"/>
              <a:t>eklendi</a:t>
            </a:r>
            <a:r>
              <a:rPr lang="tr-TR" sz="2000" dirty="0" smtClean="0"/>
              <a:t>ğ</a:t>
            </a:r>
            <a:r>
              <a:rPr lang="en-US" sz="2000" dirty="0" err="1" smtClean="0"/>
              <a:t>inde</a:t>
            </a:r>
            <a:r>
              <a:rPr lang="en-US" sz="2000" dirty="0" smtClean="0"/>
              <a:t> </a:t>
            </a:r>
            <a:r>
              <a:rPr lang="en-US" sz="2000" dirty="0" err="1" smtClean="0"/>
              <a:t>mevcut</a:t>
            </a:r>
            <a:r>
              <a:rPr lang="en-US" sz="2000" dirty="0" smtClean="0"/>
              <a:t> </a:t>
            </a:r>
            <a:r>
              <a:rPr lang="en-US" sz="2000" dirty="0" err="1" smtClean="0"/>
              <a:t>kodun</a:t>
            </a:r>
            <a:r>
              <a:rPr lang="en-US" sz="2000" dirty="0" smtClean="0"/>
              <a:t> de</a:t>
            </a:r>
            <a:r>
              <a:rPr lang="tr-TR" sz="2000" dirty="0" smtClean="0"/>
              <a:t>ğ</a:t>
            </a:r>
            <a:r>
              <a:rPr lang="en-US" sz="2000" dirty="0" err="1" smtClean="0"/>
              <a:t>i</a:t>
            </a:r>
            <a:r>
              <a:rPr lang="tr-TR" sz="2000" dirty="0" smtClean="0"/>
              <a:t>ş</a:t>
            </a:r>
            <a:r>
              <a:rPr lang="en-US" sz="2000" dirty="0" err="1" smtClean="0"/>
              <a:t>tirilmesi</a:t>
            </a:r>
            <a:r>
              <a:rPr lang="en-US" sz="2000" dirty="0" smtClean="0"/>
              <a:t> </a:t>
            </a:r>
            <a:r>
              <a:rPr lang="en-US" sz="2000" dirty="0" err="1" smtClean="0"/>
              <a:t>gerekmez</a:t>
            </a:r>
            <a:r>
              <a:rPr lang="en-US" sz="2000" dirty="0" smtClean="0"/>
              <a:t>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387486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rnek-1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78504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241114"/>
            <a:ext cx="3657600" cy="55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rnek-1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729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4114800" cy="6858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interface </a:t>
            </a:r>
            <a:r>
              <a:rPr lang="en-US" sz="1600" dirty="0" err="1" smtClean="0"/>
              <a:t>Konus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String </a:t>
            </a:r>
            <a:r>
              <a:rPr lang="en-US" sz="1600" dirty="0" err="1" smtClean="0"/>
              <a:t>merhaba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abstract class </a:t>
            </a:r>
            <a:r>
              <a:rPr lang="en-US" sz="1600" dirty="0" err="1" smtClean="0"/>
              <a:t>Insan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Konus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private final String ad;</a:t>
            </a:r>
          </a:p>
          <a:p>
            <a:r>
              <a:rPr lang="en-US" sz="1600" dirty="0" smtClean="0"/>
              <a:t>    protected </a:t>
            </a:r>
            <a:r>
              <a:rPr lang="en-US" sz="1600" dirty="0" err="1" smtClean="0"/>
              <a:t>Insan</a:t>
            </a:r>
            <a:r>
              <a:rPr lang="en-US" sz="1600" dirty="0" smtClean="0"/>
              <a:t>(String </a:t>
            </a:r>
            <a:r>
              <a:rPr lang="en-US" sz="1600" dirty="0" err="1" smtClean="0"/>
              <a:t>pAd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this.ad = </a:t>
            </a:r>
            <a:r>
              <a:rPr lang="en-US" sz="1600" dirty="0" err="1" smtClean="0"/>
              <a:t>pAd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public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return this.ad;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Turk extends </a:t>
            </a:r>
            <a:r>
              <a:rPr lang="en-US" sz="1600" dirty="0" err="1" smtClean="0"/>
              <a:t>Insan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public Turk(String </a:t>
            </a:r>
            <a:r>
              <a:rPr lang="en-US" sz="1600" dirty="0" err="1" smtClean="0"/>
              <a:t>pAd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super(</a:t>
            </a:r>
            <a:r>
              <a:rPr lang="en-US" sz="1600" dirty="0" err="1" smtClean="0"/>
              <a:t>pAd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public String </a:t>
            </a:r>
            <a:r>
              <a:rPr lang="en-US" sz="1600" dirty="0" err="1" smtClean="0"/>
              <a:t>merhaba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return "</a:t>
            </a:r>
            <a:r>
              <a:rPr lang="en-US" sz="1600" dirty="0" err="1" smtClean="0"/>
              <a:t>Merhaba</a:t>
            </a:r>
            <a:r>
              <a:rPr lang="en-US" sz="1600" dirty="0" smtClean="0"/>
              <a:t>!";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9912" y="0"/>
            <a:ext cx="5184576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extends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super(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String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merhaba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"Hello!";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Turk("Ahmet"),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("Marry"),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Turk("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Ayse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for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("***"+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()+":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+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merhaba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-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2357"/>
            <a:ext cx="3384376" cy="67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85841"/>
            <a:ext cx="4479032" cy="267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 Polymorphism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mas</a:t>
            </a:r>
            <a:r>
              <a:rPr lang="tr-TR" dirty="0" smtClean="0"/>
              <a:t>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-3-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1111</Words>
  <Application>Microsoft Office PowerPoint</Application>
  <PresentationFormat>Ekran Gösterisi (4:3)</PresentationFormat>
  <Paragraphs>275</Paragraphs>
  <Slides>19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Times New Roman</vt:lpstr>
      <vt:lpstr>Office Theme</vt:lpstr>
      <vt:lpstr>ÇOK BİÇİMLİLİK  POLYMORPHISM</vt:lpstr>
      <vt:lpstr>Çok-Biçimlilik (Polymorphism)</vt:lpstr>
      <vt:lpstr>Çok-Biçimlilik (Polymorphism)</vt:lpstr>
      <vt:lpstr>Çok-Biçimlilik (Polymorphism)</vt:lpstr>
      <vt:lpstr>Örnek-1</vt:lpstr>
      <vt:lpstr>Örnek-1</vt:lpstr>
      <vt:lpstr>PowerPoint Sunusu</vt:lpstr>
      <vt:lpstr>Örnek-2</vt:lpstr>
      <vt:lpstr>Örnek Polymorphism Çalışması -3-</vt:lpstr>
      <vt:lpstr>PowerPoint Sunusu</vt:lpstr>
      <vt:lpstr>PowerPoint Sunusu</vt:lpstr>
      <vt:lpstr>PowerPoint Sunusu</vt:lpstr>
      <vt:lpstr>Lab Çalışması</vt:lpstr>
      <vt:lpstr>Örnek-4: Kalıtım ve Çok Biçimlilik</vt:lpstr>
      <vt:lpstr>Örnek-4:</vt:lpstr>
      <vt:lpstr>Örnek-4:</vt:lpstr>
      <vt:lpstr>Örnek-4:</vt:lpstr>
      <vt:lpstr>Örnek-4:</vt:lpstr>
      <vt:lpstr>OBJECT SINIFI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ÇOK BİÇİMLİLİK  POLYMORPHISM</dc:title>
  <dc:creator>asayar</dc:creator>
  <cp:lastModifiedBy>Ahmet Sayar</cp:lastModifiedBy>
  <cp:revision>37</cp:revision>
  <dcterms:created xsi:type="dcterms:W3CDTF">2012-12-18T23:14:43Z</dcterms:created>
  <dcterms:modified xsi:type="dcterms:W3CDTF">2017-11-30T15:22:15Z</dcterms:modified>
</cp:coreProperties>
</file>