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8" r:id="rId2"/>
    <p:sldId id="311" r:id="rId3"/>
    <p:sldId id="295" r:id="rId4"/>
    <p:sldId id="317" r:id="rId5"/>
    <p:sldId id="318" r:id="rId6"/>
    <p:sldId id="312" r:id="rId7"/>
    <p:sldId id="313" r:id="rId8"/>
    <p:sldId id="321" r:id="rId9"/>
    <p:sldId id="259" r:id="rId10"/>
    <p:sldId id="319" r:id="rId11"/>
    <p:sldId id="260" r:id="rId12"/>
    <p:sldId id="261" r:id="rId13"/>
    <p:sldId id="263" r:id="rId14"/>
    <p:sldId id="309" r:id="rId15"/>
    <p:sldId id="264" r:id="rId16"/>
    <p:sldId id="265" r:id="rId17"/>
    <p:sldId id="310" r:id="rId18"/>
    <p:sldId id="297" r:id="rId19"/>
    <p:sldId id="296" r:id="rId20"/>
    <p:sldId id="294" r:id="rId21"/>
    <p:sldId id="315" r:id="rId22"/>
    <p:sldId id="316" r:id="rId23"/>
    <p:sldId id="320" r:id="rId24"/>
    <p:sldId id="31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71721" autoAdjust="0"/>
  </p:normalViewPr>
  <p:slideViewPr>
    <p:cSldViewPr>
      <p:cViewPr varScale="1">
        <p:scale>
          <a:sx n="62" d="100"/>
          <a:sy n="62" d="100"/>
        </p:scale>
        <p:origin x="238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B6068-1BB5-4C60-BAC9-E0B6839C949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6C471-F1A3-4F55-A0A2-C7EB98ED3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5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21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C471-F1A3-4F55-A0A2-C7EB98ED30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96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Error</a:t>
            </a:r>
            <a:endParaRPr lang="tr-TR" dirty="0" smtClean="0"/>
          </a:p>
          <a:p>
            <a:r>
              <a:rPr lang="tr-TR" dirty="0" smtClean="0"/>
              <a:t>5</a:t>
            </a:r>
          </a:p>
          <a:p>
            <a:r>
              <a:rPr lang="tr-TR" dirty="0" smtClean="0"/>
              <a:t>5.0</a:t>
            </a:r>
          </a:p>
          <a:p>
            <a:r>
              <a:rPr lang="tr-TR" dirty="0" smtClean="0"/>
              <a:t>5</a:t>
            </a:r>
          </a:p>
          <a:p>
            <a:r>
              <a:rPr lang="tr-TR" dirty="0" smtClean="0"/>
              <a:t>5</a:t>
            </a:r>
          </a:p>
          <a:p>
            <a:endParaRPr lang="tr-TR" dirty="0" smtClean="0"/>
          </a:p>
          <a:p>
            <a:r>
              <a:rPr lang="tr-TR" dirty="0" err="1" smtClean="0"/>
              <a:t>Error</a:t>
            </a:r>
            <a:endParaRPr lang="tr-TR" dirty="0" smtClean="0"/>
          </a:p>
          <a:p>
            <a:r>
              <a:rPr lang="tr-TR" dirty="0" smtClean="0"/>
              <a:t>Works</a:t>
            </a:r>
          </a:p>
          <a:p>
            <a:r>
              <a:rPr lang="tr-TR" dirty="0" smtClean="0"/>
              <a:t>Works</a:t>
            </a:r>
          </a:p>
          <a:p>
            <a:endParaRPr lang="tr-TR" dirty="0" smtClean="0"/>
          </a:p>
          <a:p>
            <a:r>
              <a:rPr lang="tr-TR" dirty="0" smtClean="0"/>
              <a:t>5.0 diye mi yazar </a:t>
            </a:r>
            <a:r>
              <a:rPr lang="tr-TR" dirty="0" err="1" smtClean="0"/>
              <a:t>double</a:t>
            </a:r>
            <a:r>
              <a:rPr lang="tr-TR" smtClean="0"/>
              <a:t> yapınca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C471-F1A3-4F55-A0A2-C7EB98ED30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84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"A"</a:t>
            </a:r>
          </a:p>
          <a:p>
            <a:r>
              <a:rPr lang="tr-TR" dirty="0" smtClean="0"/>
              <a:t>B	C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("\'"+word1 +"\'" +'\n' + word2+ '\t' + word3);</a:t>
            </a:r>
            <a:endParaRPr lang="tr-TR" dirty="0" smtClean="0"/>
          </a:p>
          <a:p>
            <a:r>
              <a:rPr lang="tr-TR" dirty="0" smtClean="0"/>
              <a:t>Değişen </a:t>
            </a:r>
            <a:r>
              <a:rPr lang="tr-TR" dirty="0" err="1" smtClean="0"/>
              <a:t>bişe</a:t>
            </a:r>
            <a:r>
              <a:rPr lang="tr-TR" dirty="0" smtClean="0"/>
              <a:t> olmaz.</a:t>
            </a:r>
          </a:p>
          <a:p>
            <a:r>
              <a:rPr lang="tr-TR" dirty="0" smtClean="0"/>
              <a:t>'A'</a:t>
            </a:r>
          </a:p>
          <a:p>
            <a:r>
              <a:rPr lang="tr-TR" dirty="0" smtClean="0"/>
              <a:t>B	C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C471-F1A3-4F55-A0A2-C7EB98ED30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8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AB8C6-1C7A-4298-88CC-9B32294E88D0}" type="slidenum">
              <a:rPr lang="en-US"/>
              <a:pPr/>
              <a:t>20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</a:rPr>
              <a:t>String test = "Ali </a:t>
            </a:r>
            <a:r>
              <a:rPr lang="en-US" dirty="0" err="1" smtClean="0">
                <a:latin typeface="Times New Roman" pitchFamily="18" charset="0"/>
              </a:rPr>
              <a:t>bize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geldi</a:t>
            </a:r>
            <a:r>
              <a:rPr lang="en-US" dirty="0" smtClean="0">
                <a:latin typeface="Times New Roman" pitchFamily="18" charset="0"/>
              </a:rPr>
              <a:t>";</a:t>
            </a:r>
          </a:p>
          <a:p>
            <a:pPr eaLnBrk="1" hangingPunct="1"/>
            <a:r>
              <a:rPr lang="en-US" dirty="0" err="1" smtClean="0">
                <a:latin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</a:rPr>
              <a:t>("----*** "+ </a:t>
            </a:r>
            <a:r>
              <a:rPr lang="en-US" dirty="0" err="1" smtClean="0">
                <a:latin typeface="Times New Roman" pitchFamily="18" charset="0"/>
              </a:rPr>
              <a:t>test.indexOf</a:t>
            </a:r>
            <a:r>
              <a:rPr lang="en-US" dirty="0" smtClean="0">
                <a:latin typeface="Times New Roman" pitchFamily="18" charset="0"/>
              </a:rPr>
              <a:t>("biz"));</a:t>
            </a:r>
            <a:endParaRPr lang="tr-TR" dirty="0" smtClean="0">
              <a:latin typeface="Times New Roman" pitchFamily="18" charset="0"/>
            </a:endParaRPr>
          </a:p>
          <a:p>
            <a:pPr eaLnBrk="1" hangingPunct="1"/>
            <a:r>
              <a:rPr lang="tr-TR" dirty="0" smtClean="0">
                <a:latin typeface="Times New Roman" pitchFamily="18" charset="0"/>
              </a:rPr>
              <a:t>4</a:t>
            </a:r>
          </a:p>
          <a:p>
            <a:pPr eaLnBrk="1" hangingPunct="1"/>
            <a:endParaRPr lang="tr-TR" dirty="0" smtClean="0">
              <a:latin typeface="Times New Roman" pitchFamily="18" charset="0"/>
            </a:endParaRPr>
          </a:p>
          <a:p>
            <a:pPr eaLnBrk="1" hangingPunct="1"/>
            <a:endParaRPr lang="tr-TR" dirty="0" smtClean="0">
              <a:latin typeface="Times New Roman" pitchFamily="18" charset="0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String test = "Ali </a:t>
            </a:r>
            <a:r>
              <a:rPr lang="en-US" dirty="0" err="1" smtClean="0">
                <a:latin typeface="Times New Roman" pitchFamily="18" charset="0"/>
              </a:rPr>
              <a:t>bize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geldi</a:t>
            </a:r>
            <a:r>
              <a:rPr lang="en-US" dirty="0" smtClean="0">
                <a:latin typeface="Times New Roman" pitchFamily="18" charset="0"/>
              </a:rPr>
              <a:t>";</a:t>
            </a:r>
            <a:endParaRPr lang="tr-TR" dirty="0" smtClean="0">
              <a:latin typeface="Times New Roman" pitchFamily="18" charset="0"/>
            </a:endParaRPr>
          </a:p>
          <a:p>
            <a:pPr eaLnBrk="1" hangingPunct="1"/>
            <a:r>
              <a:rPr lang="en-US" dirty="0" err="1" smtClean="0">
                <a:latin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</a:rPr>
              <a:t>("----*** "+ </a:t>
            </a:r>
            <a:r>
              <a:rPr lang="en-US" dirty="0" err="1" smtClean="0">
                <a:latin typeface="Times New Roman" pitchFamily="18" charset="0"/>
              </a:rPr>
              <a:t>test.substring</a:t>
            </a:r>
            <a:r>
              <a:rPr lang="en-US" dirty="0" smtClean="0">
                <a:latin typeface="Times New Roman" pitchFamily="18" charset="0"/>
              </a:rPr>
              <a:t>(0,3));</a:t>
            </a:r>
            <a:endParaRPr lang="tr-TR" dirty="0" smtClean="0">
              <a:latin typeface="Times New Roman" pitchFamily="18" charset="0"/>
            </a:endParaRPr>
          </a:p>
          <a:p>
            <a:pPr eaLnBrk="1" hangingPunct="1"/>
            <a:r>
              <a:rPr lang="tr-TR" dirty="0" smtClean="0">
                <a:latin typeface="Times New Roman" pitchFamily="18" charset="0"/>
              </a:rPr>
              <a:t>Ali</a:t>
            </a:r>
          </a:p>
          <a:p>
            <a:pPr eaLnBrk="1" hangingPunct="1"/>
            <a:r>
              <a:rPr lang="tr-TR" dirty="0" smtClean="0">
                <a:latin typeface="Times New Roman" pitchFamily="18" charset="0"/>
              </a:rPr>
              <a:t>3</a:t>
            </a:r>
            <a:r>
              <a:rPr lang="tr-TR" baseline="0" dirty="0" smtClean="0">
                <a:latin typeface="Times New Roman" pitchFamily="18" charset="0"/>
              </a:rPr>
              <a:t> değil 4 olsa son </a:t>
            </a:r>
            <a:r>
              <a:rPr lang="tr-TR" baseline="0" dirty="0" err="1" smtClean="0">
                <a:latin typeface="Times New Roman" pitchFamily="18" charset="0"/>
              </a:rPr>
              <a:t>şndex</a:t>
            </a:r>
            <a:r>
              <a:rPr lang="tr-TR" baseline="0" dirty="0" smtClean="0">
                <a:latin typeface="Times New Roman" pitchFamily="18" charset="0"/>
              </a:rPr>
              <a:t> ne olur – yine Ali olur</a:t>
            </a:r>
          </a:p>
          <a:p>
            <a:pPr eaLnBrk="1" hangingPunct="1"/>
            <a:endParaRPr lang="tr-TR" baseline="0" dirty="0" smtClean="0">
              <a:latin typeface="Times New Roman" pitchFamily="18" charset="0"/>
            </a:endParaRPr>
          </a:p>
          <a:p>
            <a:pPr eaLnBrk="1" hangingPunct="1"/>
            <a:endParaRPr lang="tr-TR" baseline="0" dirty="0" smtClean="0">
              <a:latin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18" charset="0"/>
              </a:rPr>
              <a:t>String test = "Ali </a:t>
            </a:r>
            <a:r>
              <a:rPr lang="en-US" dirty="0" err="1" smtClean="0">
                <a:latin typeface="Times New Roman" pitchFamily="18" charset="0"/>
              </a:rPr>
              <a:t>bize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geldi</a:t>
            </a:r>
            <a:r>
              <a:rPr lang="en-US" dirty="0" smtClean="0">
                <a:latin typeface="Times New Roman" pitchFamily="18" charset="0"/>
              </a:rPr>
              <a:t>";</a:t>
            </a:r>
            <a:endParaRPr lang="tr-TR" dirty="0" smtClean="0">
              <a:latin typeface="Times New Roman" pitchFamily="18" charset="0"/>
            </a:endParaRPr>
          </a:p>
          <a:p>
            <a:pPr eaLnBrk="1" hangingPunct="1"/>
            <a:r>
              <a:rPr lang="tr-TR" dirty="0" err="1" smtClean="0">
                <a:latin typeface="Times New Roman" pitchFamily="18" charset="0"/>
              </a:rPr>
              <a:t>System.out.println</a:t>
            </a:r>
            <a:r>
              <a:rPr lang="tr-TR" dirty="0" smtClean="0">
                <a:latin typeface="Times New Roman" pitchFamily="18" charset="0"/>
              </a:rPr>
              <a:t>("----*** "+ </a:t>
            </a:r>
            <a:r>
              <a:rPr lang="tr-TR" dirty="0" err="1" smtClean="0">
                <a:latin typeface="Times New Roman" pitchFamily="18" charset="0"/>
              </a:rPr>
              <a:t>test.substring</a:t>
            </a:r>
            <a:r>
              <a:rPr lang="tr-TR" dirty="0" smtClean="0">
                <a:latin typeface="Times New Roman" pitchFamily="18" charset="0"/>
              </a:rPr>
              <a:t>(4));</a:t>
            </a:r>
          </a:p>
          <a:p>
            <a:pPr eaLnBrk="1" hangingPunct="1"/>
            <a:r>
              <a:rPr lang="en-US" dirty="0" err="1" smtClean="0">
                <a:latin typeface="Times New Roman" pitchFamily="18" charset="0"/>
              </a:rPr>
              <a:t>bize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geldi</a:t>
            </a:r>
            <a:endParaRPr lang="tr-TR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629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equals(</a:t>
            </a:r>
            <a:r>
              <a:rPr lang="en-US" dirty="0" err="1" smtClean="0">
                <a:latin typeface="Arial" panose="020B0604020202020204" pitchFamily="34" charset="0"/>
              </a:rPr>
              <a:t>str</a:t>
            </a:r>
            <a:r>
              <a:rPr lang="en-US" dirty="0" smtClean="0">
                <a:latin typeface="Arial" panose="020B0604020202020204" pitchFamily="34" charset="0"/>
              </a:rPr>
              <a:t>)</a:t>
            </a:r>
          </a:p>
          <a:p>
            <a:r>
              <a:rPr lang="en-US" dirty="0" err="1" smtClean="0">
                <a:latin typeface="Arial" panose="020B0604020202020204" pitchFamily="34" charset="0"/>
              </a:rPr>
              <a:t>boolean</a:t>
            </a:r>
            <a:r>
              <a:rPr lang="en-US" dirty="0" smtClean="0">
                <a:latin typeface="Arial" panose="020B0604020202020204" pitchFamily="34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equalsIgnoreCase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str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Arial" panose="020B0604020202020204" pitchFamily="34" charset="0"/>
              </a:rPr>
              <a:t>boolean</a:t>
            </a:r>
            <a:r>
              <a:rPr lang="en-US" dirty="0" smtClean="0">
                <a:latin typeface="Arial" panose="020B0604020202020204" pitchFamily="34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startsWith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str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Arial" panose="020B0604020202020204" pitchFamily="34" charset="0"/>
              </a:rPr>
              <a:t>boolean</a:t>
            </a:r>
            <a:r>
              <a:rPr lang="en-US" dirty="0" smtClean="0">
                <a:latin typeface="Arial" panose="020B0604020202020204" pitchFamily="34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endsWith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str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Arial" panose="020B0604020202020204" pitchFamily="34" charset="0"/>
              </a:rPr>
              <a:t>boolean</a:t>
            </a:r>
            <a:r>
              <a:rPr lang="en-US" dirty="0" smtClean="0">
                <a:latin typeface="Arial" panose="020B0604020202020204" pitchFamily="34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contains(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str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tr-TR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23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compareTo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(String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str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String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concat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(String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str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char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charAt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 index)</a:t>
            </a:r>
          </a:p>
          <a:p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indexOf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(char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String  Replace(char c1, char c2)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S</a:t>
            </a:r>
          </a:p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C471-F1A3-4F55-A0A2-C7EB98ED309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1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C691-7AF0-4F13-81A0-32C72C32734C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3568" y="3861048"/>
            <a:ext cx="7920037" cy="2514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200" dirty="0">
                <a:solidFill>
                  <a:schemeClr val="tx1">
                    <a:tint val="75000"/>
                  </a:schemeClr>
                </a:solidFill>
              </a:rPr>
              <a:t>Computer Engineering Department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Java Course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Ass</a:t>
            </a:r>
            <a:r>
              <a:rPr lang="tr-TR" sz="2400" dirty="0" smtClean="0">
                <a:solidFill>
                  <a:schemeClr val="tx1">
                    <a:tint val="75000"/>
                  </a:schemeClr>
                </a:solidFill>
              </a:rPr>
              <a:t>oc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.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Prof. Dr.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Ahmet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Sayar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Kocaeli University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- </a:t>
            </a: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Fall </a:t>
            </a:r>
            <a:r>
              <a:rPr lang="tr-TR" sz="2400" dirty="0" smtClean="0">
                <a:solidFill>
                  <a:schemeClr val="tx1">
                    <a:tint val="75000"/>
                  </a:schemeClr>
                </a:solidFill>
              </a:rPr>
              <a:t>2019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Double-double vs. Integer-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is class type – object type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is primitive version of Integer</a:t>
            </a:r>
          </a:p>
          <a:p>
            <a:endParaRPr lang="en-US" dirty="0" smtClean="0"/>
          </a:p>
          <a:p>
            <a:r>
              <a:rPr lang="en-US" dirty="0" smtClean="0"/>
              <a:t>Double is class type – object type</a:t>
            </a:r>
          </a:p>
          <a:p>
            <a:pPr lvl="1"/>
            <a:r>
              <a:rPr lang="en-US" dirty="0" smtClean="0"/>
              <a:t>double primitive version of Double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Arial" charset="0"/>
              </a:rPr>
              <a:t>A position is referred to an </a:t>
            </a:r>
            <a:r>
              <a:rPr lang="en-US" sz="2800" i="1" dirty="0" smtClean="0">
                <a:latin typeface="Arial" charset="0"/>
              </a:rPr>
              <a:t>index</a:t>
            </a:r>
            <a:r>
              <a:rPr lang="en-US" sz="2800" i="1" dirty="0">
                <a:latin typeface="Arial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Arial" charset="0"/>
              </a:rPr>
              <a:t>The </a:t>
            </a:r>
            <a:r>
              <a:rPr lang="en-US" sz="2000" dirty="0">
                <a:latin typeface="Courier New" pitchFamily="49" charset="0"/>
              </a:rPr>
              <a:t>‘f’</a:t>
            </a:r>
            <a:r>
              <a:rPr lang="en-US" dirty="0">
                <a:latin typeface="Arial" charset="0"/>
              </a:rPr>
              <a:t> in </a:t>
            </a:r>
            <a:r>
              <a:rPr lang="en-US" sz="2000" dirty="0">
                <a:latin typeface="Courier New" pitchFamily="49" charset="0"/>
              </a:rPr>
              <a:t>“Java is fun.”</a:t>
            </a:r>
            <a:r>
              <a:rPr lang="en-US" dirty="0">
                <a:latin typeface="Arial" charset="0"/>
              </a:rPr>
              <a:t> is at index </a:t>
            </a:r>
            <a:r>
              <a:rPr lang="en-US" dirty="0" smtClean="0">
                <a:latin typeface="Arial" charset="0"/>
              </a:rPr>
              <a:t>8.</a:t>
            </a:r>
            <a:endParaRPr lang="en-US" dirty="0">
              <a:latin typeface="Arial" charset="0"/>
            </a:endParaRP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smtClean="0"/>
              <a:t>Strings are Arrays</a:t>
            </a:r>
            <a:endParaRPr lang="en-US" sz="4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5733256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String </a:t>
            </a:r>
            <a:r>
              <a:rPr lang="en-US" sz="2400" dirty="0" err="1" smtClean="0"/>
              <a:t>str</a:t>
            </a:r>
            <a:r>
              <a:rPr lang="en-US" sz="2400" dirty="0" smtClean="0"/>
              <a:t> = "</a:t>
            </a:r>
            <a:r>
              <a:rPr lang="en-US" sz="2400" dirty="0" err="1" smtClean="0"/>
              <a:t>testString</a:t>
            </a:r>
            <a:r>
              <a:rPr lang="en-US" sz="2400" dirty="0" smtClean="0"/>
              <a:t>"; </a:t>
            </a:r>
          </a:p>
          <a:p>
            <a:pPr>
              <a:buFontTx/>
              <a:buChar char="-"/>
            </a:pPr>
            <a:r>
              <a:rPr lang="en-US" sz="2400" dirty="0" smtClean="0"/>
              <a:t>char[] </a:t>
            </a:r>
            <a:r>
              <a:rPr lang="en-US" sz="2400" dirty="0" err="1" smtClean="0"/>
              <a:t>charArray</a:t>
            </a:r>
            <a:r>
              <a:rPr lang="en-US" sz="2400" dirty="0" smtClean="0"/>
              <a:t> =  </a:t>
            </a:r>
            <a:r>
              <a:rPr lang="en-US" sz="2400" dirty="0" err="1" smtClean="0"/>
              <a:t>str.toCharArray</a:t>
            </a:r>
            <a:r>
              <a:rPr lang="en-US" sz="2400" dirty="0" smtClean="0"/>
              <a:t>(); </a:t>
            </a:r>
            <a:endParaRPr lang="en-US" sz="2400" dirty="0"/>
          </a:p>
        </p:txBody>
      </p:sp>
      <p:sp>
        <p:nvSpPr>
          <p:cNvPr id="2" name="Dikdörtgen 1"/>
          <p:cNvSpPr/>
          <p:nvPr/>
        </p:nvSpPr>
        <p:spPr>
          <a:xfrm>
            <a:off x="4499992" y="508518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positions start with 0, not 1.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The </a:t>
            </a:r>
            <a:r>
              <a:rPr lang="en-US" sz="2000" dirty="0">
                <a:latin typeface="Courier New" panose="02070309020205020404" pitchFamily="49" charset="0"/>
              </a:rPr>
              <a:t>‘J’</a:t>
            </a:r>
            <a:r>
              <a:rPr lang="en-US" sz="2000" dirty="0">
                <a:latin typeface="Arial" panose="020B0604020202020204" pitchFamily="34" charset="0"/>
              </a:rPr>
              <a:t> in </a:t>
            </a:r>
            <a:r>
              <a:rPr lang="en-US" sz="2000" dirty="0">
                <a:latin typeface="Courier New" panose="02070309020205020404" pitchFamily="49" charset="0"/>
              </a:rPr>
              <a:t>“Java is fun.”</a:t>
            </a:r>
            <a:r>
              <a:rPr lang="en-US" sz="2000" dirty="0">
                <a:latin typeface="Arial" panose="020B0604020202020204" pitchFamily="34" charset="0"/>
              </a:rPr>
              <a:t> is in position 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3281646"/>
            <a:ext cx="8424936" cy="122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No methods allow you to change the value of a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800" dirty="0" smtClean="0">
                <a:latin typeface="Arial" charset="0"/>
              </a:rPr>
              <a:t> object.</a:t>
            </a:r>
          </a:p>
          <a:p>
            <a:r>
              <a:rPr lang="en-US" sz="2800" dirty="0" smtClean="0">
                <a:latin typeface="Arial" charset="0"/>
              </a:rPr>
              <a:t>But you can change the value of a </a:t>
            </a:r>
            <a:r>
              <a:rPr lang="en-US" sz="2400" dirty="0" smtClean="0">
                <a:latin typeface="Arial" charset="0"/>
              </a:rPr>
              <a:t>String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variable.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Arial" charset="0"/>
              </a:rPr>
              <a:t>							</a:t>
            </a:r>
            <a:r>
              <a:rPr lang="en-US" sz="2000" u="sng" dirty="0" smtClean="0">
                <a:latin typeface="Courier New" pitchFamily="49" charset="0"/>
              </a:rPr>
              <a:t>value of</a:t>
            </a:r>
            <a:r>
              <a:rPr lang="en-US" sz="2000" dirty="0" smtClean="0">
                <a:latin typeface="Courier New" pitchFamily="49" charset="0"/>
              </a:rPr>
              <a:t> 							</a:t>
            </a:r>
            <a:r>
              <a:rPr lang="en-US" sz="2000" u="sng" dirty="0" smtClean="0">
                <a:latin typeface="Courier New" pitchFamily="49" charset="0"/>
              </a:rPr>
              <a:t>pause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String pause = “   Hmm   “;    	</a:t>
            </a:r>
            <a:r>
              <a:rPr lang="en-US" sz="2000" b="1" dirty="0" smtClean="0">
                <a:latin typeface="Courier New" pitchFamily="49" charset="0"/>
              </a:rPr>
              <a:t>Hmm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pause = </a:t>
            </a:r>
            <a:r>
              <a:rPr lang="en-US" sz="2000" dirty="0" err="1" smtClean="0">
                <a:latin typeface="Courier New" pitchFamily="49" charset="0"/>
              </a:rPr>
              <a:t>pause.trim</a:t>
            </a:r>
            <a:r>
              <a:rPr lang="en-US" sz="2000" dirty="0" smtClean="0">
                <a:latin typeface="Courier New" pitchFamily="49" charset="0"/>
              </a:rPr>
              <a:t>()	  		</a:t>
            </a:r>
            <a:r>
              <a:rPr lang="en-US" sz="2000" b="1" dirty="0" smtClean="0">
                <a:latin typeface="Courier New" pitchFamily="49" charset="0"/>
              </a:rPr>
              <a:t>Hmm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pause = pause + “</a:t>
            </a:r>
            <a:r>
              <a:rPr lang="en-US" sz="2000" dirty="0" err="1" smtClean="0">
                <a:latin typeface="Courier New" pitchFamily="49" charset="0"/>
              </a:rPr>
              <a:t>mmm</a:t>
            </a:r>
            <a:r>
              <a:rPr lang="en-US" sz="2000" dirty="0" smtClean="0">
                <a:latin typeface="Courier New" pitchFamily="49" charset="0"/>
              </a:rPr>
              <a:t>!”;		</a:t>
            </a:r>
            <a:r>
              <a:rPr lang="en-US" sz="2000" b="1" dirty="0" err="1" smtClean="0">
                <a:latin typeface="Courier New" pitchFamily="49" charset="0"/>
              </a:rPr>
              <a:t>Hmmmmm</a:t>
            </a:r>
            <a:r>
              <a:rPr lang="en-US" sz="2000" dirty="0" smtClean="0">
                <a:latin typeface="Courier New" pitchFamily="49" charset="0"/>
              </a:rPr>
              <a:t>!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pause = “</a:t>
            </a:r>
            <a:r>
              <a:rPr lang="en-US" sz="2000" dirty="0" err="1" smtClean="0">
                <a:latin typeface="Courier New" pitchFamily="49" charset="0"/>
              </a:rPr>
              <a:t>Ahhh</a:t>
            </a:r>
            <a:r>
              <a:rPr lang="en-US" sz="2000" dirty="0" smtClean="0">
                <a:latin typeface="Courier New" pitchFamily="49" charset="0"/>
              </a:rPr>
              <a:t>”;			</a:t>
            </a:r>
            <a:r>
              <a:rPr lang="en-US" sz="2000" b="1" dirty="0" err="1" smtClean="0">
                <a:latin typeface="Courier New" pitchFamily="49" charset="0"/>
              </a:rPr>
              <a:t>Ahhh</a:t>
            </a:r>
            <a:endParaRPr lang="tr-TR" sz="2000" b="1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Escape Characters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953000"/>
            <a:ext cx="7772400" cy="1143000"/>
          </a:xfrm>
        </p:spPr>
        <p:txBody>
          <a:bodyPr/>
          <a:lstStyle/>
          <a:p>
            <a:r>
              <a:rPr lang="en-US" sz="2800" smtClean="0">
                <a:latin typeface="Arial" charset="0"/>
              </a:rPr>
              <a:t>Each escape sequence is a single character even though it is written with two symbols.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3723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688" y="980728"/>
            <a:ext cx="8686800" cy="4925144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tr-TR" sz="2400" dirty="0" smtClean="0">
                <a:latin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(“</a:t>
            </a:r>
            <a:r>
              <a:rPr lang="en-US" sz="2400" dirty="0" err="1" smtClean="0">
                <a:latin typeface="Courier New" pitchFamily="49" charset="0"/>
              </a:rPr>
              <a:t>abc</a:t>
            </a:r>
            <a:r>
              <a:rPr lang="en-US" sz="2400" dirty="0" smtClean="0">
                <a:latin typeface="Courier New" pitchFamily="49" charset="0"/>
              </a:rPr>
              <a:t>\\def”);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abc</a:t>
            </a:r>
            <a:r>
              <a:rPr lang="en-US" sz="2400" b="1" dirty="0" smtClean="0">
                <a:latin typeface="Courier New" pitchFamily="49" charset="0"/>
              </a:rPr>
              <a:t>\def</a:t>
            </a: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(“new\</a:t>
            </a:r>
            <a:r>
              <a:rPr lang="en-US" sz="2400" dirty="0" err="1" smtClean="0">
                <a:latin typeface="Courier New" pitchFamily="49" charset="0"/>
              </a:rPr>
              <a:t>nline</a:t>
            </a:r>
            <a:r>
              <a:rPr lang="en-US" sz="2400" dirty="0" smtClean="0">
                <a:latin typeface="Courier New" pitchFamily="49" charset="0"/>
              </a:rPr>
              <a:t>”);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new</a:t>
            </a:r>
          </a:p>
          <a:p>
            <a:pPr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line</a:t>
            </a: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char </a:t>
            </a:r>
            <a:r>
              <a:rPr lang="en-US" sz="2400" dirty="0" err="1" smtClean="0">
                <a:latin typeface="Courier New" pitchFamily="49" charset="0"/>
              </a:rPr>
              <a:t>singleQuote</a:t>
            </a:r>
            <a:r>
              <a:rPr lang="en-US" sz="2400" dirty="0" smtClean="0">
                <a:latin typeface="Courier New" pitchFamily="49" charset="0"/>
              </a:rPr>
              <a:t> = ‘\’’;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singleQuote</a:t>
            </a:r>
            <a:r>
              <a:rPr lang="en-US" sz="2400" dirty="0" smtClean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‘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800" dirty="0" smtClean="0"/>
              <a:t>String word1=“A”, word2=“B”, word3=“C”;</a:t>
            </a:r>
          </a:p>
          <a:p>
            <a:pPr>
              <a:buNone/>
            </a:pPr>
            <a:r>
              <a:rPr lang="en-US" sz="2800" dirty="0" err="1" smtClean="0"/>
              <a:t>System.out.println</a:t>
            </a:r>
            <a:r>
              <a:rPr lang="en-US" sz="2800" dirty="0" smtClean="0"/>
              <a:t>("\""+word1 +"\"" +”\n” + word2+ "\t" + word3);</a:t>
            </a:r>
          </a:p>
          <a:p>
            <a:pPr>
              <a:buNone/>
            </a:pPr>
            <a:r>
              <a:rPr lang="en-US" sz="2800" dirty="0" smtClean="0"/>
              <a:t>//How about using single quotation mark ‘\n’ 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(+)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text </a:t>
            </a:r>
            <a:r>
              <a:rPr lang="en-US" b="1" dirty="0" smtClean="0"/>
              <a:t>= "hello" + " world";</a:t>
            </a:r>
          </a:p>
          <a:p>
            <a:r>
              <a:rPr lang="en-US" dirty="0" smtClean="0"/>
              <a:t>text </a:t>
            </a:r>
            <a:r>
              <a:rPr lang="en-US" b="1" dirty="0" smtClean="0"/>
              <a:t>= text + " number " + 5;</a:t>
            </a:r>
          </a:p>
          <a:p>
            <a:endParaRPr lang="en-US" b="1" dirty="0" smtClean="0"/>
          </a:p>
          <a:p>
            <a:r>
              <a:rPr lang="en-US" b="1" dirty="0" smtClean="0"/>
              <a:t>Commenting:</a:t>
            </a:r>
          </a:p>
          <a:p>
            <a:pPr lvl="1"/>
            <a:r>
              <a:rPr lang="en-US" dirty="0" smtClean="0"/>
              <a:t>// text = "hello world number 5“;</a:t>
            </a:r>
          </a:p>
          <a:p>
            <a:pPr lvl="1"/>
            <a:r>
              <a:rPr lang="en-US" dirty="0" smtClean="0"/>
              <a:t>/* text = "hello world number 5“ */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Using </a:t>
            </a:r>
            <a:r>
              <a:rPr lang="en-US" smtClean="0">
                <a:latin typeface="Courier New" pitchFamily="49" charset="0"/>
              </a:rPr>
              <a:t>==</a:t>
            </a:r>
            <a:r>
              <a:rPr lang="en-US" smtClean="0">
                <a:latin typeface="Arial" charset="0"/>
              </a:rPr>
              <a:t>, cont</a:t>
            </a:r>
            <a:r>
              <a:rPr lang="en-US" smtClean="0">
                <a:latin typeface="Courier New" pitchFamily="49" charset="0"/>
              </a:rPr>
              <a:t>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9450"/>
            <a:ext cx="7772400" cy="5115246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charset="0"/>
              </a:rPr>
              <a:t>To test the equality of objects of class String, use method </a:t>
            </a:r>
            <a:r>
              <a:rPr lang="en-US" sz="2400" dirty="0" smtClean="0">
                <a:latin typeface="Courier New" pitchFamily="49" charset="0"/>
              </a:rPr>
              <a:t>equals.</a:t>
            </a:r>
            <a:endParaRPr lang="en-US" dirty="0" smtClean="0">
              <a:latin typeface="Arial" charset="0"/>
            </a:endParaRPr>
          </a:p>
          <a:p>
            <a:pPr lvl="1"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s1.equals(s2)</a:t>
            </a:r>
            <a:endParaRPr lang="en-US" sz="3200" b="1" dirty="0" smtClean="0">
              <a:solidFill>
                <a:srgbClr val="FF0000"/>
              </a:solidFill>
              <a:latin typeface="Arial" charset="0"/>
            </a:endParaRPr>
          </a:p>
          <a:p>
            <a:pPr lvl="1">
              <a:buFontTx/>
              <a:buNone/>
            </a:pPr>
            <a:r>
              <a:rPr lang="en-US" sz="3200" dirty="0" smtClean="0">
                <a:latin typeface="Arial" charset="0"/>
              </a:rPr>
              <a:t>or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s2.equals(s1)</a:t>
            </a:r>
            <a:endParaRPr lang="tr-TR" sz="24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tr-TR" sz="2400" dirty="0" err="1" smtClean="0">
                <a:latin typeface="Courier New" pitchFamily="49" charset="0"/>
              </a:rPr>
              <a:t>Or</a:t>
            </a:r>
            <a:endParaRPr lang="tr-TR" sz="24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tr-TR" sz="2400" dirty="0">
                <a:latin typeface="Courier New" pitchFamily="49" charset="0"/>
              </a:rPr>
              <a:t>s</a:t>
            </a:r>
            <a:r>
              <a:rPr lang="tr-TR" sz="2400" dirty="0" smtClean="0">
                <a:latin typeface="Courier New" pitchFamily="49" charset="0"/>
              </a:rPr>
              <a:t>1 == s2</a:t>
            </a:r>
            <a:endParaRPr lang="en-US" sz="3200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 test for equality ignoring case, use method </a:t>
            </a:r>
            <a:r>
              <a:rPr lang="en-US" sz="2400" dirty="0" err="1" smtClean="0">
                <a:latin typeface="Courier New" pitchFamily="49" charset="0"/>
              </a:rPr>
              <a:t>equalsIgnoreCase</a:t>
            </a:r>
            <a:r>
              <a:rPr lang="en-US" sz="2400" dirty="0" smtClean="0">
                <a:latin typeface="Courier New" pitchFamily="49" charset="0"/>
              </a:rPr>
              <a:t>.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(“</a:t>
            </a:r>
            <a:r>
              <a:rPr lang="en-US" sz="2400" dirty="0" err="1" smtClean="0">
                <a:latin typeface="Courier New" pitchFamily="49" charset="0"/>
              </a:rPr>
              <a:t>Hello”.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</a:rPr>
              <a:t>equalsIgnoreCase</a:t>
            </a:r>
            <a:r>
              <a:rPr lang="en-US" sz="2400" dirty="0" smtClean="0">
                <a:latin typeface="Courier New" pitchFamily="49" charset="0"/>
              </a:rPr>
              <a:t>(“hello”))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Screen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4925144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Courier New" pitchFamily="49" charset="0"/>
              </a:rPr>
              <a:t>System.out.print</a:t>
            </a:r>
            <a:r>
              <a:rPr lang="en-US" sz="2400" dirty="0" smtClean="0">
                <a:latin typeface="Courier New" pitchFamily="49" charset="0"/>
              </a:rPr>
              <a:t>(“</a:t>
            </a:r>
            <a:r>
              <a:rPr lang="en-US" sz="2400" dirty="0" err="1" smtClean="0">
                <a:latin typeface="Courier New" pitchFamily="49" charset="0"/>
              </a:rPr>
              <a:t>aaa</a:t>
            </a:r>
            <a:r>
              <a:rPr lang="en-US" sz="2400" dirty="0" smtClean="0">
                <a:latin typeface="Courier New" pitchFamily="49" charset="0"/>
              </a:rPr>
              <a:t>”)</a:t>
            </a:r>
          </a:p>
          <a:p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(“</a:t>
            </a:r>
            <a:r>
              <a:rPr lang="en-US" sz="2400" dirty="0" err="1" smtClean="0">
                <a:latin typeface="Courier New" pitchFamily="49" charset="0"/>
              </a:rPr>
              <a:t>bbb</a:t>
            </a:r>
            <a:r>
              <a:rPr lang="en-US" sz="2400" dirty="0" smtClean="0">
                <a:latin typeface="Courier New" pitchFamily="49" charset="0"/>
              </a:rPr>
              <a:t>”)</a:t>
            </a:r>
          </a:p>
          <a:p>
            <a:endParaRPr lang="en-US" sz="1800" dirty="0" smtClean="0"/>
          </a:p>
          <a:p>
            <a:r>
              <a:rPr lang="en-US" sz="2400" dirty="0" smtClean="0">
                <a:latin typeface="Arial" charset="0"/>
              </a:rPr>
              <a:t>The concatenation operator (</a:t>
            </a:r>
            <a:r>
              <a:rPr lang="en-US" sz="1800" dirty="0" smtClean="0">
                <a:latin typeface="Courier New" pitchFamily="49" charset="0"/>
              </a:rPr>
              <a:t>+</a:t>
            </a:r>
            <a:r>
              <a:rPr lang="en-US" sz="2400" dirty="0" smtClean="0">
                <a:latin typeface="Arial" charset="0"/>
              </a:rPr>
              <a:t>) is useful when everything does not fit on one line.  </a:t>
            </a:r>
          </a:p>
          <a:p>
            <a:pPr lvl="1"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(“When everything “ +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“does not fit on one line, use the” +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“ concatenation operator (\’+\’)”);</a:t>
            </a:r>
          </a:p>
          <a:p>
            <a:endParaRPr lang="en-US" sz="16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Alternatively, use  </a:t>
            </a:r>
            <a:r>
              <a:rPr lang="en-US" sz="1800" dirty="0" smtClean="0">
                <a:latin typeface="Courier New" pitchFamily="49" charset="0"/>
              </a:rPr>
              <a:t>print()</a:t>
            </a: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</a:rPr>
              <a:t>(“When everything “);</a:t>
            </a: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</a:rPr>
              <a:t>(“does not fit on “);</a:t>
            </a: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</a:rPr>
              <a:t>(“one line, use the “);</a:t>
            </a: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</a:rPr>
              <a:t>(“\”print\” ”);</a:t>
            </a: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</a:rPr>
              <a:t>(“statement”); 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charset="0"/>
              </a:rPr>
              <a:t>ending with a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println</a:t>
            </a:r>
            <a:r>
              <a:rPr lang="en-US" sz="2400" dirty="0" smtClean="0">
                <a:latin typeface="Courier New" pitchFamily="49" charset="0"/>
              </a:rPr>
              <a:t>()</a:t>
            </a:r>
            <a:r>
              <a:rPr lang="en-US" sz="1800" dirty="0" smtClean="0">
                <a:latin typeface="Courier New" pitchFamily="49" charset="0"/>
              </a:rPr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as an Argument to Main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738" y="2457450"/>
            <a:ext cx="8254710" cy="248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47800"/>
          </a:xfrm>
        </p:spPr>
        <p:txBody>
          <a:bodyPr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Arguments for the Method </a:t>
            </a:r>
            <a:r>
              <a:rPr lang="en-US" smtClean="0">
                <a:latin typeface="Courier New" pitchFamily="49" charset="0"/>
              </a:rPr>
              <a:t>main</a:t>
            </a:r>
            <a:r>
              <a:rPr lang="en-US" smtClean="0">
                <a:latin typeface="Arial" charset="0"/>
              </a:rPr>
              <a:t>, cont.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98663"/>
            <a:ext cx="7772400" cy="4097337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Alternatively, an array of </a:t>
            </a:r>
            <a:r>
              <a:rPr lang="en-US" sz="2000" dirty="0" smtClean="0">
                <a:latin typeface="Courier New" pitchFamily="49" charset="0"/>
              </a:rPr>
              <a:t>String</a:t>
            </a:r>
            <a:r>
              <a:rPr lang="en-US" sz="2800" dirty="0" smtClean="0">
                <a:latin typeface="Arial" charset="0"/>
              </a:rPr>
              <a:t> values can be provided in the command line.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example</a:t>
            </a:r>
          </a:p>
          <a:p>
            <a:pPr marL="912813" lvl="1" indent="-455613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java </a:t>
            </a:r>
            <a:r>
              <a:rPr lang="en-US" sz="2000" dirty="0" err="1" smtClean="0">
                <a:latin typeface="Courier New" pitchFamily="49" charset="0"/>
              </a:rPr>
              <a:t>TestProgram</a:t>
            </a:r>
            <a:r>
              <a:rPr lang="en-US" sz="2000" dirty="0" smtClean="0">
                <a:latin typeface="Courier New" pitchFamily="49" charset="0"/>
              </a:rPr>
              <a:t> Mary Lou</a:t>
            </a:r>
            <a:endParaRPr lang="en-US" sz="2000" dirty="0" smtClean="0">
              <a:latin typeface="Arial" charset="0"/>
            </a:endParaRPr>
          </a:p>
          <a:p>
            <a:pPr marL="912813" lvl="1" indent="-455613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[0]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is set to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“Mary”</a:t>
            </a:r>
            <a:endParaRPr lang="en-US" sz="2000" dirty="0" smtClean="0">
              <a:latin typeface="Arial" charset="0"/>
            </a:endParaRPr>
          </a:p>
          <a:p>
            <a:pPr marL="912813" lvl="1" indent="-455613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[1]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is set to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“Lou”</a:t>
            </a:r>
          </a:p>
          <a:p>
            <a:pPr marL="912813" lvl="1" indent="-455613"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(“Hello “ + </a:t>
            </a: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[0] +  </a:t>
            </a:r>
          </a:p>
          <a:p>
            <a:pPr marL="912813" lvl="1" indent="-455613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  “ “ + </a:t>
            </a: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[1]);</a:t>
            </a:r>
          </a:p>
          <a:p>
            <a:pPr marL="912813" lvl="1" indent="-455613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prints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Hello Mary Lou.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Shortcuts for </a:t>
            </a:r>
            <a:r>
              <a:rPr lang="en-US" dirty="0" err="1" smtClean="0"/>
              <a:t>Netbeans</a:t>
            </a:r>
            <a:r>
              <a:rPr lang="en-US" dirty="0" smtClean="0"/>
              <a:t> IDE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sout+Tab</a:t>
            </a:r>
            <a:r>
              <a:rPr lang="en-US" dirty="0" smtClean="0">
                <a:solidFill>
                  <a:srgbClr val="FF0000"/>
                </a:solidFill>
              </a:rPr>
              <a:t>: shortcut for 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(“”);</a:t>
            </a:r>
          </a:p>
          <a:p>
            <a:r>
              <a:rPr lang="en-US" dirty="0" err="1" smtClean="0"/>
              <a:t>fori+Tab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tr-TR" dirty="0" smtClean="0"/>
              <a:t>rycatch</a:t>
            </a:r>
            <a:r>
              <a:rPr lang="en-US" dirty="0" smtClean="0"/>
              <a:t>+Tab</a:t>
            </a:r>
          </a:p>
          <a:p>
            <a:r>
              <a:rPr lang="en-US" dirty="0" err="1" smtClean="0"/>
              <a:t>iff+Tab</a:t>
            </a:r>
            <a:endParaRPr lang="en-US" dirty="0" smtClean="0"/>
          </a:p>
          <a:p>
            <a:r>
              <a:rPr lang="en-US" dirty="0" err="1" smtClean="0"/>
              <a:t>ifelse+Tab</a:t>
            </a:r>
            <a:endParaRPr lang="en-US" dirty="0" smtClean="0"/>
          </a:p>
          <a:p>
            <a:r>
              <a:rPr lang="en-US" dirty="0" err="1" smtClean="0"/>
              <a:t>forv+Tab</a:t>
            </a:r>
            <a:endParaRPr lang="en-US" dirty="0" smtClean="0"/>
          </a:p>
          <a:p>
            <a:r>
              <a:rPr lang="en-US" dirty="0" err="1" smtClean="0"/>
              <a:t>dowhile+Tab</a:t>
            </a:r>
            <a:endParaRPr lang="en-US" dirty="0" smtClean="0"/>
          </a:p>
          <a:p>
            <a:r>
              <a:rPr lang="en-US" b="1" dirty="0" err="1" smtClean="0"/>
              <a:t>psvm+Tab</a:t>
            </a:r>
            <a:endParaRPr lang="tr-T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Courier New" pitchFamily="49" charset="0"/>
              </a:rPr>
              <a:t>class String</a:t>
            </a:r>
            <a:endParaRPr lang="en-US" dirty="0" smtClean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864741"/>
            <a:ext cx="8839200" cy="3128518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647564" y="5229200"/>
            <a:ext cx="7848872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These methods are called using the dot notation: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String gangsta = "Dr. </a:t>
            </a:r>
            <a:r>
              <a:rPr lang="en-US" sz="2000" dirty="0" err="1">
                <a:latin typeface="Courier New" panose="02070309020205020404" pitchFamily="49" charset="0"/>
              </a:rPr>
              <a:t>Dre</a:t>
            </a:r>
            <a:r>
              <a:rPr lang="en-US" sz="2000" dirty="0">
                <a:latin typeface="Courier New" panose="02070309020205020404" pitchFamily="49" charset="0"/>
              </a:rPr>
              <a:t>";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</a:rPr>
              <a:t>gangsta.length</a:t>
            </a:r>
            <a:r>
              <a:rPr lang="en-US" sz="2000" b="1" dirty="0">
                <a:latin typeface="Courier New" panose="02070309020205020404" pitchFamily="49" charset="0"/>
              </a:rPr>
              <a:t>()</a:t>
            </a:r>
            <a:r>
              <a:rPr lang="en-US" sz="2000" dirty="0">
                <a:latin typeface="Courier New" panose="02070309020205020404" pitchFamily="49" charset="0"/>
              </a:rPr>
              <a:t>);   </a:t>
            </a:r>
            <a:r>
              <a:rPr 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Class String - </a:t>
            </a:r>
            <a:r>
              <a:rPr lang="en-US" dirty="0" err="1" smtClean="0">
                <a:latin typeface="Courier New" pitchFamily="49" charset="0"/>
              </a:rPr>
              <a:t>Cntd</a:t>
            </a:r>
            <a:endParaRPr lang="en-US" dirty="0" smtClean="0"/>
          </a:p>
        </p:txBody>
      </p:sp>
      <p:sp>
        <p:nvSpPr>
          <p:cNvPr id="72806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</a:rPr>
              <a:t>String name = </a:t>
            </a:r>
            <a:r>
              <a:rPr lang="en-US" sz="2400" dirty="0" err="1" smtClean="0">
                <a:latin typeface="Courier New" panose="02070309020205020404" pitchFamily="49" charset="0"/>
              </a:rPr>
              <a:t>console.next</a:t>
            </a:r>
            <a:r>
              <a:rPr lang="en-US" sz="2400" dirty="0" smtClean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en-US" sz="2400" dirty="0" smtClean="0">
                <a:latin typeface="Courier New" panose="02070309020205020404" pitchFamily="49" charset="0"/>
              </a:rPr>
              <a:t>	if (</a:t>
            </a:r>
            <a:r>
              <a:rPr lang="en-US" sz="2400" b="1" dirty="0" err="1" smtClean="0">
                <a:latin typeface="Courier New" panose="02070309020205020404" pitchFamily="49" charset="0"/>
              </a:rPr>
              <a:t>name.startsWith</a:t>
            </a:r>
            <a:r>
              <a:rPr lang="en-US" sz="2400" b="1" dirty="0" smtClean="0">
                <a:latin typeface="Courier New" panose="02070309020205020404" pitchFamily="49" charset="0"/>
              </a:rPr>
              <a:t>("Dr.")</a:t>
            </a:r>
            <a:r>
              <a:rPr lang="en-US" sz="2400" dirty="0" smtClean="0">
                <a:latin typeface="Courier New" panose="02070309020205020404" pitchFamily="49" charset="0"/>
              </a:rPr>
              <a:t>) {</a:t>
            </a:r>
            <a:br>
              <a:rPr lang="en-US" sz="2400" dirty="0" smtClean="0">
                <a:latin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2400" dirty="0" smtClean="0">
                <a:latin typeface="Courier New" panose="02070309020205020404" pitchFamily="49" charset="0"/>
              </a:rPr>
              <a:t>("Are you single?");</a:t>
            </a:r>
            <a:br>
              <a:rPr lang="en-US" sz="2400" dirty="0" smtClean="0">
                <a:latin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</a:rPr>
              <a:t>} else if (</a:t>
            </a:r>
            <a:r>
              <a:rPr lang="en-US" sz="2400" b="1" dirty="0" err="1" smtClean="0">
                <a:latin typeface="Courier New" panose="02070309020205020404" pitchFamily="49" charset="0"/>
              </a:rPr>
              <a:t>name.equalsIgnoreCase</a:t>
            </a:r>
            <a:r>
              <a:rPr lang="en-US" sz="2400" b="1" dirty="0" smtClean="0">
                <a:latin typeface="Courier New" panose="02070309020205020404" pitchFamily="49" charset="0"/>
              </a:rPr>
              <a:t>("LUMBERG")</a:t>
            </a:r>
            <a:r>
              <a:rPr lang="en-US" sz="2400" dirty="0" smtClean="0">
                <a:latin typeface="Courier New" panose="02070309020205020404" pitchFamily="49" charset="0"/>
              </a:rPr>
              <a:t>) {</a:t>
            </a:r>
            <a:br>
              <a:rPr lang="en-US" sz="2400" dirty="0" smtClean="0">
                <a:latin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2400" dirty="0" smtClean="0">
                <a:latin typeface="Courier New" panose="02070309020205020404" pitchFamily="49" charset="0"/>
              </a:rPr>
              <a:t>("I need your TPS reports.");</a:t>
            </a:r>
            <a:br>
              <a:rPr lang="en-US" sz="2400" dirty="0" smtClean="0">
                <a:latin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728106" name="Group 42"/>
          <p:cNvGraphicFramePr>
            <a:graphicFrameLocks noGrp="1"/>
          </p:cNvGraphicFramePr>
          <p:nvPr/>
        </p:nvGraphicFramePr>
        <p:xfrm>
          <a:off x="38100" y="1371600"/>
          <a:ext cx="9067800" cy="2691131"/>
        </p:xfrm>
        <a:graphic>
          <a:graphicData uri="http://schemas.openxmlformats.org/drawingml/2006/table">
            <a:tbl>
              <a:tblPr/>
              <a:tblGrid>
                <a:gridCol w="3038475"/>
                <a:gridCol w="6029325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two strings contain the same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equalsIgnoreCase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two strings contain the same characters, ignoring upper vs. lower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startsWith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one contains other's characters at start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endsWith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one contains other's characters at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the given string is found within this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06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617090"/>
              </p:ext>
            </p:extLst>
          </p:nvPr>
        </p:nvGraphicFramePr>
        <p:xfrm>
          <a:off x="38100" y="1371600"/>
          <a:ext cx="9067800" cy="3656966"/>
        </p:xfrm>
        <a:graphic>
          <a:graphicData uri="http://schemas.openxmlformats.org/drawingml/2006/table">
            <a:tbl>
              <a:tblPr/>
              <a:tblGrid>
                <a:gridCol w="3038475"/>
                <a:gridCol w="6029325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Compare two strings character by character. Returns 0 if this string is the same as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Returns the string that is this string concatenated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charAt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index)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Returns the character at the position specified by 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indexOf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(char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Returns the index of the first occurrence of the character specified by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ch.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If the character is not found returns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Replace(char c1, char c2)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Returns the string in which every occurrence of c1 is replaced with c2.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Class String  -</a:t>
            </a:r>
            <a:r>
              <a:rPr lang="en-US" dirty="0" err="1" smtClean="0">
                <a:latin typeface="Courier New" pitchFamily="49" charset="0"/>
              </a:rPr>
              <a:t>Cntd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79512" y="5205882"/>
            <a:ext cx="8784976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>
                <a:latin typeface="Courier New" panose="02070309020205020404" pitchFamily="49" charset="0"/>
              </a:rPr>
              <a:t>String major = "CSE";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>
                <a:latin typeface="Courier New" panose="02070309020205020404" pitchFamily="49" charset="0"/>
              </a:rPr>
              <a:t>	for (</a:t>
            </a:r>
            <a:r>
              <a:rPr lang="en-US" sz="2200" dirty="0" err="1">
                <a:latin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</a:rPr>
              <a:t> = 0; </a:t>
            </a:r>
            <a:r>
              <a:rPr lang="en-US" sz="2200" dirty="0" err="1">
                <a:latin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</a:rPr>
              <a:t> &lt; </a:t>
            </a:r>
            <a:r>
              <a:rPr lang="en-US" sz="2200" dirty="0" err="1">
                <a:latin typeface="Courier New" panose="02070309020205020404" pitchFamily="49" charset="0"/>
              </a:rPr>
              <a:t>major.length</a:t>
            </a:r>
            <a:r>
              <a:rPr lang="en-US" sz="2200" dirty="0">
                <a:latin typeface="Courier New" panose="02070309020205020404" pitchFamily="49" charset="0"/>
              </a:rPr>
              <a:t>(); </a:t>
            </a:r>
            <a:r>
              <a:rPr lang="en-US" sz="2200" dirty="0" err="1">
                <a:latin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>
                <a:latin typeface="Courier New" panose="02070309020205020404" pitchFamily="49" charset="0"/>
              </a:rPr>
              <a:t>	    char c = </a:t>
            </a:r>
            <a:r>
              <a:rPr lang="en-US" sz="2200" b="1" dirty="0" err="1">
                <a:latin typeface="Courier New" panose="02070309020205020404" pitchFamily="49" charset="0"/>
              </a:rPr>
              <a:t>major.charAt</a:t>
            </a:r>
            <a:r>
              <a:rPr lang="en-US" sz="2200" b="1" dirty="0">
                <a:latin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>
                <a:latin typeface="Courier New" panose="02070309020205020404" pitchFamily="49" charset="0"/>
              </a:rPr>
              <a:t>	    </a:t>
            </a:r>
            <a:r>
              <a:rPr lang="en-US" sz="2200" dirty="0" err="1">
                <a:latin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</a:rPr>
              <a:t>(c);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>
                <a:latin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54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77" y="0"/>
            <a:ext cx="767483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07504" y="44624"/>
            <a:ext cx="892899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public class StringDemo_1 {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public static void main(String[] </a:t>
            </a:r>
            <a:r>
              <a:rPr lang="en-US" dirty="0" err="1">
                <a:latin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</a:rPr>
              <a:t>    {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String sentence = new String( "Text processing is hard!");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position;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char a =</a:t>
            </a:r>
            <a:r>
              <a:rPr lang="en-US" dirty="0" err="1">
                <a:latin typeface="Courier New" panose="02070309020205020404" pitchFamily="49" charset="0"/>
              </a:rPr>
              <a:t>sentence.charAt</a:t>
            </a:r>
            <a:r>
              <a:rPr lang="en-US" dirty="0">
                <a:latin typeface="Courier New" panose="02070309020205020404" pitchFamily="49" charset="0"/>
              </a:rPr>
              <a:t>(1);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(a);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sentence.concat</a:t>
            </a:r>
            <a:r>
              <a:rPr lang="en-US" dirty="0">
                <a:latin typeface="Courier New" panose="02070309020205020404" pitchFamily="49" charset="0"/>
              </a:rPr>
              <a:t>("....");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(sentence);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sentence=</a:t>
            </a:r>
            <a:r>
              <a:rPr lang="en-US" dirty="0" err="1">
                <a:latin typeface="Courier New" panose="02070309020205020404" pitchFamily="49" charset="0"/>
              </a:rPr>
              <a:t>sentence.concat</a:t>
            </a:r>
            <a:r>
              <a:rPr lang="en-US" dirty="0">
                <a:latin typeface="Courier New" panose="02070309020205020404" pitchFamily="49" charset="0"/>
              </a:rPr>
              <a:t>("....");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 position = </a:t>
            </a:r>
            <a:r>
              <a:rPr lang="en-US" dirty="0" err="1">
                <a:latin typeface="Courier New" panose="02070309020205020404" pitchFamily="49" charset="0"/>
              </a:rPr>
              <a:t>sentence.indexOf</a:t>
            </a:r>
            <a:r>
              <a:rPr lang="en-US" dirty="0">
                <a:latin typeface="Courier New" panose="02070309020205020404" pitchFamily="49" charset="0"/>
              </a:rPr>
              <a:t>("hard");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(sentence);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("012345678901234567890123");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("The word \"hard\" starts at index "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                       + position);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sentence = </a:t>
            </a:r>
            <a:r>
              <a:rPr lang="en-US" dirty="0" err="1">
                <a:latin typeface="Courier New" panose="02070309020205020404" pitchFamily="49" charset="0"/>
              </a:rPr>
              <a:t>sentence.substring</a:t>
            </a:r>
            <a:r>
              <a:rPr lang="en-US" dirty="0">
                <a:latin typeface="Courier New" panose="02070309020205020404" pitchFamily="49" charset="0"/>
              </a:rPr>
              <a:t>(0, position) + "easy!";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("The changed string is:");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(sentence);</a:t>
            </a:r>
          </a:p>
          <a:p>
            <a:r>
              <a:rPr lang="en-US" dirty="0"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64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essentially arrays of characters</a:t>
            </a:r>
          </a:p>
          <a:p>
            <a:r>
              <a:rPr lang="en-US" dirty="0" smtClean="0"/>
              <a:t>The String class provides many functions for manipulating strings</a:t>
            </a:r>
          </a:p>
          <a:p>
            <a:pPr lvl="1"/>
            <a:r>
              <a:rPr lang="en-US" dirty="0" smtClean="0"/>
              <a:t>Searching/matching operations</a:t>
            </a:r>
          </a:p>
          <a:p>
            <a:pPr lvl="1"/>
            <a:r>
              <a:rPr lang="en-US" dirty="0" smtClean="0"/>
              <a:t>Replacing characters</a:t>
            </a:r>
          </a:p>
          <a:p>
            <a:pPr lvl="1"/>
            <a:r>
              <a:rPr lang="en-US" dirty="0" smtClean="0"/>
              <a:t>Finding characters</a:t>
            </a:r>
          </a:p>
          <a:p>
            <a:pPr lvl="1"/>
            <a:r>
              <a:rPr lang="en-US" dirty="0" smtClean="0"/>
              <a:t>Trimming whitespace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vs. String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“h” is a String</a:t>
            </a:r>
          </a:p>
          <a:p>
            <a:r>
              <a:rPr lang="en-US" dirty="0" smtClean="0"/>
              <a:t>‘h’ is a char</a:t>
            </a:r>
          </a:p>
          <a:p>
            <a:r>
              <a:rPr lang="en-US" dirty="0" smtClean="0"/>
              <a:t>String is an Object; it contains methods</a:t>
            </a:r>
          </a:p>
          <a:p>
            <a:pPr lvl="1">
              <a:spcBef>
                <a:spcPct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 = "h";</a:t>
            </a:r>
          </a:p>
          <a:p>
            <a:pPr lvl="1">
              <a:spcBef>
                <a:spcPct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s.toUpperCase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</a:t>
            </a:r>
            <a:r>
              <a:rPr lang="en-US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'H'</a:t>
            </a:r>
          </a:p>
          <a:p>
            <a:pPr lvl="1">
              <a:spcBef>
                <a:spcPct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</a:t>
            </a:r>
            <a:r>
              <a:rPr lang="en-US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1</a:t>
            </a:r>
          </a:p>
          <a:p>
            <a:pPr lvl="1">
              <a:spcBef>
                <a:spcPct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(0);   </a:t>
            </a:r>
            <a:r>
              <a:rPr lang="en-US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'H'</a:t>
            </a:r>
          </a:p>
          <a:p>
            <a:r>
              <a:rPr lang="en-US" dirty="0" smtClean="0"/>
              <a:t>Char is primitive; you cant call methods on it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 = 'h';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 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c.toUpperCase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ERROR: "cannot be dereferenced"</a:t>
            </a:r>
            <a:endParaRPr lang="en-US" sz="2000" dirty="0">
              <a:solidFill>
                <a:srgbClr val="800000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05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char values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compare char values with relational operators:</a:t>
            </a:r>
          </a:p>
          <a:p>
            <a:pPr marL="742950" lvl="2" indent="-342900"/>
            <a:r>
              <a:rPr lang="en-US" dirty="0">
                <a:latin typeface="Courier New" panose="02070309020205020404" pitchFamily="49" charset="0"/>
              </a:rPr>
              <a:t>'a' &lt; 'b'</a:t>
            </a:r>
            <a:r>
              <a:rPr lang="en-US" dirty="0"/>
              <a:t>    and    </a:t>
            </a:r>
            <a:r>
              <a:rPr lang="en-US" dirty="0">
                <a:latin typeface="Courier New" panose="02070309020205020404" pitchFamily="49" charset="0"/>
              </a:rPr>
              <a:t>'X' == 'X'</a:t>
            </a:r>
            <a:r>
              <a:rPr lang="en-US" dirty="0"/>
              <a:t>    and    </a:t>
            </a:r>
            <a:r>
              <a:rPr lang="en-US" dirty="0">
                <a:latin typeface="Courier New" panose="02070309020205020404" pitchFamily="49" charset="0"/>
              </a:rPr>
              <a:t>'Q' != 'q'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An example that prints the alphabet: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for (char c = 'a'; c &lt;= 'z'; </a:t>
            </a:r>
            <a:r>
              <a:rPr lang="en-US" sz="2400" dirty="0" err="1">
                <a:latin typeface="Courier New" panose="02070309020205020404" pitchFamily="49" charset="0"/>
              </a:rPr>
              <a:t>c++</a:t>
            </a:r>
            <a:r>
              <a:rPr lang="en-US" sz="24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	    </a:t>
            </a:r>
            <a:r>
              <a:rPr lang="en-US" sz="2400" dirty="0" err="1">
                <a:latin typeface="Courier New" panose="02070309020205020404" pitchFamily="49" charset="0"/>
              </a:rPr>
              <a:t>System.out.print</a:t>
            </a:r>
            <a:r>
              <a:rPr lang="en-US" sz="2400" dirty="0">
                <a:latin typeface="Courier New" panose="02070309020205020404" pitchFamily="49" charset="0"/>
              </a:rPr>
              <a:t>(c);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</a:rPr>
              <a:t>}</a:t>
            </a:r>
            <a:endParaRPr lang="tr-TR" sz="2400" dirty="0" smtClean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tr-TR" sz="24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tr-TR" sz="2400" dirty="0" smtClean="0">
                <a:latin typeface="Courier New" panose="02070309020205020404" pitchFamily="49" charset="0"/>
              </a:rPr>
              <a:t>Çıktı: </a:t>
            </a:r>
            <a:r>
              <a:rPr lang="en-US" dirty="0" err="1" smtClean="0"/>
              <a:t>abcdefghijklmnopqrstuvwxyz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99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Declaring and Printing Strings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</a:rPr>
              <a:t>declaring	 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	String greeting;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greeting = “Hello!”;</a:t>
            </a:r>
            <a:endParaRPr lang="en-US" sz="2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sz="2400" dirty="0">
                <a:latin typeface="Arial" panose="020B0604020202020204" pitchFamily="34" charset="0"/>
              </a:rPr>
              <a:t>or</a:t>
            </a:r>
            <a:endParaRPr lang="en-US" sz="2000" dirty="0">
              <a:latin typeface="Arial" panose="020B0604020202020204" pitchFamily="34" charset="0"/>
            </a:endParaRPr>
          </a:p>
          <a:p>
            <a:pPr lvl="1"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String greeting = “Hello!”;</a:t>
            </a:r>
            <a:endParaRPr lang="en-US" sz="2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sz="2400" dirty="0">
                <a:latin typeface="Arial" panose="020B0604020202020204" pitchFamily="34" charset="0"/>
              </a:rPr>
              <a:t>or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String greeting = new String(“Hello!”);</a:t>
            </a:r>
          </a:p>
          <a:p>
            <a:r>
              <a:rPr lang="en-US" sz="2800" dirty="0">
                <a:latin typeface="Arial" panose="020B0604020202020204" pitchFamily="34" charset="0"/>
              </a:rPr>
              <a:t>printing</a:t>
            </a:r>
          </a:p>
          <a:p>
            <a:pPr>
              <a:buFontTx/>
              <a:buNone/>
            </a:pPr>
            <a:r>
              <a:rPr lang="en-US" sz="2800" dirty="0">
                <a:latin typeface="Arial" panose="020B0604020202020204" pitchFamily="34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(greeting);</a:t>
            </a:r>
            <a:endParaRPr lang="en-US" sz="2800" dirty="0">
              <a:latin typeface="Courier New" panose="02070309020205020404" pitchFamily="49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1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Concatenation of Strings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Two strings are </a:t>
            </a:r>
            <a:r>
              <a:rPr lang="en-US" sz="2800" i="1" dirty="0">
                <a:latin typeface="Arial" panose="020B0604020202020204" pitchFamily="34" charset="0"/>
              </a:rPr>
              <a:t>concatenated</a:t>
            </a:r>
            <a:r>
              <a:rPr lang="en-US" sz="2800" dirty="0">
                <a:latin typeface="Arial" panose="020B0604020202020204" pitchFamily="34" charset="0"/>
              </a:rPr>
              <a:t> using the </a:t>
            </a:r>
            <a:r>
              <a:rPr lang="en-US" sz="2000" dirty="0">
                <a:latin typeface="Courier New" panose="02070309020205020404" pitchFamily="49" charset="0"/>
              </a:rPr>
              <a:t>+</a:t>
            </a:r>
            <a:r>
              <a:rPr lang="en-US" sz="2800" dirty="0">
                <a:latin typeface="Arial" panose="020B0604020202020204" pitchFamily="34" charset="0"/>
              </a:rPr>
              <a:t> operator.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String greeting = “Hello”;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String sentence;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sentence = greeting + “ officer”;</a:t>
            </a:r>
          </a:p>
          <a:p>
            <a:pPr lvl="1">
              <a:buFontTx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(sentence</a:t>
            </a:r>
            <a:r>
              <a:rPr lang="en-US" sz="2000" dirty="0" smtClean="0">
                <a:latin typeface="Courier New" panose="02070309020205020404" pitchFamily="49" charset="0"/>
              </a:rPr>
              <a:t>);</a:t>
            </a:r>
            <a:endParaRPr lang="tr-TR" sz="2000" dirty="0" smtClean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tr-TR" sz="20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tr-TR" sz="2800" dirty="0" smtClean="0">
              <a:latin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</a:rPr>
              <a:t>Any </a:t>
            </a:r>
            <a:r>
              <a:rPr lang="en-US" sz="2800" dirty="0">
                <a:latin typeface="Arial" panose="020B0604020202020204" pitchFamily="34" charset="0"/>
              </a:rPr>
              <a:t>number of strings can be concatenated using the </a:t>
            </a:r>
            <a:r>
              <a:rPr lang="en-US" sz="2000" dirty="0">
                <a:latin typeface="Courier New" panose="02070309020205020404" pitchFamily="49" charset="0"/>
              </a:rPr>
              <a:t>+</a:t>
            </a:r>
            <a:r>
              <a:rPr lang="en-US" sz="2800" dirty="0">
                <a:latin typeface="Arial" panose="020B0604020202020204" pitchFamily="34" charset="0"/>
              </a:rPr>
              <a:t> operator</a:t>
            </a:r>
            <a:r>
              <a:rPr lang="en-US" sz="2800" dirty="0" smtClean="0">
                <a:latin typeface="Arial" panose="020B0604020202020204" pitchFamily="34" charset="0"/>
              </a:rPr>
              <a:t>.</a:t>
            </a:r>
            <a:endParaRPr lang="tr-TR" sz="2800" dirty="0" smtClean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tr-TR" sz="2800" dirty="0" smtClean="0">
                <a:latin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</a:rPr>
              <a:t>String </a:t>
            </a:r>
            <a:r>
              <a:rPr lang="en-US" sz="2200" dirty="0">
                <a:latin typeface="Courier New" panose="02070309020205020404" pitchFamily="49" charset="0"/>
              </a:rPr>
              <a:t>solution;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</a:rPr>
              <a:t>	solution =</a:t>
            </a:r>
            <a:r>
              <a:rPr lang="en-US" sz="3000" dirty="0">
                <a:latin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</a:rPr>
              <a:t>“The temperature is “ + 72;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</a:rPr>
              <a:t>	</a:t>
            </a:r>
            <a:r>
              <a:rPr lang="en-US" sz="22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2200" dirty="0" smtClean="0">
                <a:latin typeface="Courier New" panose="02070309020205020404" pitchFamily="49" charset="0"/>
              </a:rPr>
              <a:t>(solution);</a:t>
            </a:r>
            <a:endParaRPr lang="tr-TR" sz="2200" dirty="0" smtClean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sz="2200" dirty="0" smtClean="0">
                <a:latin typeface="Courier New" panose="02070309020205020404" pitchFamily="49" charset="0"/>
              </a:rPr>
              <a:t>  </a:t>
            </a:r>
            <a:r>
              <a:rPr lang="en-US" sz="22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2200" dirty="0" smtClean="0">
                <a:latin typeface="Courier New" panose="02070309020205020404" pitchFamily="49" charset="0"/>
              </a:rPr>
              <a:t>(solution</a:t>
            </a:r>
            <a:r>
              <a:rPr lang="tr-TR" sz="2200" dirty="0" smtClean="0">
                <a:latin typeface="Courier New" panose="02070309020205020404" pitchFamily="49" charset="0"/>
              </a:rPr>
              <a:t>.</a:t>
            </a:r>
            <a:r>
              <a:rPr lang="tr-TR" sz="2200" dirty="0" err="1" smtClean="0">
                <a:latin typeface="Courier New" panose="02070309020205020404" pitchFamily="49" charset="0"/>
              </a:rPr>
              <a:t>length</a:t>
            </a:r>
            <a:r>
              <a:rPr lang="en-US" sz="2200" dirty="0" smtClean="0">
                <a:latin typeface="Courier New" panose="02070309020205020404" pitchFamily="49" charset="0"/>
              </a:rPr>
              <a:t>());</a:t>
            </a:r>
            <a:endParaRPr lang="tr-TR" sz="22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sz="2200" dirty="0">
              <a:latin typeface="Courier New" panose="02070309020205020404" pitchFamily="49" charset="0"/>
            </a:endParaRPr>
          </a:p>
          <a:p>
            <a:endParaRPr lang="en-US" sz="2200" dirty="0"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01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Concetentaion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processing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 a = 2, b=3; </a:t>
            </a:r>
          </a:p>
          <a:p>
            <a:r>
              <a:rPr lang="en-US" dirty="0" err="1" smtClean="0"/>
              <a:t>System.out.println</a:t>
            </a:r>
            <a:r>
              <a:rPr lang="en-US" dirty="0"/>
              <a:t>("a = "+</a:t>
            </a:r>
            <a:r>
              <a:rPr lang="en-US" dirty="0" err="1"/>
              <a:t>a+b</a:t>
            </a:r>
            <a:r>
              <a:rPr lang="en-US" dirty="0" smtClean="0"/>
              <a:t>);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>
                <a:solidFill>
                  <a:srgbClr val="FF0000"/>
                </a:solidFill>
              </a:rPr>
              <a:t>Difference</a:t>
            </a:r>
            <a:r>
              <a:rPr lang="tr-TR" dirty="0" smtClean="0">
                <a:solidFill>
                  <a:srgbClr val="FF0000"/>
                </a:solidFill>
              </a:rPr>
              <a:t>???</a:t>
            </a:r>
          </a:p>
          <a:p>
            <a:endParaRPr lang="tr-TR" dirty="0"/>
          </a:p>
          <a:p>
            <a:r>
              <a:rPr lang="en-US" dirty="0"/>
              <a:t>double  a = 2, b=3; </a:t>
            </a:r>
          </a:p>
          <a:p>
            <a:r>
              <a:rPr lang="en-US" dirty="0" err="1" smtClean="0"/>
              <a:t>System.out.println</a:t>
            </a:r>
            <a:r>
              <a:rPr lang="en-US" dirty="0"/>
              <a:t>("a = </a:t>
            </a:r>
            <a:r>
              <a:rPr lang="en-US" dirty="0" smtClean="0"/>
              <a:t>"+</a:t>
            </a:r>
            <a:r>
              <a:rPr lang="tr-TR" dirty="0"/>
              <a:t>(</a:t>
            </a:r>
            <a:r>
              <a:rPr lang="en-US" dirty="0" err="1" smtClean="0"/>
              <a:t>a+b</a:t>
            </a:r>
            <a:r>
              <a:rPr lang="tr-TR" dirty="0" smtClean="0"/>
              <a:t>)</a:t>
            </a:r>
            <a:r>
              <a:rPr lang="en-US" dirty="0" smtClean="0"/>
              <a:t>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4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more useful codes</a:t>
            </a:r>
            <a:br>
              <a:rPr lang="en-US" dirty="0" smtClean="0"/>
            </a:br>
            <a:r>
              <a:rPr lang="en-US" dirty="0" smtClean="0"/>
              <a:t>Conversion by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to String:</a:t>
            </a:r>
          </a:p>
          <a:p>
            <a:pPr lvl="1"/>
            <a:r>
              <a:rPr lang="en-US" dirty="0" smtClean="0"/>
              <a:t>String five = 5;			 </a:t>
            </a:r>
            <a:r>
              <a:rPr lang="tr-TR" dirty="0" smtClean="0"/>
              <a:t>      </a:t>
            </a:r>
            <a:r>
              <a:rPr lang="en-US" dirty="0" smtClean="0"/>
              <a:t>// </a:t>
            </a:r>
            <a:r>
              <a:rPr lang="tr-TR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String five = </a:t>
            </a:r>
            <a:r>
              <a:rPr lang="en-US" dirty="0" err="1" smtClean="0"/>
              <a:t>Integer.toString</a:t>
            </a:r>
            <a:r>
              <a:rPr lang="en-US" dirty="0" smtClean="0"/>
              <a:t>(5);  </a:t>
            </a:r>
            <a:r>
              <a:rPr lang="tr-TR" dirty="0" smtClean="0"/>
              <a:t>// ?</a:t>
            </a:r>
          </a:p>
          <a:p>
            <a:pPr lvl="1"/>
            <a:r>
              <a:rPr lang="en-US" dirty="0"/>
              <a:t>String five = </a:t>
            </a:r>
            <a:r>
              <a:rPr lang="en-US" dirty="0" err="1" smtClean="0"/>
              <a:t>Double.toString</a:t>
            </a:r>
            <a:r>
              <a:rPr lang="en-US" dirty="0" smtClean="0"/>
              <a:t>(5)</a:t>
            </a:r>
            <a:r>
              <a:rPr lang="tr-TR" dirty="0" smtClean="0"/>
              <a:t>  //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String five = “” + 5;		</a:t>
            </a:r>
            <a:r>
              <a:rPr lang="tr-TR" dirty="0" smtClean="0"/>
              <a:t>      </a:t>
            </a:r>
            <a:r>
              <a:rPr lang="en-US" dirty="0" smtClean="0"/>
              <a:t>// </a:t>
            </a:r>
            <a:r>
              <a:rPr lang="tr-TR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String to </a:t>
            </a:r>
            <a:r>
              <a:rPr lang="en-US" dirty="0" err="1" smtClean="0"/>
              <a:t>int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foo = “18”; 			</a:t>
            </a:r>
            <a:r>
              <a:rPr lang="tr-TR" dirty="0" smtClean="0"/>
              <a:t>                    </a:t>
            </a:r>
            <a:r>
              <a:rPr lang="en-US" dirty="0" smtClean="0"/>
              <a:t>// </a:t>
            </a:r>
            <a:r>
              <a:rPr lang="tr-TR" dirty="0" smtClean="0"/>
              <a:t>?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foo = </a:t>
            </a:r>
            <a:r>
              <a:rPr lang="en-US" dirty="0" err="1" smtClean="0"/>
              <a:t>Integer.parseInt</a:t>
            </a:r>
            <a:r>
              <a:rPr lang="en-US" dirty="0" smtClean="0"/>
              <a:t>(“18”);  </a:t>
            </a:r>
            <a:r>
              <a:rPr lang="tr-TR" dirty="0" smtClean="0"/>
              <a:t>              </a:t>
            </a:r>
            <a:r>
              <a:rPr lang="en-US" dirty="0" smtClean="0"/>
              <a:t>//</a:t>
            </a:r>
            <a:r>
              <a:rPr lang="tr-TR" dirty="0" smtClean="0"/>
              <a:t> ?</a:t>
            </a:r>
            <a:endParaRPr lang="en-US" dirty="0" smtClean="0"/>
          </a:p>
          <a:p>
            <a:pPr lvl="1"/>
            <a:r>
              <a:rPr lang="tr-TR" dirty="0"/>
              <a:t>d</a:t>
            </a:r>
            <a:r>
              <a:rPr lang="en-US" dirty="0" err="1" smtClean="0"/>
              <a:t>ouble</a:t>
            </a:r>
            <a:r>
              <a:rPr lang="en-US" dirty="0" smtClean="0"/>
              <a:t> d = </a:t>
            </a:r>
            <a:r>
              <a:rPr lang="en-US" dirty="0" err="1" smtClean="0"/>
              <a:t>Double.parseDouble</a:t>
            </a:r>
            <a:r>
              <a:rPr lang="en-US" dirty="0" smtClean="0"/>
              <a:t>(“18”);   //</a:t>
            </a:r>
            <a:r>
              <a:rPr lang="tr-TR" dirty="0" smtClean="0"/>
              <a:t>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968</Words>
  <Application>Microsoft Office PowerPoint</Application>
  <PresentationFormat>Ekran Gösterisi (4:3)</PresentationFormat>
  <Paragraphs>286</Paragraphs>
  <Slides>24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Verdana</vt:lpstr>
      <vt:lpstr>Wingdings 2</vt:lpstr>
      <vt:lpstr>Office Theme</vt:lpstr>
      <vt:lpstr>STRINGS</vt:lpstr>
      <vt:lpstr>Useful Shortcuts for Netbeans IDE</vt:lpstr>
      <vt:lpstr>Strings</vt:lpstr>
      <vt:lpstr>Char vs. String</vt:lpstr>
      <vt:lpstr>Comparing char values</vt:lpstr>
      <vt:lpstr>Declaring and Printing Strings</vt:lpstr>
      <vt:lpstr>Concatenation of Strings</vt:lpstr>
      <vt:lpstr>Concetentaion or processing</vt:lpstr>
      <vt:lpstr>Some more useful codes Conversion by method</vt:lpstr>
      <vt:lpstr>Double-double vs. Integer-int</vt:lpstr>
      <vt:lpstr>PowerPoint Sunusu</vt:lpstr>
      <vt:lpstr>Strings</vt:lpstr>
      <vt:lpstr>Escape Characters</vt:lpstr>
      <vt:lpstr>Examples</vt:lpstr>
      <vt:lpstr>String Concatenation (+)</vt:lpstr>
      <vt:lpstr>Using ==, cont.</vt:lpstr>
      <vt:lpstr>Screen Output</vt:lpstr>
      <vt:lpstr>String as an Argument to Main</vt:lpstr>
      <vt:lpstr>Arguments for the Method main, cont.</vt:lpstr>
      <vt:lpstr>class String</vt:lpstr>
      <vt:lpstr>Class String - Cntd</vt:lpstr>
      <vt:lpstr>Class String  -Cntd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asayar</dc:creator>
  <cp:lastModifiedBy>asayar</cp:lastModifiedBy>
  <cp:revision>96</cp:revision>
  <dcterms:created xsi:type="dcterms:W3CDTF">2012-10-12T11:14:17Z</dcterms:created>
  <dcterms:modified xsi:type="dcterms:W3CDTF">2019-10-01T16:06:50Z</dcterms:modified>
</cp:coreProperties>
</file>