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85" r:id="rId24"/>
    <p:sldId id="287" r:id="rId25"/>
    <p:sldId id="286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62366" autoAdjust="0"/>
  </p:normalViewPr>
  <p:slideViewPr>
    <p:cSldViewPr>
      <p:cViewPr varScale="1">
        <p:scale>
          <a:sx n="71" d="100"/>
          <a:sy n="71" d="100"/>
        </p:scale>
        <p:origin x="-306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82791-3CCF-4FF1-AE83-92ADEF1CF1DD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518-0E79-48B6-8D07-E43766AA9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3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Türkçe karakterler de kabul</a:t>
            </a:r>
            <a:r>
              <a:rPr lang="tr-TR" baseline="0" dirty="0" smtClean="0"/>
              <a:t> eder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47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// x = 2.0</a:t>
            </a:r>
          </a:p>
          <a:p>
            <a:r>
              <a:rPr lang="en-US" dirty="0" smtClean="0"/>
              <a:t>// y = 1.0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711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x’s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:</a:t>
            </a:r>
            <a:r>
              <a:rPr lang="tr-TR" baseline="0" dirty="0" smtClean="0"/>
              <a:t> 1</a:t>
            </a:r>
          </a:p>
          <a:p>
            <a:r>
              <a:rPr lang="tr-TR" dirty="0" err="1" smtClean="0"/>
              <a:t>x's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: 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1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7.0</a:t>
            </a:r>
          </a:p>
          <a:p>
            <a:r>
              <a:rPr lang="tr-TR" dirty="0" smtClean="0"/>
              <a:t>3.5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312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</a:t>
            </a:r>
          </a:p>
          <a:p>
            <a:r>
              <a:rPr lang="en-US" dirty="0" smtClean="0"/>
              <a:t>1.0</a:t>
            </a:r>
          </a:p>
          <a:p>
            <a:r>
              <a:rPr lang="en-US" dirty="0" smtClean="0"/>
              <a:t>1.5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38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 in değeri çıktı da 144.0 </a:t>
            </a:r>
            <a:r>
              <a:rPr lang="tr-TR" dirty="0" err="1" smtClean="0"/>
              <a:t>olcak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IC possible loss of precision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 possible loss of precision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 possible loss of precision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33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I've received an </a:t>
            </a:r>
            <a:r>
              <a:rPr lang="en-US" dirty="0" err="1" smtClean="0"/>
              <a:t>int</a:t>
            </a:r>
            <a:r>
              <a:rPr lang="en-US" dirty="0" smtClean="0"/>
              <a:t> of value 126</a:t>
            </a:r>
          </a:p>
          <a:p>
            <a:endParaRPr lang="en-US" dirty="0" smtClean="0"/>
          </a:p>
          <a:p>
            <a:r>
              <a:rPr lang="en-US" dirty="0" smtClean="0"/>
              <a:t>I've received a byte of value 126</a:t>
            </a:r>
          </a:p>
          <a:p>
            <a:endParaRPr lang="en-US" dirty="0" smtClean="0"/>
          </a:p>
          <a:p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aciksa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cagrilir</a:t>
            </a:r>
            <a:r>
              <a:rPr lang="en-US" baseline="0" dirty="0" smtClean="0"/>
              <a:t>.</a:t>
            </a:r>
            <a:endParaRPr lang="tr-TR" baseline="0" dirty="0" smtClean="0"/>
          </a:p>
          <a:p>
            <a:endParaRPr lang="tr-TR" baseline="0" dirty="0" smtClean="0"/>
          </a:p>
          <a:p>
            <a:pPr algn="just"/>
            <a:r>
              <a:rPr lang="tr-TR" baseline="0" dirty="0" err="1" smtClean="0"/>
              <a:t>Byte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long</a:t>
            </a:r>
            <a:r>
              <a:rPr lang="tr-TR" baseline="0" dirty="0" smtClean="0"/>
              <a:t> olsa en yakını mı çağırır? bak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593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I've received an </a:t>
            </a:r>
            <a:r>
              <a:rPr lang="en-US" dirty="0" err="1" smtClean="0"/>
              <a:t>int</a:t>
            </a:r>
            <a:r>
              <a:rPr lang="en-US" dirty="0" smtClean="0"/>
              <a:t> of value 65</a:t>
            </a:r>
          </a:p>
          <a:p>
            <a:endParaRPr lang="en-US" dirty="0" smtClean="0"/>
          </a:p>
          <a:p>
            <a:r>
              <a:rPr lang="en-US" dirty="0" err="1" smtClean="0"/>
              <a:t>Hata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OZET KURAL:</a:t>
            </a:r>
          </a:p>
          <a:p>
            <a:endParaRPr lang="en-US" dirty="0" smtClean="0"/>
          </a:p>
          <a:p>
            <a:r>
              <a:rPr lang="en-US" dirty="0" err="1" smtClean="0"/>
              <a:t>soldaki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kapsamli</a:t>
            </a:r>
            <a:r>
              <a:rPr lang="en-US" dirty="0" smtClean="0"/>
              <a:t> </a:t>
            </a:r>
            <a:r>
              <a:rPr lang="en-US" dirty="0" err="1" smtClean="0"/>
              <a:t>olunca</a:t>
            </a:r>
            <a:r>
              <a:rPr lang="en-US" dirty="0" smtClean="0"/>
              <a:t> (</a:t>
            </a:r>
            <a:r>
              <a:rPr lang="en-US" dirty="0" err="1" smtClean="0"/>
              <a:t>agacta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yukarda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) </a:t>
            </a:r>
            <a:r>
              <a:rPr lang="en-US" dirty="0" err="1" smtClean="0"/>
              <a:t>sorun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endParaRPr lang="en-US" dirty="0" smtClean="0"/>
          </a:p>
          <a:p>
            <a:r>
              <a:rPr lang="en-US" dirty="0" err="1" smtClean="0"/>
              <a:t>sagdaki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kapsamli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(</a:t>
            </a:r>
            <a:r>
              <a:rPr lang="en-US" dirty="0" err="1" smtClean="0"/>
              <a:t>agacta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asagida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) cast 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8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CC6C-AFBB-48D2-9B4F-DB045B719E3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en-US" dirty="0" smtClean="0"/>
              <a:t>Types, Variables and Operators</a:t>
            </a:r>
            <a:endParaRPr lang="tr-TR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4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400" dirty="0" err="1" smtClean="0">
                <a:solidFill>
                  <a:schemeClr val="tx1">
                    <a:tint val="75000"/>
                  </a:schemeClr>
                </a:solidFill>
              </a:rPr>
              <a:t>Fall</a:t>
            </a:r>
            <a:r>
              <a:rPr lang="tr-TR" sz="240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tr-TR" sz="2400" smtClean="0">
                <a:solidFill>
                  <a:schemeClr val="tx1">
                    <a:tint val="75000"/>
                  </a:schemeClr>
                </a:solidFill>
              </a:rPr>
              <a:t>2019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that perform simple computations</a:t>
            </a:r>
          </a:p>
          <a:p>
            <a:r>
              <a:rPr lang="en-US" dirty="0" smtClean="0"/>
              <a:t>Assignment: =</a:t>
            </a:r>
          </a:p>
          <a:p>
            <a:r>
              <a:rPr lang="en-US" dirty="0" smtClean="0"/>
              <a:t>Addition: +</a:t>
            </a:r>
          </a:p>
          <a:p>
            <a:r>
              <a:rPr lang="en-US" dirty="0" smtClean="0"/>
              <a:t>Subtraction: -</a:t>
            </a:r>
          </a:p>
          <a:p>
            <a:r>
              <a:rPr lang="en-US" dirty="0" smtClean="0"/>
              <a:t>Multiplication: *</a:t>
            </a:r>
          </a:p>
          <a:p>
            <a:r>
              <a:rPr lang="en-US" dirty="0" smtClean="0"/>
              <a:t>Division: /</a:t>
            </a:r>
          </a:p>
          <a:p>
            <a:r>
              <a:rPr lang="en-US" dirty="0" smtClean="0"/>
              <a:t>Mod: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r>
              <a:rPr lang="tr-TR" dirty="0" smtClean="0"/>
              <a:t> - </a:t>
            </a:r>
            <a:r>
              <a:rPr lang="tr-TR" dirty="0" err="1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Follows standard math rules: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pPr lvl="1"/>
            <a:r>
              <a:rPr lang="en-US" dirty="0" smtClean="0"/>
              <a:t>Addition and subtraction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double x = 3 / 2 + 1; </a:t>
            </a:r>
            <a:endParaRPr lang="tr-TR" dirty="0" smtClean="0"/>
          </a:p>
          <a:p>
            <a:pPr lvl="2"/>
            <a:r>
              <a:rPr lang="tr-TR" dirty="0" err="1" smtClean="0"/>
              <a:t>System.out.println</a:t>
            </a:r>
            <a:r>
              <a:rPr lang="tr-TR" dirty="0" smtClean="0"/>
              <a:t>(‘’x = ’’+x);</a:t>
            </a:r>
          </a:p>
          <a:p>
            <a:pPr lvl="1"/>
            <a:r>
              <a:rPr lang="en-US" dirty="0" smtClean="0"/>
              <a:t>double y = 3 / (2 + 1); </a:t>
            </a:r>
            <a:endParaRPr lang="tr-TR" dirty="0" smtClean="0"/>
          </a:p>
          <a:p>
            <a:pPr lvl="2"/>
            <a:r>
              <a:rPr lang="tr-TR" dirty="0" err="1"/>
              <a:t>System.out.println</a:t>
            </a:r>
            <a:r>
              <a:rPr lang="tr-TR" dirty="0" smtClean="0"/>
              <a:t>(‘’y = ’’+y);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50179" name="Picture 4" descr="F:\macdata\Graphics\prenhall\ph448_savich_Don'tdel\jpeg\ch02\fg02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2133600"/>
            <a:ext cx="733742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The </a:t>
            </a:r>
            <a:r>
              <a:rPr lang="en-US" sz="2800" i="1" dirty="0" smtClean="0">
                <a:latin typeface="Arial" charset="0"/>
              </a:rPr>
              <a:t>binary</a:t>
            </a:r>
            <a:r>
              <a:rPr lang="en-US" sz="2800" dirty="0" smtClean="0">
                <a:latin typeface="Arial" charset="0"/>
              </a:rPr>
              <a:t> arithmetic operators 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/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800" dirty="0" smtClean="0">
                <a:latin typeface="Arial" charset="0"/>
              </a:rPr>
              <a:t>, have </a:t>
            </a:r>
            <a:r>
              <a:rPr lang="en-US" sz="2800" i="1" dirty="0" smtClean="0">
                <a:latin typeface="Arial" charset="0"/>
              </a:rPr>
              <a:t>lower precedence </a:t>
            </a:r>
            <a:r>
              <a:rPr lang="en-US" sz="2800" dirty="0" smtClean="0">
                <a:latin typeface="Arial" charset="0"/>
              </a:rPr>
              <a:t>than the </a:t>
            </a:r>
            <a:r>
              <a:rPr lang="en-US" sz="2800" i="1" dirty="0" smtClean="0">
                <a:latin typeface="Arial" charset="0"/>
              </a:rPr>
              <a:t>unary</a:t>
            </a:r>
            <a:r>
              <a:rPr lang="en-US" sz="2800" dirty="0" smtClean="0">
                <a:latin typeface="Arial" charset="0"/>
              </a:rPr>
              <a:t> operators </a:t>
            </a:r>
            <a:r>
              <a:rPr lang="en-US" sz="2000" dirty="0" smtClean="0">
                <a:latin typeface="Courier New" pitchFamily="49" charset="0"/>
              </a:rPr>
              <a:t>++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--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!</a:t>
            </a:r>
            <a:r>
              <a:rPr lang="en-US" sz="2800" dirty="0" smtClean="0">
                <a:latin typeface="Arial" charset="0"/>
              </a:rPr>
              <a:t>, but have </a:t>
            </a:r>
            <a:r>
              <a:rPr lang="en-US" sz="2800" i="1" dirty="0" smtClean="0">
                <a:latin typeface="Arial" charset="0"/>
              </a:rPr>
              <a:t>higher precedence</a:t>
            </a:r>
            <a:r>
              <a:rPr lang="en-US" sz="2800" dirty="0" smtClean="0">
                <a:latin typeface="Arial" charset="0"/>
              </a:rPr>
              <a:t> than the binary arithmetic operators </a:t>
            </a:r>
            <a:r>
              <a:rPr lang="en-US" sz="2000" dirty="0" smtClean="0">
                <a:latin typeface="Courier New" pitchFamily="49" charset="0"/>
              </a:rPr>
              <a:t>+</a:t>
            </a:r>
            <a:r>
              <a:rPr lang="en-US" sz="2800" dirty="0" smtClean="0">
                <a:latin typeface="Arial" charset="0"/>
              </a:rPr>
              <a:t> and </a:t>
            </a:r>
            <a:r>
              <a:rPr lang="en-US" sz="2000" dirty="0" smtClean="0">
                <a:latin typeface="Courier New" pitchFamily="49" charset="0"/>
              </a:rPr>
              <a:t>-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0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When binary operators have equal precedence, the operator on the left acts before the operator(s) on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Sample Expressions</a:t>
            </a:r>
          </a:p>
        </p:txBody>
      </p:sp>
      <p:pic>
        <p:nvPicPr>
          <p:cNvPr id="53251" name="Picture 5" descr="F:\macdata\Graphics\prenhall\ph448_savich_Don'tdel\jpeg\ch02\fg02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2209800"/>
            <a:ext cx="764698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478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Used to increase (or decrease) the value of a variable by 1</a:t>
            </a:r>
          </a:p>
          <a:p>
            <a:r>
              <a:rPr lang="en-US" sz="2800" dirty="0" smtClean="0">
                <a:latin typeface="Arial" charset="0"/>
              </a:rPr>
              <a:t>Easy to use, important to recognize</a:t>
            </a:r>
          </a:p>
          <a:p>
            <a:r>
              <a:rPr lang="en-US" sz="2800" dirty="0" smtClean="0">
                <a:latin typeface="Arial" charset="0"/>
              </a:rPr>
              <a:t>The increment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count++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++count</a:t>
            </a:r>
            <a:endParaRPr lang="en-US" sz="24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The decrement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count--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--count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tr-TR" sz="2800" dirty="0">
                <a:latin typeface="Arial" charset="0"/>
              </a:rPr>
              <a:t>E</a:t>
            </a:r>
            <a:r>
              <a:rPr lang="en-US" sz="2800" dirty="0" err="1" smtClean="0">
                <a:latin typeface="Arial" charset="0"/>
              </a:rPr>
              <a:t>quivalent</a:t>
            </a:r>
            <a:r>
              <a:rPr lang="en-US" sz="2800" dirty="0" smtClean="0">
                <a:latin typeface="Arial" charset="0"/>
              </a:rPr>
              <a:t> operations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count++;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++count;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+ 1;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count--;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--count;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- 1;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++k-y;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k++-y;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</a:rPr>
              <a:t>Increment (and Decrement) Operators in Expressions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848600" cy="3962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(++m)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result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15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(m++)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result has a value of </a:t>
            </a:r>
            <a:r>
              <a:rPr lang="en-US" sz="2400" dirty="0" smtClean="0">
                <a:latin typeface="Courier New" pitchFamily="49" charset="0"/>
              </a:rPr>
              <a:t>12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code: operators and assignments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5"/>
            <a:ext cx="4536504" cy="2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Kinds of values that can be stored and  manipulated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: Truth value (true or false).</a:t>
            </a:r>
          </a:p>
          <a:p>
            <a:r>
              <a:rPr lang="sv-SE" b="1" dirty="0" smtClean="0"/>
              <a:t>int: Integer (0, 1, -47).</a:t>
            </a:r>
          </a:p>
          <a:p>
            <a:r>
              <a:rPr lang="en-US" b="1" dirty="0" smtClean="0"/>
              <a:t>double: Real number (3.14, 1.0, -2.1).</a:t>
            </a:r>
          </a:p>
          <a:p>
            <a:r>
              <a:rPr lang="en-US" b="1" dirty="0" smtClean="0"/>
              <a:t>String: Text (“hello”, “example”).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20" y="260648"/>
            <a:ext cx="8295561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(“/”) operates differently on integers and on doubles!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a = 5.0/2.0;                          // a = 2.5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 = 4/2;                                       // b = 2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 = 5/2;                                       // c = 2</a:t>
            </a:r>
          </a:p>
          <a:p>
            <a:pPr lvl="1"/>
            <a:r>
              <a:rPr lang="fr-FR" dirty="0" smtClean="0"/>
              <a:t>double d = 5/2;                              // d = 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2; 			// a = 2</a:t>
            </a:r>
          </a:p>
          <a:p>
            <a:r>
              <a:rPr lang="en-US" dirty="0" smtClean="0"/>
              <a:t>double  a = 2; 			// a = 2.0 (Implicit)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 = 18.7; 			// 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(</a:t>
            </a:r>
            <a:r>
              <a:rPr lang="en-US" dirty="0" err="1" smtClean="0"/>
              <a:t>int</a:t>
            </a:r>
            <a:r>
              <a:rPr lang="en-US" dirty="0" smtClean="0"/>
              <a:t>)18.7; 		// a = 18</a:t>
            </a:r>
          </a:p>
          <a:p>
            <a:endParaRPr lang="en-US" dirty="0" smtClean="0"/>
          </a:p>
          <a:p>
            <a:r>
              <a:rPr lang="en-US" dirty="0" smtClean="0"/>
              <a:t>double a = 2/3; 			// a = 0.0</a:t>
            </a:r>
          </a:p>
          <a:p>
            <a:r>
              <a:rPr lang="en-US" dirty="0" smtClean="0"/>
              <a:t>double a = (double)2/3; 		// a = 0.6666…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double z = 3.0/2.0;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"+z);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t = 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"+t);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m = (double)3/2;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"+m);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Types and Their Relations in a Tree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92696"/>
            <a:ext cx="338437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tr-TR" sz="2000" dirty="0" smtClean="0"/>
              <a:t>public class Casting {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public static void main(String[] args){</a:t>
            </a:r>
            <a:endParaRPr lang="en-US" sz="2000" dirty="0" smtClean="0"/>
          </a:p>
          <a:p>
            <a:r>
              <a:rPr lang="tr-TR" sz="2000" dirty="0" smtClean="0"/>
              <a:t>         </a:t>
            </a:r>
            <a:r>
              <a:rPr lang="en-US" sz="2000" dirty="0" smtClean="0"/>
              <a:t>  </a:t>
            </a:r>
            <a:r>
              <a:rPr lang="tr-TR" sz="2000" dirty="0" smtClean="0"/>
              <a:t> float a=12.5f;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int i = (int) a;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System.out.println("(int)12.5f==" + i);</a:t>
            </a:r>
            <a:endParaRPr lang="en-US" sz="2000" dirty="0" smtClean="0"/>
          </a:p>
          <a:p>
            <a:r>
              <a:rPr lang="tr-TR" sz="2000" dirty="0" smtClean="0"/>
              <a:t>      </a:t>
            </a:r>
            <a:r>
              <a:rPr lang="en-US" sz="2000" dirty="0" smtClean="0"/>
              <a:t>    </a:t>
            </a:r>
            <a:r>
              <a:rPr lang="tr-TR" sz="2000" dirty="0" smtClean="0"/>
              <a:t>   float f =  i;</a:t>
            </a:r>
            <a:endParaRPr lang="en-US" sz="2000" dirty="0" smtClean="0"/>
          </a:p>
          <a:p>
            <a:r>
              <a:rPr lang="tr-TR" sz="2000" dirty="0" smtClean="0"/>
              <a:t> 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System.out.println("float değeri: " + f);</a:t>
            </a:r>
            <a:endParaRPr lang="en-US" sz="2000" dirty="0" smtClean="0"/>
          </a:p>
          <a:p>
            <a:r>
              <a:rPr lang="tr-TR" sz="2000" smtClean="0"/>
              <a:t>            f </a:t>
            </a:r>
            <a:r>
              <a:rPr lang="tr-TR" sz="2000" dirty="0" smtClean="0"/>
              <a:t>=f * i;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     System.out.println(</a:t>
            </a:r>
            <a:r>
              <a:rPr lang="en-US" sz="2000" dirty="0" smtClean="0"/>
              <a:t>f+</a:t>
            </a:r>
            <a:r>
              <a:rPr lang="tr-TR" sz="2000" dirty="0" smtClean="0"/>
              <a:t>"*" + i + "==" + f);</a:t>
            </a:r>
            <a:endParaRPr lang="en-US" sz="2000" dirty="0" smtClean="0"/>
          </a:p>
          <a:p>
            <a:r>
              <a:rPr lang="tr-TR" sz="2000" dirty="0" smtClean="0"/>
              <a:t> </a:t>
            </a:r>
            <a:r>
              <a:rPr lang="en-US" sz="2000" dirty="0" smtClean="0"/>
              <a:t>    </a:t>
            </a:r>
            <a:r>
              <a:rPr lang="tr-TR" sz="2000" dirty="0" smtClean="0"/>
              <a:t> }</a:t>
            </a:r>
            <a:endParaRPr lang="en-US" sz="2000" dirty="0" smtClean="0"/>
          </a:p>
          <a:p>
            <a:r>
              <a:rPr lang="tr-TR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537321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)12.5f==12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float </a:t>
            </a:r>
            <a:r>
              <a:rPr lang="en-US" sz="2000" b="1" dirty="0" err="1" smtClean="0">
                <a:solidFill>
                  <a:srgbClr val="FF0000"/>
                </a:solidFill>
              </a:rPr>
              <a:t>değeri</a:t>
            </a:r>
            <a:r>
              <a:rPr lang="en-US" sz="2000" b="1" dirty="0" smtClean="0">
                <a:solidFill>
                  <a:srgbClr val="FF0000"/>
                </a:solidFill>
              </a:rPr>
              <a:t>: 12.0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12.0*12==144.0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Which ones are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>
            <a:noAutofit/>
          </a:bodyPr>
          <a:lstStyle/>
          <a:p>
            <a:r>
              <a:rPr lang="tr-TR" sz="2400" dirty="0" smtClean="0"/>
              <a:t>float f = 2.34f;</a:t>
            </a:r>
            <a:endParaRPr lang="en-US" sz="2400" dirty="0" smtClean="0"/>
          </a:p>
          <a:p>
            <a:r>
              <a:rPr lang="tr-TR" sz="2400" dirty="0" smtClean="0"/>
              <a:t>double d = f;</a:t>
            </a:r>
            <a:endParaRPr lang="en-US" sz="2400" dirty="0" smtClean="0"/>
          </a:p>
          <a:p>
            <a:r>
              <a:rPr lang="tr-TR" sz="2400" dirty="0" smtClean="0"/>
              <a:t> </a:t>
            </a:r>
            <a:endParaRPr lang="en-US" sz="2400" dirty="0" smtClean="0"/>
          </a:p>
          <a:p>
            <a:r>
              <a:rPr lang="tr-TR" sz="2400" dirty="0" smtClean="0"/>
              <a:t> f=d;</a:t>
            </a:r>
            <a:endParaRPr lang="en-US" sz="2400" dirty="0" smtClean="0"/>
          </a:p>
          <a:p>
            <a:r>
              <a:rPr lang="tr-TR" sz="2400" dirty="0" smtClean="0"/>
              <a:t> d=f;</a:t>
            </a:r>
            <a:endParaRPr lang="en-US" sz="2400" dirty="0" smtClean="0"/>
          </a:p>
          <a:p>
            <a:r>
              <a:rPr lang="tr-TR" sz="2400" dirty="0" smtClean="0"/>
              <a:t>  </a:t>
            </a:r>
            <a:endParaRPr lang="en-US" sz="2400" dirty="0" smtClean="0"/>
          </a:p>
          <a:p>
            <a:r>
              <a:rPr lang="tr-TR" sz="2400" dirty="0" smtClean="0"/>
              <a:t> long a = 15878;</a:t>
            </a:r>
            <a:endParaRPr lang="en-US" sz="2400" dirty="0" smtClean="0"/>
          </a:p>
          <a:p>
            <a:r>
              <a:rPr lang="tr-TR" sz="2400" dirty="0" smtClean="0"/>
              <a:t> f = 1.1*a;</a:t>
            </a:r>
            <a:endParaRPr lang="en-US" sz="2400" dirty="0" smtClean="0"/>
          </a:p>
          <a:p>
            <a:r>
              <a:rPr lang="tr-TR" sz="2400" dirty="0" smtClean="0"/>
              <a:t>        </a:t>
            </a:r>
            <a:endParaRPr lang="en-US" sz="2400" dirty="0" smtClean="0"/>
          </a:p>
          <a:p>
            <a:r>
              <a:rPr lang="tr-TR" sz="2400" dirty="0" smtClean="0"/>
              <a:t> int a = 78;</a:t>
            </a:r>
            <a:endParaRPr lang="en-US" sz="2400" dirty="0" smtClean="0"/>
          </a:p>
          <a:p>
            <a:r>
              <a:rPr lang="tr-TR" sz="2400" dirty="0" smtClean="0"/>
              <a:t> long b = a*9876;</a:t>
            </a: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184576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 byte a = 126;</a:t>
            </a:r>
            <a:endParaRPr lang="en-US" dirty="0" smtClean="0"/>
          </a:p>
          <a:p>
            <a:r>
              <a:rPr lang="tr-TR" dirty="0" smtClean="0"/>
              <a:t> int b = ++a;</a:t>
            </a:r>
            <a:endParaRPr lang="en-US" dirty="0" smtClean="0"/>
          </a:p>
          <a:p>
            <a:r>
              <a:rPr lang="tr-TR" dirty="0" smtClean="0"/>
              <a:t>  </a:t>
            </a:r>
            <a:endParaRPr lang="en-US" dirty="0" smtClean="0"/>
          </a:p>
          <a:p>
            <a:r>
              <a:rPr lang="en-US" dirty="0" smtClean="0"/>
              <a:t>byte a;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r>
              <a:rPr lang="tr-TR" dirty="0" smtClean="0"/>
              <a:t>       </a:t>
            </a:r>
            <a:endParaRPr lang="en-US" dirty="0" smtClean="0"/>
          </a:p>
          <a:p>
            <a:r>
              <a:rPr lang="tr-TR" dirty="0" smtClean="0"/>
              <a:t>a=b;</a:t>
            </a:r>
            <a:endParaRPr lang="en-US" dirty="0" smtClean="0"/>
          </a:p>
          <a:p>
            <a:r>
              <a:rPr lang="tr-TR" dirty="0" smtClean="0"/>
              <a:t> </a:t>
            </a:r>
            <a:endParaRPr lang="en-US" dirty="0" smtClean="0"/>
          </a:p>
          <a:p>
            <a:r>
              <a:rPr lang="tr-TR" dirty="0" smtClean="0"/>
              <a:t> byte a = 1;</a:t>
            </a:r>
            <a:endParaRPr lang="en-US" dirty="0" smtClean="0"/>
          </a:p>
          <a:p>
            <a:r>
              <a:rPr lang="tr-TR" dirty="0" smtClean="0"/>
              <a:t> short b = a;</a:t>
            </a:r>
            <a:endParaRPr lang="en-US" dirty="0" smtClean="0"/>
          </a:p>
          <a:p>
            <a:r>
              <a:rPr lang="tr-TR" dirty="0" smtClean="0"/>
              <a:t>        </a:t>
            </a:r>
            <a:endParaRPr lang="en-US" dirty="0" smtClean="0"/>
          </a:p>
          <a:p>
            <a:r>
              <a:rPr lang="tr-TR" dirty="0" smtClean="0"/>
              <a:t> float f = 2.34f;</a:t>
            </a:r>
            <a:endParaRPr lang="en-US" dirty="0" smtClean="0"/>
          </a:p>
          <a:p>
            <a:r>
              <a:rPr lang="tr-TR" dirty="0" smtClean="0"/>
              <a:t> char c=65;</a:t>
            </a:r>
            <a:endParaRPr lang="en-US" dirty="0" smtClean="0"/>
          </a:p>
          <a:p>
            <a:r>
              <a:rPr lang="tr-TR" dirty="0" smtClean="0"/>
              <a:t> </a:t>
            </a:r>
            <a:endParaRPr lang="en-US" dirty="0" smtClean="0"/>
          </a:p>
          <a:p>
            <a:r>
              <a:rPr lang="fr-FR" dirty="0" smtClean="0"/>
              <a:t>double d;</a:t>
            </a:r>
          </a:p>
          <a:p>
            <a:r>
              <a:rPr lang="fr-FR" dirty="0" smtClean="0"/>
              <a:t>char c=65;</a:t>
            </a:r>
          </a:p>
          <a:p>
            <a:r>
              <a:rPr lang="fr-FR" dirty="0" smtClean="0"/>
              <a:t>d = c*f*1.5;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Casting_2 {</a:t>
            </a:r>
          </a:p>
          <a:p>
            <a:r>
              <a:rPr lang="en-US" sz="2800" dirty="0" smtClean="0"/>
              <a:t>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byte x = 126;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Casting_3 {</a:t>
            </a:r>
          </a:p>
          <a:p>
            <a:r>
              <a:rPr lang="en-US" sz="2800" dirty="0" smtClean="0"/>
              <a:t> 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char x = 'A';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location that stores a value of one particular type</a:t>
            </a:r>
          </a:p>
          <a:p>
            <a:r>
              <a:rPr lang="en-US" dirty="0" smtClean="0"/>
              <a:t>Form: </a:t>
            </a:r>
          </a:p>
          <a:p>
            <a:pPr marL="457200" lvl="1" indent="0">
              <a:buNone/>
            </a:pPr>
            <a:r>
              <a:rPr lang="tr-TR" b="1" i="1" dirty="0" smtClean="0"/>
              <a:t>   </a:t>
            </a:r>
            <a:r>
              <a:rPr lang="en-US" b="1" i="1" dirty="0" smtClean="0"/>
              <a:t>TYPE NAME;  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String foo;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>
                <a:latin typeface="Arial" charset="0"/>
              </a:rPr>
              <a:t>A variable must be declared before it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charset="0"/>
              </a:rPr>
              <a:t>An </a:t>
            </a:r>
            <a:r>
              <a:rPr lang="en-US" sz="2800" i="1" dirty="0" smtClean="0">
                <a:latin typeface="Arial" charset="0"/>
              </a:rPr>
              <a:t>identifier</a:t>
            </a:r>
            <a:r>
              <a:rPr lang="en-US" sz="2800" dirty="0" smtClean="0">
                <a:latin typeface="Arial" charset="0"/>
              </a:rPr>
              <a:t> is a name, such as the name of a variable.</a:t>
            </a:r>
            <a:endParaRPr lang="tr-TR" sz="2800" dirty="0" smtClean="0">
              <a:latin typeface="Arial" charset="0"/>
            </a:endParaRPr>
          </a:p>
          <a:p>
            <a:r>
              <a:rPr lang="tr-TR" sz="2800" dirty="0" err="1" smtClean="0">
                <a:latin typeface="Arial" charset="0"/>
              </a:rPr>
              <a:t>Türkish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characters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are</a:t>
            </a:r>
            <a:r>
              <a:rPr lang="tr-TR" sz="2800" dirty="0" smtClean="0">
                <a:latin typeface="Arial" charset="0"/>
              </a:rPr>
              <a:t> ok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Identifiers may contain only</a:t>
            </a:r>
          </a:p>
          <a:p>
            <a:pPr lvl="1"/>
            <a:r>
              <a:rPr lang="en-US" sz="2400" dirty="0" smtClean="0">
                <a:latin typeface="Arial" charset="0"/>
              </a:rPr>
              <a:t>Letters</a:t>
            </a:r>
            <a:endParaRPr lang="tr-TR" sz="2400" dirty="0" smtClean="0">
              <a:latin typeface="Arial" charset="0"/>
            </a:endParaRPr>
          </a:p>
          <a:p>
            <a:pPr lvl="2"/>
            <a:r>
              <a:rPr lang="tr-TR" sz="2000" dirty="0">
                <a:latin typeface="Arial" charset="0"/>
              </a:rPr>
              <a:t>Not </a:t>
            </a:r>
            <a:r>
              <a:rPr lang="tr-TR" sz="2000" dirty="0" err="1">
                <a:latin typeface="Arial" charset="0"/>
              </a:rPr>
              <a:t>beginning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with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digit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digits (0 through 9)</a:t>
            </a:r>
            <a:r>
              <a:rPr lang="tr-TR" sz="2400" dirty="0" smtClean="0">
                <a:latin typeface="Arial" charset="0"/>
              </a:rPr>
              <a:t> </a:t>
            </a:r>
          </a:p>
          <a:p>
            <a:pPr lvl="2"/>
            <a:r>
              <a:rPr lang="tr-TR" sz="2000" dirty="0" err="1" smtClean="0">
                <a:latin typeface="Arial" charset="0"/>
              </a:rPr>
              <a:t>Used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only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letters</a:t>
            </a:r>
            <a:endParaRPr lang="tr-TR" sz="20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 underscore character (_)</a:t>
            </a:r>
          </a:p>
          <a:p>
            <a:pPr lvl="1"/>
            <a:r>
              <a:rPr lang="en-US" sz="2400" dirty="0" smtClean="0">
                <a:latin typeface="Arial" charset="0"/>
              </a:rPr>
              <a:t>and the </a:t>
            </a:r>
            <a:r>
              <a:rPr lang="tr-TR" sz="2400" dirty="0" err="1" smtClean="0">
                <a:latin typeface="Arial" charset="0"/>
              </a:rPr>
              <a:t>currency</a:t>
            </a:r>
            <a:r>
              <a:rPr lang="tr-TR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sign symbol</a:t>
            </a:r>
            <a:r>
              <a:rPr lang="tr-TR" sz="2400" dirty="0" smtClean="0">
                <a:latin typeface="Arial" charset="0"/>
              </a:rPr>
              <a:t>s</a:t>
            </a:r>
            <a:r>
              <a:rPr lang="en-US" sz="2400" dirty="0" smtClean="0">
                <a:latin typeface="Arial" charset="0"/>
              </a:rPr>
              <a:t> ($</a:t>
            </a:r>
            <a:r>
              <a:rPr lang="tr-TR" sz="2400" dirty="0">
                <a:latin typeface="Arial" charset="0"/>
              </a:rPr>
              <a:t>, £, €</a:t>
            </a:r>
            <a:r>
              <a:rPr lang="en-US" sz="2400" dirty="0" smtClean="0">
                <a:latin typeface="Arial" charset="0"/>
              </a:rPr>
              <a:t>) </a:t>
            </a:r>
            <a:endParaRPr lang="tr-TR" sz="2400" dirty="0" smtClean="0">
              <a:latin typeface="Arial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but the first character cannot be a digit.</a:t>
            </a:r>
            <a:endParaRPr lang="tr-TR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identifiers: Check their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k!34;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2dfg;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test23we;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_;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$;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@</a:t>
            </a:r>
            <a:r>
              <a:rPr lang="en-US" dirty="0" err="1" smtClean="0"/>
              <a:t>kl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$</a:t>
            </a:r>
            <a:r>
              <a:rPr lang="en-US" dirty="0" err="1" smtClean="0"/>
              <a:t>fg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k.t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k-t;</a:t>
            </a:r>
            <a:endParaRPr lang="tr-TR" dirty="0" smtClean="0"/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</a:t>
            </a:r>
            <a:r>
              <a:rPr lang="tr-TR" dirty="0" err="1" smtClean="0"/>
              <a:t>şşt</a:t>
            </a:r>
            <a:r>
              <a:rPr lang="tr-TR" dirty="0" smtClean="0"/>
              <a:t>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$;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a </a:t>
            </a:r>
            <a:r>
              <a:rPr lang="tr-TR" dirty="0" err="1" smtClean="0"/>
              <a:t>ei</a:t>
            </a:r>
            <a:r>
              <a:rPr lang="tr-TR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Identifiers, cont.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Identifiers may not contain any spaces, dots (</a:t>
            </a:r>
            <a:r>
              <a:rPr lang="en-US" sz="2000" dirty="0" smtClean="0">
                <a:latin typeface="Courier New" pitchFamily="49" charset="0"/>
              </a:rPr>
              <a:t>.</a:t>
            </a:r>
            <a:r>
              <a:rPr lang="en-US" sz="2800" dirty="0" smtClean="0">
                <a:latin typeface="Arial" charset="0"/>
              </a:rPr>
              <a:t>), asterisks (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), or other characters:</a:t>
            </a:r>
          </a:p>
          <a:p>
            <a:pPr algn="ctr">
              <a:buFontTx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7-11  netscape.com  util.*</a:t>
            </a:r>
            <a:r>
              <a:rPr lang="en-US" sz="2400" dirty="0" smtClean="0">
                <a:latin typeface="Arial" charset="0"/>
              </a:rPr>
              <a:t> (not allowed)</a:t>
            </a:r>
          </a:p>
          <a:p>
            <a:r>
              <a:rPr lang="en-US" sz="2800" dirty="0" smtClean="0">
                <a:latin typeface="Arial" charset="0"/>
              </a:rPr>
              <a:t>Identifiers can be arbitrarily long.</a:t>
            </a:r>
          </a:p>
          <a:p>
            <a:r>
              <a:rPr lang="en-US" sz="2800" dirty="0" smtClean="0">
                <a:latin typeface="Arial" charset="0"/>
              </a:rPr>
              <a:t>Since Java is </a:t>
            </a:r>
            <a:r>
              <a:rPr lang="en-US" sz="2800" i="1" dirty="0" smtClean="0">
                <a:latin typeface="Arial" charset="0"/>
              </a:rPr>
              <a:t>case sensitive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800" dirty="0" smtClean="0">
                <a:latin typeface="Courier New" pitchFamily="49" charset="0"/>
              </a:rPr>
              <a:t>stuff,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800" dirty="0" smtClean="0">
                <a:latin typeface="Courier New" pitchFamily="49" charset="0"/>
              </a:rPr>
              <a:t>,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and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different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Keywords or Reserved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Words such as </a:t>
            </a:r>
            <a:r>
              <a:rPr lang="en-US" b="1" dirty="0" smtClean="0">
                <a:latin typeface="Arial" charset="0"/>
              </a:rPr>
              <a:t>if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called </a:t>
            </a:r>
            <a:r>
              <a:rPr lang="en-US" sz="2800" i="1" dirty="0" smtClean="0">
                <a:latin typeface="Arial" charset="0"/>
              </a:rPr>
              <a:t>keywords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i="1" dirty="0" smtClean="0">
                <a:latin typeface="Arial" charset="0"/>
              </a:rPr>
              <a:t>reserved words </a:t>
            </a:r>
            <a:r>
              <a:rPr lang="en-US" sz="2800" dirty="0" smtClean="0">
                <a:latin typeface="Arial" charset="0"/>
              </a:rPr>
              <a:t>and have special, predefined meanings.</a:t>
            </a:r>
          </a:p>
          <a:p>
            <a:r>
              <a:rPr lang="en-US" sz="2800" dirty="0" smtClean="0">
                <a:latin typeface="Arial" charset="0"/>
              </a:rPr>
              <a:t>Keywords cannot be used as identifiers.</a:t>
            </a:r>
          </a:p>
          <a:p>
            <a:r>
              <a:rPr lang="en-US" sz="2800" dirty="0" smtClean="0">
                <a:latin typeface="Arial" charset="0"/>
              </a:rPr>
              <a:t>Other keywords: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class</a:t>
            </a: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Primitive Types</a:t>
            </a:r>
          </a:p>
        </p:txBody>
      </p:sp>
      <p:pic>
        <p:nvPicPr>
          <p:cNvPr id="21507" name="Picture 7" descr="F:\macdata\Graphics\prenhall\ph448_savich_Don'tdel\jpeg\ch02\fg02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1865313"/>
            <a:ext cx="65357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rial" charset="0"/>
              </a:rPr>
              <a:t>An assignment statement is used to assign a value to a variable.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answer = 42;</a:t>
            </a:r>
          </a:p>
          <a:p>
            <a:r>
              <a:rPr lang="en-US" dirty="0" smtClean="0"/>
              <a:t>Use ‘</a:t>
            </a:r>
            <a:r>
              <a:rPr lang="en-US" sz="3500" b="1" dirty="0" smtClean="0"/>
              <a:t>=</a:t>
            </a:r>
            <a:r>
              <a:rPr lang="en-US" dirty="0" smtClean="0"/>
              <a:t>‘ to give variables a value.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smtClean="0"/>
              <a:t>Can be combined with variable declaration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=5,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996</Words>
  <Application>Microsoft Office PowerPoint</Application>
  <PresentationFormat>Ekran Gösterisi (4:3)</PresentationFormat>
  <Paragraphs>263</Paragraphs>
  <Slides>29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Office Theme</vt:lpstr>
      <vt:lpstr>Types, Variables and Operators</vt:lpstr>
      <vt:lpstr>Types</vt:lpstr>
      <vt:lpstr>Variables</vt:lpstr>
      <vt:lpstr>Java Identifiers</vt:lpstr>
      <vt:lpstr>Example identifiers: Check their correctness</vt:lpstr>
      <vt:lpstr>Java Identifiers, cont.</vt:lpstr>
      <vt:lpstr>Keywords or Reserved Words</vt:lpstr>
      <vt:lpstr>Primitive Types</vt:lpstr>
      <vt:lpstr>Assignment</vt:lpstr>
      <vt:lpstr>Operators</vt:lpstr>
      <vt:lpstr>Order of Operations - precedence</vt:lpstr>
      <vt:lpstr>Order of Operations – Cont.</vt:lpstr>
      <vt:lpstr>Order of Operations – Cont.</vt:lpstr>
      <vt:lpstr>Sample Expressions</vt:lpstr>
      <vt:lpstr>Increment (and Decrement) Operators</vt:lpstr>
      <vt:lpstr>Increment (and Decrement) Operators</vt:lpstr>
      <vt:lpstr>Examples</vt:lpstr>
      <vt:lpstr>Increment (and Decrement) Operators in Expressions</vt:lpstr>
      <vt:lpstr>Sample code: operators and assignments</vt:lpstr>
      <vt:lpstr>Slayt 20</vt:lpstr>
      <vt:lpstr>Division</vt:lpstr>
      <vt:lpstr>Conversion by casting</vt:lpstr>
      <vt:lpstr>Conversion by casting - Cont</vt:lpstr>
      <vt:lpstr>Casting</vt:lpstr>
      <vt:lpstr>Data Types and Their Relations in a Tree</vt:lpstr>
      <vt:lpstr>Casting example</vt:lpstr>
      <vt:lpstr>Which ones are correct?</vt:lpstr>
      <vt:lpstr>Slayt 28</vt:lpstr>
      <vt:lpstr>Slayt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kou</cp:lastModifiedBy>
  <cp:revision>54</cp:revision>
  <dcterms:created xsi:type="dcterms:W3CDTF">2012-10-12T11:08:53Z</dcterms:created>
  <dcterms:modified xsi:type="dcterms:W3CDTF">2019-09-23T07:31:26Z</dcterms:modified>
</cp:coreProperties>
</file>