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37"/>
  </p:notesMasterIdLst>
  <p:handoutMasterIdLst>
    <p:handoutMasterId r:id="rId38"/>
  </p:handoutMasterIdLst>
  <p:sldIdLst>
    <p:sldId id="304" r:id="rId2"/>
    <p:sldId id="257" r:id="rId3"/>
    <p:sldId id="428" r:id="rId4"/>
    <p:sldId id="430" r:id="rId5"/>
    <p:sldId id="462" r:id="rId6"/>
    <p:sldId id="463" r:id="rId7"/>
    <p:sldId id="454" r:id="rId8"/>
    <p:sldId id="455" r:id="rId9"/>
    <p:sldId id="446" r:id="rId10"/>
    <p:sldId id="431" r:id="rId11"/>
    <p:sldId id="432" r:id="rId12"/>
    <p:sldId id="434" r:id="rId13"/>
    <p:sldId id="447" r:id="rId14"/>
    <p:sldId id="433" r:id="rId15"/>
    <p:sldId id="436" r:id="rId16"/>
    <p:sldId id="448" r:id="rId17"/>
    <p:sldId id="435" r:id="rId18"/>
    <p:sldId id="456" r:id="rId19"/>
    <p:sldId id="437" r:id="rId20"/>
    <p:sldId id="439" r:id="rId21"/>
    <p:sldId id="443" r:id="rId22"/>
    <p:sldId id="457" r:id="rId23"/>
    <p:sldId id="458" r:id="rId24"/>
    <p:sldId id="441" r:id="rId25"/>
    <p:sldId id="440" r:id="rId26"/>
    <p:sldId id="459" r:id="rId27"/>
    <p:sldId id="444" r:id="rId28"/>
    <p:sldId id="445" r:id="rId29"/>
    <p:sldId id="460" r:id="rId30"/>
    <p:sldId id="449" r:id="rId31"/>
    <p:sldId id="450" r:id="rId32"/>
    <p:sldId id="451" r:id="rId33"/>
    <p:sldId id="461" r:id="rId34"/>
    <p:sldId id="452" r:id="rId35"/>
    <p:sldId id="418" r:id="rId36"/>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D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Orta Stil 2 - Vurgu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Açık Stil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Açık Stil 1 - Vurgu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Stil Yok, Kılavuz Yok">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Stil Yok, Tablo Kılavuz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60" autoAdjust="0"/>
    <p:restoredTop sz="94323" autoAdjust="0"/>
  </p:normalViewPr>
  <p:slideViewPr>
    <p:cSldViewPr>
      <p:cViewPr varScale="1">
        <p:scale>
          <a:sx n="81" d="100"/>
          <a:sy n="81" d="100"/>
        </p:scale>
        <p:origin x="1670" y="58"/>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p:cViewPr varScale="1">
        <p:scale>
          <a:sx n="55" d="100"/>
          <a:sy n="55" d="100"/>
        </p:scale>
        <p:origin x="2862"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a:extLst>
              <a:ext uri="{FF2B5EF4-FFF2-40B4-BE49-F238E27FC236}">
                <a16:creationId xmlns:a16="http://schemas.microsoft.com/office/drawing/2014/main" id="{46977D68-02F7-4D34-B896-1A3DD76EBF9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a:extLst>
              <a:ext uri="{FF2B5EF4-FFF2-40B4-BE49-F238E27FC236}">
                <a16:creationId xmlns:a16="http://schemas.microsoft.com/office/drawing/2014/main" id="{DE469B71-73E0-4F5A-A40A-D5F813BB5DB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B3733B-9D8A-43F5-A80C-CEC32F64D3BC}" type="datetimeFigureOut">
              <a:rPr lang="tr-TR" smtClean="0"/>
              <a:t>26.12.2021</a:t>
            </a:fld>
            <a:endParaRPr lang="tr-TR"/>
          </a:p>
        </p:txBody>
      </p:sp>
      <p:sp>
        <p:nvSpPr>
          <p:cNvPr id="4" name="Alt Bilgi Yer Tutucusu 3">
            <a:extLst>
              <a:ext uri="{FF2B5EF4-FFF2-40B4-BE49-F238E27FC236}">
                <a16:creationId xmlns:a16="http://schemas.microsoft.com/office/drawing/2014/main" id="{327AA0D8-EF41-49EA-BB91-1B63896DD9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5" name="Slayt Numarası Yer Tutucusu 4">
            <a:extLst>
              <a:ext uri="{FF2B5EF4-FFF2-40B4-BE49-F238E27FC236}">
                <a16:creationId xmlns:a16="http://schemas.microsoft.com/office/drawing/2014/main" id="{C74BD07C-15AC-4E9C-AE29-BCED9045780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CEEFFB1-44C3-49D4-962C-172FC6B25DD4}" type="slidenum">
              <a:rPr lang="tr-TR" smtClean="0"/>
              <a:t>‹#›</a:t>
            </a:fld>
            <a:endParaRPr lang="tr-TR"/>
          </a:p>
        </p:txBody>
      </p:sp>
    </p:spTree>
    <p:extLst>
      <p:ext uri="{BB962C8B-B14F-4D97-AF65-F5344CB8AC3E}">
        <p14:creationId xmlns:p14="http://schemas.microsoft.com/office/powerpoint/2010/main" val="38159493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15B26C-6A69-46F2-9220-B0A98489E0DF}" type="datetimeFigureOut">
              <a:rPr lang="tr-TR" smtClean="0"/>
              <a:t>26.12.2021</a:t>
            </a:fld>
            <a:endParaRPr lang="tr-TR"/>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9D6F67-2267-4AD6-BCD1-CE6F56D4C085}" type="slidenum">
              <a:rPr lang="tr-TR" smtClean="0"/>
              <a:t>‹#›</a:t>
            </a:fld>
            <a:endParaRPr lang="tr-TR"/>
          </a:p>
        </p:txBody>
      </p:sp>
    </p:spTree>
    <p:extLst>
      <p:ext uri="{BB962C8B-B14F-4D97-AF65-F5344CB8AC3E}">
        <p14:creationId xmlns:p14="http://schemas.microsoft.com/office/powerpoint/2010/main" val="2136351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a:t>Asıl başlık stili için tıklatın</a:t>
            </a: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p>
        </p:txBody>
      </p:sp>
      <p:sp>
        <p:nvSpPr>
          <p:cNvPr id="4" name="3 Veri Yer Tutucusu"/>
          <p:cNvSpPr>
            <a:spLocks noGrp="1"/>
          </p:cNvSpPr>
          <p:nvPr>
            <p:ph type="dt" sz="half" idx="10"/>
          </p:nvPr>
        </p:nvSpPr>
        <p:spPr/>
        <p:txBody>
          <a:bodyPr/>
          <a:lstStyle/>
          <a:p>
            <a:fld id="{49BE7122-666B-4535-8208-87D3A9D4920C}" type="datetime1">
              <a:rPr lang="tr-TR" smtClean="0"/>
              <a:t>26.12.2021</a:t>
            </a:fld>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cxnSp>
        <p:nvCxnSpPr>
          <p:cNvPr id="8" name="Düz Bağlayıcı 7"/>
          <p:cNvCxnSpPr/>
          <p:nvPr userDrawn="1"/>
        </p:nvCxnSpPr>
        <p:spPr>
          <a:xfrm>
            <a:off x="863588" y="1254820"/>
            <a:ext cx="7416824" cy="0"/>
          </a:xfrm>
          <a:prstGeom prst="line">
            <a:avLst/>
          </a:prstGeom>
          <a:ln w="19050">
            <a:solidFill>
              <a:srgbClr val="004D86"/>
            </a:solidFill>
          </a:ln>
        </p:spPr>
        <p:style>
          <a:lnRef idx="1">
            <a:schemeClr val="accent1"/>
          </a:lnRef>
          <a:fillRef idx="0">
            <a:schemeClr val="accent1"/>
          </a:fillRef>
          <a:effectRef idx="0">
            <a:schemeClr val="accent1"/>
          </a:effectRef>
          <a:fontRef idx="minor">
            <a:schemeClr val="tx1"/>
          </a:fontRef>
        </p:style>
      </p:cxnSp>
      <p:cxnSp>
        <p:nvCxnSpPr>
          <p:cNvPr id="9" name="Düz Bağlayıcı 8"/>
          <p:cNvCxnSpPr/>
          <p:nvPr userDrawn="1"/>
        </p:nvCxnSpPr>
        <p:spPr>
          <a:xfrm>
            <a:off x="863588" y="6237312"/>
            <a:ext cx="7416824" cy="0"/>
          </a:xfrm>
          <a:prstGeom prst="line">
            <a:avLst/>
          </a:prstGeom>
          <a:ln w="19050">
            <a:solidFill>
              <a:srgbClr val="004D86"/>
            </a:solidFill>
          </a:ln>
        </p:spPr>
        <p:style>
          <a:lnRef idx="1">
            <a:schemeClr val="accent1"/>
          </a:lnRef>
          <a:fillRef idx="0">
            <a:schemeClr val="accent1"/>
          </a:fillRef>
          <a:effectRef idx="0">
            <a:schemeClr val="accent1"/>
          </a:effectRef>
          <a:fontRef idx="minor">
            <a:schemeClr val="tx1"/>
          </a:fontRef>
        </p:style>
      </p:cxnSp>
      <p:sp>
        <p:nvSpPr>
          <p:cNvPr id="11" name="5 Altbilgi Yer Tutucusu">
            <a:extLst>
              <a:ext uri="{FF2B5EF4-FFF2-40B4-BE49-F238E27FC236}">
                <a16:creationId xmlns:a16="http://schemas.microsoft.com/office/drawing/2014/main" id="{F6A527A5-5E59-4C8A-9344-31466D4B3E29}"/>
              </a:ext>
            </a:extLst>
          </p:cNvPr>
          <p:cNvSpPr>
            <a:spLocks noGrp="1"/>
          </p:cNvSpPr>
          <p:nvPr>
            <p:ph type="ftr" sz="quarter" idx="11"/>
          </p:nvPr>
        </p:nvSpPr>
        <p:spPr>
          <a:xfrm>
            <a:off x="2843808" y="6356350"/>
            <a:ext cx="3600400" cy="365125"/>
          </a:xfrm>
        </p:spPr>
        <p:txBody>
          <a:bodyPr/>
          <a:lstStyle>
            <a:lvl1pPr>
              <a:defRPr sz="1000" b="0">
                <a:solidFill>
                  <a:srgbClr val="004D86"/>
                </a:solidFill>
              </a:defRPr>
            </a:lvl1pPr>
          </a:lstStyle>
          <a:p>
            <a:pPr algn="just"/>
            <a:r>
              <a:rPr lang="tr-TR" dirty="0">
                <a:latin typeface="Times New Roman" panose="02020603050405020304" pitchFamily="18" charset="0"/>
                <a:ea typeface="Calibri" panose="020F0502020204030204" pitchFamily="34" charset="0"/>
                <a:cs typeface="Times New Roman" panose="02020603050405020304" pitchFamily="18" charset="0"/>
              </a:rPr>
              <a:t>Akıllı Yöntemler Kullanılarak Ses İşaretlerinden Sahtecilik Tespiti</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a:t>Asıl başlık stili için tıklatın</a:t>
            </a:r>
          </a:p>
        </p:txBody>
      </p:sp>
      <p:sp>
        <p:nvSpPr>
          <p:cNvPr id="3" name="2 Dikey Metin Yer Tutucusu"/>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solidFill>
                  <a:srgbClr val="004D86"/>
                </a:solidFill>
              </a:defRPr>
            </a:lvl1pPr>
          </a:lstStyle>
          <a:p>
            <a:fld id="{CE0BAEC1-FDF0-40F6-9AC7-54DD554BF82B}" type="datetime1">
              <a:rPr lang="tr-TR" smtClean="0"/>
              <a:pPr/>
              <a:t>26.12.2021</a:t>
            </a:fld>
            <a:endParaRPr lang="tr-TR"/>
          </a:p>
        </p:txBody>
      </p:sp>
      <p:sp>
        <p:nvSpPr>
          <p:cNvPr id="6" name="5 Slayt Numarası Yer Tutucusu"/>
          <p:cNvSpPr>
            <a:spLocks noGrp="1"/>
          </p:cNvSpPr>
          <p:nvPr>
            <p:ph type="sldNum" sz="quarter" idx="12"/>
          </p:nvPr>
        </p:nvSpPr>
        <p:spPr/>
        <p:txBody>
          <a:bodyPr/>
          <a:lstStyle>
            <a:lvl1pPr>
              <a:defRPr>
                <a:solidFill>
                  <a:srgbClr val="004D86"/>
                </a:solidFill>
              </a:defRPr>
            </a:lvl1pPr>
          </a:lstStyle>
          <a:p>
            <a:fld id="{F302176B-0E47-46AC-8F43-DAB4B8A37D06}" type="slidenum">
              <a:rPr lang="tr-TR" smtClean="0"/>
              <a:pPr/>
              <a:t>‹#›</a:t>
            </a:fld>
            <a:endParaRPr lang="tr-TR"/>
          </a:p>
        </p:txBody>
      </p:sp>
      <p:cxnSp>
        <p:nvCxnSpPr>
          <p:cNvPr id="8" name="Düz Bağlayıcı 7"/>
          <p:cNvCxnSpPr/>
          <p:nvPr userDrawn="1"/>
        </p:nvCxnSpPr>
        <p:spPr>
          <a:xfrm>
            <a:off x="863588" y="1254820"/>
            <a:ext cx="7416824" cy="0"/>
          </a:xfrm>
          <a:prstGeom prst="line">
            <a:avLst/>
          </a:prstGeom>
          <a:ln w="19050">
            <a:solidFill>
              <a:srgbClr val="004D86"/>
            </a:solidFill>
          </a:ln>
        </p:spPr>
        <p:style>
          <a:lnRef idx="1">
            <a:schemeClr val="accent1"/>
          </a:lnRef>
          <a:fillRef idx="0">
            <a:schemeClr val="accent1"/>
          </a:fillRef>
          <a:effectRef idx="0">
            <a:schemeClr val="accent1"/>
          </a:effectRef>
          <a:fontRef idx="minor">
            <a:schemeClr val="tx1"/>
          </a:fontRef>
        </p:style>
      </p:cxnSp>
      <p:cxnSp>
        <p:nvCxnSpPr>
          <p:cNvPr id="9" name="Düz Bağlayıcı 8"/>
          <p:cNvCxnSpPr/>
          <p:nvPr userDrawn="1"/>
        </p:nvCxnSpPr>
        <p:spPr>
          <a:xfrm>
            <a:off x="863588" y="6237312"/>
            <a:ext cx="7416824" cy="0"/>
          </a:xfrm>
          <a:prstGeom prst="line">
            <a:avLst/>
          </a:prstGeom>
          <a:ln w="19050">
            <a:solidFill>
              <a:srgbClr val="004D86"/>
            </a:solidFill>
          </a:ln>
        </p:spPr>
        <p:style>
          <a:lnRef idx="1">
            <a:schemeClr val="accent1"/>
          </a:lnRef>
          <a:fillRef idx="0">
            <a:schemeClr val="accent1"/>
          </a:fillRef>
          <a:effectRef idx="0">
            <a:schemeClr val="accent1"/>
          </a:effectRef>
          <a:fontRef idx="minor">
            <a:schemeClr val="tx1"/>
          </a:fontRef>
        </p:style>
      </p:cxnSp>
      <p:sp>
        <p:nvSpPr>
          <p:cNvPr id="10" name="5 Altbilgi Yer Tutucusu">
            <a:extLst>
              <a:ext uri="{FF2B5EF4-FFF2-40B4-BE49-F238E27FC236}">
                <a16:creationId xmlns:a16="http://schemas.microsoft.com/office/drawing/2014/main" id="{4368EA81-7A3C-4D87-AC8D-94F578EA3840}"/>
              </a:ext>
            </a:extLst>
          </p:cNvPr>
          <p:cNvSpPr>
            <a:spLocks noGrp="1"/>
          </p:cNvSpPr>
          <p:nvPr>
            <p:ph type="ftr" sz="quarter" idx="11"/>
          </p:nvPr>
        </p:nvSpPr>
        <p:spPr>
          <a:xfrm>
            <a:off x="2843808" y="6356350"/>
            <a:ext cx="3600400" cy="365125"/>
          </a:xfrm>
          <a:prstGeom prst="rect">
            <a:avLst/>
          </a:prstGeom>
        </p:spPr>
        <p:txBody>
          <a:bodyPr/>
          <a:lstStyle>
            <a:lvl1pPr>
              <a:defRPr sz="1000" b="0">
                <a:solidFill>
                  <a:srgbClr val="004D86"/>
                </a:solidFill>
              </a:defRPr>
            </a:lvl1pPr>
          </a:lstStyle>
          <a:p>
            <a:pPr algn="just"/>
            <a:r>
              <a:rPr lang="tr-TR" dirty="0">
                <a:latin typeface="Times New Roman" panose="02020603050405020304" pitchFamily="18" charset="0"/>
                <a:ea typeface="Calibri" panose="020F0502020204030204" pitchFamily="34" charset="0"/>
                <a:cs typeface="Times New Roman" panose="02020603050405020304" pitchFamily="18" charset="0"/>
              </a:rPr>
              <a:t>Akıllı Yöntemler Kullanılarak Ses İşaretlerinden Sahtecilik Tespiti</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a:t>Asıl başlık stili için tıklatın</a:t>
            </a: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solidFill>
                  <a:srgbClr val="004D86"/>
                </a:solidFill>
              </a:defRPr>
            </a:lvl1pPr>
          </a:lstStyle>
          <a:p>
            <a:fld id="{5E0447E3-C699-4E2B-B33F-0ED7560B17DE}" type="datetime1">
              <a:rPr lang="tr-TR" smtClean="0"/>
              <a:pPr/>
              <a:t>26.12.2021</a:t>
            </a:fld>
            <a:endParaRPr lang="tr-TR"/>
          </a:p>
        </p:txBody>
      </p:sp>
      <p:sp>
        <p:nvSpPr>
          <p:cNvPr id="6" name="5 Slayt Numarası Yer Tutucusu"/>
          <p:cNvSpPr>
            <a:spLocks noGrp="1"/>
          </p:cNvSpPr>
          <p:nvPr>
            <p:ph type="sldNum" sz="quarter" idx="12"/>
          </p:nvPr>
        </p:nvSpPr>
        <p:spPr/>
        <p:txBody>
          <a:bodyPr/>
          <a:lstStyle>
            <a:lvl1pPr>
              <a:defRPr>
                <a:solidFill>
                  <a:srgbClr val="004D86"/>
                </a:solidFill>
              </a:defRPr>
            </a:lvl1pPr>
          </a:lstStyle>
          <a:p>
            <a:fld id="{F302176B-0E47-46AC-8F43-DAB4B8A37D06}" type="slidenum">
              <a:rPr lang="tr-TR" smtClean="0"/>
              <a:pPr/>
              <a:t>‹#›</a:t>
            </a:fld>
            <a:endParaRPr lang="tr-TR"/>
          </a:p>
        </p:txBody>
      </p:sp>
      <p:cxnSp>
        <p:nvCxnSpPr>
          <p:cNvPr id="8" name="Düz Bağlayıcı 7"/>
          <p:cNvCxnSpPr/>
          <p:nvPr userDrawn="1"/>
        </p:nvCxnSpPr>
        <p:spPr>
          <a:xfrm>
            <a:off x="863588" y="1254820"/>
            <a:ext cx="7416824" cy="0"/>
          </a:xfrm>
          <a:prstGeom prst="line">
            <a:avLst/>
          </a:prstGeom>
          <a:ln w="19050">
            <a:solidFill>
              <a:srgbClr val="004D86"/>
            </a:solidFill>
          </a:ln>
        </p:spPr>
        <p:style>
          <a:lnRef idx="1">
            <a:schemeClr val="accent1"/>
          </a:lnRef>
          <a:fillRef idx="0">
            <a:schemeClr val="accent1"/>
          </a:fillRef>
          <a:effectRef idx="0">
            <a:schemeClr val="accent1"/>
          </a:effectRef>
          <a:fontRef idx="minor">
            <a:schemeClr val="tx1"/>
          </a:fontRef>
        </p:style>
      </p:cxnSp>
      <p:cxnSp>
        <p:nvCxnSpPr>
          <p:cNvPr id="9" name="Düz Bağlayıcı 8"/>
          <p:cNvCxnSpPr/>
          <p:nvPr userDrawn="1"/>
        </p:nvCxnSpPr>
        <p:spPr>
          <a:xfrm>
            <a:off x="863588" y="6237312"/>
            <a:ext cx="7416824" cy="0"/>
          </a:xfrm>
          <a:prstGeom prst="line">
            <a:avLst/>
          </a:prstGeom>
          <a:ln w="19050">
            <a:solidFill>
              <a:srgbClr val="004D86"/>
            </a:solidFill>
          </a:ln>
        </p:spPr>
        <p:style>
          <a:lnRef idx="1">
            <a:schemeClr val="accent1"/>
          </a:lnRef>
          <a:fillRef idx="0">
            <a:schemeClr val="accent1"/>
          </a:fillRef>
          <a:effectRef idx="0">
            <a:schemeClr val="accent1"/>
          </a:effectRef>
          <a:fontRef idx="minor">
            <a:schemeClr val="tx1"/>
          </a:fontRef>
        </p:style>
      </p:cxnSp>
      <p:sp>
        <p:nvSpPr>
          <p:cNvPr id="10" name="5 Altbilgi Yer Tutucusu">
            <a:extLst>
              <a:ext uri="{FF2B5EF4-FFF2-40B4-BE49-F238E27FC236}">
                <a16:creationId xmlns:a16="http://schemas.microsoft.com/office/drawing/2014/main" id="{FEDEEAA1-6F2E-437E-9EBD-50EDBBD20A11}"/>
              </a:ext>
            </a:extLst>
          </p:cNvPr>
          <p:cNvSpPr>
            <a:spLocks noGrp="1"/>
          </p:cNvSpPr>
          <p:nvPr>
            <p:ph type="ftr" sz="quarter" idx="11"/>
          </p:nvPr>
        </p:nvSpPr>
        <p:spPr>
          <a:xfrm>
            <a:off x="2843808" y="6356350"/>
            <a:ext cx="3600400" cy="365125"/>
          </a:xfrm>
          <a:prstGeom prst="rect">
            <a:avLst/>
          </a:prstGeom>
        </p:spPr>
        <p:txBody>
          <a:bodyPr/>
          <a:lstStyle>
            <a:lvl1pPr>
              <a:defRPr sz="1000" b="0">
                <a:solidFill>
                  <a:srgbClr val="004D86"/>
                </a:solidFill>
              </a:defRPr>
            </a:lvl1pPr>
          </a:lstStyle>
          <a:p>
            <a:pPr algn="just"/>
            <a:r>
              <a:rPr lang="tr-TR" dirty="0">
                <a:latin typeface="Times New Roman" panose="02020603050405020304" pitchFamily="18" charset="0"/>
                <a:ea typeface="Calibri" panose="020F0502020204030204" pitchFamily="34" charset="0"/>
                <a:cs typeface="Times New Roman" panose="02020603050405020304" pitchFamily="18" charset="0"/>
              </a:rPr>
              <a:t>Akıllı Yöntemler Kullanılarak Ses İşaretlerinden Sahtecilik Tespiti</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67544" y="125760"/>
            <a:ext cx="8229600" cy="1143000"/>
          </a:xfrm>
        </p:spPr>
        <p:txBody>
          <a:bodyPr/>
          <a:lstStyle/>
          <a:p>
            <a:r>
              <a:rPr lang="tr-TR"/>
              <a:t>Asıl başlık stili için tıklatın</a:t>
            </a:r>
          </a:p>
        </p:txBody>
      </p:sp>
      <p:sp>
        <p:nvSpPr>
          <p:cNvPr id="3" name="2 İçerik Yer Tutucusu"/>
          <p:cNvSpPr>
            <a:spLocks noGrp="1"/>
          </p:cNvSpPr>
          <p:nvPr>
            <p:ph idx="1"/>
          </p:nvPr>
        </p:nvSpPr>
        <p:spPr/>
        <p:txBody>
          <a:bodyPr/>
          <a:lstStyle/>
          <a:p>
            <a:pPr lvl="0"/>
            <a:r>
              <a:rPr lang="tr-TR" dirty="0"/>
              <a:t>Asıl metin stillerini düzenlemek için tıklatın</a:t>
            </a:r>
          </a:p>
          <a:p>
            <a:pPr lvl="1"/>
            <a:r>
              <a:rPr lang="tr-TR" dirty="0"/>
              <a:t>İkinci düzey</a:t>
            </a:r>
          </a:p>
          <a:p>
            <a:pPr lvl="2"/>
            <a:r>
              <a:rPr lang="tr-TR" dirty="0"/>
              <a:t>Üçüncü düzey</a:t>
            </a:r>
          </a:p>
          <a:p>
            <a:pPr lvl="3"/>
            <a:r>
              <a:rPr lang="tr-TR" dirty="0"/>
              <a:t>Dördüncü düzey</a:t>
            </a:r>
          </a:p>
          <a:p>
            <a:pPr lvl="4"/>
            <a:r>
              <a:rPr lang="tr-TR" dirty="0"/>
              <a:t>Beşinci düzey</a:t>
            </a:r>
          </a:p>
        </p:txBody>
      </p:sp>
      <p:sp>
        <p:nvSpPr>
          <p:cNvPr id="4" name="3 Veri Yer Tutucusu"/>
          <p:cNvSpPr>
            <a:spLocks noGrp="1"/>
          </p:cNvSpPr>
          <p:nvPr>
            <p:ph type="dt" sz="half" idx="10"/>
          </p:nvPr>
        </p:nvSpPr>
        <p:spPr/>
        <p:txBody>
          <a:bodyPr/>
          <a:lstStyle>
            <a:lvl1pPr>
              <a:defRPr>
                <a:solidFill>
                  <a:srgbClr val="004D86"/>
                </a:solidFill>
              </a:defRPr>
            </a:lvl1pPr>
          </a:lstStyle>
          <a:p>
            <a:fld id="{08C9E78F-EC14-4BEC-A188-CC086BB5581E}" type="datetime1">
              <a:rPr lang="tr-TR" smtClean="0"/>
              <a:pPr/>
              <a:t>26.12.2021</a:t>
            </a:fld>
            <a:endParaRPr lang="tr-TR" dirty="0"/>
          </a:p>
        </p:txBody>
      </p:sp>
      <p:sp>
        <p:nvSpPr>
          <p:cNvPr id="6" name="5 Slayt Numarası Yer Tutucusu"/>
          <p:cNvSpPr>
            <a:spLocks noGrp="1"/>
          </p:cNvSpPr>
          <p:nvPr>
            <p:ph type="sldNum" sz="quarter" idx="12"/>
          </p:nvPr>
        </p:nvSpPr>
        <p:spPr/>
        <p:txBody>
          <a:bodyPr/>
          <a:lstStyle>
            <a:lvl1pPr>
              <a:defRPr>
                <a:solidFill>
                  <a:srgbClr val="004D86"/>
                </a:solidFill>
              </a:defRPr>
            </a:lvl1pPr>
          </a:lstStyle>
          <a:p>
            <a:fld id="{F302176B-0E47-46AC-8F43-DAB4B8A37D06}" type="slidenum">
              <a:rPr lang="tr-TR" smtClean="0"/>
              <a:pPr/>
              <a:t>‹#›</a:t>
            </a:fld>
            <a:endParaRPr lang="tr-TR" dirty="0"/>
          </a:p>
        </p:txBody>
      </p:sp>
      <p:cxnSp>
        <p:nvCxnSpPr>
          <p:cNvPr id="8" name="Düz Bağlayıcı 7"/>
          <p:cNvCxnSpPr/>
          <p:nvPr userDrawn="1"/>
        </p:nvCxnSpPr>
        <p:spPr>
          <a:xfrm>
            <a:off x="863588" y="1254820"/>
            <a:ext cx="7416824" cy="0"/>
          </a:xfrm>
          <a:prstGeom prst="line">
            <a:avLst/>
          </a:prstGeom>
          <a:ln w="19050">
            <a:solidFill>
              <a:srgbClr val="004D86"/>
            </a:solidFill>
          </a:ln>
        </p:spPr>
        <p:style>
          <a:lnRef idx="1">
            <a:schemeClr val="accent1"/>
          </a:lnRef>
          <a:fillRef idx="0">
            <a:schemeClr val="accent1"/>
          </a:fillRef>
          <a:effectRef idx="0">
            <a:schemeClr val="accent1"/>
          </a:effectRef>
          <a:fontRef idx="minor">
            <a:schemeClr val="tx1"/>
          </a:fontRef>
        </p:style>
      </p:cxnSp>
      <p:cxnSp>
        <p:nvCxnSpPr>
          <p:cNvPr id="9" name="Düz Bağlayıcı 8"/>
          <p:cNvCxnSpPr/>
          <p:nvPr userDrawn="1"/>
        </p:nvCxnSpPr>
        <p:spPr>
          <a:xfrm>
            <a:off x="863588" y="6237312"/>
            <a:ext cx="7416824" cy="0"/>
          </a:xfrm>
          <a:prstGeom prst="line">
            <a:avLst/>
          </a:prstGeom>
          <a:ln w="19050">
            <a:solidFill>
              <a:srgbClr val="004D86"/>
            </a:solidFill>
          </a:ln>
        </p:spPr>
        <p:style>
          <a:lnRef idx="1">
            <a:schemeClr val="accent1"/>
          </a:lnRef>
          <a:fillRef idx="0">
            <a:schemeClr val="accent1"/>
          </a:fillRef>
          <a:effectRef idx="0">
            <a:schemeClr val="accent1"/>
          </a:effectRef>
          <a:fontRef idx="minor">
            <a:schemeClr val="tx1"/>
          </a:fontRef>
        </p:style>
      </p:cxnSp>
      <p:sp>
        <p:nvSpPr>
          <p:cNvPr id="10" name="5 Altbilgi Yer Tutucusu">
            <a:extLst>
              <a:ext uri="{FF2B5EF4-FFF2-40B4-BE49-F238E27FC236}">
                <a16:creationId xmlns:a16="http://schemas.microsoft.com/office/drawing/2014/main" id="{0C899E77-4754-4BD0-9771-78CCF09A5BF1}"/>
              </a:ext>
            </a:extLst>
          </p:cNvPr>
          <p:cNvSpPr>
            <a:spLocks noGrp="1"/>
          </p:cNvSpPr>
          <p:nvPr>
            <p:ph type="ftr" sz="quarter" idx="11"/>
          </p:nvPr>
        </p:nvSpPr>
        <p:spPr>
          <a:xfrm>
            <a:off x="2843808" y="6356350"/>
            <a:ext cx="3600400" cy="365125"/>
          </a:xfrm>
        </p:spPr>
        <p:txBody>
          <a:bodyPr/>
          <a:lstStyle>
            <a:lvl1pPr>
              <a:defRPr sz="1000" b="0">
                <a:solidFill>
                  <a:srgbClr val="004D86"/>
                </a:solidFill>
              </a:defRPr>
            </a:lvl1pPr>
          </a:lstStyle>
          <a:p>
            <a:pPr algn="just"/>
            <a:r>
              <a:rPr lang="tr-TR" dirty="0">
                <a:latin typeface="Times New Roman" panose="02020603050405020304" pitchFamily="18" charset="0"/>
                <a:ea typeface="Calibri" panose="020F0502020204030204" pitchFamily="34" charset="0"/>
                <a:cs typeface="Times New Roman" panose="02020603050405020304" pitchFamily="18" charset="0"/>
              </a:rPr>
              <a:t>Akıllı Yöntemler Kullanılarak Ses İşaretlerinden Sahtecilik Tespiti</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a:t>Asıl başlık stili için tıklatın</a:t>
            </a: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cxnSp>
        <p:nvCxnSpPr>
          <p:cNvPr id="8" name="Düz Bağlayıcı 7"/>
          <p:cNvCxnSpPr/>
          <p:nvPr userDrawn="1"/>
        </p:nvCxnSpPr>
        <p:spPr>
          <a:xfrm>
            <a:off x="863588" y="6237312"/>
            <a:ext cx="7416824" cy="0"/>
          </a:xfrm>
          <a:prstGeom prst="line">
            <a:avLst/>
          </a:prstGeom>
          <a:ln w="19050">
            <a:solidFill>
              <a:srgbClr val="004D86"/>
            </a:solidFill>
          </a:ln>
        </p:spPr>
        <p:style>
          <a:lnRef idx="1">
            <a:schemeClr val="accent1"/>
          </a:lnRef>
          <a:fillRef idx="0">
            <a:schemeClr val="accent1"/>
          </a:fillRef>
          <a:effectRef idx="0">
            <a:schemeClr val="accent1"/>
          </a:effectRef>
          <a:fontRef idx="minor">
            <a:schemeClr val="tx1"/>
          </a:fontRef>
        </p:style>
      </p:cxnSp>
      <p:cxnSp>
        <p:nvCxnSpPr>
          <p:cNvPr id="12" name="Düz Bağlayıcı 11"/>
          <p:cNvCxnSpPr/>
          <p:nvPr userDrawn="1"/>
        </p:nvCxnSpPr>
        <p:spPr>
          <a:xfrm>
            <a:off x="971600" y="2060848"/>
            <a:ext cx="7416824" cy="0"/>
          </a:xfrm>
          <a:prstGeom prst="line">
            <a:avLst/>
          </a:prstGeom>
          <a:ln w="19050">
            <a:solidFill>
              <a:srgbClr val="004D86"/>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Veri Yer Tutucusu"/>
          <p:cNvSpPr>
            <a:spLocks noGrp="1"/>
          </p:cNvSpPr>
          <p:nvPr>
            <p:ph type="dt" sz="half" idx="10"/>
          </p:nvPr>
        </p:nvSpPr>
        <p:spPr/>
        <p:txBody>
          <a:bodyPr/>
          <a:lstStyle>
            <a:lvl1pPr>
              <a:defRPr>
                <a:solidFill>
                  <a:srgbClr val="004D86"/>
                </a:solidFill>
              </a:defRPr>
            </a:lvl1pPr>
          </a:lstStyle>
          <a:p>
            <a:fld id="{EB17FFAF-A65C-42D4-A34D-530F77A053DA}" type="datetime1">
              <a:rPr lang="tr-TR" smtClean="0"/>
              <a:pPr/>
              <a:t>26.12.2021</a:t>
            </a:fld>
            <a:endParaRPr lang="tr-TR" dirty="0"/>
          </a:p>
        </p:txBody>
      </p:sp>
      <p:sp>
        <p:nvSpPr>
          <p:cNvPr id="6" name="5 Altbilgi Yer Tutucusu"/>
          <p:cNvSpPr>
            <a:spLocks noGrp="1"/>
          </p:cNvSpPr>
          <p:nvPr>
            <p:ph type="ftr" sz="quarter" idx="11"/>
          </p:nvPr>
        </p:nvSpPr>
        <p:spPr>
          <a:xfrm>
            <a:off x="2843808" y="6356350"/>
            <a:ext cx="3600400" cy="365125"/>
          </a:xfrm>
          <a:prstGeom prst="rect">
            <a:avLst/>
          </a:prstGeom>
        </p:spPr>
        <p:txBody>
          <a:bodyPr/>
          <a:lstStyle>
            <a:lvl1pPr>
              <a:defRPr sz="1000" b="0">
                <a:solidFill>
                  <a:srgbClr val="004D86"/>
                </a:solidFill>
              </a:defRPr>
            </a:lvl1pPr>
          </a:lstStyle>
          <a:p>
            <a:pPr algn="just"/>
            <a:r>
              <a:rPr lang="tr-TR" dirty="0">
                <a:latin typeface="Times New Roman" panose="02020603050405020304" pitchFamily="18" charset="0"/>
                <a:ea typeface="Calibri" panose="020F0502020204030204" pitchFamily="34" charset="0"/>
                <a:cs typeface="Times New Roman" panose="02020603050405020304" pitchFamily="18" charset="0"/>
              </a:rPr>
              <a:t>Akıllı Yöntemler Kullanılarak Ses İşaretlerinden Sahtecilik Tespiti</a:t>
            </a:r>
          </a:p>
        </p:txBody>
      </p:sp>
      <p:sp>
        <p:nvSpPr>
          <p:cNvPr id="7" name="6 Slayt Numarası Yer Tutucusu"/>
          <p:cNvSpPr>
            <a:spLocks noGrp="1"/>
          </p:cNvSpPr>
          <p:nvPr>
            <p:ph type="sldNum" sz="quarter" idx="12"/>
          </p:nvPr>
        </p:nvSpPr>
        <p:spPr/>
        <p:txBody>
          <a:bodyPr/>
          <a:lstStyle>
            <a:lvl1pPr>
              <a:defRPr>
                <a:solidFill>
                  <a:srgbClr val="004D86"/>
                </a:solidFill>
              </a:defRPr>
            </a:lvl1pPr>
          </a:lstStyle>
          <a:p>
            <a:fld id="{F302176B-0E47-46AC-8F43-DAB4B8A37D06}" type="slidenum">
              <a:rPr lang="tr-TR" smtClean="0"/>
              <a:pPr/>
              <a:t>‹#›</a:t>
            </a:fld>
            <a:endParaRPr lang="tr-TR" dirty="0"/>
          </a:p>
        </p:txBody>
      </p:sp>
      <p:cxnSp>
        <p:nvCxnSpPr>
          <p:cNvPr id="9" name="Düz Bağlayıcı 8"/>
          <p:cNvCxnSpPr/>
          <p:nvPr userDrawn="1"/>
        </p:nvCxnSpPr>
        <p:spPr>
          <a:xfrm>
            <a:off x="863588" y="1254820"/>
            <a:ext cx="7416824" cy="0"/>
          </a:xfrm>
          <a:prstGeom prst="line">
            <a:avLst/>
          </a:prstGeom>
          <a:ln w="19050">
            <a:solidFill>
              <a:srgbClr val="004D86"/>
            </a:solidFill>
          </a:ln>
        </p:spPr>
        <p:style>
          <a:lnRef idx="1">
            <a:schemeClr val="accent1"/>
          </a:lnRef>
          <a:fillRef idx="0">
            <a:schemeClr val="accent1"/>
          </a:fillRef>
          <a:effectRef idx="0">
            <a:schemeClr val="accent1"/>
          </a:effectRef>
          <a:fontRef idx="minor">
            <a:schemeClr val="tx1"/>
          </a:fontRef>
        </p:style>
      </p:cxnSp>
      <p:cxnSp>
        <p:nvCxnSpPr>
          <p:cNvPr id="10" name="Düz Bağlayıcı 9"/>
          <p:cNvCxnSpPr/>
          <p:nvPr userDrawn="1"/>
        </p:nvCxnSpPr>
        <p:spPr>
          <a:xfrm>
            <a:off x="863588" y="6237312"/>
            <a:ext cx="7416824" cy="0"/>
          </a:xfrm>
          <a:prstGeom prst="line">
            <a:avLst/>
          </a:prstGeom>
          <a:ln w="19050">
            <a:solidFill>
              <a:srgbClr val="004D86"/>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a:t>Asıl başlık stili için tıklatın</a:t>
            </a: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dirty="0"/>
              <a:t>Asıl metin stillerini düzenlemek için tıklatın</a:t>
            </a:r>
          </a:p>
          <a:p>
            <a:pPr lvl="1"/>
            <a:r>
              <a:rPr lang="tr-TR" dirty="0"/>
              <a:t>İkinci düzey</a:t>
            </a:r>
          </a:p>
          <a:p>
            <a:pPr lvl="2"/>
            <a:r>
              <a:rPr lang="tr-TR" dirty="0"/>
              <a:t>Üçüncü düzey</a:t>
            </a:r>
          </a:p>
          <a:p>
            <a:pPr lvl="3"/>
            <a:r>
              <a:rPr lang="tr-TR" dirty="0"/>
              <a:t>Dördüncü düzey</a:t>
            </a:r>
          </a:p>
          <a:p>
            <a:pPr lvl="4"/>
            <a:r>
              <a:rPr lang="tr-TR" dirty="0"/>
              <a:t>Beşinci düzey</a:t>
            </a: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6 Veri Yer Tutucusu"/>
          <p:cNvSpPr>
            <a:spLocks noGrp="1"/>
          </p:cNvSpPr>
          <p:nvPr>
            <p:ph type="dt" sz="half" idx="10"/>
          </p:nvPr>
        </p:nvSpPr>
        <p:spPr/>
        <p:txBody>
          <a:bodyPr/>
          <a:lstStyle>
            <a:lvl1pPr>
              <a:defRPr>
                <a:solidFill>
                  <a:srgbClr val="004D86"/>
                </a:solidFill>
              </a:defRPr>
            </a:lvl1pPr>
          </a:lstStyle>
          <a:p>
            <a:fld id="{33FCF698-89F1-421F-8F6C-88CD8757BB4A}" type="datetime1">
              <a:rPr lang="tr-TR" smtClean="0"/>
              <a:pPr/>
              <a:t>26.12.2021</a:t>
            </a:fld>
            <a:endParaRPr lang="tr-TR" dirty="0"/>
          </a:p>
        </p:txBody>
      </p:sp>
      <p:sp>
        <p:nvSpPr>
          <p:cNvPr id="9" name="8 Slayt Numarası Yer Tutucusu"/>
          <p:cNvSpPr>
            <a:spLocks noGrp="1"/>
          </p:cNvSpPr>
          <p:nvPr>
            <p:ph type="sldNum" sz="quarter" idx="12"/>
          </p:nvPr>
        </p:nvSpPr>
        <p:spPr/>
        <p:txBody>
          <a:bodyPr/>
          <a:lstStyle>
            <a:lvl1pPr>
              <a:defRPr>
                <a:solidFill>
                  <a:srgbClr val="004D86"/>
                </a:solidFill>
              </a:defRPr>
            </a:lvl1pPr>
          </a:lstStyle>
          <a:p>
            <a:fld id="{F302176B-0E47-46AC-8F43-DAB4B8A37D06}" type="slidenum">
              <a:rPr lang="tr-TR" smtClean="0"/>
              <a:pPr/>
              <a:t>‹#›</a:t>
            </a:fld>
            <a:endParaRPr lang="tr-TR" dirty="0"/>
          </a:p>
        </p:txBody>
      </p:sp>
      <p:cxnSp>
        <p:nvCxnSpPr>
          <p:cNvPr id="11" name="Düz Bağlayıcı 10"/>
          <p:cNvCxnSpPr/>
          <p:nvPr userDrawn="1"/>
        </p:nvCxnSpPr>
        <p:spPr>
          <a:xfrm>
            <a:off x="863588" y="1254820"/>
            <a:ext cx="7416824" cy="0"/>
          </a:xfrm>
          <a:prstGeom prst="line">
            <a:avLst/>
          </a:prstGeom>
          <a:ln w="19050">
            <a:solidFill>
              <a:srgbClr val="004D86"/>
            </a:solidFill>
          </a:ln>
        </p:spPr>
        <p:style>
          <a:lnRef idx="1">
            <a:schemeClr val="accent1"/>
          </a:lnRef>
          <a:fillRef idx="0">
            <a:schemeClr val="accent1"/>
          </a:fillRef>
          <a:effectRef idx="0">
            <a:schemeClr val="accent1"/>
          </a:effectRef>
          <a:fontRef idx="minor">
            <a:schemeClr val="tx1"/>
          </a:fontRef>
        </p:style>
      </p:cxnSp>
      <p:cxnSp>
        <p:nvCxnSpPr>
          <p:cNvPr id="12" name="Düz Bağlayıcı 11"/>
          <p:cNvCxnSpPr/>
          <p:nvPr userDrawn="1"/>
        </p:nvCxnSpPr>
        <p:spPr>
          <a:xfrm>
            <a:off x="863588" y="6237312"/>
            <a:ext cx="7416824" cy="0"/>
          </a:xfrm>
          <a:prstGeom prst="line">
            <a:avLst/>
          </a:prstGeom>
          <a:ln w="19050">
            <a:solidFill>
              <a:srgbClr val="004D86"/>
            </a:solidFill>
          </a:ln>
        </p:spPr>
        <p:style>
          <a:lnRef idx="1">
            <a:schemeClr val="accent1"/>
          </a:lnRef>
          <a:fillRef idx="0">
            <a:schemeClr val="accent1"/>
          </a:fillRef>
          <a:effectRef idx="0">
            <a:schemeClr val="accent1"/>
          </a:effectRef>
          <a:fontRef idx="minor">
            <a:schemeClr val="tx1"/>
          </a:fontRef>
        </p:style>
      </p:cxnSp>
      <p:sp>
        <p:nvSpPr>
          <p:cNvPr id="15" name="5 Altbilgi Yer Tutucusu">
            <a:extLst>
              <a:ext uri="{FF2B5EF4-FFF2-40B4-BE49-F238E27FC236}">
                <a16:creationId xmlns:a16="http://schemas.microsoft.com/office/drawing/2014/main" id="{2DEEA7D0-63E0-49FA-898B-1B6FCB1E27BB}"/>
              </a:ext>
            </a:extLst>
          </p:cNvPr>
          <p:cNvSpPr>
            <a:spLocks noGrp="1"/>
          </p:cNvSpPr>
          <p:nvPr>
            <p:ph type="ftr" sz="quarter" idx="11"/>
          </p:nvPr>
        </p:nvSpPr>
        <p:spPr>
          <a:xfrm>
            <a:off x="2843808" y="6356350"/>
            <a:ext cx="3600400" cy="365125"/>
          </a:xfrm>
          <a:prstGeom prst="rect">
            <a:avLst/>
          </a:prstGeom>
        </p:spPr>
        <p:txBody>
          <a:bodyPr/>
          <a:lstStyle>
            <a:lvl1pPr>
              <a:defRPr sz="1000" b="0">
                <a:solidFill>
                  <a:srgbClr val="004D86"/>
                </a:solidFill>
              </a:defRPr>
            </a:lvl1pPr>
          </a:lstStyle>
          <a:p>
            <a:pPr algn="just"/>
            <a:r>
              <a:rPr lang="tr-TR" dirty="0">
                <a:latin typeface="Times New Roman" panose="02020603050405020304" pitchFamily="18" charset="0"/>
                <a:ea typeface="Calibri" panose="020F0502020204030204" pitchFamily="34" charset="0"/>
                <a:cs typeface="Times New Roman" panose="02020603050405020304" pitchFamily="18" charset="0"/>
              </a:rPr>
              <a:t>Akıllı Yöntemler Kullanılarak Ses İşaretlerinden Sahtecilik Tespiti</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a:t>Asıl başlık stili için tıklatın</a:t>
            </a:r>
          </a:p>
        </p:txBody>
      </p:sp>
      <p:sp>
        <p:nvSpPr>
          <p:cNvPr id="3" name="2 Veri Yer Tutucusu"/>
          <p:cNvSpPr>
            <a:spLocks noGrp="1"/>
          </p:cNvSpPr>
          <p:nvPr>
            <p:ph type="dt" sz="half" idx="10"/>
          </p:nvPr>
        </p:nvSpPr>
        <p:spPr/>
        <p:txBody>
          <a:bodyPr/>
          <a:lstStyle>
            <a:lvl1pPr>
              <a:defRPr>
                <a:solidFill>
                  <a:srgbClr val="004D86"/>
                </a:solidFill>
              </a:defRPr>
            </a:lvl1pPr>
          </a:lstStyle>
          <a:p>
            <a:fld id="{77174153-D57A-4D63-8F41-145E6C29AC97}" type="datetime1">
              <a:rPr lang="tr-TR" smtClean="0"/>
              <a:pPr/>
              <a:t>26.12.2021</a:t>
            </a:fld>
            <a:endParaRPr lang="tr-TR" dirty="0"/>
          </a:p>
        </p:txBody>
      </p:sp>
      <p:sp>
        <p:nvSpPr>
          <p:cNvPr id="5" name="4 Slayt Numarası Yer Tutucusu"/>
          <p:cNvSpPr>
            <a:spLocks noGrp="1"/>
          </p:cNvSpPr>
          <p:nvPr>
            <p:ph type="sldNum" sz="quarter" idx="12"/>
          </p:nvPr>
        </p:nvSpPr>
        <p:spPr/>
        <p:txBody>
          <a:bodyPr/>
          <a:lstStyle>
            <a:lvl1pPr>
              <a:defRPr>
                <a:solidFill>
                  <a:srgbClr val="004D86"/>
                </a:solidFill>
              </a:defRPr>
            </a:lvl1pPr>
          </a:lstStyle>
          <a:p>
            <a:fld id="{F302176B-0E47-46AC-8F43-DAB4B8A37D06}" type="slidenum">
              <a:rPr lang="tr-TR" smtClean="0"/>
              <a:pPr/>
              <a:t>‹#›</a:t>
            </a:fld>
            <a:endParaRPr lang="tr-TR" dirty="0"/>
          </a:p>
        </p:txBody>
      </p:sp>
      <p:cxnSp>
        <p:nvCxnSpPr>
          <p:cNvPr id="7" name="Düz Bağlayıcı 6"/>
          <p:cNvCxnSpPr/>
          <p:nvPr userDrawn="1"/>
        </p:nvCxnSpPr>
        <p:spPr>
          <a:xfrm>
            <a:off x="863588" y="1254820"/>
            <a:ext cx="7416824" cy="0"/>
          </a:xfrm>
          <a:prstGeom prst="line">
            <a:avLst/>
          </a:prstGeom>
          <a:ln w="19050">
            <a:solidFill>
              <a:srgbClr val="004D86"/>
            </a:solidFill>
          </a:ln>
        </p:spPr>
        <p:style>
          <a:lnRef idx="1">
            <a:schemeClr val="accent1"/>
          </a:lnRef>
          <a:fillRef idx="0">
            <a:schemeClr val="accent1"/>
          </a:fillRef>
          <a:effectRef idx="0">
            <a:schemeClr val="accent1"/>
          </a:effectRef>
          <a:fontRef idx="minor">
            <a:schemeClr val="tx1"/>
          </a:fontRef>
        </p:style>
      </p:cxnSp>
      <p:cxnSp>
        <p:nvCxnSpPr>
          <p:cNvPr id="8" name="Düz Bağlayıcı 7"/>
          <p:cNvCxnSpPr/>
          <p:nvPr userDrawn="1"/>
        </p:nvCxnSpPr>
        <p:spPr>
          <a:xfrm>
            <a:off x="863588" y="6237312"/>
            <a:ext cx="7416824" cy="0"/>
          </a:xfrm>
          <a:prstGeom prst="line">
            <a:avLst/>
          </a:prstGeom>
          <a:ln w="19050">
            <a:solidFill>
              <a:srgbClr val="004D86"/>
            </a:solidFill>
          </a:ln>
        </p:spPr>
        <p:style>
          <a:lnRef idx="1">
            <a:schemeClr val="accent1"/>
          </a:lnRef>
          <a:fillRef idx="0">
            <a:schemeClr val="accent1"/>
          </a:fillRef>
          <a:effectRef idx="0">
            <a:schemeClr val="accent1"/>
          </a:effectRef>
          <a:fontRef idx="minor">
            <a:schemeClr val="tx1"/>
          </a:fontRef>
        </p:style>
      </p:cxnSp>
      <p:sp>
        <p:nvSpPr>
          <p:cNvPr id="9" name="5 Altbilgi Yer Tutucusu">
            <a:extLst>
              <a:ext uri="{FF2B5EF4-FFF2-40B4-BE49-F238E27FC236}">
                <a16:creationId xmlns:a16="http://schemas.microsoft.com/office/drawing/2014/main" id="{9B9F270A-45C3-447A-A9F3-74D175DDAA62}"/>
              </a:ext>
            </a:extLst>
          </p:cNvPr>
          <p:cNvSpPr>
            <a:spLocks noGrp="1"/>
          </p:cNvSpPr>
          <p:nvPr>
            <p:ph type="ftr" sz="quarter" idx="11"/>
          </p:nvPr>
        </p:nvSpPr>
        <p:spPr>
          <a:xfrm>
            <a:off x="2843808" y="6356350"/>
            <a:ext cx="3600400" cy="365125"/>
          </a:xfrm>
          <a:prstGeom prst="rect">
            <a:avLst/>
          </a:prstGeom>
        </p:spPr>
        <p:txBody>
          <a:bodyPr/>
          <a:lstStyle>
            <a:lvl1pPr>
              <a:defRPr sz="1000" b="0">
                <a:solidFill>
                  <a:srgbClr val="004D86"/>
                </a:solidFill>
              </a:defRPr>
            </a:lvl1pPr>
          </a:lstStyle>
          <a:p>
            <a:pPr algn="just"/>
            <a:r>
              <a:rPr lang="tr-TR" dirty="0">
                <a:latin typeface="Times New Roman" panose="02020603050405020304" pitchFamily="18" charset="0"/>
                <a:ea typeface="Calibri" panose="020F0502020204030204" pitchFamily="34" charset="0"/>
                <a:cs typeface="Times New Roman" panose="02020603050405020304" pitchFamily="18" charset="0"/>
              </a:rPr>
              <a:t>Akıllı Yöntemler Kullanılarak Ses İşaretlerinden Sahtecilik Tespiti</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lvl1pPr>
              <a:defRPr>
                <a:solidFill>
                  <a:srgbClr val="004D86"/>
                </a:solidFill>
              </a:defRPr>
            </a:lvl1pPr>
          </a:lstStyle>
          <a:p>
            <a:fld id="{CA79CC95-6420-484C-91FD-E05374576887}" type="datetime1">
              <a:rPr lang="tr-TR" smtClean="0"/>
              <a:pPr/>
              <a:t>26.12.2021</a:t>
            </a:fld>
            <a:endParaRPr lang="tr-TR" dirty="0"/>
          </a:p>
        </p:txBody>
      </p:sp>
      <p:sp>
        <p:nvSpPr>
          <p:cNvPr id="4" name="3 Slayt Numarası Yer Tutucusu"/>
          <p:cNvSpPr>
            <a:spLocks noGrp="1"/>
          </p:cNvSpPr>
          <p:nvPr>
            <p:ph type="sldNum" sz="quarter" idx="12"/>
          </p:nvPr>
        </p:nvSpPr>
        <p:spPr/>
        <p:txBody>
          <a:bodyPr/>
          <a:lstStyle>
            <a:lvl1pPr>
              <a:defRPr>
                <a:solidFill>
                  <a:srgbClr val="004D86"/>
                </a:solidFill>
              </a:defRPr>
            </a:lvl1pPr>
          </a:lstStyle>
          <a:p>
            <a:fld id="{F302176B-0E47-46AC-8F43-DAB4B8A37D06}" type="slidenum">
              <a:rPr lang="tr-TR" smtClean="0"/>
              <a:pPr/>
              <a:t>‹#›</a:t>
            </a:fld>
            <a:endParaRPr lang="tr-TR"/>
          </a:p>
        </p:txBody>
      </p:sp>
      <p:cxnSp>
        <p:nvCxnSpPr>
          <p:cNvPr id="6" name="Düz Bağlayıcı 5"/>
          <p:cNvCxnSpPr/>
          <p:nvPr userDrawn="1"/>
        </p:nvCxnSpPr>
        <p:spPr>
          <a:xfrm>
            <a:off x="863588" y="1254820"/>
            <a:ext cx="7416824" cy="0"/>
          </a:xfrm>
          <a:prstGeom prst="line">
            <a:avLst/>
          </a:prstGeom>
          <a:ln w="19050">
            <a:solidFill>
              <a:srgbClr val="004D86"/>
            </a:solidFill>
          </a:ln>
        </p:spPr>
        <p:style>
          <a:lnRef idx="1">
            <a:schemeClr val="accent1"/>
          </a:lnRef>
          <a:fillRef idx="0">
            <a:schemeClr val="accent1"/>
          </a:fillRef>
          <a:effectRef idx="0">
            <a:schemeClr val="accent1"/>
          </a:effectRef>
          <a:fontRef idx="minor">
            <a:schemeClr val="tx1"/>
          </a:fontRef>
        </p:style>
      </p:cxnSp>
      <p:cxnSp>
        <p:nvCxnSpPr>
          <p:cNvPr id="7" name="Düz Bağlayıcı 6"/>
          <p:cNvCxnSpPr/>
          <p:nvPr userDrawn="1"/>
        </p:nvCxnSpPr>
        <p:spPr>
          <a:xfrm>
            <a:off x="863588" y="6237312"/>
            <a:ext cx="7416824" cy="0"/>
          </a:xfrm>
          <a:prstGeom prst="line">
            <a:avLst/>
          </a:prstGeom>
          <a:ln w="19050">
            <a:solidFill>
              <a:srgbClr val="004D86"/>
            </a:solidFill>
          </a:ln>
        </p:spPr>
        <p:style>
          <a:lnRef idx="1">
            <a:schemeClr val="accent1"/>
          </a:lnRef>
          <a:fillRef idx="0">
            <a:schemeClr val="accent1"/>
          </a:fillRef>
          <a:effectRef idx="0">
            <a:schemeClr val="accent1"/>
          </a:effectRef>
          <a:fontRef idx="minor">
            <a:schemeClr val="tx1"/>
          </a:fontRef>
        </p:style>
      </p:cxnSp>
      <p:sp>
        <p:nvSpPr>
          <p:cNvPr id="8" name="5 Altbilgi Yer Tutucusu">
            <a:extLst>
              <a:ext uri="{FF2B5EF4-FFF2-40B4-BE49-F238E27FC236}">
                <a16:creationId xmlns:a16="http://schemas.microsoft.com/office/drawing/2014/main" id="{E62AC837-C7D6-4319-B1FB-DF10E07641B4}"/>
              </a:ext>
            </a:extLst>
          </p:cNvPr>
          <p:cNvSpPr>
            <a:spLocks noGrp="1"/>
          </p:cNvSpPr>
          <p:nvPr>
            <p:ph type="ftr" sz="quarter" idx="11"/>
          </p:nvPr>
        </p:nvSpPr>
        <p:spPr>
          <a:xfrm>
            <a:off x="2843808" y="6356350"/>
            <a:ext cx="3600400" cy="365125"/>
          </a:xfrm>
          <a:prstGeom prst="rect">
            <a:avLst/>
          </a:prstGeom>
        </p:spPr>
        <p:txBody>
          <a:bodyPr/>
          <a:lstStyle>
            <a:lvl1pPr>
              <a:defRPr sz="1000" b="0">
                <a:solidFill>
                  <a:srgbClr val="004D86"/>
                </a:solidFill>
              </a:defRPr>
            </a:lvl1pPr>
          </a:lstStyle>
          <a:p>
            <a:pPr algn="just"/>
            <a:r>
              <a:rPr lang="tr-TR" dirty="0">
                <a:latin typeface="Times New Roman" panose="02020603050405020304" pitchFamily="18" charset="0"/>
                <a:ea typeface="Calibri" panose="020F0502020204030204" pitchFamily="34" charset="0"/>
                <a:cs typeface="Times New Roman" panose="02020603050405020304" pitchFamily="18" charset="0"/>
              </a:rPr>
              <a:t>Akıllı Yöntemler Kullanılarak Ses İşaretlerinden Sahtecilik Tespiti</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a:t>Asıl başlık stili için tıklatın</a:t>
            </a: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4 Veri Yer Tutucusu"/>
          <p:cNvSpPr>
            <a:spLocks noGrp="1"/>
          </p:cNvSpPr>
          <p:nvPr>
            <p:ph type="dt" sz="half" idx="10"/>
          </p:nvPr>
        </p:nvSpPr>
        <p:spPr/>
        <p:txBody>
          <a:bodyPr/>
          <a:lstStyle>
            <a:lvl1pPr>
              <a:defRPr>
                <a:solidFill>
                  <a:srgbClr val="004D86"/>
                </a:solidFill>
              </a:defRPr>
            </a:lvl1pPr>
          </a:lstStyle>
          <a:p>
            <a:fld id="{86AE9CD3-A051-4291-AAF7-C3AFB0BF839D}" type="datetime1">
              <a:rPr lang="tr-TR" smtClean="0"/>
              <a:pPr/>
              <a:t>26.12.2021</a:t>
            </a:fld>
            <a:endParaRPr lang="tr-TR"/>
          </a:p>
        </p:txBody>
      </p:sp>
      <p:sp>
        <p:nvSpPr>
          <p:cNvPr id="7" name="6 Slayt Numarası Yer Tutucusu"/>
          <p:cNvSpPr>
            <a:spLocks noGrp="1"/>
          </p:cNvSpPr>
          <p:nvPr>
            <p:ph type="sldNum" sz="quarter" idx="12"/>
          </p:nvPr>
        </p:nvSpPr>
        <p:spPr/>
        <p:txBody>
          <a:bodyPr/>
          <a:lstStyle>
            <a:lvl1pPr>
              <a:defRPr>
                <a:solidFill>
                  <a:srgbClr val="004D86"/>
                </a:solidFill>
              </a:defRPr>
            </a:lvl1pPr>
          </a:lstStyle>
          <a:p>
            <a:fld id="{F302176B-0E47-46AC-8F43-DAB4B8A37D06}" type="slidenum">
              <a:rPr lang="tr-TR" smtClean="0"/>
              <a:pPr/>
              <a:t>‹#›</a:t>
            </a:fld>
            <a:endParaRPr lang="tr-TR"/>
          </a:p>
        </p:txBody>
      </p:sp>
      <p:cxnSp>
        <p:nvCxnSpPr>
          <p:cNvPr id="9" name="Düz Bağlayıcı 8"/>
          <p:cNvCxnSpPr/>
          <p:nvPr userDrawn="1"/>
        </p:nvCxnSpPr>
        <p:spPr>
          <a:xfrm>
            <a:off x="863588" y="1254820"/>
            <a:ext cx="7416824" cy="0"/>
          </a:xfrm>
          <a:prstGeom prst="line">
            <a:avLst/>
          </a:prstGeom>
          <a:ln w="19050">
            <a:solidFill>
              <a:srgbClr val="004D86"/>
            </a:solidFill>
          </a:ln>
        </p:spPr>
        <p:style>
          <a:lnRef idx="1">
            <a:schemeClr val="accent1"/>
          </a:lnRef>
          <a:fillRef idx="0">
            <a:schemeClr val="accent1"/>
          </a:fillRef>
          <a:effectRef idx="0">
            <a:schemeClr val="accent1"/>
          </a:effectRef>
          <a:fontRef idx="minor">
            <a:schemeClr val="tx1"/>
          </a:fontRef>
        </p:style>
      </p:cxnSp>
      <p:cxnSp>
        <p:nvCxnSpPr>
          <p:cNvPr id="10" name="Düz Bağlayıcı 9"/>
          <p:cNvCxnSpPr/>
          <p:nvPr userDrawn="1"/>
        </p:nvCxnSpPr>
        <p:spPr>
          <a:xfrm>
            <a:off x="863588" y="6237312"/>
            <a:ext cx="7416824" cy="0"/>
          </a:xfrm>
          <a:prstGeom prst="line">
            <a:avLst/>
          </a:prstGeom>
          <a:ln w="19050">
            <a:solidFill>
              <a:srgbClr val="004D86"/>
            </a:solidFill>
          </a:ln>
        </p:spPr>
        <p:style>
          <a:lnRef idx="1">
            <a:schemeClr val="accent1"/>
          </a:lnRef>
          <a:fillRef idx="0">
            <a:schemeClr val="accent1"/>
          </a:fillRef>
          <a:effectRef idx="0">
            <a:schemeClr val="accent1"/>
          </a:effectRef>
          <a:fontRef idx="minor">
            <a:schemeClr val="tx1"/>
          </a:fontRef>
        </p:style>
      </p:cxnSp>
      <p:sp>
        <p:nvSpPr>
          <p:cNvPr id="11" name="5 Altbilgi Yer Tutucusu">
            <a:extLst>
              <a:ext uri="{FF2B5EF4-FFF2-40B4-BE49-F238E27FC236}">
                <a16:creationId xmlns:a16="http://schemas.microsoft.com/office/drawing/2014/main" id="{DBA03616-9E19-49EB-81ED-853103AE672B}"/>
              </a:ext>
            </a:extLst>
          </p:cNvPr>
          <p:cNvSpPr>
            <a:spLocks noGrp="1"/>
          </p:cNvSpPr>
          <p:nvPr>
            <p:ph type="ftr" sz="quarter" idx="11"/>
          </p:nvPr>
        </p:nvSpPr>
        <p:spPr>
          <a:xfrm>
            <a:off x="2843808" y="6356350"/>
            <a:ext cx="3600400" cy="365125"/>
          </a:xfrm>
          <a:prstGeom prst="rect">
            <a:avLst/>
          </a:prstGeom>
        </p:spPr>
        <p:txBody>
          <a:bodyPr/>
          <a:lstStyle>
            <a:lvl1pPr>
              <a:defRPr sz="1000" b="0">
                <a:solidFill>
                  <a:srgbClr val="004D86"/>
                </a:solidFill>
              </a:defRPr>
            </a:lvl1pPr>
          </a:lstStyle>
          <a:p>
            <a:pPr algn="just"/>
            <a:r>
              <a:rPr lang="tr-TR" dirty="0">
                <a:latin typeface="Times New Roman" panose="02020603050405020304" pitchFamily="18" charset="0"/>
                <a:ea typeface="Calibri" panose="020F0502020204030204" pitchFamily="34" charset="0"/>
                <a:cs typeface="Times New Roman" panose="02020603050405020304" pitchFamily="18" charset="0"/>
              </a:rPr>
              <a:t>Akıllı Yöntemler Kullanılarak Ses İşaretlerinden Sahtecilik Tespiti</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a:t>Asıl başlık stili için tıklatın</a:t>
            </a: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4 Veri Yer Tutucusu"/>
          <p:cNvSpPr>
            <a:spLocks noGrp="1"/>
          </p:cNvSpPr>
          <p:nvPr>
            <p:ph type="dt" sz="half" idx="10"/>
          </p:nvPr>
        </p:nvSpPr>
        <p:spPr/>
        <p:txBody>
          <a:bodyPr/>
          <a:lstStyle>
            <a:lvl1pPr>
              <a:defRPr>
                <a:solidFill>
                  <a:srgbClr val="004D86"/>
                </a:solidFill>
              </a:defRPr>
            </a:lvl1pPr>
          </a:lstStyle>
          <a:p>
            <a:fld id="{6267EC47-61DF-4C75-9B97-EEFFB3F51D91}" type="datetime1">
              <a:rPr lang="tr-TR" smtClean="0"/>
              <a:pPr/>
              <a:t>26.12.2021</a:t>
            </a:fld>
            <a:endParaRPr lang="tr-TR"/>
          </a:p>
        </p:txBody>
      </p:sp>
      <p:sp>
        <p:nvSpPr>
          <p:cNvPr id="7" name="6 Slayt Numarası Yer Tutucusu"/>
          <p:cNvSpPr>
            <a:spLocks noGrp="1"/>
          </p:cNvSpPr>
          <p:nvPr>
            <p:ph type="sldNum" sz="quarter" idx="12"/>
          </p:nvPr>
        </p:nvSpPr>
        <p:spPr/>
        <p:txBody>
          <a:bodyPr/>
          <a:lstStyle>
            <a:lvl1pPr>
              <a:defRPr>
                <a:solidFill>
                  <a:srgbClr val="004D86"/>
                </a:solidFill>
              </a:defRPr>
            </a:lvl1pPr>
          </a:lstStyle>
          <a:p>
            <a:fld id="{F302176B-0E47-46AC-8F43-DAB4B8A37D06}" type="slidenum">
              <a:rPr lang="tr-TR" smtClean="0"/>
              <a:pPr/>
              <a:t>‹#›</a:t>
            </a:fld>
            <a:endParaRPr lang="tr-TR"/>
          </a:p>
        </p:txBody>
      </p:sp>
      <p:cxnSp>
        <p:nvCxnSpPr>
          <p:cNvPr id="9" name="Düz Bağlayıcı 8"/>
          <p:cNvCxnSpPr/>
          <p:nvPr userDrawn="1"/>
        </p:nvCxnSpPr>
        <p:spPr>
          <a:xfrm>
            <a:off x="863588" y="1254820"/>
            <a:ext cx="7416824" cy="0"/>
          </a:xfrm>
          <a:prstGeom prst="line">
            <a:avLst/>
          </a:prstGeom>
          <a:ln w="19050">
            <a:solidFill>
              <a:srgbClr val="004D86"/>
            </a:solidFill>
          </a:ln>
        </p:spPr>
        <p:style>
          <a:lnRef idx="1">
            <a:schemeClr val="accent1"/>
          </a:lnRef>
          <a:fillRef idx="0">
            <a:schemeClr val="accent1"/>
          </a:fillRef>
          <a:effectRef idx="0">
            <a:schemeClr val="accent1"/>
          </a:effectRef>
          <a:fontRef idx="minor">
            <a:schemeClr val="tx1"/>
          </a:fontRef>
        </p:style>
      </p:cxnSp>
      <p:cxnSp>
        <p:nvCxnSpPr>
          <p:cNvPr id="10" name="Düz Bağlayıcı 9"/>
          <p:cNvCxnSpPr/>
          <p:nvPr userDrawn="1"/>
        </p:nvCxnSpPr>
        <p:spPr>
          <a:xfrm>
            <a:off x="863588" y="6237312"/>
            <a:ext cx="7416824" cy="0"/>
          </a:xfrm>
          <a:prstGeom prst="line">
            <a:avLst/>
          </a:prstGeom>
          <a:ln w="19050">
            <a:solidFill>
              <a:srgbClr val="004D86"/>
            </a:solidFill>
          </a:ln>
        </p:spPr>
        <p:style>
          <a:lnRef idx="1">
            <a:schemeClr val="accent1"/>
          </a:lnRef>
          <a:fillRef idx="0">
            <a:schemeClr val="accent1"/>
          </a:fillRef>
          <a:effectRef idx="0">
            <a:schemeClr val="accent1"/>
          </a:effectRef>
          <a:fontRef idx="minor">
            <a:schemeClr val="tx1"/>
          </a:fontRef>
        </p:style>
      </p:cxnSp>
      <p:sp>
        <p:nvSpPr>
          <p:cNvPr id="11" name="5 Altbilgi Yer Tutucusu">
            <a:extLst>
              <a:ext uri="{FF2B5EF4-FFF2-40B4-BE49-F238E27FC236}">
                <a16:creationId xmlns:a16="http://schemas.microsoft.com/office/drawing/2014/main" id="{EFD7FB81-472D-4A7F-AF98-EFB16C3648CC}"/>
              </a:ext>
            </a:extLst>
          </p:cNvPr>
          <p:cNvSpPr>
            <a:spLocks noGrp="1"/>
          </p:cNvSpPr>
          <p:nvPr>
            <p:ph type="ftr" sz="quarter" idx="11"/>
          </p:nvPr>
        </p:nvSpPr>
        <p:spPr>
          <a:xfrm>
            <a:off x="2843808" y="6356350"/>
            <a:ext cx="3600400" cy="365125"/>
          </a:xfrm>
          <a:prstGeom prst="rect">
            <a:avLst/>
          </a:prstGeom>
        </p:spPr>
        <p:txBody>
          <a:bodyPr/>
          <a:lstStyle>
            <a:lvl1pPr>
              <a:defRPr sz="1000" b="0">
                <a:solidFill>
                  <a:srgbClr val="004D86"/>
                </a:solidFill>
              </a:defRPr>
            </a:lvl1pPr>
          </a:lstStyle>
          <a:p>
            <a:pPr algn="just"/>
            <a:r>
              <a:rPr lang="tr-TR" dirty="0">
                <a:latin typeface="Times New Roman" panose="02020603050405020304" pitchFamily="18" charset="0"/>
                <a:ea typeface="Calibri" panose="020F0502020204030204" pitchFamily="34" charset="0"/>
                <a:cs typeface="Times New Roman" panose="02020603050405020304" pitchFamily="18" charset="0"/>
              </a:rPr>
              <a:t>Akıllı Yöntemler Kullanılarak Ses İşaretlerinden Sahtecilik Tespiti</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125760"/>
            <a:ext cx="8229600" cy="1143000"/>
          </a:xfrm>
          <a:prstGeom prst="rect">
            <a:avLst/>
          </a:prstGeom>
        </p:spPr>
        <p:txBody>
          <a:bodyPr vert="horz" lIns="91440" tIns="45720" rIns="91440" bIns="45720" rtlCol="0" anchor="ctr">
            <a:normAutofit/>
          </a:bodyPr>
          <a:lstStyle/>
          <a:p>
            <a:r>
              <a:rPr lang="tr-TR" dirty="0"/>
              <a:t>Asıl başlık stili için tıklatın</a:t>
            </a:r>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rgbClr val="004D86"/>
                </a:solidFill>
              </a:defRPr>
            </a:lvl1pPr>
          </a:lstStyle>
          <a:p>
            <a:fld id="{64EEA65F-0492-40EF-BEA3-EC3F6D0935B1}" type="datetime1">
              <a:rPr lang="tr-TR" smtClean="0"/>
              <a:pPr/>
              <a:t>26.12.2021</a:t>
            </a:fld>
            <a:endParaRPr lang="tr-TR" dirty="0"/>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004D86"/>
                </a:solidFill>
              </a:defRPr>
            </a:lvl1pPr>
          </a:lstStyle>
          <a:p>
            <a:fld id="{F302176B-0E47-46AC-8F43-DAB4B8A37D06}" type="slidenum">
              <a:rPr lang="tr-TR" smtClean="0"/>
              <a:pPr/>
              <a:t>‹#›</a:t>
            </a:fld>
            <a:endParaRPr lang="tr-TR" dirty="0"/>
          </a:p>
        </p:txBody>
      </p:sp>
      <p:sp>
        <p:nvSpPr>
          <p:cNvPr id="7" name="5 Altbilgi Yer Tutucusu">
            <a:extLst>
              <a:ext uri="{FF2B5EF4-FFF2-40B4-BE49-F238E27FC236}">
                <a16:creationId xmlns:a16="http://schemas.microsoft.com/office/drawing/2014/main" id="{064D66BA-4CFD-431E-9F25-00C4A43AC2C1}"/>
              </a:ext>
            </a:extLst>
          </p:cNvPr>
          <p:cNvSpPr>
            <a:spLocks noGrp="1"/>
          </p:cNvSpPr>
          <p:nvPr>
            <p:ph type="ftr" sz="quarter" idx="3"/>
          </p:nvPr>
        </p:nvSpPr>
        <p:spPr>
          <a:xfrm>
            <a:off x="2843808" y="6356350"/>
            <a:ext cx="3600400" cy="365125"/>
          </a:xfrm>
          <a:prstGeom prst="rect">
            <a:avLst/>
          </a:prstGeom>
        </p:spPr>
        <p:txBody>
          <a:bodyPr/>
          <a:lstStyle>
            <a:lvl1pPr>
              <a:defRPr sz="1000" b="0">
                <a:solidFill>
                  <a:srgbClr val="004D86"/>
                </a:solidFill>
              </a:defRPr>
            </a:lvl1pPr>
          </a:lstStyle>
          <a:p>
            <a:pPr algn="just"/>
            <a:r>
              <a:rPr lang="tr-TR" dirty="0">
                <a:latin typeface="Times New Roman" panose="02020603050405020304" pitchFamily="18" charset="0"/>
                <a:ea typeface="Calibri" panose="020F0502020204030204" pitchFamily="34" charset="0"/>
                <a:cs typeface="Times New Roman" panose="02020603050405020304" pitchFamily="18" charset="0"/>
              </a:rPr>
              <a:t>Akıllı Yöntemler Kullanılarak Ses İşaretlerinden Sahtecilik Tespiti</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blogs.mathworks.com/deep-learning/2019/05/13/deep-learning-for-signal-processing-applications/" TargetMode="External"/><Relationship Id="rId7" Type="http://schemas.openxmlformats.org/officeDocument/2006/relationships/hyperlink" Target="https://www.electronicsforu.com/market-verticals/autopilot-applications-autonomous-vehicles" TargetMode="External"/><Relationship Id="rId2" Type="http://schemas.openxmlformats.org/officeDocument/2006/relationships/hyperlink" Target="https://theconversation.com/signal-processing-a-field-at-the-heart-of-science-and-everyday-life-89267" TargetMode="External"/><Relationship Id="rId1" Type="http://schemas.openxmlformats.org/officeDocument/2006/relationships/slideLayout" Target="../slideLayouts/slideLayout2.xml"/><Relationship Id="rId6" Type="http://schemas.openxmlformats.org/officeDocument/2006/relationships/hyperlink" Target="https://signalprocessingsociety.org/our-story/signal-processing-101" TargetMode="External"/><Relationship Id="rId5" Type="http://schemas.openxmlformats.org/officeDocument/2006/relationships/hyperlink" Target="https://www.ortholive.com/blog/how-does-e-health-differ-from-telehealth-and-telemedicine/" TargetMode="External"/><Relationship Id="rId4" Type="http://schemas.openxmlformats.org/officeDocument/2006/relationships/hyperlink" Target="https://towardsdatascience.com/audio-deep-learning-made-simple-automatic-speech-recognition-asr-how-it-works-716cfce4c706"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1"/>
          <p:cNvSpPr>
            <a:spLocks noGrp="1"/>
          </p:cNvSpPr>
          <p:nvPr>
            <p:ph type="title"/>
          </p:nvPr>
        </p:nvSpPr>
        <p:spPr>
          <a:xfrm>
            <a:off x="755576" y="3284984"/>
            <a:ext cx="7772400" cy="1728192"/>
          </a:xfrm>
        </p:spPr>
        <p:txBody>
          <a:bodyPr>
            <a:normAutofit fontScale="90000"/>
          </a:bodyPr>
          <a:lstStyle/>
          <a:p>
            <a:pPr algn="ctr"/>
            <a:r>
              <a:rPr lang="tr-TR" dirty="0">
                <a:solidFill>
                  <a:schemeClr val="tx2"/>
                </a:solidFill>
              </a:rPr>
              <a:t>DERİN ÖĞRENME ve SİNYALLER</a:t>
            </a:r>
            <a:br>
              <a:rPr lang="tr-TR" dirty="0">
                <a:solidFill>
                  <a:schemeClr val="tx2"/>
                </a:solidFill>
              </a:rPr>
            </a:br>
            <a:br>
              <a:rPr lang="tr-TR" dirty="0">
                <a:solidFill>
                  <a:schemeClr val="tx2"/>
                </a:solidFill>
              </a:rPr>
            </a:br>
            <a:br>
              <a:rPr lang="tr-TR" dirty="0">
                <a:solidFill>
                  <a:schemeClr val="tx2"/>
                </a:solidFill>
              </a:rPr>
            </a:br>
            <a:endParaRPr lang="tr-TR" dirty="0">
              <a:solidFill>
                <a:schemeClr val="tx2"/>
              </a:solidFill>
            </a:endParaRPr>
          </a:p>
        </p:txBody>
      </p:sp>
    </p:spTree>
    <p:extLst>
      <p:ext uri="{BB962C8B-B14F-4D97-AF65-F5344CB8AC3E}">
        <p14:creationId xmlns:p14="http://schemas.microsoft.com/office/powerpoint/2010/main" val="1505850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solidFill>
                  <a:schemeClr val="tx2"/>
                </a:solidFill>
              </a:rPr>
              <a:t>Sinyal Uygulama Alanları</a:t>
            </a:r>
          </a:p>
        </p:txBody>
      </p:sp>
      <p:sp>
        <p:nvSpPr>
          <p:cNvPr id="4" name="Metin kutusu 3"/>
          <p:cNvSpPr txBox="1"/>
          <p:nvPr/>
        </p:nvSpPr>
        <p:spPr>
          <a:xfrm>
            <a:off x="395536" y="1196752"/>
            <a:ext cx="8352928" cy="1429622"/>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v"/>
            </a:pPr>
            <a:r>
              <a:rPr lang="tr-TR" sz="2000" dirty="0"/>
              <a:t>Bu uygulamalardaki birleştirici tema, verilerin görüntüler değil, mikrofonlar, elektrotlar, radar, RF alıcıları, ivmeölçerler ve titreşim </a:t>
            </a:r>
            <a:r>
              <a:rPr lang="tr-TR" sz="2000" dirty="0" err="1"/>
              <a:t>sensörleri</a:t>
            </a:r>
            <a:r>
              <a:rPr lang="tr-TR" sz="2000" dirty="0"/>
              <a:t> gibi farklı </a:t>
            </a:r>
            <a:r>
              <a:rPr lang="tr-TR" sz="2000" dirty="0" err="1"/>
              <a:t>sensör</a:t>
            </a:r>
            <a:r>
              <a:rPr lang="tr-TR" sz="2000" dirty="0"/>
              <a:t> türlerinden gelen sinyaller olmasıdır.</a:t>
            </a:r>
          </a:p>
        </p:txBody>
      </p:sp>
      <p:sp>
        <p:nvSpPr>
          <p:cNvPr id="3" name="Veri Yer Tutucusu 2"/>
          <p:cNvSpPr>
            <a:spLocks noGrp="1"/>
          </p:cNvSpPr>
          <p:nvPr>
            <p:ph type="dt" sz="half" idx="10"/>
          </p:nvPr>
        </p:nvSpPr>
        <p:spPr/>
        <p:txBody>
          <a:bodyPr/>
          <a:lstStyle/>
          <a:p>
            <a:fld id="{DC486B32-E788-4585-A85A-B5B9C46E976B}" type="datetime1">
              <a:rPr lang="tr-TR" smtClean="0"/>
              <a:t>26.12.2021</a:t>
            </a:fld>
            <a:endParaRPr lang="tr-TR" dirty="0"/>
          </a:p>
        </p:txBody>
      </p:sp>
      <p:sp>
        <p:nvSpPr>
          <p:cNvPr id="7" name="Slayt Numarası Yer Tutucusu 6"/>
          <p:cNvSpPr>
            <a:spLocks noGrp="1"/>
          </p:cNvSpPr>
          <p:nvPr>
            <p:ph type="sldNum" sz="quarter" idx="12"/>
          </p:nvPr>
        </p:nvSpPr>
        <p:spPr/>
        <p:txBody>
          <a:bodyPr/>
          <a:lstStyle/>
          <a:p>
            <a:fld id="{F302176B-0E47-46AC-8F43-DAB4B8A37D06}" type="slidenum">
              <a:rPr lang="tr-TR" smtClean="0"/>
              <a:t>10</a:t>
            </a:fld>
            <a:endParaRPr lang="tr-TR" dirty="0"/>
          </a:p>
        </p:txBody>
      </p:sp>
      <p:pic>
        <p:nvPicPr>
          <p:cNvPr id="11" name="Resim 10">
            <a:extLst>
              <a:ext uri="{FF2B5EF4-FFF2-40B4-BE49-F238E27FC236}">
                <a16:creationId xmlns:a16="http://schemas.microsoft.com/office/drawing/2014/main" id="{CF27788C-88FB-4B13-89A3-F126ACA921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823" y="2663456"/>
            <a:ext cx="7526593" cy="3429840"/>
          </a:xfrm>
          <a:prstGeom prst="rect">
            <a:avLst/>
          </a:prstGeom>
        </p:spPr>
      </p:pic>
    </p:spTree>
    <p:extLst>
      <p:ext uri="{BB962C8B-B14F-4D97-AF65-F5344CB8AC3E}">
        <p14:creationId xmlns:p14="http://schemas.microsoft.com/office/powerpoint/2010/main" val="3810439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solidFill>
                  <a:schemeClr val="tx2"/>
                </a:solidFill>
              </a:rPr>
              <a:t>Sinyal İşleme vs. Görüntü İşleme</a:t>
            </a:r>
          </a:p>
        </p:txBody>
      </p:sp>
      <p:sp>
        <p:nvSpPr>
          <p:cNvPr id="4" name="Metin kutusu 3"/>
          <p:cNvSpPr txBox="1"/>
          <p:nvPr/>
        </p:nvSpPr>
        <p:spPr>
          <a:xfrm>
            <a:off x="395536" y="1196752"/>
            <a:ext cx="8352928" cy="5122941"/>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v"/>
            </a:pPr>
            <a:r>
              <a:rPr lang="tr-TR" sz="2000" dirty="0"/>
              <a:t>Derin Öğrenme, ilk olarak görüntü işleme ve bilgisayarla görme uygulamaları için geliştirilmiş bir yöntem olsa da günümüzde sinyal ve zaman serisi verilerinde de çok fazla kullanılmaya başlanmıştır. </a:t>
            </a:r>
          </a:p>
          <a:p>
            <a:pPr marL="285750" indent="-285750" algn="just">
              <a:lnSpc>
                <a:spcPct val="150000"/>
              </a:lnSpc>
              <a:buFont typeface="Wingdings" panose="05000000000000000000" pitchFamily="2" charset="2"/>
              <a:buChar char="v"/>
            </a:pPr>
            <a:r>
              <a:rPr lang="tr-TR" sz="2000" dirty="0"/>
              <a:t>Sinyal verileri için derin öğrenme, diğer veri kümelerinde derin öğrenme veya makine öğrenimi uygulamalarına kıyasla ek adımlar gerektirebilir. Kaliteli sinyal verilerinin elde edilmesi zordur ve çok fazla gürültü ve değişkenliğe sahiptir. Geniş bant gürültüsü, titreşimler ve bozulmalar, çoğu sinyal verisinde bulunan istenmeyen özelliklerden sadece birkaçıdır. Tüm derin öğrenme projelerinde ve özellikle sinyal verilerinde olduğu gibi, başarınız neredeyse her zaman ne kadar veriye sahip olduğunuza ve makinenizin hesaplama gücüne bağlı olacaktır. </a:t>
            </a:r>
          </a:p>
        </p:txBody>
      </p:sp>
      <p:sp>
        <p:nvSpPr>
          <p:cNvPr id="3" name="Veri Yer Tutucusu 2"/>
          <p:cNvSpPr>
            <a:spLocks noGrp="1"/>
          </p:cNvSpPr>
          <p:nvPr>
            <p:ph type="dt" sz="half" idx="10"/>
          </p:nvPr>
        </p:nvSpPr>
        <p:spPr/>
        <p:txBody>
          <a:bodyPr/>
          <a:lstStyle/>
          <a:p>
            <a:fld id="{DC486B32-E788-4585-A85A-B5B9C46E976B}" type="datetime1">
              <a:rPr lang="tr-TR" smtClean="0"/>
              <a:t>26.12.2021</a:t>
            </a:fld>
            <a:endParaRPr lang="tr-TR" dirty="0"/>
          </a:p>
        </p:txBody>
      </p:sp>
      <p:sp>
        <p:nvSpPr>
          <p:cNvPr id="7" name="Slayt Numarası Yer Tutucusu 6"/>
          <p:cNvSpPr>
            <a:spLocks noGrp="1"/>
          </p:cNvSpPr>
          <p:nvPr>
            <p:ph type="sldNum" sz="quarter" idx="12"/>
          </p:nvPr>
        </p:nvSpPr>
        <p:spPr/>
        <p:txBody>
          <a:bodyPr/>
          <a:lstStyle/>
          <a:p>
            <a:fld id="{F302176B-0E47-46AC-8F43-DAB4B8A37D06}" type="slidenum">
              <a:rPr lang="tr-TR" smtClean="0"/>
              <a:t>11</a:t>
            </a:fld>
            <a:endParaRPr lang="tr-TR" dirty="0"/>
          </a:p>
        </p:txBody>
      </p:sp>
    </p:spTree>
    <p:extLst>
      <p:ext uri="{BB962C8B-B14F-4D97-AF65-F5344CB8AC3E}">
        <p14:creationId xmlns:p14="http://schemas.microsoft.com/office/powerpoint/2010/main" val="1061462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solidFill>
                  <a:schemeClr val="tx2"/>
                </a:solidFill>
              </a:rPr>
              <a:t>Sinyal İşleme vs. Görüntü İşleme</a:t>
            </a:r>
          </a:p>
        </p:txBody>
      </p:sp>
      <p:sp>
        <p:nvSpPr>
          <p:cNvPr id="4" name="Metin kutusu 3"/>
          <p:cNvSpPr txBox="1"/>
          <p:nvPr/>
        </p:nvSpPr>
        <p:spPr>
          <a:xfrm>
            <a:off x="395536" y="1347238"/>
            <a:ext cx="8352928" cy="2352952"/>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v"/>
            </a:pPr>
            <a:r>
              <a:rPr lang="tr-TR" sz="2000" dirty="0"/>
              <a:t>Görüntü işlemede düşük maliyetli kameralarla büyük, yüksek kaliteli görüntü veri kümeleri oluşturulabilirken, sinyal kümelerinin elde edilmesi daha karmaşık olabilmektedir. Her zaman büyük sinyal veri setlerine sahip olamayabiliriz. Sinyallerin ölçülmesi veya uygulamaları kolayca gözlemlenemeyebilir. </a:t>
            </a:r>
          </a:p>
        </p:txBody>
      </p:sp>
      <p:sp>
        <p:nvSpPr>
          <p:cNvPr id="3" name="Veri Yer Tutucusu 2"/>
          <p:cNvSpPr>
            <a:spLocks noGrp="1"/>
          </p:cNvSpPr>
          <p:nvPr>
            <p:ph type="dt" sz="half" idx="10"/>
          </p:nvPr>
        </p:nvSpPr>
        <p:spPr/>
        <p:txBody>
          <a:bodyPr/>
          <a:lstStyle/>
          <a:p>
            <a:fld id="{DC486B32-E788-4585-A85A-B5B9C46E976B}" type="datetime1">
              <a:rPr lang="tr-TR" smtClean="0"/>
              <a:t>26.12.2021</a:t>
            </a:fld>
            <a:endParaRPr lang="tr-TR" dirty="0"/>
          </a:p>
        </p:txBody>
      </p:sp>
      <p:sp>
        <p:nvSpPr>
          <p:cNvPr id="7" name="Slayt Numarası Yer Tutucusu 6"/>
          <p:cNvSpPr>
            <a:spLocks noGrp="1"/>
          </p:cNvSpPr>
          <p:nvPr>
            <p:ph type="sldNum" sz="quarter" idx="12"/>
          </p:nvPr>
        </p:nvSpPr>
        <p:spPr/>
        <p:txBody>
          <a:bodyPr/>
          <a:lstStyle/>
          <a:p>
            <a:fld id="{F302176B-0E47-46AC-8F43-DAB4B8A37D06}" type="slidenum">
              <a:rPr lang="tr-TR" smtClean="0"/>
              <a:t>12</a:t>
            </a:fld>
            <a:endParaRPr lang="tr-TR" dirty="0"/>
          </a:p>
        </p:txBody>
      </p:sp>
    </p:spTree>
    <p:extLst>
      <p:ext uri="{BB962C8B-B14F-4D97-AF65-F5344CB8AC3E}">
        <p14:creationId xmlns:p14="http://schemas.microsoft.com/office/powerpoint/2010/main" val="4274599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solidFill>
                  <a:schemeClr val="tx2"/>
                </a:solidFill>
              </a:rPr>
              <a:t>Sinyal İşleme vs. Görüntü İşleme</a:t>
            </a:r>
          </a:p>
        </p:txBody>
      </p:sp>
      <p:sp>
        <p:nvSpPr>
          <p:cNvPr id="4" name="Metin kutusu 3"/>
          <p:cNvSpPr txBox="1"/>
          <p:nvPr/>
        </p:nvSpPr>
        <p:spPr>
          <a:xfrm>
            <a:off x="395536" y="1406471"/>
            <a:ext cx="8352928" cy="2814617"/>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v"/>
            </a:pPr>
            <a:r>
              <a:rPr lang="tr-TR" sz="2000" dirty="0"/>
              <a:t>Sinyal işleme uygulamaları için derin öğrenme ile başarılı olmak, veri kümenizin boyutuna, hesaplama gücünüze ve veriler hakkında ne kadar bilgiye sahip olduğunuza bağlıdır. Veri kümesi ne kadar büyük ve kaliteli olursa, ham sinyal verileriyle derin öğrenme gerçekleştirmeye o kadar yaklaşabilirsiniz. Benzer şekilde, daha yüksek hesaplama gücünüz varsa, performansı artıracak daha karmaşık ağları eğitebilirsiniz[3].  </a:t>
            </a:r>
          </a:p>
        </p:txBody>
      </p:sp>
      <p:sp>
        <p:nvSpPr>
          <p:cNvPr id="3" name="Veri Yer Tutucusu 2"/>
          <p:cNvSpPr>
            <a:spLocks noGrp="1"/>
          </p:cNvSpPr>
          <p:nvPr>
            <p:ph type="dt" sz="half" idx="10"/>
          </p:nvPr>
        </p:nvSpPr>
        <p:spPr/>
        <p:txBody>
          <a:bodyPr/>
          <a:lstStyle/>
          <a:p>
            <a:fld id="{DC486B32-E788-4585-A85A-B5B9C46E976B}" type="datetime1">
              <a:rPr lang="tr-TR" smtClean="0"/>
              <a:t>26.12.2021</a:t>
            </a:fld>
            <a:endParaRPr lang="tr-TR" dirty="0"/>
          </a:p>
        </p:txBody>
      </p:sp>
      <p:sp>
        <p:nvSpPr>
          <p:cNvPr id="7" name="Slayt Numarası Yer Tutucusu 6"/>
          <p:cNvSpPr>
            <a:spLocks noGrp="1"/>
          </p:cNvSpPr>
          <p:nvPr>
            <p:ph type="sldNum" sz="quarter" idx="12"/>
          </p:nvPr>
        </p:nvSpPr>
        <p:spPr/>
        <p:txBody>
          <a:bodyPr/>
          <a:lstStyle/>
          <a:p>
            <a:fld id="{F302176B-0E47-46AC-8F43-DAB4B8A37D06}" type="slidenum">
              <a:rPr lang="tr-TR" smtClean="0"/>
              <a:t>13</a:t>
            </a:fld>
            <a:endParaRPr lang="tr-TR" dirty="0"/>
          </a:p>
        </p:txBody>
      </p:sp>
    </p:spTree>
    <p:extLst>
      <p:ext uri="{BB962C8B-B14F-4D97-AF65-F5344CB8AC3E}">
        <p14:creationId xmlns:p14="http://schemas.microsoft.com/office/powerpoint/2010/main" val="2913737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solidFill>
                  <a:schemeClr val="tx2"/>
                </a:solidFill>
              </a:rPr>
              <a:t>Derin Öğrenme ve Sinyal İşleme</a:t>
            </a:r>
          </a:p>
        </p:txBody>
      </p:sp>
      <p:sp>
        <p:nvSpPr>
          <p:cNvPr id="4" name="Metin kutusu 3"/>
          <p:cNvSpPr txBox="1"/>
          <p:nvPr/>
        </p:nvSpPr>
        <p:spPr>
          <a:xfrm>
            <a:off x="395536" y="1298005"/>
            <a:ext cx="8352928" cy="506292"/>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v"/>
            </a:pPr>
            <a:r>
              <a:rPr lang="tr-TR" sz="2000" dirty="0"/>
              <a:t>Sinyal işleme uygulamaları için derin öğrenme iş akışı;</a:t>
            </a:r>
          </a:p>
        </p:txBody>
      </p:sp>
      <p:sp>
        <p:nvSpPr>
          <p:cNvPr id="3" name="Veri Yer Tutucusu 2"/>
          <p:cNvSpPr>
            <a:spLocks noGrp="1"/>
          </p:cNvSpPr>
          <p:nvPr>
            <p:ph type="dt" sz="half" idx="10"/>
          </p:nvPr>
        </p:nvSpPr>
        <p:spPr/>
        <p:txBody>
          <a:bodyPr/>
          <a:lstStyle/>
          <a:p>
            <a:fld id="{DC486B32-E788-4585-A85A-B5B9C46E976B}" type="datetime1">
              <a:rPr lang="tr-TR" smtClean="0"/>
              <a:t>26.12.2021</a:t>
            </a:fld>
            <a:endParaRPr lang="tr-TR" dirty="0"/>
          </a:p>
        </p:txBody>
      </p:sp>
      <p:sp>
        <p:nvSpPr>
          <p:cNvPr id="7" name="Slayt Numarası Yer Tutucusu 6"/>
          <p:cNvSpPr>
            <a:spLocks noGrp="1"/>
          </p:cNvSpPr>
          <p:nvPr>
            <p:ph type="sldNum" sz="quarter" idx="12"/>
          </p:nvPr>
        </p:nvSpPr>
        <p:spPr/>
        <p:txBody>
          <a:bodyPr/>
          <a:lstStyle/>
          <a:p>
            <a:fld id="{F302176B-0E47-46AC-8F43-DAB4B8A37D06}" type="slidenum">
              <a:rPr lang="tr-TR" smtClean="0"/>
              <a:t>14</a:t>
            </a:fld>
            <a:endParaRPr lang="tr-TR" dirty="0"/>
          </a:p>
        </p:txBody>
      </p:sp>
      <p:pic>
        <p:nvPicPr>
          <p:cNvPr id="9" name="Resim 8">
            <a:extLst>
              <a:ext uri="{FF2B5EF4-FFF2-40B4-BE49-F238E27FC236}">
                <a16:creationId xmlns:a16="http://schemas.microsoft.com/office/drawing/2014/main" id="{2BF075AD-FEE7-4DDB-BC2A-7923F17B55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140" y="1942366"/>
            <a:ext cx="7841660" cy="3718882"/>
          </a:xfrm>
          <a:prstGeom prst="rect">
            <a:avLst/>
          </a:prstGeom>
        </p:spPr>
      </p:pic>
    </p:spTree>
    <p:extLst>
      <p:ext uri="{BB962C8B-B14F-4D97-AF65-F5344CB8AC3E}">
        <p14:creationId xmlns:p14="http://schemas.microsoft.com/office/powerpoint/2010/main" val="3491299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solidFill>
                  <a:schemeClr val="tx2"/>
                </a:solidFill>
              </a:rPr>
              <a:t>Derin Öğrenme ve Sinyal İşleme</a:t>
            </a:r>
          </a:p>
        </p:txBody>
      </p:sp>
      <p:sp>
        <p:nvSpPr>
          <p:cNvPr id="4" name="Metin kutusu 3"/>
          <p:cNvSpPr txBox="1"/>
          <p:nvPr/>
        </p:nvSpPr>
        <p:spPr>
          <a:xfrm>
            <a:off x="395536" y="1196752"/>
            <a:ext cx="8352928" cy="3737946"/>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v"/>
            </a:pPr>
            <a:r>
              <a:rPr lang="tr-TR" sz="2000" dirty="0"/>
              <a:t>İlk adım; verilerin depolanmasını, okunmasını ve ön işlemesini içerecektir. Bu aynı zamanda özellikleri çıkarmayı ve dönüştürmeyi ve eğitim ve test setlerine bölmeyi de içerecektir. Denetimli bir öğrenme algoritması kullanmayı planlıyorsanız, verilerin etiketlenmesi gerekecektir. </a:t>
            </a:r>
          </a:p>
          <a:p>
            <a:pPr marL="285750" indent="-285750" algn="just">
              <a:lnSpc>
                <a:spcPct val="150000"/>
              </a:lnSpc>
              <a:buFont typeface="Wingdings" panose="05000000000000000000" pitchFamily="2" charset="2"/>
              <a:buChar char="v"/>
            </a:pPr>
            <a:r>
              <a:rPr lang="tr-TR" sz="2000" dirty="0"/>
              <a:t>İkinci adım; Verileri görselleştirmek, gerekli olacak ön işleme ve özellik çıkarma tekniklerinin türünü belirlemenin önemli bir noktası olacaktır. Sinyal işlemede sinyali zaman, frekans ve zaman-frekans alanlarında görselleştirmek sinyali anlamayı daha da kolaylaştırabilmektedir. </a:t>
            </a:r>
          </a:p>
        </p:txBody>
      </p:sp>
      <p:sp>
        <p:nvSpPr>
          <p:cNvPr id="3" name="Veri Yer Tutucusu 2"/>
          <p:cNvSpPr>
            <a:spLocks noGrp="1"/>
          </p:cNvSpPr>
          <p:nvPr>
            <p:ph type="dt" sz="half" idx="10"/>
          </p:nvPr>
        </p:nvSpPr>
        <p:spPr/>
        <p:txBody>
          <a:bodyPr/>
          <a:lstStyle/>
          <a:p>
            <a:fld id="{DC486B32-E788-4585-A85A-B5B9C46E976B}" type="datetime1">
              <a:rPr lang="tr-TR" smtClean="0"/>
              <a:t>26.12.2021</a:t>
            </a:fld>
            <a:endParaRPr lang="tr-TR" dirty="0"/>
          </a:p>
        </p:txBody>
      </p:sp>
      <p:sp>
        <p:nvSpPr>
          <p:cNvPr id="7" name="Slayt Numarası Yer Tutucusu 6"/>
          <p:cNvSpPr>
            <a:spLocks noGrp="1"/>
          </p:cNvSpPr>
          <p:nvPr>
            <p:ph type="sldNum" sz="quarter" idx="12"/>
          </p:nvPr>
        </p:nvSpPr>
        <p:spPr/>
        <p:txBody>
          <a:bodyPr/>
          <a:lstStyle/>
          <a:p>
            <a:fld id="{F302176B-0E47-46AC-8F43-DAB4B8A37D06}" type="slidenum">
              <a:rPr lang="tr-TR" smtClean="0"/>
              <a:t>15</a:t>
            </a:fld>
            <a:endParaRPr lang="tr-TR" dirty="0"/>
          </a:p>
        </p:txBody>
      </p:sp>
    </p:spTree>
    <p:extLst>
      <p:ext uri="{BB962C8B-B14F-4D97-AF65-F5344CB8AC3E}">
        <p14:creationId xmlns:p14="http://schemas.microsoft.com/office/powerpoint/2010/main" val="2624823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solidFill>
                  <a:schemeClr val="tx2"/>
                </a:solidFill>
              </a:rPr>
              <a:t>Derin Öğrenme ve Sinyal İşleme</a:t>
            </a:r>
          </a:p>
        </p:txBody>
      </p:sp>
      <p:sp>
        <p:nvSpPr>
          <p:cNvPr id="4" name="Metin kutusu 3"/>
          <p:cNvSpPr txBox="1"/>
          <p:nvPr/>
        </p:nvSpPr>
        <p:spPr>
          <a:xfrm>
            <a:off x="395536" y="1196752"/>
            <a:ext cx="8352928" cy="3276282"/>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v"/>
            </a:pPr>
            <a:r>
              <a:rPr lang="tr-TR" sz="2000" dirty="0"/>
              <a:t>Üçüncü adım; Veriler görselleştirildikten sonra, verilerden farklı özellikler elde etmeyi gerektirebilir. Örneğin; verilerin tepe noktaları, değişim noktaları ve sinyal </a:t>
            </a:r>
            <a:r>
              <a:rPr lang="tr-TR" sz="2000" dirty="0" err="1"/>
              <a:t>paternleri</a:t>
            </a:r>
            <a:r>
              <a:rPr lang="tr-TR" sz="2000" dirty="0"/>
              <a:t> gibi özelliklerin dönüştürülmesi ve çıkarılması gerekmektedir.</a:t>
            </a:r>
          </a:p>
          <a:p>
            <a:pPr marL="285750" indent="-285750" algn="just">
              <a:lnSpc>
                <a:spcPct val="150000"/>
              </a:lnSpc>
              <a:buFont typeface="Wingdings" panose="05000000000000000000" pitchFamily="2" charset="2"/>
              <a:buChar char="v"/>
            </a:pPr>
            <a:r>
              <a:rPr lang="tr-TR" sz="2000" dirty="0"/>
              <a:t>Makine öğrenimi veya derin öğrenmenin ortaya çıkmasından önce, sinyallerin zamana özgü bir alanı olduğu için zaman serisi analizi için klasik modeller kullanıldı [3-4].</a:t>
            </a:r>
          </a:p>
        </p:txBody>
      </p:sp>
      <p:sp>
        <p:nvSpPr>
          <p:cNvPr id="3" name="Veri Yer Tutucusu 2"/>
          <p:cNvSpPr>
            <a:spLocks noGrp="1"/>
          </p:cNvSpPr>
          <p:nvPr>
            <p:ph type="dt" sz="half" idx="10"/>
          </p:nvPr>
        </p:nvSpPr>
        <p:spPr/>
        <p:txBody>
          <a:bodyPr/>
          <a:lstStyle/>
          <a:p>
            <a:fld id="{DC486B32-E788-4585-A85A-B5B9C46E976B}" type="datetime1">
              <a:rPr lang="tr-TR" smtClean="0"/>
              <a:t>26.12.2021</a:t>
            </a:fld>
            <a:endParaRPr lang="tr-TR" dirty="0"/>
          </a:p>
        </p:txBody>
      </p:sp>
      <p:sp>
        <p:nvSpPr>
          <p:cNvPr id="7" name="Slayt Numarası Yer Tutucusu 6"/>
          <p:cNvSpPr>
            <a:spLocks noGrp="1"/>
          </p:cNvSpPr>
          <p:nvPr>
            <p:ph type="sldNum" sz="quarter" idx="12"/>
          </p:nvPr>
        </p:nvSpPr>
        <p:spPr/>
        <p:txBody>
          <a:bodyPr/>
          <a:lstStyle/>
          <a:p>
            <a:fld id="{F302176B-0E47-46AC-8F43-DAB4B8A37D06}" type="slidenum">
              <a:rPr lang="tr-TR" smtClean="0"/>
              <a:t>16</a:t>
            </a:fld>
            <a:endParaRPr lang="tr-TR" dirty="0"/>
          </a:p>
        </p:txBody>
      </p:sp>
    </p:spTree>
    <p:extLst>
      <p:ext uri="{BB962C8B-B14F-4D97-AF65-F5344CB8AC3E}">
        <p14:creationId xmlns:p14="http://schemas.microsoft.com/office/powerpoint/2010/main" val="4091858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solidFill>
                  <a:schemeClr val="tx2"/>
                </a:solidFill>
              </a:rPr>
              <a:t>Ses ve </a:t>
            </a:r>
            <a:r>
              <a:rPr lang="tr-TR" dirty="0" err="1">
                <a:solidFill>
                  <a:schemeClr val="tx2"/>
                </a:solidFill>
              </a:rPr>
              <a:t>Audio</a:t>
            </a:r>
            <a:r>
              <a:rPr lang="tr-TR" dirty="0">
                <a:solidFill>
                  <a:schemeClr val="tx2"/>
                </a:solidFill>
              </a:rPr>
              <a:t> İşlemede Derin Öğrenme</a:t>
            </a:r>
          </a:p>
        </p:txBody>
      </p:sp>
      <p:sp>
        <p:nvSpPr>
          <p:cNvPr id="4" name="Metin kutusu 3"/>
          <p:cNvSpPr txBox="1"/>
          <p:nvPr/>
        </p:nvSpPr>
        <p:spPr>
          <a:xfrm>
            <a:off x="395536" y="1124744"/>
            <a:ext cx="6048672" cy="5172698"/>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v"/>
            </a:pPr>
            <a:r>
              <a:rPr lang="tr-TR" sz="1850" dirty="0"/>
              <a:t>Son birkaç yılda Sesli Asistanlar, Google Home, Amazon </a:t>
            </a:r>
            <a:r>
              <a:rPr lang="tr-TR" sz="1850" dirty="0" err="1"/>
              <a:t>Echo</a:t>
            </a:r>
            <a:r>
              <a:rPr lang="tr-TR" sz="1850" dirty="0"/>
              <a:t>, </a:t>
            </a:r>
            <a:r>
              <a:rPr lang="tr-TR" sz="1850" dirty="0" err="1"/>
              <a:t>Siri</a:t>
            </a:r>
            <a:r>
              <a:rPr lang="tr-TR" sz="1850" dirty="0"/>
              <a:t>, </a:t>
            </a:r>
            <a:r>
              <a:rPr lang="tr-TR" sz="1850" dirty="0" err="1"/>
              <a:t>Cortana</a:t>
            </a:r>
            <a:r>
              <a:rPr lang="tr-TR" sz="1850" dirty="0"/>
              <a:t> ve diğerlerinin popülaritesi ile her yerde bulunur hale geldi. Bunlar, Otomatik Konuşma Tanıma sistemlerinin (ASR) en iyi bilinen örnekleridir. Bu uygulama sınıfı, bir dilde konuşulan ses </a:t>
            </a:r>
            <a:r>
              <a:rPr lang="tr-TR" sz="1850" dirty="0" err="1"/>
              <a:t>klibiyle</a:t>
            </a:r>
            <a:r>
              <a:rPr lang="tr-TR" sz="1850" dirty="0"/>
              <a:t> başlar ve konuşulan kelimeleri metin olarak çıkarır. Bu nedenle Speech-</a:t>
            </a:r>
            <a:r>
              <a:rPr lang="tr-TR" sz="1850" dirty="0" err="1"/>
              <a:t>to</a:t>
            </a:r>
            <a:r>
              <a:rPr lang="tr-TR" sz="1850" dirty="0"/>
              <a:t>-</a:t>
            </a:r>
            <a:r>
              <a:rPr lang="tr-TR" sz="1850" dirty="0" err="1"/>
              <a:t>Text</a:t>
            </a:r>
            <a:r>
              <a:rPr lang="tr-TR" sz="1850" dirty="0"/>
              <a:t> algoritmaları olarak da bilinirler. Tabii ki, </a:t>
            </a:r>
            <a:r>
              <a:rPr lang="tr-TR" sz="1850" dirty="0" err="1"/>
              <a:t>Siri</a:t>
            </a:r>
            <a:r>
              <a:rPr lang="tr-TR" sz="1850" dirty="0"/>
              <a:t> ve yukarıda bahsedilen diğerleri gibi uygulamalar daha da ileri gidiyor. Sadece metni çıkarmakla kalmazlar, aynı zamanda cevaplarla yanıt verebilmeleri veya kullanıcının komutlarına göre hareket edebilmeleri için konuşulanların anlamsal anlamını da yorumlar ve anlarlar [5].</a:t>
            </a:r>
          </a:p>
        </p:txBody>
      </p:sp>
      <p:sp>
        <p:nvSpPr>
          <p:cNvPr id="3" name="Veri Yer Tutucusu 2"/>
          <p:cNvSpPr>
            <a:spLocks noGrp="1"/>
          </p:cNvSpPr>
          <p:nvPr>
            <p:ph type="dt" sz="half" idx="10"/>
          </p:nvPr>
        </p:nvSpPr>
        <p:spPr/>
        <p:txBody>
          <a:bodyPr/>
          <a:lstStyle/>
          <a:p>
            <a:fld id="{DC486B32-E788-4585-A85A-B5B9C46E976B}" type="datetime1">
              <a:rPr lang="tr-TR" smtClean="0"/>
              <a:t>26.12.2021</a:t>
            </a:fld>
            <a:endParaRPr lang="tr-TR" dirty="0"/>
          </a:p>
        </p:txBody>
      </p:sp>
      <p:sp>
        <p:nvSpPr>
          <p:cNvPr id="7" name="Slayt Numarası Yer Tutucusu 6"/>
          <p:cNvSpPr>
            <a:spLocks noGrp="1"/>
          </p:cNvSpPr>
          <p:nvPr>
            <p:ph type="sldNum" sz="quarter" idx="12"/>
          </p:nvPr>
        </p:nvSpPr>
        <p:spPr/>
        <p:txBody>
          <a:bodyPr/>
          <a:lstStyle/>
          <a:p>
            <a:fld id="{F302176B-0E47-46AC-8F43-DAB4B8A37D06}" type="slidenum">
              <a:rPr lang="tr-TR" smtClean="0"/>
              <a:t>17</a:t>
            </a:fld>
            <a:endParaRPr lang="tr-TR" dirty="0"/>
          </a:p>
        </p:txBody>
      </p:sp>
      <p:pic>
        <p:nvPicPr>
          <p:cNvPr id="6" name="Resim 5">
            <a:extLst>
              <a:ext uri="{FF2B5EF4-FFF2-40B4-BE49-F238E27FC236}">
                <a16:creationId xmlns:a16="http://schemas.microsoft.com/office/drawing/2014/main" id="{427EE88D-C920-4AE0-8C86-43584DE7A4F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35530" y="2339752"/>
            <a:ext cx="2653719" cy="2653719"/>
          </a:xfrm>
          <a:prstGeom prst="rect">
            <a:avLst/>
          </a:prstGeom>
        </p:spPr>
      </p:pic>
    </p:spTree>
    <p:extLst>
      <p:ext uri="{BB962C8B-B14F-4D97-AF65-F5344CB8AC3E}">
        <p14:creationId xmlns:p14="http://schemas.microsoft.com/office/powerpoint/2010/main" val="2484747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solidFill>
                  <a:schemeClr val="tx2"/>
                </a:solidFill>
              </a:rPr>
              <a:t>Ses ve </a:t>
            </a:r>
            <a:r>
              <a:rPr lang="tr-TR" dirty="0" err="1">
                <a:solidFill>
                  <a:schemeClr val="tx2"/>
                </a:solidFill>
              </a:rPr>
              <a:t>Audio</a:t>
            </a:r>
            <a:r>
              <a:rPr lang="tr-TR" dirty="0">
                <a:solidFill>
                  <a:schemeClr val="tx2"/>
                </a:solidFill>
              </a:rPr>
              <a:t> İşlemede Derin Öğrenme</a:t>
            </a:r>
          </a:p>
        </p:txBody>
      </p:sp>
      <p:sp>
        <p:nvSpPr>
          <p:cNvPr id="4" name="Metin kutusu 3"/>
          <p:cNvSpPr txBox="1"/>
          <p:nvPr/>
        </p:nvSpPr>
        <p:spPr>
          <a:xfrm>
            <a:off x="467544" y="1340768"/>
            <a:ext cx="8064896" cy="902298"/>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v"/>
            </a:pPr>
            <a:r>
              <a:rPr lang="tr-TR" sz="1850" dirty="0"/>
              <a:t>Sesin bir frekansı, boyu, periyodu ve hızı bulunmaktadır. Bir saniye içerisindeki titreşim sayısına sesin frekansı denir. Birimi ise Hertz (Hz)'</a:t>
            </a:r>
            <a:r>
              <a:rPr lang="tr-TR" sz="1850" dirty="0" err="1"/>
              <a:t>dir</a:t>
            </a:r>
            <a:r>
              <a:rPr lang="tr-TR" sz="1850" dirty="0"/>
              <a:t>. </a:t>
            </a:r>
          </a:p>
        </p:txBody>
      </p:sp>
      <p:sp>
        <p:nvSpPr>
          <p:cNvPr id="3" name="Veri Yer Tutucusu 2"/>
          <p:cNvSpPr>
            <a:spLocks noGrp="1"/>
          </p:cNvSpPr>
          <p:nvPr>
            <p:ph type="dt" sz="half" idx="10"/>
          </p:nvPr>
        </p:nvSpPr>
        <p:spPr/>
        <p:txBody>
          <a:bodyPr/>
          <a:lstStyle/>
          <a:p>
            <a:fld id="{DC486B32-E788-4585-A85A-B5B9C46E976B}" type="datetime1">
              <a:rPr lang="tr-TR" smtClean="0"/>
              <a:t>26.12.2021</a:t>
            </a:fld>
            <a:endParaRPr lang="tr-TR" dirty="0"/>
          </a:p>
        </p:txBody>
      </p:sp>
      <p:sp>
        <p:nvSpPr>
          <p:cNvPr id="7" name="Slayt Numarası Yer Tutucusu 6"/>
          <p:cNvSpPr>
            <a:spLocks noGrp="1"/>
          </p:cNvSpPr>
          <p:nvPr>
            <p:ph type="sldNum" sz="quarter" idx="12"/>
          </p:nvPr>
        </p:nvSpPr>
        <p:spPr/>
        <p:txBody>
          <a:bodyPr/>
          <a:lstStyle/>
          <a:p>
            <a:fld id="{F302176B-0E47-46AC-8F43-DAB4B8A37D06}" type="slidenum">
              <a:rPr lang="tr-TR" smtClean="0"/>
              <a:t>18</a:t>
            </a:fld>
            <a:endParaRPr lang="tr-TR" dirty="0"/>
          </a:p>
        </p:txBody>
      </p:sp>
      <p:pic>
        <p:nvPicPr>
          <p:cNvPr id="8" name="Resim 7">
            <a:extLst>
              <a:ext uri="{FF2B5EF4-FFF2-40B4-BE49-F238E27FC236}">
                <a16:creationId xmlns:a16="http://schemas.microsoft.com/office/drawing/2014/main" id="{618DEC2A-F050-4A55-9E66-D4C8372D1C3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7840" y="2762871"/>
            <a:ext cx="4145437" cy="2099368"/>
          </a:xfrm>
          <a:prstGeom prst="rect">
            <a:avLst/>
          </a:prstGeom>
        </p:spPr>
      </p:pic>
    </p:spTree>
    <p:extLst>
      <p:ext uri="{BB962C8B-B14F-4D97-AF65-F5344CB8AC3E}">
        <p14:creationId xmlns:p14="http://schemas.microsoft.com/office/powerpoint/2010/main" val="1364094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solidFill>
                  <a:schemeClr val="tx2"/>
                </a:solidFill>
              </a:rPr>
              <a:t>Ses ve </a:t>
            </a:r>
            <a:r>
              <a:rPr lang="tr-TR" dirty="0" err="1">
                <a:solidFill>
                  <a:schemeClr val="tx2"/>
                </a:solidFill>
              </a:rPr>
              <a:t>Audio</a:t>
            </a:r>
            <a:r>
              <a:rPr lang="tr-TR" dirty="0">
                <a:solidFill>
                  <a:schemeClr val="tx2"/>
                </a:solidFill>
              </a:rPr>
              <a:t> İşlemede Derin Öğrenme</a:t>
            </a:r>
          </a:p>
        </p:txBody>
      </p:sp>
      <p:sp>
        <p:nvSpPr>
          <p:cNvPr id="4" name="Metin kutusu 3"/>
          <p:cNvSpPr txBox="1"/>
          <p:nvPr/>
        </p:nvSpPr>
        <p:spPr>
          <a:xfrm>
            <a:off x="395536" y="1196752"/>
            <a:ext cx="8352928" cy="5044138"/>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v"/>
            </a:pPr>
            <a:r>
              <a:rPr lang="tr-TR" sz="2000" b="0" i="0" dirty="0">
                <a:solidFill>
                  <a:srgbClr val="111111"/>
                </a:solidFill>
                <a:effectLst/>
                <a:latin typeface="Times New Roman" panose="02020603050405020304" pitchFamily="18" charset="0"/>
              </a:rPr>
              <a:t>Hatalı disk fren sistemlerinden gelen seslerin çeşitli özellikler kullanılarak analizi </a:t>
            </a:r>
            <a:r>
              <a:rPr lang="tr-TR" sz="1200" b="0" i="0" dirty="0">
                <a:solidFill>
                  <a:srgbClr val="111111"/>
                </a:solidFill>
                <a:effectLst/>
                <a:latin typeface="Times New Roman" panose="02020603050405020304" pitchFamily="18" charset="0"/>
              </a:rPr>
              <a:t>(</a:t>
            </a:r>
            <a:r>
              <a:rPr lang="tr-TR" sz="1200" b="0" i="0" dirty="0">
                <a:solidFill>
                  <a:srgbClr val="222222"/>
                </a:solidFill>
                <a:effectLst/>
                <a:latin typeface="Arial" panose="020B0604020202020204" pitchFamily="34" charset="0"/>
              </a:rPr>
              <a:t>ERTEKİN, Z., ÖZKURT, N., &amp; YILMAZ, C. (2017). Disk Fren Sistemlerinde Dalgacık Tepeleri Yöntemi ile Ses Analizi. </a:t>
            </a:r>
            <a:r>
              <a:rPr lang="tr-TR" sz="1200" b="0" i="1" dirty="0">
                <a:solidFill>
                  <a:srgbClr val="222222"/>
                </a:solidFill>
                <a:effectLst/>
                <a:latin typeface="Arial" panose="020B0604020202020204" pitchFamily="34" charset="0"/>
              </a:rPr>
              <a:t>Çukurova Üniversitesi Mühendislik-Mimarlık Fakültesi Dergisi</a:t>
            </a:r>
            <a:r>
              <a:rPr lang="tr-TR" sz="1200" b="0" i="0" dirty="0">
                <a:solidFill>
                  <a:srgbClr val="222222"/>
                </a:solidFill>
                <a:effectLst/>
                <a:latin typeface="Arial" panose="020B0604020202020204" pitchFamily="34" charset="0"/>
              </a:rPr>
              <a:t>, </a:t>
            </a:r>
            <a:r>
              <a:rPr lang="tr-TR" sz="1200" b="0" i="1" dirty="0">
                <a:solidFill>
                  <a:srgbClr val="222222"/>
                </a:solidFill>
                <a:effectLst/>
                <a:latin typeface="Arial" panose="020B0604020202020204" pitchFamily="34" charset="0"/>
              </a:rPr>
              <a:t>32</a:t>
            </a:r>
            <a:r>
              <a:rPr lang="tr-TR" sz="1200" b="0" i="0" dirty="0">
                <a:solidFill>
                  <a:srgbClr val="222222"/>
                </a:solidFill>
                <a:effectLst/>
                <a:latin typeface="Arial" panose="020B0604020202020204" pitchFamily="34" charset="0"/>
              </a:rPr>
              <a:t>(4), 193-200.)</a:t>
            </a:r>
            <a:endParaRPr lang="tr-TR" b="0" i="0" dirty="0">
              <a:solidFill>
                <a:srgbClr val="111111"/>
              </a:solidFill>
              <a:effectLst/>
              <a:latin typeface="Times New Roman" panose="02020603050405020304" pitchFamily="18" charset="0"/>
            </a:endParaRPr>
          </a:p>
          <a:p>
            <a:pPr marL="285750" indent="-285750" algn="just">
              <a:lnSpc>
                <a:spcPct val="150000"/>
              </a:lnSpc>
              <a:buFont typeface="Wingdings" panose="05000000000000000000" pitchFamily="2" charset="2"/>
              <a:buChar char="v"/>
            </a:pPr>
            <a:r>
              <a:rPr lang="tr-TR" sz="2000" dirty="0">
                <a:solidFill>
                  <a:srgbClr val="111111"/>
                </a:solidFill>
                <a:latin typeface="Times New Roman" panose="02020603050405020304" pitchFamily="18" charset="0"/>
              </a:rPr>
              <a:t>Gemilerin çıkardıkları seslerden geminin türünün belirlenmesi</a:t>
            </a:r>
            <a:r>
              <a:rPr lang="tr-TR" dirty="0">
                <a:solidFill>
                  <a:srgbClr val="111111"/>
                </a:solidFill>
                <a:latin typeface="Times New Roman" panose="02020603050405020304" pitchFamily="18" charset="0"/>
              </a:rPr>
              <a:t> </a:t>
            </a:r>
            <a:r>
              <a:rPr lang="tr-TR" sz="1200" i="1" dirty="0">
                <a:solidFill>
                  <a:srgbClr val="222222"/>
                </a:solidFill>
                <a:latin typeface="Arial" panose="020B0604020202020204" pitchFamily="34" charset="0"/>
              </a:rPr>
              <a:t>(Aydemir, E. (2020). Ses Kullanarak Otomatik Yerel İkili Model Yöntemi ile Gemi Tanımlama. </a:t>
            </a:r>
            <a:r>
              <a:rPr lang="tr-TR" sz="1200" i="1" dirty="0" err="1">
                <a:solidFill>
                  <a:srgbClr val="222222"/>
                </a:solidFill>
                <a:latin typeface="Arial" panose="020B0604020202020204" pitchFamily="34" charset="0"/>
              </a:rPr>
              <a:t>Acta</a:t>
            </a:r>
            <a:r>
              <a:rPr lang="tr-TR" sz="1200" i="1" dirty="0">
                <a:solidFill>
                  <a:srgbClr val="222222"/>
                </a:solidFill>
                <a:latin typeface="Arial" panose="020B0604020202020204" pitchFamily="34" charset="0"/>
              </a:rPr>
              <a:t> </a:t>
            </a:r>
            <a:r>
              <a:rPr lang="tr-TR" sz="1200" i="1" dirty="0" err="1">
                <a:solidFill>
                  <a:srgbClr val="222222"/>
                </a:solidFill>
                <a:latin typeface="Arial" panose="020B0604020202020204" pitchFamily="34" charset="0"/>
              </a:rPr>
              <a:t>Infologica</a:t>
            </a:r>
            <a:r>
              <a:rPr lang="tr-TR" sz="1200" i="1" dirty="0">
                <a:solidFill>
                  <a:srgbClr val="222222"/>
                </a:solidFill>
                <a:latin typeface="Arial" panose="020B0604020202020204" pitchFamily="34" charset="0"/>
              </a:rPr>
              <a:t>, 4(1), 57-63.)</a:t>
            </a:r>
          </a:p>
          <a:p>
            <a:pPr marL="285750" indent="-285750" algn="just">
              <a:lnSpc>
                <a:spcPct val="150000"/>
              </a:lnSpc>
              <a:buFont typeface="Wingdings" panose="05000000000000000000" pitchFamily="2" charset="2"/>
              <a:buChar char="v"/>
            </a:pPr>
            <a:r>
              <a:rPr lang="tr-TR" sz="2000" dirty="0">
                <a:solidFill>
                  <a:srgbClr val="111111"/>
                </a:solidFill>
                <a:latin typeface="Times New Roman" panose="02020603050405020304" pitchFamily="18" charset="0"/>
              </a:rPr>
              <a:t>Ses sinyallerinden cinsiyet, yaş kişi tespiti </a:t>
            </a:r>
            <a:r>
              <a:rPr lang="tr-TR" sz="1200" i="1" dirty="0">
                <a:solidFill>
                  <a:srgbClr val="222222"/>
                </a:solidFill>
                <a:latin typeface="Arial" panose="020B0604020202020204" pitchFamily="34" charset="0"/>
              </a:rPr>
              <a:t>(Akdeniz, F., &amp; Becerikli, Y. (2019, </a:t>
            </a:r>
            <a:r>
              <a:rPr lang="tr-TR" sz="1200" i="1" dirty="0" err="1">
                <a:solidFill>
                  <a:srgbClr val="222222"/>
                </a:solidFill>
                <a:latin typeface="Arial" panose="020B0604020202020204" pitchFamily="34" charset="0"/>
              </a:rPr>
              <a:t>October</a:t>
            </a:r>
            <a:r>
              <a:rPr lang="tr-TR" sz="1200" i="1" dirty="0">
                <a:solidFill>
                  <a:srgbClr val="222222"/>
                </a:solidFill>
                <a:latin typeface="Arial" panose="020B0604020202020204" pitchFamily="34" charset="0"/>
              </a:rPr>
              <a:t>). </a:t>
            </a:r>
            <a:r>
              <a:rPr lang="tr-TR" sz="1200" i="1" dirty="0" err="1">
                <a:solidFill>
                  <a:srgbClr val="222222"/>
                </a:solidFill>
                <a:latin typeface="Arial" panose="020B0604020202020204" pitchFamily="34" charset="0"/>
              </a:rPr>
              <a:t>Performance</a:t>
            </a:r>
            <a:r>
              <a:rPr lang="tr-TR" sz="1200" i="1" dirty="0">
                <a:solidFill>
                  <a:srgbClr val="222222"/>
                </a:solidFill>
                <a:latin typeface="Arial" panose="020B0604020202020204" pitchFamily="34" charset="0"/>
              </a:rPr>
              <a:t> </a:t>
            </a:r>
            <a:r>
              <a:rPr lang="tr-TR" sz="1200" i="1" dirty="0" err="1">
                <a:solidFill>
                  <a:srgbClr val="222222"/>
                </a:solidFill>
                <a:latin typeface="Arial" panose="020B0604020202020204" pitchFamily="34" charset="0"/>
              </a:rPr>
              <a:t>Comparison</a:t>
            </a:r>
            <a:r>
              <a:rPr lang="tr-TR" sz="1200" i="1" dirty="0">
                <a:solidFill>
                  <a:srgbClr val="222222"/>
                </a:solidFill>
                <a:latin typeface="Arial" panose="020B0604020202020204" pitchFamily="34" charset="0"/>
              </a:rPr>
              <a:t> of </a:t>
            </a:r>
            <a:r>
              <a:rPr lang="tr-TR" sz="1200" i="1" dirty="0" err="1">
                <a:solidFill>
                  <a:srgbClr val="222222"/>
                </a:solidFill>
                <a:latin typeface="Arial" panose="020B0604020202020204" pitchFamily="34" charset="0"/>
              </a:rPr>
              <a:t>Support</a:t>
            </a:r>
            <a:r>
              <a:rPr lang="tr-TR" sz="1200" i="1" dirty="0">
                <a:solidFill>
                  <a:srgbClr val="222222"/>
                </a:solidFill>
                <a:latin typeface="Arial" panose="020B0604020202020204" pitchFamily="34" charset="0"/>
              </a:rPr>
              <a:t> </a:t>
            </a:r>
            <a:r>
              <a:rPr lang="tr-TR" sz="1200" i="1" dirty="0" err="1">
                <a:solidFill>
                  <a:srgbClr val="222222"/>
                </a:solidFill>
                <a:latin typeface="Arial" panose="020B0604020202020204" pitchFamily="34" charset="0"/>
              </a:rPr>
              <a:t>Vector</a:t>
            </a:r>
            <a:r>
              <a:rPr lang="tr-TR" sz="1200" i="1" dirty="0">
                <a:solidFill>
                  <a:srgbClr val="222222"/>
                </a:solidFill>
                <a:latin typeface="Arial" panose="020B0604020202020204" pitchFamily="34" charset="0"/>
              </a:rPr>
              <a:t> Machine, K-</a:t>
            </a:r>
            <a:r>
              <a:rPr lang="tr-TR" sz="1200" i="1" dirty="0" err="1">
                <a:solidFill>
                  <a:srgbClr val="222222"/>
                </a:solidFill>
                <a:latin typeface="Arial" panose="020B0604020202020204" pitchFamily="34" charset="0"/>
              </a:rPr>
              <a:t>Nearest</a:t>
            </a:r>
            <a:r>
              <a:rPr lang="tr-TR" sz="1200" i="1" dirty="0">
                <a:solidFill>
                  <a:srgbClr val="222222"/>
                </a:solidFill>
                <a:latin typeface="Arial" panose="020B0604020202020204" pitchFamily="34" charset="0"/>
              </a:rPr>
              <a:t>-</a:t>
            </a:r>
            <a:r>
              <a:rPr lang="tr-TR" sz="1200" i="1" dirty="0" err="1">
                <a:solidFill>
                  <a:srgbClr val="222222"/>
                </a:solidFill>
                <a:latin typeface="Arial" panose="020B0604020202020204" pitchFamily="34" charset="0"/>
              </a:rPr>
              <a:t>Neighbor</a:t>
            </a:r>
            <a:r>
              <a:rPr lang="tr-TR" sz="1200" i="1" dirty="0">
                <a:solidFill>
                  <a:srgbClr val="222222"/>
                </a:solidFill>
                <a:latin typeface="Arial" panose="020B0604020202020204" pitchFamily="34" charset="0"/>
              </a:rPr>
              <a:t>, </a:t>
            </a:r>
            <a:r>
              <a:rPr lang="tr-TR" sz="1200" i="1" dirty="0" err="1">
                <a:solidFill>
                  <a:srgbClr val="222222"/>
                </a:solidFill>
                <a:latin typeface="Arial" panose="020B0604020202020204" pitchFamily="34" charset="0"/>
              </a:rPr>
              <a:t>Artificial</a:t>
            </a:r>
            <a:r>
              <a:rPr lang="tr-TR" sz="1200" i="1" dirty="0">
                <a:solidFill>
                  <a:srgbClr val="222222"/>
                </a:solidFill>
                <a:latin typeface="Arial" panose="020B0604020202020204" pitchFamily="34" charset="0"/>
              </a:rPr>
              <a:t> </a:t>
            </a:r>
            <a:r>
              <a:rPr lang="tr-TR" sz="1200" i="1" dirty="0" err="1">
                <a:solidFill>
                  <a:srgbClr val="222222"/>
                </a:solidFill>
                <a:latin typeface="Arial" panose="020B0604020202020204" pitchFamily="34" charset="0"/>
              </a:rPr>
              <a:t>Neural</a:t>
            </a:r>
            <a:r>
              <a:rPr lang="tr-TR" sz="1200" i="1" dirty="0">
                <a:solidFill>
                  <a:srgbClr val="222222"/>
                </a:solidFill>
                <a:latin typeface="Arial" panose="020B0604020202020204" pitchFamily="34" charset="0"/>
              </a:rPr>
              <a:t> Networks, </a:t>
            </a:r>
            <a:r>
              <a:rPr lang="tr-TR" sz="1200" i="1" dirty="0" err="1">
                <a:solidFill>
                  <a:srgbClr val="222222"/>
                </a:solidFill>
                <a:latin typeface="Arial" panose="020B0604020202020204" pitchFamily="34" charset="0"/>
              </a:rPr>
              <a:t>and</a:t>
            </a:r>
            <a:r>
              <a:rPr lang="tr-TR" sz="1200" i="1" dirty="0">
                <a:solidFill>
                  <a:srgbClr val="222222"/>
                </a:solidFill>
                <a:latin typeface="Arial" panose="020B0604020202020204" pitchFamily="34" charset="0"/>
              </a:rPr>
              <a:t> </a:t>
            </a:r>
            <a:r>
              <a:rPr lang="tr-TR" sz="1200" i="1" dirty="0" err="1">
                <a:solidFill>
                  <a:srgbClr val="222222"/>
                </a:solidFill>
                <a:latin typeface="Arial" panose="020B0604020202020204" pitchFamily="34" charset="0"/>
              </a:rPr>
              <a:t>Recurrent</a:t>
            </a:r>
            <a:r>
              <a:rPr lang="tr-TR" sz="1200" i="1" dirty="0">
                <a:solidFill>
                  <a:srgbClr val="222222"/>
                </a:solidFill>
                <a:latin typeface="Arial" panose="020B0604020202020204" pitchFamily="34" charset="0"/>
              </a:rPr>
              <a:t> </a:t>
            </a:r>
            <a:r>
              <a:rPr lang="tr-TR" sz="1200" i="1" dirty="0" err="1">
                <a:solidFill>
                  <a:srgbClr val="222222"/>
                </a:solidFill>
                <a:latin typeface="Arial" panose="020B0604020202020204" pitchFamily="34" charset="0"/>
              </a:rPr>
              <a:t>Neural</a:t>
            </a:r>
            <a:r>
              <a:rPr lang="tr-TR" sz="1200" i="1" dirty="0">
                <a:solidFill>
                  <a:srgbClr val="222222"/>
                </a:solidFill>
                <a:latin typeface="Arial" panose="020B0604020202020204" pitchFamily="34" charset="0"/>
              </a:rPr>
              <a:t> </a:t>
            </a:r>
            <a:r>
              <a:rPr lang="tr-TR" sz="1200" i="1" dirty="0" err="1">
                <a:solidFill>
                  <a:srgbClr val="222222"/>
                </a:solidFill>
                <a:latin typeface="Arial" panose="020B0604020202020204" pitchFamily="34" charset="0"/>
              </a:rPr>
              <a:t>networks</a:t>
            </a:r>
            <a:r>
              <a:rPr lang="tr-TR" sz="1200" i="1" dirty="0">
                <a:solidFill>
                  <a:srgbClr val="222222"/>
                </a:solidFill>
                <a:latin typeface="Arial" panose="020B0604020202020204" pitchFamily="34" charset="0"/>
              </a:rPr>
              <a:t> in </a:t>
            </a:r>
            <a:r>
              <a:rPr lang="tr-TR" sz="1200" i="1" dirty="0" err="1">
                <a:solidFill>
                  <a:srgbClr val="222222"/>
                </a:solidFill>
                <a:latin typeface="Arial" panose="020B0604020202020204" pitchFamily="34" charset="0"/>
              </a:rPr>
              <a:t>Gender</a:t>
            </a:r>
            <a:r>
              <a:rPr lang="tr-TR" sz="1200" i="1" dirty="0">
                <a:solidFill>
                  <a:srgbClr val="222222"/>
                </a:solidFill>
                <a:latin typeface="Arial" panose="020B0604020202020204" pitchFamily="34" charset="0"/>
              </a:rPr>
              <a:t> </a:t>
            </a:r>
            <a:r>
              <a:rPr lang="tr-TR" sz="1200" i="1" dirty="0" err="1">
                <a:solidFill>
                  <a:srgbClr val="222222"/>
                </a:solidFill>
                <a:latin typeface="Arial" panose="020B0604020202020204" pitchFamily="34" charset="0"/>
              </a:rPr>
              <a:t>Recognition</a:t>
            </a:r>
            <a:r>
              <a:rPr lang="tr-TR" sz="1200" i="1" dirty="0">
                <a:solidFill>
                  <a:srgbClr val="222222"/>
                </a:solidFill>
                <a:latin typeface="Arial" panose="020B0604020202020204" pitchFamily="34" charset="0"/>
              </a:rPr>
              <a:t> </a:t>
            </a:r>
            <a:r>
              <a:rPr lang="tr-TR" sz="1200" i="1" dirty="0" err="1">
                <a:solidFill>
                  <a:srgbClr val="222222"/>
                </a:solidFill>
                <a:latin typeface="Arial" panose="020B0604020202020204" pitchFamily="34" charset="0"/>
              </a:rPr>
              <a:t>from</a:t>
            </a:r>
            <a:r>
              <a:rPr lang="tr-TR" sz="1200" i="1" dirty="0">
                <a:solidFill>
                  <a:srgbClr val="222222"/>
                </a:solidFill>
                <a:latin typeface="Arial" panose="020B0604020202020204" pitchFamily="34" charset="0"/>
              </a:rPr>
              <a:t> Voice </a:t>
            </a:r>
            <a:r>
              <a:rPr lang="tr-TR" sz="1200" i="1" dirty="0" err="1">
                <a:solidFill>
                  <a:srgbClr val="222222"/>
                </a:solidFill>
                <a:latin typeface="Arial" panose="020B0604020202020204" pitchFamily="34" charset="0"/>
              </a:rPr>
              <a:t>Signals</a:t>
            </a:r>
            <a:r>
              <a:rPr lang="tr-TR" sz="1200" i="1" dirty="0">
                <a:solidFill>
                  <a:srgbClr val="222222"/>
                </a:solidFill>
                <a:latin typeface="Arial" panose="020B0604020202020204" pitchFamily="34" charset="0"/>
              </a:rPr>
              <a:t>. </a:t>
            </a:r>
            <a:r>
              <a:rPr lang="tr-TR" sz="1200" i="1" dirty="0" err="1">
                <a:solidFill>
                  <a:srgbClr val="222222"/>
                </a:solidFill>
                <a:latin typeface="Arial" panose="020B0604020202020204" pitchFamily="34" charset="0"/>
              </a:rPr>
              <a:t>In</a:t>
            </a:r>
            <a:r>
              <a:rPr lang="tr-TR" sz="1200" i="1" dirty="0">
                <a:solidFill>
                  <a:srgbClr val="222222"/>
                </a:solidFill>
                <a:latin typeface="Arial" panose="020B0604020202020204" pitchFamily="34" charset="0"/>
              </a:rPr>
              <a:t> 2019 3rd International </a:t>
            </a:r>
            <a:r>
              <a:rPr lang="tr-TR" sz="1200" i="1" dirty="0" err="1">
                <a:solidFill>
                  <a:srgbClr val="222222"/>
                </a:solidFill>
                <a:latin typeface="Arial" panose="020B0604020202020204" pitchFamily="34" charset="0"/>
              </a:rPr>
              <a:t>Symposium</a:t>
            </a:r>
            <a:r>
              <a:rPr lang="tr-TR" sz="1200" i="1" dirty="0">
                <a:solidFill>
                  <a:srgbClr val="222222"/>
                </a:solidFill>
                <a:latin typeface="Arial" panose="020B0604020202020204" pitchFamily="34" charset="0"/>
              </a:rPr>
              <a:t> on </a:t>
            </a:r>
            <a:r>
              <a:rPr lang="tr-TR" sz="1200" i="1" dirty="0" err="1">
                <a:solidFill>
                  <a:srgbClr val="222222"/>
                </a:solidFill>
                <a:latin typeface="Arial" panose="020B0604020202020204" pitchFamily="34" charset="0"/>
              </a:rPr>
              <a:t>Multidisciplinary</a:t>
            </a:r>
            <a:r>
              <a:rPr lang="tr-TR" sz="1200" i="1" dirty="0">
                <a:solidFill>
                  <a:srgbClr val="222222"/>
                </a:solidFill>
                <a:latin typeface="Arial" panose="020B0604020202020204" pitchFamily="34" charset="0"/>
              </a:rPr>
              <a:t> </a:t>
            </a:r>
            <a:r>
              <a:rPr lang="tr-TR" sz="1200" i="1" dirty="0" err="1">
                <a:solidFill>
                  <a:srgbClr val="222222"/>
                </a:solidFill>
                <a:latin typeface="Arial" panose="020B0604020202020204" pitchFamily="34" charset="0"/>
              </a:rPr>
              <a:t>Studies</a:t>
            </a:r>
            <a:r>
              <a:rPr lang="tr-TR" sz="1200" i="1" dirty="0">
                <a:solidFill>
                  <a:srgbClr val="222222"/>
                </a:solidFill>
                <a:latin typeface="Arial" panose="020B0604020202020204" pitchFamily="34" charset="0"/>
              </a:rPr>
              <a:t> </a:t>
            </a:r>
            <a:r>
              <a:rPr lang="tr-TR" sz="1200" i="1" dirty="0" err="1">
                <a:solidFill>
                  <a:srgbClr val="222222"/>
                </a:solidFill>
                <a:latin typeface="Arial" panose="020B0604020202020204" pitchFamily="34" charset="0"/>
              </a:rPr>
              <a:t>and</a:t>
            </a:r>
            <a:r>
              <a:rPr lang="tr-TR" sz="1200" i="1" dirty="0">
                <a:solidFill>
                  <a:srgbClr val="222222"/>
                </a:solidFill>
                <a:latin typeface="Arial" panose="020B0604020202020204" pitchFamily="34" charset="0"/>
              </a:rPr>
              <a:t> </a:t>
            </a:r>
            <a:r>
              <a:rPr lang="tr-TR" sz="1200" i="1" dirty="0" err="1">
                <a:solidFill>
                  <a:srgbClr val="222222"/>
                </a:solidFill>
                <a:latin typeface="Arial" panose="020B0604020202020204" pitchFamily="34" charset="0"/>
              </a:rPr>
              <a:t>Innovative</a:t>
            </a:r>
            <a:r>
              <a:rPr lang="tr-TR" sz="1200" i="1" dirty="0">
                <a:solidFill>
                  <a:srgbClr val="222222"/>
                </a:solidFill>
                <a:latin typeface="Arial" panose="020B0604020202020204" pitchFamily="34" charset="0"/>
              </a:rPr>
              <a:t> Technologies (ISMSIT) (</a:t>
            </a:r>
            <a:r>
              <a:rPr lang="tr-TR" sz="1200" i="1" dirty="0" err="1">
                <a:solidFill>
                  <a:srgbClr val="222222"/>
                </a:solidFill>
                <a:latin typeface="Arial" panose="020B0604020202020204" pitchFamily="34" charset="0"/>
              </a:rPr>
              <a:t>pp</a:t>
            </a:r>
            <a:r>
              <a:rPr lang="tr-TR" sz="1200" i="1" dirty="0">
                <a:solidFill>
                  <a:srgbClr val="222222"/>
                </a:solidFill>
                <a:latin typeface="Arial" panose="020B0604020202020204" pitchFamily="34" charset="0"/>
              </a:rPr>
              <a:t>. 1-4). IEEE.)</a:t>
            </a:r>
          </a:p>
          <a:p>
            <a:pPr marL="285750" indent="-285750" algn="just">
              <a:lnSpc>
                <a:spcPct val="150000"/>
              </a:lnSpc>
              <a:buFont typeface="Wingdings" panose="05000000000000000000" pitchFamily="2" charset="2"/>
              <a:buChar char="v"/>
            </a:pPr>
            <a:r>
              <a:rPr lang="tr-TR" sz="2000" dirty="0">
                <a:solidFill>
                  <a:srgbClr val="111111"/>
                </a:solidFill>
                <a:latin typeface="Times New Roman" panose="02020603050405020304" pitchFamily="18" charset="0"/>
              </a:rPr>
              <a:t>Ses Sinyallerinden duygu tespiti </a:t>
            </a:r>
            <a:r>
              <a:rPr lang="tr-TR" sz="1200" i="1" dirty="0">
                <a:solidFill>
                  <a:srgbClr val="222222"/>
                </a:solidFill>
                <a:latin typeface="Arial" panose="020B0604020202020204" pitchFamily="34" charset="0"/>
              </a:rPr>
              <a:t>(</a:t>
            </a:r>
            <a:r>
              <a:rPr lang="tr-TR" sz="1200" i="1" dirty="0" err="1">
                <a:solidFill>
                  <a:srgbClr val="222222"/>
                </a:solidFill>
                <a:latin typeface="Arial" panose="020B0604020202020204" pitchFamily="34" charset="0"/>
              </a:rPr>
              <a:t>Demır</a:t>
            </a:r>
            <a:r>
              <a:rPr lang="tr-TR" sz="1200" i="1" dirty="0">
                <a:solidFill>
                  <a:srgbClr val="222222"/>
                </a:solidFill>
                <a:latin typeface="Arial" panose="020B0604020202020204" pitchFamily="34" charset="0"/>
              </a:rPr>
              <a:t>, A., Atıla, O., &amp; </a:t>
            </a:r>
            <a:r>
              <a:rPr lang="tr-TR" sz="1200" i="1" dirty="0" err="1">
                <a:solidFill>
                  <a:srgbClr val="222222"/>
                </a:solidFill>
                <a:latin typeface="Arial" panose="020B0604020202020204" pitchFamily="34" charset="0"/>
              </a:rPr>
              <a:t>Şengür</a:t>
            </a:r>
            <a:r>
              <a:rPr lang="tr-TR" sz="1200" i="1" dirty="0">
                <a:solidFill>
                  <a:srgbClr val="222222"/>
                </a:solidFill>
                <a:latin typeface="Arial" panose="020B0604020202020204" pitchFamily="34" charset="0"/>
              </a:rPr>
              <a:t>, A. (2019, </a:t>
            </a:r>
            <a:r>
              <a:rPr lang="tr-TR" sz="1200" i="1" dirty="0" err="1">
                <a:solidFill>
                  <a:srgbClr val="222222"/>
                </a:solidFill>
                <a:latin typeface="Arial" panose="020B0604020202020204" pitchFamily="34" charset="0"/>
              </a:rPr>
              <a:t>September</a:t>
            </a:r>
            <a:r>
              <a:rPr lang="tr-TR" sz="1200" i="1" dirty="0">
                <a:solidFill>
                  <a:srgbClr val="222222"/>
                </a:solidFill>
                <a:latin typeface="Arial" panose="020B0604020202020204" pitchFamily="34" charset="0"/>
              </a:rPr>
              <a:t>). </a:t>
            </a:r>
            <a:r>
              <a:rPr lang="tr-TR" sz="1200" i="1" dirty="0" err="1">
                <a:solidFill>
                  <a:srgbClr val="222222"/>
                </a:solidFill>
                <a:latin typeface="Arial" panose="020B0604020202020204" pitchFamily="34" charset="0"/>
              </a:rPr>
              <a:t>Deep</a:t>
            </a:r>
            <a:r>
              <a:rPr lang="tr-TR" sz="1200" i="1" dirty="0">
                <a:solidFill>
                  <a:srgbClr val="222222"/>
                </a:solidFill>
                <a:latin typeface="Arial" panose="020B0604020202020204" pitchFamily="34" charset="0"/>
              </a:rPr>
              <a:t> Learning </a:t>
            </a:r>
            <a:r>
              <a:rPr lang="tr-TR" sz="1200" i="1" dirty="0" err="1">
                <a:solidFill>
                  <a:srgbClr val="222222"/>
                </a:solidFill>
                <a:latin typeface="Arial" panose="020B0604020202020204" pitchFamily="34" charset="0"/>
              </a:rPr>
              <a:t>and</a:t>
            </a:r>
            <a:r>
              <a:rPr lang="tr-TR" sz="1200" i="1" dirty="0">
                <a:solidFill>
                  <a:srgbClr val="222222"/>
                </a:solidFill>
                <a:latin typeface="Arial" panose="020B0604020202020204" pitchFamily="34" charset="0"/>
              </a:rPr>
              <a:t> </a:t>
            </a:r>
            <a:r>
              <a:rPr lang="tr-TR" sz="1200" i="1" dirty="0" err="1">
                <a:solidFill>
                  <a:srgbClr val="222222"/>
                </a:solidFill>
                <a:latin typeface="Arial" panose="020B0604020202020204" pitchFamily="34" charset="0"/>
              </a:rPr>
              <a:t>Audio</a:t>
            </a:r>
            <a:r>
              <a:rPr lang="tr-TR" sz="1200" i="1" dirty="0">
                <a:solidFill>
                  <a:srgbClr val="222222"/>
                </a:solidFill>
                <a:latin typeface="Arial" panose="020B0604020202020204" pitchFamily="34" charset="0"/>
              </a:rPr>
              <a:t> </a:t>
            </a:r>
            <a:r>
              <a:rPr lang="tr-TR" sz="1200" i="1" dirty="0" err="1">
                <a:solidFill>
                  <a:srgbClr val="222222"/>
                </a:solidFill>
                <a:latin typeface="Arial" panose="020B0604020202020204" pitchFamily="34" charset="0"/>
              </a:rPr>
              <a:t>Based</a:t>
            </a:r>
            <a:r>
              <a:rPr lang="tr-TR" sz="1200" i="1" dirty="0">
                <a:solidFill>
                  <a:srgbClr val="222222"/>
                </a:solidFill>
                <a:latin typeface="Arial" panose="020B0604020202020204" pitchFamily="34" charset="0"/>
              </a:rPr>
              <a:t> </a:t>
            </a:r>
            <a:r>
              <a:rPr lang="tr-TR" sz="1200" i="1" dirty="0" err="1">
                <a:solidFill>
                  <a:srgbClr val="222222"/>
                </a:solidFill>
                <a:latin typeface="Arial" panose="020B0604020202020204" pitchFamily="34" charset="0"/>
              </a:rPr>
              <a:t>Emotion</a:t>
            </a:r>
            <a:r>
              <a:rPr lang="tr-TR" sz="1200" i="1" dirty="0">
                <a:solidFill>
                  <a:srgbClr val="222222"/>
                </a:solidFill>
                <a:latin typeface="Arial" panose="020B0604020202020204" pitchFamily="34" charset="0"/>
              </a:rPr>
              <a:t> </a:t>
            </a:r>
            <a:r>
              <a:rPr lang="tr-TR" sz="1200" i="1" dirty="0" err="1">
                <a:solidFill>
                  <a:srgbClr val="222222"/>
                </a:solidFill>
                <a:latin typeface="Arial" panose="020B0604020202020204" pitchFamily="34" charset="0"/>
              </a:rPr>
              <a:t>Recognition</a:t>
            </a:r>
            <a:r>
              <a:rPr lang="tr-TR" sz="1200" i="1" dirty="0">
                <a:solidFill>
                  <a:srgbClr val="222222"/>
                </a:solidFill>
                <a:latin typeface="Arial" panose="020B0604020202020204" pitchFamily="34" charset="0"/>
              </a:rPr>
              <a:t>. </a:t>
            </a:r>
            <a:r>
              <a:rPr lang="tr-TR" sz="1200" i="1" dirty="0" err="1">
                <a:solidFill>
                  <a:srgbClr val="222222"/>
                </a:solidFill>
                <a:latin typeface="Arial" panose="020B0604020202020204" pitchFamily="34" charset="0"/>
              </a:rPr>
              <a:t>In</a:t>
            </a:r>
            <a:r>
              <a:rPr lang="tr-TR" sz="1200" i="1" dirty="0">
                <a:solidFill>
                  <a:srgbClr val="222222"/>
                </a:solidFill>
                <a:latin typeface="Arial" panose="020B0604020202020204" pitchFamily="34" charset="0"/>
              </a:rPr>
              <a:t> 2019 International </a:t>
            </a:r>
            <a:r>
              <a:rPr lang="tr-TR" sz="1200" i="1" dirty="0" err="1">
                <a:solidFill>
                  <a:srgbClr val="222222"/>
                </a:solidFill>
                <a:latin typeface="Arial" panose="020B0604020202020204" pitchFamily="34" charset="0"/>
              </a:rPr>
              <a:t>Artificial</a:t>
            </a:r>
            <a:r>
              <a:rPr lang="tr-TR" sz="1200" i="1" dirty="0">
                <a:solidFill>
                  <a:srgbClr val="222222"/>
                </a:solidFill>
                <a:latin typeface="Arial" panose="020B0604020202020204" pitchFamily="34" charset="0"/>
              </a:rPr>
              <a:t> </a:t>
            </a:r>
            <a:r>
              <a:rPr lang="tr-TR" sz="1200" i="1" dirty="0" err="1">
                <a:solidFill>
                  <a:srgbClr val="222222"/>
                </a:solidFill>
                <a:latin typeface="Arial" panose="020B0604020202020204" pitchFamily="34" charset="0"/>
              </a:rPr>
              <a:t>Intelligence</a:t>
            </a:r>
            <a:r>
              <a:rPr lang="tr-TR" sz="1200" i="1" dirty="0">
                <a:solidFill>
                  <a:srgbClr val="222222"/>
                </a:solidFill>
                <a:latin typeface="Arial" panose="020B0604020202020204" pitchFamily="34" charset="0"/>
              </a:rPr>
              <a:t> </a:t>
            </a:r>
            <a:r>
              <a:rPr lang="tr-TR" sz="1200" i="1" dirty="0" err="1">
                <a:solidFill>
                  <a:srgbClr val="222222"/>
                </a:solidFill>
                <a:latin typeface="Arial" panose="020B0604020202020204" pitchFamily="34" charset="0"/>
              </a:rPr>
              <a:t>and</a:t>
            </a:r>
            <a:r>
              <a:rPr lang="tr-TR" sz="1200" i="1" dirty="0">
                <a:solidFill>
                  <a:srgbClr val="222222"/>
                </a:solidFill>
                <a:latin typeface="Arial" panose="020B0604020202020204" pitchFamily="34" charset="0"/>
              </a:rPr>
              <a:t> Data </a:t>
            </a:r>
            <a:r>
              <a:rPr lang="tr-TR" sz="1200" i="1" dirty="0" err="1">
                <a:solidFill>
                  <a:srgbClr val="222222"/>
                </a:solidFill>
                <a:latin typeface="Arial" panose="020B0604020202020204" pitchFamily="34" charset="0"/>
              </a:rPr>
              <a:t>Processing</a:t>
            </a:r>
            <a:r>
              <a:rPr lang="tr-TR" sz="1200" i="1" dirty="0">
                <a:solidFill>
                  <a:srgbClr val="222222"/>
                </a:solidFill>
                <a:latin typeface="Arial" panose="020B0604020202020204" pitchFamily="34" charset="0"/>
              </a:rPr>
              <a:t> </a:t>
            </a:r>
            <a:r>
              <a:rPr lang="tr-TR" sz="1200" i="1" dirty="0" err="1">
                <a:solidFill>
                  <a:srgbClr val="222222"/>
                </a:solidFill>
                <a:latin typeface="Arial" panose="020B0604020202020204" pitchFamily="34" charset="0"/>
              </a:rPr>
              <a:t>Symposium</a:t>
            </a:r>
            <a:r>
              <a:rPr lang="tr-TR" sz="1200" i="1" dirty="0">
                <a:solidFill>
                  <a:srgbClr val="222222"/>
                </a:solidFill>
                <a:latin typeface="Arial" panose="020B0604020202020204" pitchFamily="34" charset="0"/>
              </a:rPr>
              <a:t> (IDAP) (</a:t>
            </a:r>
            <a:r>
              <a:rPr lang="tr-TR" sz="1200" i="1" dirty="0" err="1">
                <a:solidFill>
                  <a:srgbClr val="222222"/>
                </a:solidFill>
                <a:latin typeface="Arial" panose="020B0604020202020204" pitchFamily="34" charset="0"/>
              </a:rPr>
              <a:t>pp</a:t>
            </a:r>
            <a:r>
              <a:rPr lang="tr-TR" sz="1200" i="1" dirty="0">
                <a:solidFill>
                  <a:srgbClr val="222222"/>
                </a:solidFill>
                <a:latin typeface="Arial" panose="020B0604020202020204" pitchFamily="34" charset="0"/>
              </a:rPr>
              <a:t>. 1-6). IEEE.)</a:t>
            </a:r>
          </a:p>
          <a:p>
            <a:pPr marL="285750" indent="-285750" algn="just">
              <a:lnSpc>
                <a:spcPct val="150000"/>
              </a:lnSpc>
              <a:buFont typeface="Wingdings" panose="05000000000000000000" pitchFamily="2" charset="2"/>
              <a:buChar char="v"/>
            </a:pPr>
            <a:r>
              <a:rPr lang="tr-TR" sz="2000" dirty="0">
                <a:solidFill>
                  <a:srgbClr val="111111"/>
                </a:solidFill>
                <a:latin typeface="Times New Roman" panose="02020603050405020304" pitchFamily="18" charset="0"/>
              </a:rPr>
              <a:t>Akciğer seslerinden hastalık tespiti </a:t>
            </a:r>
            <a:r>
              <a:rPr lang="tr-TR" sz="1200" i="1" dirty="0">
                <a:solidFill>
                  <a:srgbClr val="222222"/>
                </a:solidFill>
                <a:latin typeface="Arial" panose="020B0604020202020204" pitchFamily="34" charset="0"/>
              </a:rPr>
              <a:t>(ER, M. B. (2020). Akciğer Seslerinin Derin Öğrenme ile Sınıflandırılması. Gazi Üniversitesi Fen Bilimleri Dergisi </a:t>
            </a:r>
            <a:r>
              <a:rPr lang="tr-TR" sz="1200" i="1" dirty="0" err="1">
                <a:solidFill>
                  <a:srgbClr val="222222"/>
                </a:solidFill>
                <a:latin typeface="Arial" panose="020B0604020202020204" pitchFamily="34" charset="0"/>
              </a:rPr>
              <a:t>Part</a:t>
            </a:r>
            <a:r>
              <a:rPr lang="tr-TR" sz="1200" i="1" dirty="0">
                <a:solidFill>
                  <a:srgbClr val="222222"/>
                </a:solidFill>
                <a:latin typeface="Arial" panose="020B0604020202020204" pitchFamily="34" charset="0"/>
              </a:rPr>
              <a:t> C: Tasarım ve Teknoloji, 8(4), 830-844.)</a:t>
            </a:r>
          </a:p>
        </p:txBody>
      </p:sp>
      <p:sp>
        <p:nvSpPr>
          <p:cNvPr id="3" name="Veri Yer Tutucusu 2"/>
          <p:cNvSpPr>
            <a:spLocks noGrp="1"/>
          </p:cNvSpPr>
          <p:nvPr>
            <p:ph type="dt" sz="half" idx="10"/>
          </p:nvPr>
        </p:nvSpPr>
        <p:spPr/>
        <p:txBody>
          <a:bodyPr/>
          <a:lstStyle/>
          <a:p>
            <a:fld id="{DC486B32-E788-4585-A85A-B5B9C46E976B}" type="datetime1">
              <a:rPr lang="tr-TR" smtClean="0"/>
              <a:t>26.12.2021</a:t>
            </a:fld>
            <a:endParaRPr lang="tr-TR" dirty="0"/>
          </a:p>
        </p:txBody>
      </p:sp>
      <p:sp>
        <p:nvSpPr>
          <p:cNvPr id="7" name="Slayt Numarası Yer Tutucusu 6"/>
          <p:cNvSpPr>
            <a:spLocks noGrp="1"/>
          </p:cNvSpPr>
          <p:nvPr>
            <p:ph type="sldNum" sz="quarter" idx="12"/>
          </p:nvPr>
        </p:nvSpPr>
        <p:spPr/>
        <p:txBody>
          <a:bodyPr/>
          <a:lstStyle/>
          <a:p>
            <a:fld id="{F302176B-0E47-46AC-8F43-DAB4B8A37D06}" type="slidenum">
              <a:rPr lang="tr-TR" smtClean="0"/>
              <a:t>19</a:t>
            </a:fld>
            <a:endParaRPr lang="tr-TR" dirty="0"/>
          </a:p>
        </p:txBody>
      </p:sp>
    </p:spTree>
    <p:extLst>
      <p:ext uri="{BB962C8B-B14F-4D97-AF65-F5344CB8AC3E}">
        <p14:creationId xmlns:p14="http://schemas.microsoft.com/office/powerpoint/2010/main" val="956908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solidFill>
                  <a:schemeClr val="tx2"/>
                </a:solidFill>
              </a:rPr>
              <a:t>Sinyal Nedir?</a:t>
            </a:r>
          </a:p>
        </p:txBody>
      </p:sp>
      <p:sp>
        <p:nvSpPr>
          <p:cNvPr id="4" name="Metin kutusu 3"/>
          <p:cNvSpPr txBox="1"/>
          <p:nvPr/>
        </p:nvSpPr>
        <p:spPr>
          <a:xfrm>
            <a:off x="395536" y="1196752"/>
            <a:ext cx="8352928" cy="1429622"/>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v"/>
            </a:pPr>
            <a:r>
              <a:rPr lang="tr-TR" sz="2000" dirty="0"/>
              <a:t>Sinyal, fiziksel değişkenlerin durumu hakkında bilgi taşıyan matematiksel olarak fonksiyon biçiminde gösterilen ifadeye denir.</a:t>
            </a:r>
          </a:p>
          <a:p>
            <a:pPr marL="285750" indent="-285750" algn="just">
              <a:lnSpc>
                <a:spcPct val="150000"/>
              </a:lnSpc>
              <a:buFont typeface="Wingdings" panose="05000000000000000000" pitchFamily="2" charset="2"/>
              <a:buChar char="v"/>
            </a:pPr>
            <a:endParaRPr lang="tr-TR" sz="2000" dirty="0"/>
          </a:p>
        </p:txBody>
      </p:sp>
      <p:sp>
        <p:nvSpPr>
          <p:cNvPr id="3" name="Veri Yer Tutucusu 2"/>
          <p:cNvSpPr>
            <a:spLocks noGrp="1"/>
          </p:cNvSpPr>
          <p:nvPr>
            <p:ph type="dt" sz="half" idx="10"/>
          </p:nvPr>
        </p:nvSpPr>
        <p:spPr/>
        <p:txBody>
          <a:bodyPr/>
          <a:lstStyle/>
          <a:p>
            <a:fld id="{DC486B32-E788-4585-A85A-B5B9C46E976B}" type="datetime1">
              <a:rPr lang="tr-TR" smtClean="0"/>
              <a:t>26.12.2021</a:t>
            </a:fld>
            <a:endParaRPr lang="tr-TR" dirty="0"/>
          </a:p>
        </p:txBody>
      </p:sp>
      <p:sp>
        <p:nvSpPr>
          <p:cNvPr id="7" name="Slayt Numarası Yer Tutucusu 6"/>
          <p:cNvSpPr>
            <a:spLocks noGrp="1"/>
          </p:cNvSpPr>
          <p:nvPr>
            <p:ph type="sldNum" sz="quarter" idx="12"/>
          </p:nvPr>
        </p:nvSpPr>
        <p:spPr/>
        <p:txBody>
          <a:bodyPr/>
          <a:lstStyle/>
          <a:p>
            <a:fld id="{F302176B-0E47-46AC-8F43-DAB4B8A37D06}" type="slidenum">
              <a:rPr lang="tr-TR" smtClean="0"/>
              <a:t>2</a:t>
            </a:fld>
            <a:endParaRPr lang="tr-TR" dirty="0"/>
          </a:p>
        </p:txBody>
      </p:sp>
      <p:pic>
        <p:nvPicPr>
          <p:cNvPr id="6" name="Resim 5" descr="gece göğü içeren bir resim&#10;&#10;Açıklama otomatik olarak oluşturuldu">
            <a:extLst>
              <a:ext uri="{FF2B5EF4-FFF2-40B4-BE49-F238E27FC236}">
                <a16:creationId xmlns:a16="http://schemas.microsoft.com/office/drawing/2014/main" id="{E8C965BB-2B07-46A0-920B-0BCBB2699F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6406" y="2238375"/>
            <a:ext cx="3571875" cy="2381250"/>
          </a:xfrm>
          <a:prstGeom prst="rect">
            <a:avLst/>
          </a:prstGeom>
        </p:spPr>
      </p:pic>
      <p:sp>
        <p:nvSpPr>
          <p:cNvPr id="8" name="Metin kutusu 7">
            <a:extLst>
              <a:ext uri="{FF2B5EF4-FFF2-40B4-BE49-F238E27FC236}">
                <a16:creationId xmlns:a16="http://schemas.microsoft.com/office/drawing/2014/main" id="{EB5F9ECA-671A-4C78-9857-173B0D2ADC31}"/>
              </a:ext>
            </a:extLst>
          </p:cNvPr>
          <p:cNvSpPr txBox="1"/>
          <p:nvPr/>
        </p:nvSpPr>
        <p:spPr>
          <a:xfrm>
            <a:off x="490648" y="4869160"/>
            <a:ext cx="8176394" cy="880369"/>
          </a:xfrm>
          <a:prstGeom prst="rect">
            <a:avLst/>
          </a:prstGeom>
          <a:noFill/>
        </p:spPr>
        <p:txBody>
          <a:bodyPr wrap="square">
            <a:spAutoFit/>
          </a:bodyPr>
          <a:lstStyle/>
          <a:p>
            <a:pPr marL="285750" indent="-285750" algn="just">
              <a:lnSpc>
                <a:spcPct val="150000"/>
              </a:lnSpc>
              <a:buFont typeface="Wingdings" panose="05000000000000000000" pitchFamily="2" charset="2"/>
              <a:buChar char="v"/>
            </a:pPr>
            <a:r>
              <a:rPr lang="tr-TR" sz="1800" dirty="0"/>
              <a:t>IEEE </a:t>
            </a:r>
            <a:r>
              <a:rPr lang="tr-TR" sz="1800" dirty="0" err="1"/>
              <a:t>Signal</a:t>
            </a:r>
            <a:r>
              <a:rPr lang="tr-TR" sz="1800" dirty="0"/>
              <a:t> </a:t>
            </a:r>
            <a:r>
              <a:rPr lang="tr-TR" sz="1800" dirty="0" err="1"/>
              <a:t>Processing</a:t>
            </a:r>
            <a:r>
              <a:rPr lang="tr-TR" sz="1800" dirty="0"/>
              <a:t> </a:t>
            </a:r>
            <a:r>
              <a:rPr lang="tr-TR" sz="1800" dirty="0" err="1"/>
              <a:t>Society</a:t>
            </a:r>
            <a:r>
              <a:rPr lang="tr-TR" sz="1800" dirty="0"/>
              <a:t>, sinyal işlemenin öneminin bilincinde olarak, alanını “dijital yaşamımızın arkasındaki bilim” olarak tanımlamaktadır.</a:t>
            </a:r>
          </a:p>
        </p:txBody>
      </p:sp>
    </p:spTree>
    <p:extLst>
      <p:ext uri="{BB962C8B-B14F-4D97-AF65-F5344CB8AC3E}">
        <p14:creationId xmlns:p14="http://schemas.microsoft.com/office/powerpoint/2010/main" val="39389966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solidFill>
                  <a:srgbClr val="FF0000"/>
                </a:solidFill>
              </a:rPr>
              <a:t>Biyomedikal Sinyal İşleme ve Derin Öğrenme</a:t>
            </a:r>
          </a:p>
        </p:txBody>
      </p:sp>
      <p:sp>
        <p:nvSpPr>
          <p:cNvPr id="4" name="Metin kutusu 3"/>
          <p:cNvSpPr txBox="1"/>
          <p:nvPr/>
        </p:nvSpPr>
        <p:spPr>
          <a:xfrm>
            <a:off x="395536" y="1286573"/>
            <a:ext cx="8352928" cy="4191981"/>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v"/>
            </a:pPr>
            <a:r>
              <a:rPr lang="tr-TR" sz="2000" b="0" i="0" dirty="0">
                <a:solidFill>
                  <a:srgbClr val="111111"/>
                </a:solidFill>
                <a:effectLst/>
                <a:latin typeface="Times New Roman" panose="02020603050405020304" pitchFamily="18" charset="0"/>
              </a:rPr>
              <a:t>Vücudumuz sürekli sağlığımız hakkında bilgi iletmektedir. Bu bilgi, kalp atış hızını, kan basıncını, oksijen doygunluk seviyelerini, kan şekerini, sinir iletimini, beyin aktivitesini vb. ölçen fizyolojik araçlar aracılığıyla yakalanabilir. </a:t>
            </a:r>
          </a:p>
          <a:p>
            <a:pPr marL="285750" indent="-285750" algn="just">
              <a:lnSpc>
                <a:spcPct val="150000"/>
              </a:lnSpc>
              <a:buFont typeface="Wingdings" panose="05000000000000000000" pitchFamily="2" charset="2"/>
              <a:buChar char="v"/>
            </a:pPr>
            <a:r>
              <a:rPr lang="tr-TR" sz="2000" b="0" i="0" dirty="0">
                <a:solidFill>
                  <a:srgbClr val="111111"/>
                </a:solidFill>
                <a:effectLst/>
                <a:latin typeface="Times New Roman" panose="02020603050405020304" pitchFamily="18" charset="0"/>
              </a:rPr>
              <a:t>Geleneksel olarak, bu tür ölçümler zaman içinde belirli noktalarda alınır ve bir hastanın çizelgesine not edilir. Doktorlar, turlarını yaparken bu değerlerin yüzde birinden daha azını görürler ve tedavi kararları bu izole okumalara dayalı olarak verilir. Biyomedikal sinyal işleme, sağlık çalışanlarının karar verebileceği yararlı bilgiler sağlamak için bu ölçümlerin analizini içerir. </a:t>
            </a:r>
          </a:p>
        </p:txBody>
      </p:sp>
      <p:sp>
        <p:nvSpPr>
          <p:cNvPr id="3" name="Veri Yer Tutucusu 2"/>
          <p:cNvSpPr>
            <a:spLocks noGrp="1"/>
          </p:cNvSpPr>
          <p:nvPr>
            <p:ph type="dt" sz="half" idx="10"/>
          </p:nvPr>
        </p:nvSpPr>
        <p:spPr/>
        <p:txBody>
          <a:bodyPr/>
          <a:lstStyle/>
          <a:p>
            <a:fld id="{DC486B32-E788-4585-A85A-B5B9C46E976B}" type="datetime1">
              <a:rPr lang="tr-TR" smtClean="0"/>
              <a:t>26.12.2021</a:t>
            </a:fld>
            <a:endParaRPr lang="tr-TR" dirty="0"/>
          </a:p>
        </p:txBody>
      </p:sp>
      <p:sp>
        <p:nvSpPr>
          <p:cNvPr id="7" name="Slayt Numarası Yer Tutucusu 6"/>
          <p:cNvSpPr>
            <a:spLocks noGrp="1"/>
          </p:cNvSpPr>
          <p:nvPr>
            <p:ph type="sldNum" sz="quarter" idx="12"/>
          </p:nvPr>
        </p:nvSpPr>
        <p:spPr/>
        <p:txBody>
          <a:bodyPr/>
          <a:lstStyle/>
          <a:p>
            <a:fld id="{F302176B-0E47-46AC-8F43-DAB4B8A37D06}" type="slidenum">
              <a:rPr lang="tr-TR" smtClean="0"/>
              <a:t>20</a:t>
            </a:fld>
            <a:endParaRPr lang="tr-TR" dirty="0"/>
          </a:p>
        </p:txBody>
      </p:sp>
    </p:spTree>
    <p:extLst>
      <p:ext uri="{BB962C8B-B14F-4D97-AF65-F5344CB8AC3E}">
        <p14:creationId xmlns:p14="http://schemas.microsoft.com/office/powerpoint/2010/main" val="35388991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solidFill>
                  <a:schemeClr val="tx2"/>
                </a:solidFill>
              </a:rPr>
              <a:t>Biyomedikal Sinyal İşleme ve Derin Öğrenme</a:t>
            </a:r>
          </a:p>
        </p:txBody>
      </p:sp>
      <p:sp>
        <p:nvSpPr>
          <p:cNvPr id="4" name="Metin kutusu 3"/>
          <p:cNvSpPr txBox="1"/>
          <p:nvPr/>
        </p:nvSpPr>
        <p:spPr>
          <a:xfrm>
            <a:off x="395536" y="1196752"/>
            <a:ext cx="8352928" cy="2437334"/>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v"/>
            </a:pPr>
            <a:r>
              <a:rPr lang="tr-TR" sz="2000" b="0" i="0" dirty="0">
                <a:solidFill>
                  <a:srgbClr val="111111"/>
                </a:solidFill>
                <a:effectLst/>
                <a:latin typeface="Times New Roman" panose="02020603050405020304" pitchFamily="18" charset="0"/>
              </a:rPr>
              <a:t>Mühendisler, çeşitli matematiksel formüller ve algoritmalar kullanarak bu sinyalleri işlemenin yeni yollarını keşfediyorlar. Geleneksel </a:t>
            </a:r>
            <a:r>
              <a:rPr lang="tr-TR" sz="2000" b="0" i="0" dirty="0" err="1">
                <a:solidFill>
                  <a:srgbClr val="111111"/>
                </a:solidFill>
                <a:effectLst/>
                <a:latin typeface="Times New Roman" panose="02020603050405020304" pitchFamily="18" charset="0"/>
              </a:rPr>
              <a:t>biyo</a:t>
            </a:r>
            <a:r>
              <a:rPr lang="tr-TR" sz="2000" b="0" i="0" dirty="0">
                <a:solidFill>
                  <a:srgbClr val="111111"/>
                </a:solidFill>
                <a:effectLst/>
                <a:latin typeface="Times New Roman" panose="02020603050405020304" pitchFamily="18" charset="0"/>
              </a:rPr>
              <a:t>-ölçüm araçlarıyla çalışan sinyaller, doktorlara gerçek zamanlı veriler ve klinik değerlendirmelere yardımcı olacak daha fazla öngörü sağlamak için yazılım tarafından hesaplanabilir [6]. </a:t>
            </a:r>
            <a:endParaRPr lang="tr-TR" sz="2000" i="1" dirty="0">
              <a:solidFill>
                <a:srgbClr val="222222"/>
              </a:solidFill>
              <a:latin typeface="Arial" panose="020B0604020202020204" pitchFamily="34" charset="0"/>
            </a:endParaRPr>
          </a:p>
        </p:txBody>
      </p:sp>
      <p:sp>
        <p:nvSpPr>
          <p:cNvPr id="3" name="Veri Yer Tutucusu 2"/>
          <p:cNvSpPr>
            <a:spLocks noGrp="1"/>
          </p:cNvSpPr>
          <p:nvPr>
            <p:ph type="dt" sz="half" idx="10"/>
          </p:nvPr>
        </p:nvSpPr>
        <p:spPr/>
        <p:txBody>
          <a:bodyPr/>
          <a:lstStyle/>
          <a:p>
            <a:fld id="{DC486B32-E788-4585-A85A-B5B9C46E976B}" type="datetime1">
              <a:rPr lang="tr-TR" smtClean="0"/>
              <a:t>26.12.2021</a:t>
            </a:fld>
            <a:endParaRPr lang="tr-TR" dirty="0"/>
          </a:p>
        </p:txBody>
      </p:sp>
      <p:sp>
        <p:nvSpPr>
          <p:cNvPr id="7" name="Slayt Numarası Yer Tutucusu 6"/>
          <p:cNvSpPr>
            <a:spLocks noGrp="1"/>
          </p:cNvSpPr>
          <p:nvPr>
            <p:ph type="sldNum" sz="quarter" idx="12"/>
          </p:nvPr>
        </p:nvSpPr>
        <p:spPr/>
        <p:txBody>
          <a:bodyPr/>
          <a:lstStyle/>
          <a:p>
            <a:fld id="{F302176B-0E47-46AC-8F43-DAB4B8A37D06}" type="slidenum">
              <a:rPr lang="tr-TR" smtClean="0"/>
              <a:t>21</a:t>
            </a:fld>
            <a:endParaRPr lang="tr-TR" dirty="0"/>
          </a:p>
        </p:txBody>
      </p:sp>
      <p:pic>
        <p:nvPicPr>
          <p:cNvPr id="6" name="Resim 5">
            <a:extLst>
              <a:ext uri="{FF2B5EF4-FFF2-40B4-BE49-F238E27FC236}">
                <a16:creationId xmlns:a16="http://schemas.microsoft.com/office/drawing/2014/main" id="{F3B9FB73-1CC9-4C1E-82F0-E1C7DEEAFD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20" y="3501008"/>
            <a:ext cx="5256584" cy="2665732"/>
          </a:xfrm>
          <a:prstGeom prst="rect">
            <a:avLst/>
          </a:prstGeom>
        </p:spPr>
      </p:pic>
    </p:spTree>
    <p:extLst>
      <p:ext uri="{BB962C8B-B14F-4D97-AF65-F5344CB8AC3E}">
        <p14:creationId xmlns:p14="http://schemas.microsoft.com/office/powerpoint/2010/main" val="19653372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solidFill>
                  <a:schemeClr val="tx2"/>
                </a:solidFill>
              </a:rPr>
              <a:t>Biyomedikal Sinyal İşleme ve Derin Öğrenme</a:t>
            </a:r>
          </a:p>
        </p:txBody>
      </p:sp>
      <p:sp>
        <p:nvSpPr>
          <p:cNvPr id="4" name="Metin kutusu 3"/>
          <p:cNvSpPr txBox="1"/>
          <p:nvPr/>
        </p:nvSpPr>
        <p:spPr>
          <a:xfrm>
            <a:off x="2263328" y="1223609"/>
            <a:ext cx="8352928" cy="498342"/>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v"/>
            </a:pPr>
            <a:r>
              <a:rPr lang="tr-TR" sz="2000" b="0" i="0" dirty="0">
                <a:solidFill>
                  <a:srgbClr val="111111"/>
                </a:solidFill>
                <a:effectLst/>
                <a:latin typeface="Times New Roman" panose="02020603050405020304" pitchFamily="18" charset="0"/>
              </a:rPr>
              <a:t>EKG Sinyali (Elektrokardiyografi)</a:t>
            </a:r>
            <a:endParaRPr lang="tr-TR" sz="2000" i="1" dirty="0">
              <a:solidFill>
                <a:srgbClr val="222222"/>
              </a:solidFill>
              <a:latin typeface="Arial" panose="020B0604020202020204" pitchFamily="34" charset="0"/>
            </a:endParaRPr>
          </a:p>
        </p:txBody>
      </p:sp>
      <p:sp>
        <p:nvSpPr>
          <p:cNvPr id="3" name="Veri Yer Tutucusu 2"/>
          <p:cNvSpPr>
            <a:spLocks noGrp="1"/>
          </p:cNvSpPr>
          <p:nvPr>
            <p:ph type="dt" sz="half" idx="10"/>
          </p:nvPr>
        </p:nvSpPr>
        <p:spPr/>
        <p:txBody>
          <a:bodyPr/>
          <a:lstStyle/>
          <a:p>
            <a:fld id="{DC486B32-E788-4585-A85A-B5B9C46E976B}" type="datetime1">
              <a:rPr lang="tr-TR" smtClean="0"/>
              <a:t>26.12.2021</a:t>
            </a:fld>
            <a:endParaRPr lang="tr-TR" dirty="0"/>
          </a:p>
        </p:txBody>
      </p:sp>
      <p:sp>
        <p:nvSpPr>
          <p:cNvPr id="7" name="Slayt Numarası Yer Tutucusu 6"/>
          <p:cNvSpPr>
            <a:spLocks noGrp="1"/>
          </p:cNvSpPr>
          <p:nvPr>
            <p:ph type="sldNum" sz="quarter" idx="12"/>
          </p:nvPr>
        </p:nvSpPr>
        <p:spPr/>
        <p:txBody>
          <a:bodyPr/>
          <a:lstStyle/>
          <a:p>
            <a:fld id="{F302176B-0E47-46AC-8F43-DAB4B8A37D06}" type="slidenum">
              <a:rPr lang="tr-TR" smtClean="0"/>
              <a:t>22</a:t>
            </a:fld>
            <a:endParaRPr lang="tr-TR" dirty="0"/>
          </a:p>
        </p:txBody>
      </p:sp>
      <p:pic>
        <p:nvPicPr>
          <p:cNvPr id="8" name="Resim 7">
            <a:extLst>
              <a:ext uri="{FF2B5EF4-FFF2-40B4-BE49-F238E27FC236}">
                <a16:creationId xmlns:a16="http://schemas.microsoft.com/office/drawing/2014/main" id="{C32E630B-AC6F-430D-99C0-07887D973C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3328" y="1867760"/>
            <a:ext cx="4194115" cy="1637505"/>
          </a:xfrm>
          <a:prstGeom prst="rect">
            <a:avLst/>
          </a:prstGeom>
        </p:spPr>
      </p:pic>
      <p:sp>
        <p:nvSpPr>
          <p:cNvPr id="11" name="Metin kutusu 10">
            <a:extLst>
              <a:ext uri="{FF2B5EF4-FFF2-40B4-BE49-F238E27FC236}">
                <a16:creationId xmlns:a16="http://schemas.microsoft.com/office/drawing/2014/main" id="{3F457800-E362-4670-9E7D-674DC75F9052}"/>
              </a:ext>
            </a:extLst>
          </p:cNvPr>
          <p:cNvSpPr txBox="1"/>
          <p:nvPr/>
        </p:nvSpPr>
        <p:spPr>
          <a:xfrm>
            <a:off x="1524000" y="3483151"/>
            <a:ext cx="2184920" cy="498342"/>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v"/>
            </a:pPr>
            <a:r>
              <a:rPr lang="tr-TR" sz="2000" dirty="0">
                <a:solidFill>
                  <a:srgbClr val="111111"/>
                </a:solidFill>
                <a:latin typeface="Times New Roman" panose="02020603050405020304" pitchFamily="18" charset="0"/>
              </a:rPr>
              <a:t>Normal EKG </a:t>
            </a:r>
            <a:endParaRPr lang="tr-TR" sz="2000" i="1" dirty="0">
              <a:solidFill>
                <a:srgbClr val="222222"/>
              </a:solidFill>
              <a:latin typeface="Arial" panose="020B0604020202020204" pitchFamily="34" charset="0"/>
            </a:endParaRPr>
          </a:p>
        </p:txBody>
      </p:sp>
      <p:pic>
        <p:nvPicPr>
          <p:cNvPr id="13" name="Resim 12">
            <a:extLst>
              <a:ext uri="{FF2B5EF4-FFF2-40B4-BE49-F238E27FC236}">
                <a16:creationId xmlns:a16="http://schemas.microsoft.com/office/drawing/2014/main" id="{D8351F88-6D7E-4488-8D07-06474112D5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9632" y="4025722"/>
            <a:ext cx="2430991" cy="1935648"/>
          </a:xfrm>
          <a:prstGeom prst="rect">
            <a:avLst/>
          </a:prstGeom>
        </p:spPr>
      </p:pic>
      <p:sp>
        <p:nvSpPr>
          <p:cNvPr id="14" name="Metin kutusu 13">
            <a:extLst>
              <a:ext uri="{FF2B5EF4-FFF2-40B4-BE49-F238E27FC236}">
                <a16:creationId xmlns:a16="http://schemas.microsoft.com/office/drawing/2014/main" id="{91BD3A78-B4FF-4B76-B15F-6A743415215D}"/>
              </a:ext>
            </a:extLst>
          </p:cNvPr>
          <p:cNvSpPr txBox="1"/>
          <p:nvPr/>
        </p:nvSpPr>
        <p:spPr>
          <a:xfrm>
            <a:off x="5146571" y="3527380"/>
            <a:ext cx="2184920" cy="498342"/>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v"/>
            </a:pPr>
            <a:r>
              <a:rPr lang="tr-TR" sz="2000" dirty="0" err="1">
                <a:solidFill>
                  <a:srgbClr val="111111"/>
                </a:solidFill>
                <a:latin typeface="Times New Roman" panose="02020603050405020304" pitchFamily="18" charset="0"/>
              </a:rPr>
              <a:t>Abnormal</a:t>
            </a:r>
            <a:r>
              <a:rPr lang="tr-TR" sz="2000" dirty="0">
                <a:solidFill>
                  <a:srgbClr val="111111"/>
                </a:solidFill>
                <a:latin typeface="Times New Roman" panose="02020603050405020304" pitchFamily="18" charset="0"/>
              </a:rPr>
              <a:t> EKG </a:t>
            </a:r>
            <a:endParaRPr lang="tr-TR" sz="2000" i="1" dirty="0">
              <a:solidFill>
                <a:srgbClr val="222222"/>
              </a:solidFill>
              <a:latin typeface="Arial" panose="020B0604020202020204" pitchFamily="34" charset="0"/>
            </a:endParaRPr>
          </a:p>
        </p:txBody>
      </p:sp>
      <p:pic>
        <p:nvPicPr>
          <p:cNvPr id="16" name="Resim 15">
            <a:extLst>
              <a:ext uri="{FF2B5EF4-FFF2-40B4-BE49-F238E27FC236}">
                <a16:creationId xmlns:a16="http://schemas.microsoft.com/office/drawing/2014/main" id="{CB24DC47-6F8C-4919-AC52-DAE9144A1F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3070" y="4026858"/>
            <a:ext cx="2331922" cy="1935648"/>
          </a:xfrm>
          <a:prstGeom prst="rect">
            <a:avLst/>
          </a:prstGeom>
        </p:spPr>
      </p:pic>
    </p:spTree>
    <p:extLst>
      <p:ext uri="{BB962C8B-B14F-4D97-AF65-F5344CB8AC3E}">
        <p14:creationId xmlns:p14="http://schemas.microsoft.com/office/powerpoint/2010/main" val="15061563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solidFill>
                  <a:schemeClr val="tx2"/>
                </a:solidFill>
              </a:rPr>
              <a:t>Biyomedikal Sinyal İşleme ve Derin Öğrenme</a:t>
            </a:r>
          </a:p>
        </p:txBody>
      </p:sp>
      <p:sp>
        <p:nvSpPr>
          <p:cNvPr id="4" name="Metin kutusu 3"/>
          <p:cNvSpPr txBox="1"/>
          <p:nvPr/>
        </p:nvSpPr>
        <p:spPr>
          <a:xfrm>
            <a:off x="395536" y="1196752"/>
            <a:ext cx="8352928" cy="498342"/>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v"/>
            </a:pPr>
            <a:r>
              <a:rPr lang="tr-TR" sz="2000" b="0" i="0" dirty="0">
                <a:solidFill>
                  <a:srgbClr val="111111"/>
                </a:solidFill>
                <a:effectLst/>
                <a:latin typeface="Times New Roman" panose="02020603050405020304" pitchFamily="18" charset="0"/>
              </a:rPr>
              <a:t>EEG Sinyali (</a:t>
            </a:r>
            <a:r>
              <a:rPr lang="tr-TR" sz="2000" b="0" i="0" dirty="0" err="1">
                <a:solidFill>
                  <a:srgbClr val="111111"/>
                </a:solidFill>
                <a:effectLst/>
                <a:latin typeface="Times New Roman" panose="02020603050405020304" pitchFamily="18" charset="0"/>
              </a:rPr>
              <a:t>Electroencephalogram</a:t>
            </a:r>
            <a:r>
              <a:rPr lang="tr-TR" sz="2000" b="0" i="0" dirty="0">
                <a:solidFill>
                  <a:srgbClr val="111111"/>
                </a:solidFill>
                <a:effectLst/>
                <a:latin typeface="Times New Roman" panose="02020603050405020304" pitchFamily="18" charset="0"/>
              </a:rPr>
              <a:t>)</a:t>
            </a:r>
            <a:endParaRPr lang="tr-TR" sz="2000" i="1" dirty="0">
              <a:solidFill>
                <a:srgbClr val="222222"/>
              </a:solidFill>
              <a:latin typeface="Arial" panose="020B0604020202020204" pitchFamily="34" charset="0"/>
            </a:endParaRPr>
          </a:p>
        </p:txBody>
      </p:sp>
      <p:sp>
        <p:nvSpPr>
          <p:cNvPr id="3" name="Veri Yer Tutucusu 2"/>
          <p:cNvSpPr>
            <a:spLocks noGrp="1"/>
          </p:cNvSpPr>
          <p:nvPr>
            <p:ph type="dt" sz="half" idx="10"/>
          </p:nvPr>
        </p:nvSpPr>
        <p:spPr/>
        <p:txBody>
          <a:bodyPr/>
          <a:lstStyle/>
          <a:p>
            <a:fld id="{DC486B32-E788-4585-A85A-B5B9C46E976B}" type="datetime1">
              <a:rPr lang="tr-TR" smtClean="0"/>
              <a:t>26.12.2021</a:t>
            </a:fld>
            <a:endParaRPr lang="tr-TR" dirty="0"/>
          </a:p>
        </p:txBody>
      </p:sp>
      <p:sp>
        <p:nvSpPr>
          <p:cNvPr id="7" name="Slayt Numarası Yer Tutucusu 6"/>
          <p:cNvSpPr>
            <a:spLocks noGrp="1"/>
          </p:cNvSpPr>
          <p:nvPr>
            <p:ph type="sldNum" sz="quarter" idx="12"/>
          </p:nvPr>
        </p:nvSpPr>
        <p:spPr/>
        <p:txBody>
          <a:bodyPr/>
          <a:lstStyle/>
          <a:p>
            <a:fld id="{F302176B-0E47-46AC-8F43-DAB4B8A37D06}" type="slidenum">
              <a:rPr lang="tr-TR" smtClean="0"/>
              <a:t>23</a:t>
            </a:fld>
            <a:endParaRPr lang="tr-TR" dirty="0"/>
          </a:p>
        </p:txBody>
      </p:sp>
      <p:pic>
        <p:nvPicPr>
          <p:cNvPr id="10" name="Resim 9">
            <a:extLst>
              <a:ext uri="{FF2B5EF4-FFF2-40B4-BE49-F238E27FC236}">
                <a16:creationId xmlns:a16="http://schemas.microsoft.com/office/drawing/2014/main" id="{BD085561-26CF-4BB2-8F86-64FEA860E5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9" y="1988841"/>
            <a:ext cx="3600400" cy="1872208"/>
          </a:xfrm>
          <a:prstGeom prst="rect">
            <a:avLst/>
          </a:prstGeom>
        </p:spPr>
      </p:pic>
      <p:pic>
        <p:nvPicPr>
          <p:cNvPr id="15" name="Resim 14">
            <a:extLst>
              <a:ext uri="{FF2B5EF4-FFF2-40B4-BE49-F238E27FC236}">
                <a16:creationId xmlns:a16="http://schemas.microsoft.com/office/drawing/2014/main" id="{CB21C9CB-5799-4A9B-8B2D-181EE447BE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0033" y="3212976"/>
            <a:ext cx="3957005" cy="2791752"/>
          </a:xfrm>
          <a:prstGeom prst="rect">
            <a:avLst/>
          </a:prstGeom>
        </p:spPr>
      </p:pic>
      <p:sp>
        <p:nvSpPr>
          <p:cNvPr id="17" name="Metin kutusu 16">
            <a:extLst>
              <a:ext uri="{FF2B5EF4-FFF2-40B4-BE49-F238E27FC236}">
                <a16:creationId xmlns:a16="http://schemas.microsoft.com/office/drawing/2014/main" id="{5EB81493-60B1-4217-A106-ABDFD3F5892E}"/>
              </a:ext>
            </a:extLst>
          </p:cNvPr>
          <p:cNvSpPr txBox="1"/>
          <p:nvPr/>
        </p:nvSpPr>
        <p:spPr>
          <a:xfrm>
            <a:off x="4890865" y="2426603"/>
            <a:ext cx="8352928" cy="498342"/>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v"/>
            </a:pPr>
            <a:r>
              <a:rPr lang="tr-TR" sz="2000" b="0" i="0" dirty="0">
                <a:solidFill>
                  <a:srgbClr val="111111"/>
                </a:solidFill>
                <a:effectLst/>
                <a:latin typeface="Times New Roman" panose="02020603050405020304" pitchFamily="18" charset="0"/>
              </a:rPr>
              <a:t>Normal ve </a:t>
            </a:r>
            <a:r>
              <a:rPr lang="tr-TR" sz="2000" b="0" i="0" dirty="0" err="1">
                <a:solidFill>
                  <a:srgbClr val="111111"/>
                </a:solidFill>
                <a:effectLst/>
                <a:latin typeface="Times New Roman" panose="02020603050405020304" pitchFamily="18" charset="0"/>
              </a:rPr>
              <a:t>Abnormal</a:t>
            </a:r>
            <a:r>
              <a:rPr lang="tr-TR" sz="2000" b="0" i="0" dirty="0">
                <a:solidFill>
                  <a:srgbClr val="111111"/>
                </a:solidFill>
                <a:effectLst/>
                <a:latin typeface="Times New Roman" panose="02020603050405020304" pitchFamily="18" charset="0"/>
              </a:rPr>
              <a:t> EEG Sinyali</a:t>
            </a:r>
            <a:endParaRPr lang="tr-TR" sz="2000" i="1" dirty="0">
              <a:solidFill>
                <a:srgbClr val="222222"/>
              </a:solidFill>
              <a:latin typeface="Arial" panose="020B0604020202020204" pitchFamily="34" charset="0"/>
            </a:endParaRPr>
          </a:p>
        </p:txBody>
      </p:sp>
    </p:spTree>
    <p:extLst>
      <p:ext uri="{BB962C8B-B14F-4D97-AF65-F5344CB8AC3E}">
        <p14:creationId xmlns:p14="http://schemas.microsoft.com/office/powerpoint/2010/main" val="27309645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solidFill>
                  <a:schemeClr val="tx2"/>
                </a:solidFill>
              </a:rPr>
              <a:t>Biyomedikal Sinyal İşleme ve Derin Öğrenme</a:t>
            </a:r>
          </a:p>
        </p:txBody>
      </p:sp>
      <p:sp>
        <p:nvSpPr>
          <p:cNvPr id="4" name="Metin kutusu 3"/>
          <p:cNvSpPr txBox="1"/>
          <p:nvPr/>
        </p:nvSpPr>
        <p:spPr>
          <a:xfrm>
            <a:off x="395536" y="1196752"/>
            <a:ext cx="8352928" cy="4120808"/>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v"/>
            </a:pPr>
            <a:r>
              <a:rPr lang="tr-TR" sz="2000" b="0" i="0" dirty="0">
                <a:solidFill>
                  <a:srgbClr val="111111"/>
                </a:solidFill>
                <a:effectLst/>
                <a:latin typeface="Times New Roman" panose="02020603050405020304" pitchFamily="18" charset="0"/>
              </a:rPr>
              <a:t>EKG sinyalleri kullanılarak kalp krizi tespiti </a:t>
            </a:r>
            <a:r>
              <a:rPr lang="tr-TR" sz="1200" b="0" i="0" dirty="0">
                <a:solidFill>
                  <a:srgbClr val="111111"/>
                </a:solidFill>
                <a:effectLst/>
                <a:latin typeface="Times New Roman" panose="02020603050405020304" pitchFamily="18" charset="0"/>
              </a:rPr>
              <a:t>(</a:t>
            </a:r>
            <a:r>
              <a:rPr lang="tr-TR" sz="1200" b="0" i="0" dirty="0" err="1">
                <a:solidFill>
                  <a:srgbClr val="222222"/>
                </a:solidFill>
                <a:effectLst/>
                <a:latin typeface="Arial" panose="020B0604020202020204" pitchFamily="34" charset="0"/>
              </a:rPr>
              <a:t>Kayikcioglu</a:t>
            </a:r>
            <a:r>
              <a:rPr lang="tr-TR" sz="1200" b="0" i="0" dirty="0">
                <a:solidFill>
                  <a:srgbClr val="222222"/>
                </a:solidFill>
                <a:effectLst/>
                <a:latin typeface="Arial" panose="020B0604020202020204" pitchFamily="34" charset="0"/>
              </a:rPr>
              <a:t>, I., Akdeniz, F., Köse, C., &amp; </a:t>
            </a:r>
            <a:r>
              <a:rPr lang="tr-TR" sz="1200" b="0" i="0" dirty="0" err="1">
                <a:solidFill>
                  <a:srgbClr val="222222"/>
                </a:solidFill>
                <a:effectLst/>
                <a:latin typeface="Arial" panose="020B0604020202020204" pitchFamily="34" charset="0"/>
              </a:rPr>
              <a:t>Kayikcioglu</a:t>
            </a:r>
            <a:r>
              <a:rPr lang="tr-TR" sz="1200" b="0" i="0" dirty="0">
                <a:solidFill>
                  <a:srgbClr val="222222"/>
                </a:solidFill>
                <a:effectLst/>
                <a:latin typeface="Arial" panose="020B0604020202020204" pitchFamily="34" charset="0"/>
              </a:rPr>
              <a:t>, T. (2020). Time-</a:t>
            </a:r>
            <a:r>
              <a:rPr lang="tr-TR" sz="1200" b="0" i="0" dirty="0" err="1">
                <a:solidFill>
                  <a:srgbClr val="222222"/>
                </a:solidFill>
                <a:effectLst/>
                <a:latin typeface="Arial" panose="020B0604020202020204" pitchFamily="34" charset="0"/>
              </a:rPr>
              <a:t>frequency</a:t>
            </a:r>
            <a:r>
              <a:rPr lang="tr-TR" sz="1200" b="0" i="0" dirty="0">
                <a:solidFill>
                  <a:srgbClr val="222222"/>
                </a:solidFill>
                <a:effectLst/>
                <a:latin typeface="Arial" panose="020B0604020202020204" pitchFamily="34" charset="0"/>
              </a:rPr>
              <a:t> </a:t>
            </a:r>
            <a:r>
              <a:rPr lang="tr-TR" sz="1200" b="0" i="0" dirty="0" err="1">
                <a:solidFill>
                  <a:srgbClr val="222222"/>
                </a:solidFill>
                <a:effectLst/>
                <a:latin typeface="Arial" panose="020B0604020202020204" pitchFamily="34" charset="0"/>
              </a:rPr>
              <a:t>approach</a:t>
            </a:r>
            <a:r>
              <a:rPr lang="tr-TR" sz="1200" b="0" i="0" dirty="0">
                <a:solidFill>
                  <a:srgbClr val="222222"/>
                </a:solidFill>
                <a:effectLst/>
                <a:latin typeface="Arial" panose="020B0604020202020204" pitchFamily="34" charset="0"/>
              </a:rPr>
              <a:t> </a:t>
            </a:r>
            <a:r>
              <a:rPr lang="tr-TR" sz="1200" b="0" i="0" dirty="0" err="1">
                <a:solidFill>
                  <a:srgbClr val="222222"/>
                </a:solidFill>
                <a:effectLst/>
                <a:latin typeface="Arial" panose="020B0604020202020204" pitchFamily="34" charset="0"/>
              </a:rPr>
              <a:t>to</a:t>
            </a:r>
            <a:r>
              <a:rPr lang="tr-TR" sz="1200" b="0" i="0" dirty="0">
                <a:solidFill>
                  <a:srgbClr val="222222"/>
                </a:solidFill>
                <a:effectLst/>
                <a:latin typeface="Arial" panose="020B0604020202020204" pitchFamily="34" charset="0"/>
              </a:rPr>
              <a:t> ECG </a:t>
            </a:r>
            <a:r>
              <a:rPr lang="tr-TR" sz="1200" b="0" i="0" dirty="0" err="1">
                <a:solidFill>
                  <a:srgbClr val="222222"/>
                </a:solidFill>
                <a:effectLst/>
                <a:latin typeface="Arial" panose="020B0604020202020204" pitchFamily="34" charset="0"/>
              </a:rPr>
              <a:t>classification</a:t>
            </a:r>
            <a:r>
              <a:rPr lang="tr-TR" sz="1200" b="0" i="0" dirty="0">
                <a:solidFill>
                  <a:srgbClr val="222222"/>
                </a:solidFill>
                <a:effectLst/>
                <a:latin typeface="Arial" panose="020B0604020202020204" pitchFamily="34" charset="0"/>
              </a:rPr>
              <a:t> of </a:t>
            </a:r>
            <a:r>
              <a:rPr lang="tr-TR" sz="1200" b="0" i="0" dirty="0" err="1">
                <a:solidFill>
                  <a:srgbClr val="222222"/>
                </a:solidFill>
                <a:effectLst/>
                <a:latin typeface="Arial" panose="020B0604020202020204" pitchFamily="34" charset="0"/>
              </a:rPr>
              <a:t>myocardial</a:t>
            </a:r>
            <a:r>
              <a:rPr lang="tr-TR" sz="1200" b="0" i="0" dirty="0">
                <a:solidFill>
                  <a:srgbClr val="222222"/>
                </a:solidFill>
                <a:effectLst/>
                <a:latin typeface="Arial" panose="020B0604020202020204" pitchFamily="34" charset="0"/>
              </a:rPr>
              <a:t> </a:t>
            </a:r>
            <a:r>
              <a:rPr lang="tr-TR" sz="1200" b="0" i="0" dirty="0" err="1">
                <a:solidFill>
                  <a:srgbClr val="222222"/>
                </a:solidFill>
                <a:effectLst/>
                <a:latin typeface="Arial" panose="020B0604020202020204" pitchFamily="34" charset="0"/>
              </a:rPr>
              <a:t>infarction</a:t>
            </a:r>
            <a:r>
              <a:rPr lang="tr-TR" sz="1200" b="0" i="0" dirty="0">
                <a:solidFill>
                  <a:srgbClr val="222222"/>
                </a:solidFill>
                <a:effectLst/>
                <a:latin typeface="Arial" panose="020B0604020202020204" pitchFamily="34" charset="0"/>
              </a:rPr>
              <a:t>. </a:t>
            </a:r>
            <a:r>
              <a:rPr lang="tr-TR" sz="1200" b="0" i="0" dirty="0" err="1">
                <a:solidFill>
                  <a:srgbClr val="222222"/>
                </a:solidFill>
                <a:effectLst/>
                <a:latin typeface="Arial" panose="020B0604020202020204" pitchFamily="34" charset="0"/>
              </a:rPr>
              <a:t>Computers</a:t>
            </a:r>
            <a:r>
              <a:rPr lang="tr-TR" sz="1200" b="0" i="0" dirty="0">
                <a:solidFill>
                  <a:srgbClr val="222222"/>
                </a:solidFill>
                <a:effectLst/>
                <a:latin typeface="Arial" panose="020B0604020202020204" pitchFamily="34" charset="0"/>
              </a:rPr>
              <a:t> &amp; </a:t>
            </a:r>
            <a:r>
              <a:rPr lang="tr-TR" sz="1200" b="0" i="0" dirty="0" err="1">
                <a:solidFill>
                  <a:srgbClr val="222222"/>
                </a:solidFill>
                <a:effectLst/>
                <a:latin typeface="Arial" panose="020B0604020202020204" pitchFamily="34" charset="0"/>
              </a:rPr>
              <a:t>Electrical</a:t>
            </a:r>
            <a:r>
              <a:rPr lang="tr-TR" sz="1200" b="0" i="0" dirty="0">
                <a:solidFill>
                  <a:srgbClr val="222222"/>
                </a:solidFill>
                <a:effectLst/>
                <a:latin typeface="Arial" panose="020B0604020202020204" pitchFamily="34" charset="0"/>
              </a:rPr>
              <a:t> </a:t>
            </a:r>
            <a:r>
              <a:rPr lang="tr-TR" sz="1200" b="0" i="0" dirty="0" err="1">
                <a:solidFill>
                  <a:srgbClr val="222222"/>
                </a:solidFill>
                <a:effectLst/>
                <a:latin typeface="Arial" panose="020B0604020202020204" pitchFamily="34" charset="0"/>
              </a:rPr>
              <a:t>Engineering</a:t>
            </a:r>
            <a:r>
              <a:rPr lang="tr-TR" sz="1200" b="0" i="0" dirty="0">
                <a:solidFill>
                  <a:srgbClr val="222222"/>
                </a:solidFill>
                <a:effectLst/>
                <a:latin typeface="Arial" panose="020B0604020202020204" pitchFamily="34" charset="0"/>
              </a:rPr>
              <a:t>, 84, 106621.)</a:t>
            </a:r>
            <a:endParaRPr lang="tr-TR" b="0" i="0" dirty="0">
              <a:solidFill>
                <a:srgbClr val="111111"/>
              </a:solidFill>
              <a:effectLst/>
              <a:latin typeface="Times New Roman" panose="02020603050405020304" pitchFamily="18" charset="0"/>
            </a:endParaRPr>
          </a:p>
          <a:p>
            <a:pPr marL="285750" indent="-285750" algn="just">
              <a:lnSpc>
                <a:spcPct val="150000"/>
              </a:lnSpc>
              <a:buFont typeface="Wingdings" panose="05000000000000000000" pitchFamily="2" charset="2"/>
              <a:buChar char="v"/>
            </a:pPr>
            <a:r>
              <a:rPr lang="tr-TR" sz="2000" dirty="0">
                <a:solidFill>
                  <a:srgbClr val="111111"/>
                </a:solidFill>
                <a:latin typeface="Times New Roman" panose="02020603050405020304" pitchFamily="18" charset="0"/>
              </a:rPr>
              <a:t>EEG sinyalleri kullanılarak duygu tanıma</a:t>
            </a:r>
            <a:r>
              <a:rPr lang="tr-TR" dirty="0">
                <a:solidFill>
                  <a:srgbClr val="111111"/>
                </a:solidFill>
                <a:latin typeface="Times New Roman" panose="02020603050405020304" pitchFamily="18" charset="0"/>
              </a:rPr>
              <a:t> </a:t>
            </a:r>
            <a:r>
              <a:rPr lang="tr-TR" sz="1200" i="1" dirty="0">
                <a:solidFill>
                  <a:srgbClr val="222222"/>
                </a:solidFill>
                <a:latin typeface="Arial" panose="020B0604020202020204" pitchFamily="34" charset="0"/>
              </a:rPr>
              <a:t>(</a:t>
            </a:r>
            <a:r>
              <a:rPr lang="tr-TR" sz="1200" b="0" i="0" dirty="0" err="1">
                <a:solidFill>
                  <a:srgbClr val="222222"/>
                </a:solidFill>
                <a:effectLst/>
                <a:latin typeface="Arial" panose="020B0604020202020204" pitchFamily="34" charset="0"/>
              </a:rPr>
              <a:t>Gao</a:t>
            </a:r>
            <a:r>
              <a:rPr lang="tr-TR" sz="1200" b="0" i="0" dirty="0">
                <a:solidFill>
                  <a:srgbClr val="222222"/>
                </a:solidFill>
                <a:effectLst/>
                <a:latin typeface="Arial" panose="020B0604020202020204" pitchFamily="34" charset="0"/>
              </a:rPr>
              <a:t>, Y., Lee, H. J., &amp; </a:t>
            </a:r>
            <a:r>
              <a:rPr lang="tr-TR" sz="1200" b="0" i="0" dirty="0" err="1">
                <a:solidFill>
                  <a:srgbClr val="222222"/>
                </a:solidFill>
                <a:effectLst/>
                <a:latin typeface="Arial" panose="020B0604020202020204" pitchFamily="34" charset="0"/>
              </a:rPr>
              <a:t>Mehmood</a:t>
            </a:r>
            <a:r>
              <a:rPr lang="tr-TR" sz="1200" b="0" i="0" dirty="0">
                <a:solidFill>
                  <a:srgbClr val="222222"/>
                </a:solidFill>
                <a:effectLst/>
                <a:latin typeface="Arial" panose="020B0604020202020204" pitchFamily="34" charset="0"/>
              </a:rPr>
              <a:t>, R. M. (2015, </a:t>
            </a:r>
            <a:r>
              <a:rPr lang="tr-TR" sz="1200" b="0" i="0" dirty="0" err="1">
                <a:solidFill>
                  <a:srgbClr val="222222"/>
                </a:solidFill>
                <a:effectLst/>
                <a:latin typeface="Arial" panose="020B0604020202020204" pitchFamily="34" charset="0"/>
              </a:rPr>
              <a:t>June</a:t>
            </a:r>
            <a:r>
              <a:rPr lang="tr-TR" sz="1200" b="0" i="0" dirty="0">
                <a:solidFill>
                  <a:srgbClr val="222222"/>
                </a:solidFill>
                <a:effectLst/>
                <a:latin typeface="Arial" panose="020B0604020202020204" pitchFamily="34" charset="0"/>
              </a:rPr>
              <a:t>). </a:t>
            </a:r>
            <a:r>
              <a:rPr lang="tr-TR" sz="1200" b="0" i="0" dirty="0" err="1">
                <a:solidFill>
                  <a:srgbClr val="222222"/>
                </a:solidFill>
                <a:effectLst/>
                <a:latin typeface="Arial" panose="020B0604020202020204" pitchFamily="34" charset="0"/>
              </a:rPr>
              <a:t>Deep</a:t>
            </a:r>
            <a:r>
              <a:rPr lang="tr-TR" sz="1200" b="0" i="0" dirty="0">
                <a:solidFill>
                  <a:srgbClr val="222222"/>
                </a:solidFill>
                <a:effectLst/>
                <a:latin typeface="Arial" panose="020B0604020202020204" pitchFamily="34" charset="0"/>
              </a:rPr>
              <a:t> </a:t>
            </a:r>
            <a:r>
              <a:rPr lang="tr-TR" sz="1200" b="0" i="0" dirty="0" err="1">
                <a:solidFill>
                  <a:srgbClr val="222222"/>
                </a:solidFill>
                <a:effectLst/>
                <a:latin typeface="Arial" panose="020B0604020202020204" pitchFamily="34" charset="0"/>
              </a:rPr>
              <a:t>learninig</a:t>
            </a:r>
            <a:r>
              <a:rPr lang="tr-TR" sz="1200" b="0" i="0" dirty="0">
                <a:solidFill>
                  <a:srgbClr val="222222"/>
                </a:solidFill>
                <a:effectLst/>
                <a:latin typeface="Arial" panose="020B0604020202020204" pitchFamily="34" charset="0"/>
              </a:rPr>
              <a:t> of EEG </a:t>
            </a:r>
            <a:r>
              <a:rPr lang="tr-TR" sz="1200" b="0" i="0" dirty="0" err="1">
                <a:solidFill>
                  <a:srgbClr val="222222"/>
                </a:solidFill>
                <a:effectLst/>
                <a:latin typeface="Arial" panose="020B0604020202020204" pitchFamily="34" charset="0"/>
              </a:rPr>
              <a:t>signals</a:t>
            </a:r>
            <a:r>
              <a:rPr lang="tr-TR" sz="1200" b="0" i="0" dirty="0">
                <a:solidFill>
                  <a:srgbClr val="222222"/>
                </a:solidFill>
                <a:effectLst/>
                <a:latin typeface="Arial" panose="020B0604020202020204" pitchFamily="34" charset="0"/>
              </a:rPr>
              <a:t> </a:t>
            </a:r>
            <a:r>
              <a:rPr lang="tr-TR" sz="1200" b="0" i="0" dirty="0" err="1">
                <a:solidFill>
                  <a:srgbClr val="222222"/>
                </a:solidFill>
                <a:effectLst/>
                <a:latin typeface="Arial" panose="020B0604020202020204" pitchFamily="34" charset="0"/>
              </a:rPr>
              <a:t>for</a:t>
            </a:r>
            <a:r>
              <a:rPr lang="tr-TR" sz="1200" b="0" i="0" dirty="0">
                <a:solidFill>
                  <a:srgbClr val="222222"/>
                </a:solidFill>
                <a:effectLst/>
                <a:latin typeface="Arial" panose="020B0604020202020204" pitchFamily="34" charset="0"/>
              </a:rPr>
              <a:t> </a:t>
            </a:r>
            <a:r>
              <a:rPr lang="tr-TR" sz="1200" b="0" i="0" dirty="0" err="1">
                <a:solidFill>
                  <a:srgbClr val="222222"/>
                </a:solidFill>
                <a:effectLst/>
                <a:latin typeface="Arial" panose="020B0604020202020204" pitchFamily="34" charset="0"/>
              </a:rPr>
              <a:t>emotion</a:t>
            </a:r>
            <a:r>
              <a:rPr lang="tr-TR" sz="1200" b="0" i="0" dirty="0">
                <a:solidFill>
                  <a:srgbClr val="222222"/>
                </a:solidFill>
                <a:effectLst/>
                <a:latin typeface="Arial" panose="020B0604020202020204" pitchFamily="34" charset="0"/>
              </a:rPr>
              <a:t> </a:t>
            </a:r>
            <a:r>
              <a:rPr lang="tr-TR" sz="1200" b="0" i="0" dirty="0" err="1">
                <a:solidFill>
                  <a:srgbClr val="222222"/>
                </a:solidFill>
                <a:effectLst/>
                <a:latin typeface="Arial" panose="020B0604020202020204" pitchFamily="34" charset="0"/>
              </a:rPr>
              <a:t>recognition</a:t>
            </a:r>
            <a:r>
              <a:rPr lang="tr-TR" sz="1200" b="0" i="0" dirty="0">
                <a:solidFill>
                  <a:srgbClr val="222222"/>
                </a:solidFill>
                <a:effectLst/>
                <a:latin typeface="Arial" panose="020B0604020202020204" pitchFamily="34" charset="0"/>
              </a:rPr>
              <a:t>. </a:t>
            </a:r>
            <a:r>
              <a:rPr lang="tr-TR" sz="1200" b="0" i="0" dirty="0" err="1">
                <a:solidFill>
                  <a:srgbClr val="222222"/>
                </a:solidFill>
                <a:effectLst/>
                <a:latin typeface="Arial" panose="020B0604020202020204" pitchFamily="34" charset="0"/>
              </a:rPr>
              <a:t>In</a:t>
            </a:r>
            <a:r>
              <a:rPr lang="tr-TR" sz="1200" b="0" i="0" dirty="0">
                <a:solidFill>
                  <a:srgbClr val="222222"/>
                </a:solidFill>
                <a:effectLst/>
                <a:latin typeface="Arial" panose="020B0604020202020204" pitchFamily="34" charset="0"/>
              </a:rPr>
              <a:t> </a:t>
            </a:r>
            <a:r>
              <a:rPr lang="tr-TR" sz="1200" b="0" i="1" dirty="0">
                <a:solidFill>
                  <a:srgbClr val="222222"/>
                </a:solidFill>
                <a:effectLst/>
                <a:latin typeface="Arial" panose="020B0604020202020204" pitchFamily="34" charset="0"/>
              </a:rPr>
              <a:t>2015 IEEE International Conference on Multimedia &amp; Expo </a:t>
            </a:r>
            <a:r>
              <a:rPr lang="tr-TR" sz="1200" b="0" i="1" dirty="0" err="1">
                <a:solidFill>
                  <a:srgbClr val="222222"/>
                </a:solidFill>
                <a:effectLst/>
                <a:latin typeface="Arial" panose="020B0604020202020204" pitchFamily="34" charset="0"/>
              </a:rPr>
              <a:t>Workshops</a:t>
            </a:r>
            <a:r>
              <a:rPr lang="tr-TR" sz="1200" b="0" i="1" dirty="0">
                <a:solidFill>
                  <a:srgbClr val="222222"/>
                </a:solidFill>
                <a:effectLst/>
                <a:latin typeface="Arial" panose="020B0604020202020204" pitchFamily="34" charset="0"/>
              </a:rPr>
              <a:t> (ICMEW)</a:t>
            </a:r>
            <a:r>
              <a:rPr lang="tr-TR" sz="1200" b="0" i="0" dirty="0">
                <a:solidFill>
                  <a:srgbClr val="222222"/>
                </a:solidFill>
                <a:effectLst/>
                <a:latin typeface="Arial" panose="020B0604020202020204" pitchFamily="34" charset="0"/>
              </a:rPr>
              <a:t> (</a:t>
            </a:r>
            <a:r>
              <a:rPr lang="tr-TR" sz="1200" b="0" i="0" dirty="0" err="1">
                <a:solidFill>
                  <a:srgbClr val="222222"/>
                </a:solidFill>
                <a:effectLst/>
                <a:latin typeface="Arial" panose="020B0604020202020204" pitchFamily="34" charset="0"/>
              </a:rPr>
              <a:t>pp</a:t>
            </a:r>
            <a:r>
              <a:rPr lang="tr-TR" sz="1200" b="0" i="0" dirty="0">
                <a:solidFill>
                  <a:srgbClr val="222222"/>
                </a:solidFill>
                <a:effectLst/>
                <a:latin typeface="Arial" panose="020B0604020202020204" pitchFamily="34" charset="0"/>
              </a:rPr>
              <a:t>. 1-5). IEEE</a:t>
            </a:r>
            <a:r>
              <a:rPr lang="tr-TR" sz="1200" i="1" dirty="0">
                <a:solidFill>
                  <a:srgbClr val="222222"/>
                </a:solidFill>
                <a:latin typeface="Arial" panose="020B0604020202020204" pitchFamily="34" charset="0"/>
              </a:rPr>
              <a:t>.)</a:t>
            </a:r>
          </a:p>
          <a:p>
            <a:pPr marL="285750" indent="-285750" algn="just">
              <a:lnSpc>
                <a:spcPct val="150000"/>
              </a:lnSpc>
              <a:buFont typeface="Wingdings" panose="05000000000000000000" pitchFamily="2" charset="2"/>
              <a:buChar char="v"/>
            </a:pPr>
            <a:r>
              <a:rPr lang="tr-TR" sz="2000" dirty="0">
                <a:solidFill>
                  <a:srgbClr val="111111"/>
                </a:solidFill>
                <a:latin typeface="Times New Roman" panose="02020603050405020304" pitchFamily="18" charset="0"/>
              </a:rPr>
              <a:t>EEG sinyallerinden uyku </a:t>
            </a:r>
            <a:r>
              <a:rPr lang="tr-TR" sz="2000" dirty="0" err="1">
                <a:solidFill>
                  <a:srgbClr val="111111"/>
                </a:solidFill>
                <a:latin typeface="Times New Roman" panose="02020603050405020304" pitchFamily="18" charset="0"/>
              </a:rPr>
              <a:t>apnesi</a:t>
            </a:r>
            <a:r>
              <a:rPr lang="tr-TR" sz="2000" dirty="0">
                <a:solidFill>
                  <a:srgbClr val="111111"/>
                </a:solidFill>
                <a:latin typeface="Times New Roman" panose="02020603050405020304" pitchFamily="18" charset="0"/>
              </a:rPr>
              <a:t> tespiti </a:t>
            </a:r>
            <a:r>
              <a:rPr lang="tr-TR" sz="1200" i="1" dirty="0">
                <a:solidFill>
                  <a:srgbClr val="222222"/>
                </a:solidFill>
                <a:latin typeface="Arial" panose="020B0604020202020204" pitchFamily="34" charset="0"/>
              </a:rPr>
              <a:t>(</a:t>
            </a:r>
            <a:r>
              <a:rPr lang="tr-TR" sz="1200" b="0" i="0" dirty="0" err="1">
                <a:solidFill>
                  <a:srgbClr val="222222"/>
                </a:solidFill>
                <a:effectLst/>
                <a:latin typeface="Arial" panose="020B0604020202020204" pitchFamily="34" charset="0"/>
              </a:rPr>
              <a:t>Korkalainen</a:t>
            </a:r>
            <a:r>
              <a:rPr lang="tr-TR" sz="1200" b="0" i="0" dirty="0">
                <a:solidFill>
                  <a:srgbClr val="222222"/>
                </a:solidFill>
                <a:effectLst/>
                <a:latin typeface="Arial" panose="020B0604020202020204" pitchFamily="34" charset="0"/>
              </a:rPr>
              <a:t>, H., </a:t>
            </a:r>
            <a:r>
              <a:rPr lang="tr-TR" sz="1200" b="0" i="0" dirty="0" err="1">
                <a:solidFill>
                  <a:srgbClr val="222222"/>
                </a:solidFill>
                <a:effectLst/>
                <a:latin typeface="Arial" panose="020B0604020202020204" pitchFamily="34" charset="0"/>
              </a:rPr>
              <a:t>Aakko</a:t>
            </a:r>
            <a:r>
              <a:rPr lang="tr-TR" sz="1200" b="0" i="0" dirty="0">
                <a:solidFill>
                  <a:srgbClr val="222222"/>
                </a:solidFill>
                <a:effectLst/>
                <a:latin typeface="Arial" panose="020B0604020202020204" pitchFamily="34" charset="0"/>
              </a:rPr>
              <a:t>, J., </a:t>
            </a:r>
            <a:r>
              <a:rPr lang="tr-TR" sz="1200" b="0" i="0" dirty="0" err="1">
                <a:solidFill>
                  <a:srgbClr val="222222"/>
                </a:solidFill>
                <a:effectLst/>
                <a:latin typeface="Arial" panose="020B0604020202020204" pitchFamily="34" charset="0"/>
              </a:rPr>
              <a:t>Nikkonen</a:t>
            </a:r>
            <a:r>
              <a:rPr lang="tr-TR" sz="1200" b="0" i="0" dirty="0">
                <a:solidFill>
                  <a:srgbClr val="222222"/>
                </a:solidFill>
                <a:effectLst/>
                <a:latin typeface="Arial" panose="020B0604020202020204" pitchFamily="34" charset="0"/>
              </a:rPr>
              <a:t>, S., </a:t>
            </a:r>
            <a:r>
              <a:rPr lang="tr-TR" sz="1200" b="0" i="0" dirty="0" err="1">
                <a:solidFill>
                  <a:srgbClr val="222222"/>
                </a:solidFill>
                <a:effectLst/>
                <a:latin typeface="Arial" panose="020B0604020202020204" pitchFamily="34" charset="0"/>
              </a:rPr>
              <a:t>Kainulainen</a:t>
            </a:r>
            <a:r>
              <a:rPr lang="tr-TR" sz="1200" b="0" i="0" dirty="0">
                <a:solidFill>
                  <a:srgbClr val="222222"/>
                </a:solidFill>
                <a:effectLst/>
                <a:latin typeface="Arial" panose="020B0604020202020204" pitchFamily="34" charset="0"/>
              </a:rPr>
              <a:t>, S., </a:t>
            </a:r>
            <a:r>
              <a:rPr lang="tr-TR" sz="1200" b="0" i="0" dirty="0" err="1">
                <a:solidFill>
                  <a:srgbClr val="222222"/>
                </a:solidFill>
                <a:effectLst/>
                <a:latin typeface="Arial" panose="020B0604020202020204" pitchFamily="34" charset="0"/>
              </a:rPr>
              <a:t>Leino</a:t>
            </a:r>
            <a:r>
              <a:rPr lang="tr-TR" sz="1200" b="0" i="0" dirty="0">
                <a:solidFill>
                  <a:srgbClr val="222222"/>
                </a:solidFill>
                <a:effectLst/>
                <a:latin typeface="Arial" panose="020B0604020202020204" pitchFamily="34" charset="0"/>
              </a:rPr>
              <a:t>, A., </a:t>
            </a:r>
            <a:r>
              <a:rPr lang="tr-TR" sz="1200" b="0" i="0" dirty="0" err="1">
                <a:solidFill>
                  <a:srgbClr val="222222"/>
                </a:solidFill>
                <a:effectLst/>
                <a:latin typeface="Arial" panose="020B0604020202020204" pitchFamily="34" charset="0"/>
              </a:rPr>
              <a:t>Duce</a:t>
            </a:r>
            <a:r>
              <a:rPr lang="tr-TR" sz="1200" b="0" i="0" dirty="0">
                <a:solidFill>
                  <a:srgbClr val="222222"/>
                </a:solidFill>
                <a:effectLst/>
                <a:latin typeface="Arial" panose="020B0604020202020204" pitchFamily="34" charset="0"/>
              </a:rPr>
              <a:t>, B., ... &amp; </a:t>
            </a:r>
            <a:r>
              <a:rPr lang="tr-TR" sz="1200" b="0" i="0" dirty="0" err="1">
                <a:solidFill>
                  <a:srgbClr val="222222"/>
                </a:solidFill>
                <a:effectLst/>
                <a:latin typeface="Arial" panose="020B0604020202020204" pitchFamily="34" charset="0"/>
              </a:rPr>
              <a:t>Leppänen</a:t>
            </a:r>
            <a:r>
              <a:rPr lang="tr-TR" sz="1200" b="0" i="0" dirty="0">
                <a:solidFill>
                  <a:srgbClr val="222222"/>
                </a:solidFill>
                <a:effectLst/>
                <a:latin typeface="Arial" panose="020B0604020202020204" pitchFamily="34" charset="0"/>
              </a:rPr>
              <a:t>, T. (2019). </a:t>
            </a:r>
            <a:r>
              <a:rPr lang="tr-TR" sz="1200" b="0" i="0" dirty="0" err="1">
                <a:solidFill>
                  <a:srgbClr val="222222"/>
                </a:solidFill>
                <a:effectLst/>
                <a:latin typeface="Arial" panose="020B0604020202020204" pitchFamily="34" charset="0"/>
              </a:rPr>
              <a:t>Accurate</a:t>
            </a:r>
            <a:r>
              <a:rPr lang="tr-TR" sz="1200" b="0" i="0" dirty="0">
                <a:solidFill>
                  <a:srgbClr val="222222"/>
                </a:solidFill>
                <a:effectLst/>
                <a:latin typeface="Arial" panose="020B0604020202020204" pitchFamily="34" charset="0"/>
              </a:rPr>
              <a:t> </a:t>
            </a:r>
            <a:r>
              <a:rPr lang="tr-TR" sz="1200" b="0" i="0" dirty="0" err="1">
                <a:solidFill>
                  <a:srgbClr val="222222"/>
                </a:solidFill>
                <a:effectLst/>
                <a:latin typeface="Arial" panose="020B0604020202020204" pitchFamily="34" charset="0"/>
              </a:rPr>
              <a:t>deep</a:t>
            </a:r>
            <a:r>
              <a:rPr lang="tr-TR" sz="1200" b="0" i="0" dirty="0">
                <a:solidFill>
                  <a:srgbClr val="222222"/>
                </a:solidFill>
                <a:effectLst/>
                <a:latin typeface="Arial" panose="020B0604020202020204" pitchFamily="34" charset="0"/>
              </a:rPr>
              <a:t> </a:t>
            </a:r>
            <a:r>
              <a:rPr lang="tr-TR" sz="1200" b="0" i="0" dirty="0" err="1">
                <a:solidFill>
                  <a:srgbClr val="222222"/>
                </a:solidFill>
                <a:effectLst/>
                <a:latin typeface="Arial" panose="020B0604020202020204" pitchFamily="34" charset="0"/>
              </a:rPr>
              <a:t>learning-based</a:t>
            </a:r>
            <a:r>
              <a:rPr lang="tr-TR" sz="1200" b="0" i="0" dirty="0">
                <a:solidFill>
                  <a:srgbClr val="222222"/>
                </a:solidFill>
                <a:effectLst/>
                <a:latin typeface="Arial" panose="020B0604020202020204" pitchFamily="34" charset="0"/>
              </a:rPr>
              <a:t> </a:t>
            </a:r>
            <a:r>
              <a:rPr lang="tr-TR" sz="1200" b="0" i="0" dirty="0" err="1">
                <a:solidFill>
                  <a:srgbClr val="222222"/>
                </a:solidFill>
                <a:effectLst/>
                <a:latin typeface="Arial" panose="020B0604020202020204" pitchFamily="34" charset="0"/>
              </a:rPr>
              <a:t>sleep</a:t>
            </a:r>
            <a:r>
              <a:rPr lang="tr-TR" sz="1200" b="0" i="0" dirty="0">
                <a:solidFill>
                  <a:srgbClr val="222222"/>
                </a:solidFill>
                <a:effectLst/>
                <a:latin typeface="Arial" panose="020B0604020202020204" pitchFamily="34" charset="0"/>
              </a:rPr>
              <a:t> </a:t>
            </a:r>
            <a:r>
              <a:rPr lang="tr-TR" sz="1200" b="0" i="0" dirty="0" err="1">
                <a:solidFill>
                  <a:srgbClr val="222222"/>
                </a:solidFill>
                <a:effectLst/>
                <a:latin typeface="Arial" panose="020B0604020202020204" pitchFamily="34" charset="0"/>
              </a:rPr>
              <a:t>staging</a:t>
            </a:r>
            <a:r>
              <a:rPr lang="tr-TR" sz="1200" b="0" i="0" dirty="0">
                <a:solidFill>
                  <a:srgbClr val="222222"/>
                </a:solidFill>
                <a:effectLst/>
                <a:latin typeface="Arial" panose="020B0604020202020204" pitchFamily="34" charset="0"/>
              </a:rPr>
              <a:t> in a </a:t>
            </a:r>
            <a:r>
              <a:rPr lang="tr-TR" sz="1200" b="0" i="0" dirty="0" err="1">
                <a:solidFill>
                  <a:srgbClr val="222222"/>
                </a:solidFill>
                <a:effectLst/>
                <a:latin typeface="Arial" panose="020B0604020202020204" pitchFamily="34" charset="0"/>
              </a:rPr>
              <a:t>clinical</a:t>
            </a:r>
            <a:r>
              <a:rPr lang="tr-TR" sz="1200" b="0" i="0" dirty="0">
                <a:solidFill>
                  <a:srgbClr val="222222"/>
                </a:solidFill>
                <a:effectLst/>
                <a:latin typeface="Arial" panose="020B0604020202020204" pitchFamily="34" charset="0"/>
              </a:rPr>
              <a:t> </a:t>
            </a:r>
            <a:r>
              <a:rPr lang="tr-TR" sz="1200" b="0" i="0" dirty="0" err="1">
                <a:solidFill>
                  <a:srgbClr val="222222"/>
                </a:solidFill>
                <a:effectLst/>
                <a:latin typeface="Arial" panose="020B0604020202020204" pitchFamily="34" charset="0"/>
              </a:rPr>
              <a:t>population</a:t>
            </a:r>
            <a:r>
              <a:rPr lang="tr-TR" sz="1200" b="0" i="0" dirty="0">
                <a:solidFill>
                  <a:srgbClr val="222222"/>
                </a:solidFill>
                <a:effectLst/>
                <a:latin typeface="Arial" panose="020B0604020202020204" pitchFamily="34" charset="0"/>
              </a:rPr>
              <a:t> </a:t>
            </a:r>
            <a:r>
              <a:rPr lang="tr-TR" sz="1200" b="0" i="0" dirty="0" err="1">
                <a:solidFill>
                  <a:srgbClr val="222222"/>
                </a:solidFill>
                <a:effectLst/>
                <a:latin typeface="Arial" panose="020B0604020202020204" pitchFamily="34" charset="0"/>
              </a:rPr>
              <a:t>with</a:t>
            </a:r>
            <a:r>
              <a:rPr lang="tr-TR" sz="1200" b="0" i="0" dirty="0">
                <a:solidFill>
                  <a:srgbClr val="222222"/>
                </a:solidFill>
                <a:effectLst/>
                <a:latin typeface="Arial" panose="020B0604020202020204" pitchFamily="34" charset="0"/>
              </a:rPr>
              <a:t> </a:t>
            </a:r>
            <a:r>
              <a:rPr lang="tr-TR" sz="1200" b="0" i="0" dirty="0" err="1">
                <a:solidFill>
                  <a:srgbClr val="222222"/>
                </a:solidFill>
                <a:effectLst/>
                <a:latin typeface="Arial" panose="020B0604020202020204" pitchFamily="34" charset="0"/>
              </a:rPr>
              <a:t>suspected</a:t>
            </a:r>
            <a:r>
              <a:rPr lang="tr-TR" sz="1200" b="0" i="0" dirty="0">
                <a:solidFill>
                  <a:srgbClr val="222222"/>
                </a:solidFill>
                <a:effectLst/>
                <a:latin typeface="Arial" panose="020B0604020202020204" pitchFamily="34" charset="0"/>
              </a:rPr>
              <a:t> </a:t>
            </a:r>
            <a:r>
              <a:rPr lang="tr-TR" sz="1200" b="0" i="0" dirty="0" err="1">
                <a:solidFill>
                  <a:srgbClr val="222222"/>
                </a:solidFill>
                <a:effectLst/>
                <a:latin typeface="Arial" panose="020B0604020202020204" pitchFamily="34" charset="0"/>
              </a:rPr>
              <a:t>obstructive</a:t>
            </a:r>
            <a:r>
              <a:rPr lang="tr-TR" sz="1200" b="0" i="0" dirty="0">
                <a:solidFill>
                  <a:srgbClr val="222222"/>
                </a:solidFill>
                <a:effectLst/>
                <a:latin typeface="Arial" panose="020B0604020202020204" pitchFamily="34" charset="0"/>
              </a:rPr>
              <a:t> </a:t>
            </a:r>
            <a:r>
              <a:rPr lang="tr-TR" sz="1200" b="0" i="0" dirty="0" err="1">
                <a:solidFill>
                  <a:srgbClr val="222222"/>
                </a:solidFill>
                <a:effectLst/>
                <a:latin typeface="Arial" panose="020B0604020202020204" pitchFamily="34" charset="0"/>
              </a:rPr>
              <a:t>sleep</a:t>
            </a:r>
            <a:r>
              <a:rPr lang="tr-TR" sz="1200" b="0" i="0" dirty="0">
                <a:solidFill>
                  <a:srgbClr val="222222"/>
                </a:solidFill>
                <a:effectLst/>
                <a:latin typeface="Arial" panose="020B0604020202020204" pitchFamily="34" charset="0"/>
              </a:rPr>
              <a:t> </a:t>
            </a:r>
            <a:r>
              <a:rPr lang="tr-TR" sz="1200" b="0" i="0" dirty="0" err="1">
                <a:solidFill>
                  <a:srgbClr val="222222"/>
                </a:solidFill>
                <a:effectLst/>
                <a:latin typeface="Arial" panose="020B0604020202020204" pitchFamily="34" charset="0"/>
              </a:rPr>
              <a:t>apnea</a:t>
            </a:r>
            <a:r>
              <a:rPr lang="tr-TR" sz="1200" b="0" i="0" dirty="0">
                <a:solidFill>
                  <a:srgbClr val="222222"/>
                </a:solidFill>
                <a:effectLst/>
                <a:latin typeface="Arial" panose="020B0604020202020204" pitchFamily="34" charset="0"/>
              </a:rPr>
              <a:t>. </a:t>
            </a:r>
            <a:r>
              <a:rPr lang="tr-TR" sz="1200" b="0" i="1" dirty="0">
                <a:solidFill>
                  <a:srgbClr val="222222"/>
                </a:solidFill>
                <a:effectLst/>
                <a:latin typeface="Arial" panose="020B0604020202020204" pitchFamily="34" charset="0"/>
              </a:rPr>
              <a:t>IEEE </a:t>
            </a:r>
            <a:r>
              <a:rPr lang="tr-TR" sz="1200" b="0" i="1" dirty="0" err="1">
                <a:solidFill>
                  <a:srgbClr val="222222"/>
                </a:solidFill>
                <a:effectLst/>
                <a:latin typeface="Arial" panose="020B0604020202020204" pitchFamily="34" charset="0"/>
              </a:rPr>
              <a:t>journal</a:t>
            </a:r>
            <a:r>
              <a:rPr lang="tr-TR" sz="1200" b="0" i="1" dirty="0">
                <a:solidFill>
                  <a:srgbClr val="222222"/>
                </a:solidFill>
                <a:effectLst/>
                <a:latin typeface="Arial" panose="020B0604020202020204" pitchFamily="34" charset="0"/>
              </a:rPr>
              <a:t> of </a:t>
            </a:r>
            <a:r>
              <a:rPr lang="tr-TR" sz="1200" b="0" i="1" dirty="0" err="1">
                <a:solidFill>
                  <a:srgbClr val="222222"/>
                </a:solidFill>
                <a:effectLst/>
                <a:latin typeface="Arial" panose="020B0604020202020204" pitchFamily="34" charset="0"/>
              </a:rPr>
              <a:t>biomedical</a:t>
            </a:r>
            <a:r>
              <a:rPr lang="tr-TR" sz="1200" b="0" i="1" dirty="0">
                <a:solidFill>
                  <a:srgbClr val="222222"/>
                </a:solidFill>
                <a:effectLst/>
                <a:latin typeface="Arial" panose="020B0604020202020204" pitchFamily="34" charset="0"/>
              </a:rPr>
              <a:t> </a:t>
            </a:r>
            <a:r>
              <a:rPr lang="tr-TR" sz="1200" b="0" i="1" dirty="0" err="1">
                <a:solidFill>
                  <a:srgbClr val="222222"/>
                </a:solidFill>
                <a:effectLst/>
                <a:latin typeface="Arial" panose="020B0604020202020204" pitchFamily="34" charset="0"/>
              </a:rPr>
              <a:t>and</a:t>
            </a:r>
            <a:r>
              <a:rPr lang="tr-TR" sz="1200" b="0" i="1" dirty="0">
                <a:solidFill>
                  <a:srgbClr val="222222"/>
                </a:solidFill>
                <a:effectLst/>
                <a:latin typeface="Arial" panose="020B0604020202020204" pitchFamily="34" charset="0"/>
              </a:rPr>
              <a:t> </a:t>
            </a:r>
            <a:r>
              <a:rPr lang="tr-TR" sz="1200" b="0" i="1" dirty="0" err="1">
                <a:solidFill>
                  <a:srgbClr val="222222"/>
                </a:solidFill>
                <a:effectLst/>
                <a:latin typeface="Arial" panose="020B0604020202020204" pitchFamily="34" charset="0"/>
              </a:rPr>
              <a:t>health</a:t>
            </a:r>
            <a:r>
              <a:rPr lang="tr-TR" sz="1200" b="0" i="1" dirty="0">
                <a:solidFill>
                  <a:srgbClr val="222222"/>
                </a:solidFill>
                <a:effectLst/>
                <a:latin typeface="Arial" panose="020B0604020202020204" pitchFamily="34" charset="0"/>
              </a:rPr>
              <a:t> </a:t>
            </a:r>
            <a:r>
              <a:rPr lang="tr-TR" sz="1200" b="0" i="1" dirty="0" err="1">
                <a:solidFill>
                  <a:srgbClr val="222222"/>
                </a:solidFill>
                <a:effectLst/>
                <a:latin typeface="Arial" panose="020B0604020202020204" pitchFamily="34" charset="0"/>
              </a:rPr>
              <a:t>informatics</a:t>
            </a:r>
            <a:r>
              <a:rPr lang="tr-TR" sz="1200" b="0" i="0" dirty="0">
                <a:solidFill>
                  <a:srgbClr val="222222"/>
                </a:solidFill>
                <a:effectLst/>
                <a:latin typeface="Arial" panose="020B0604020202020204" pitchFamily="34" charset="0"/>
              </a:rPr>
              <a:t>, </a:t>
            </a:r>
            <a:r>
              <a:rPr lang="tr-TR" sz="1200" b="0" i="1" dirty="0">
                <a:solidFill>
                  <a:srgbClr val="222222"/>
                </a:solidFill>
                <a:effectLst/>
                <a:latin typeface="Arial" panose="020B0604020202020204" pitchFamily="34" charset="0"/>
              </a:rPr>
              <a:t>24</a:t>
            </a:r>
            <a:r>
              <a:rPr lang="tr-TR" sz="1200" b="0" i="0" dirty="0">
                <a:solidFill>
                  <a:srgbClr val="222222"/>
                </a:solidFill>
                <a:effectLst/>
                <a:latin typeface="Arial" panose="020B0604020202020204" pitchFamily="34" charset="0"/>
              </a:rPr>
              <a:t>(7), 2073-2081.</a:t>
            </a:r>
            <a:r>
              <a:rPr lang="tr-TR" sz="1200" i="1" dirty="0">
                <a:solidFill>
                  <a:srgbClr val="222222"/>
                </a:solidFill>
                <a:latin typeface="Arial" panose="020B0604020202020204" pitchFamily="34" charset="0"/>
              </a:rPr>
              <a:t>)</a:t>
            </a:r>
          </a:p>
          <a:p>
            <a:pPr marL="285750" indent="-285750" algn="just">
              <a:lnSpc>
                <a:spcPct val="150000"/>
              </a:lnSpc>
              <a:buFont typeface="Wingdings" panose="05000000000000000000" pitchFamily="2" charset="2"/>
              <a:buChar char="v"/>
            </a:pPr>
            <a:r>
              <a:rPr lang="tr-TR" sz="2000" dirty="0">
                <a:solidFill>
                  <a:srgbClr val="111111"/>
                </a:solidFill>
                <a:latin typeface="Times New Roman" panose="02020603050405020304" pitchFamily="18" charset="0"/>
              </a:rPr>
              <a:t>EEG sinyalleri kullanılarak epilepsi hastalığının otomatik teşhisi </a:t>
            </a:r>
            <a:r>
              <a:rPr lang="tr-TR" sz="1200" i="1" dirty="0">
                <a:solidFill>
                  <a:srgbClr val="222222"/>
                </a:solidFill>
                <a:latin typeface="Arial" panose="020B0604020202020204" pitchFamily="34" charset="0"/>
              </a:rPr>
              <a:t>(</a:t>
            </a:r>
            <a:r>
              <a:rPr lang="en-US" sz="1200" b="0" i="0" dirty="0">
                <a:solidFill>
                  <a:srgbClr val="222222"/>
                </a:solidFill>
                <a:effectLst/>
                <a:latin typeface="Arial" panose="020B0604020202020204" pitchFamily="34" charset="0"/>
              </a:rPr>
              <a:t>Ullah, I., Hussain, M., &amp; </a:t>
            </a:r>
            <a:r>
              <a:rPr lang="en-US" sz="1200" b="0" i="0" dirty="0" err="1">
                <a:solidFill>
                  <a:srgbClr val="222222"/>
                </a:solidFill>
                <a:effectLst/>
                <a:latin typeface="Arial" panose="020B0604020202020204" pitchFamily="34" charset="0"/>
              </a:rPr>
              <a:t>Aboalsamh</a:t>
            </a:r>
            <a:r>
              <a:rPr lang="en-US" sz="1200" b="0" i="0" dirty="0">
                <a:solidFill>
                  <a:srgbClr val="222222"/>
                </a:solidFill>
                <a:effectLst/>
                <a:latin typeface="Arial" panose="020B0604020202020204" pitchFamily="34" charset="0"/>
              </a:rPr>
              <a:t>, H. (2018). An automated system for epilepsy detection using EEG brain signals based on deep learning approach. Expert Systems with Applications, 107, 61-71</a:t>
            </a:r>
            <a:r>
              <a:rPr lang="tr-TR" sz="1200" i="1" dirty="0">
                <a:solidFill>
                  <a:srgbClr val="222222"/>
                </a:solidFill>
                <a:latin typeface="Arial" panose="020B0604020202020204" pitchFamily="34" charset="0"/>
              </a:rPr>
              <a:t>.)</a:t>
            </a:r>
          </a:p>
        </p:txBody>
      </p:sp>
      <p:sp>
        <p:nvSpPr>
          <p:cNvPr id="3" name="Veri Yer Tutucusu 2"/>
          <p:cNvSpPr>
            <a:spLocks noGrp="1"/>
          </p:cNvSpPr>
          <p:nvPr>
            <p:ph type="dt" sz="half" idx="10"/>
          </p:nvPr>
        </p:nvSpPr>
        <p:spPr/>
        <p:txBody>
          <a:bodyPr/>
          <a:lstStyle/>
          <a:p>
            <a:fld id="{DC486B32-E788-4585-A85A-B5B9C46E976B}" type="datetime1">
              <a:rPr lang="tr-TR" smtClean="0"/>
              <a:t>26.12.2021</a:t>
            </a:fld>
            <a:endParaRPr lang="tr-TR" dirty="0"/>
          </a:p>
        </p:txBody>
      </p:sp>
      <p:sp>
        <p:nvSpPr>
          <p:cNvPr id="7" name="Slayt Numarası Yer Tutucusu 6"/>
          <p:cNvSpPr>
            <a:spLocks noGrp="1"/>
          </p:cNvSpPr>
          <p:nvPr>
            <p:ph type="sldNum" sz="quarter" idx="12"/>
          </p:nvPr>
        </p:nvSpPr>
        <p:spPr/>
        <p:txBody>
          <a:bodyPr/>
          <a:lstStyle/>
          <a:p>
            <a:fld id="{F302176B-0E47-46AC-8F43-DAB4B8A37D06}" type="slidenum">
              <a:rPr lang="tr-TR" smtClean="0"/>
              <a:t>24</a:t>
            </a:fld>
            <a:endParaRPr lang="tr-TR" dirty="0"/>
          </a:p>
        </p:txBody>
      </p:sp>
    </p:spTree>
    <p:extLst>
      <p:ext uri="{BB962C8B-B14F-4D97-AF65-F5344CB8AC3E}">
        <p14:creationId xmlns:p14="http://schemas.microsoft.com/office/powerpoint/2010/main" val="24756631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err="1">
                <a:solidFill>
                  <a:schemeClr val="tx2"/>
                </a:solidFill>
              </a:rPr>
              <a:t>Sensör</a:t>
            </a:r>
            <a:r>
              <a:rPr lang="tr-TR" dirty="0">
                <a:solidFill>
                  <a:schemeClr val="tx2"/>
                </a:solidFill>
              </a:rPr>
              <a:t> verisi ve Derin Öğrenme</a:t>
            </a:r>
          </a:p>
        </p:txBody>
      </p:sp>
      <p:sp>
        <p:nvSpPr>
          <p:cNvPr id="4" name="Metin kutusu 3"/>
          <p:cNvSpPr txBox="1"/>
          <p:nvPr/>
        </p:nvSpPr>
        <p:spPr>
          <a:xfrm>
            <a:off x="395536" y="1196752"/>
            <a:ext cx="8352928" cy="2345001"/>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v"/>
            </a:pPr>
            <a:r>
              <a:rPr lang="tr-TR" sz="2000" b="0" i="0" dirty="0">
                <a:solidFill>
                  <a:srgbClr val="111111"/>
                </a:solidFill>
                <a:effectLst/>
                <a:latin typeface="Times New Roman" panose="02020603050405020304" pitchFamily="18" charset="0"/>
              </a:rPr>
              <a:t>Son yıllarda gelişen teknoloji ile birlikte çeşitli endüstriyel uygulamalarda (sağlık/tıp, otomotiv, gıda güvenliği, çevresel izleme ve tarım) elektrokimyasal ve optik </a:t>
            </a:r>
            <a:r>
              <a:rPr lang="tr-TR" sz="2000" b="0" i="0" dirty="0" err="1">
                <a:solidFill>
                  <a:srgbClr val="111111"/>
                </a:solidFill>
                <a:effectLst/>
                <a:latin typeface="Times New Roman" panose="02020603050405020304" pitchFamily="18" charset="0"/>
              </a:rPr>
              <a:t>sensörlerin</a:t>
            </a:r>
            <a:r>
              <a:rPr lang="tr-TR" sz="2000" b="0" i="0" dirty="0">
                <a:solidFill>
                  <a:srgbClr val="111111"/>
                </a:solidFill>
                <a:effectLst/>
                <a:latin typeface="Times New Roman" panose="02020603050405020304" pitchFamily="18" charset="0"/>
              </a:rPr>
              <a:t> sayısında artış olmuştur. Bu durum sonucunda ise bir çok </a:t>
            </a:r>
            <a:r>
              <a:rPr lang="tr-TR" sz="2000" b="0" i="0" dirty="0" err="1">
                <a:solidFill>
                  <a:srgbClr val="111111"/>
                </a:solidFill>
                <a:effectLst/>
                <a:latin typeface="Times New Roman" panose="02020603050405020304" pitchFamily="18" charset="0"/>
              </a:rPr>
              <a:t>sensörden</a:t>
            </a:r>
            <a:r>
              <a:rPr lang="tr-TR" sz="2000" b="0" i="0" dirty="0">
                <a:solidFill>
                  <a:srgbClr val="111111"/>
                </a:solidFill>
                <a:effectLst/>
                <a:latin typeface="Times New Roman" panose="02020603050405020304" pitchFamily="18" charset="0"/>
              </a:rPr>
              <a:t> sinyal verilerinin toplanıp işlenmesine olanak sağlamıştır [8].</a:t>
            </a:r>
            <a:endParaRPr lang="tr-TR" sz="1400" i="1" dirty="0">
              <a:solidFill>
                <a:srgbClr val="222222"/>
              </a:solidFill>
              <a:latin typeface="Arial" panose="020B0604020202020204" pitchFamily="34" charset="0"/>
            </a:endParaRPr>
          </a:p>
        </p:txBody>
      </p:sp>
      <p:sp>
        <p:nvSpPr>
          <p:cNvPr id="3" name="Veri Yer Tutucusu 2"/>
          <p:cNvSpPr>
            <a:spLocks noGrp="1"/>
          </p:cNvSpPr>
          <p:nvPr>
            <p:ph type="dt" sz="half" idx="10"/>
          </p:nvPr>
        </p:nvSpPr>
        <p:spPr/>
        <p:txBody>
          <a:bodyPr/>
          <a:lstStyle/>
          <a:p>
            <a:fld id="{DC486B32-E788-4585-A85A-B5B9C46E976B}" type="datetime1">
              <a:rPr lang="tr-TR" smtClean="0"/>
              <a:t>26.12.2021</a:t>
            </a:fld>
            <a:endParaRPr lang="tr-TR" dirty="0"/>
          </a:p>
        </p:txBody>
      </p:sp>
      <p:sp>
        <p:nvSpPr>
          <p:cNvPr id="7" name="Slayt Numarası Yer Tutucusu 6"/>
          <p:cNvSpPr>
            <a:spLocks noGrp="1"/>
          </p:cNvSpPr>
          <p:nvPr>
            <p:ph type="sldNum" sz="quarter" idx="12"/>
          </p:nvPr>
        </p:nvSpPr>
        <p:spPr/>
        <p:txBody>
          <a:bodyPr/>
          <a:lstStyle/>
          <a:p>
            <a:fld id="{F302176B-0E47-46AC-8F43-DAB4B8A37D06}" type="slidenum">
              <a:rPr lang="tr-TR" smtClean="0"/>
              <a:t>25</a:t>
            </a:fld>
            <a:endParaRPr lang="tr-TR" dirty="0"/>
          </a:p>
        </p:txBody>
      </p:sp>
      <p:pic>
        <p:nvPicPr>
          <p:cNvPr id="6" name="Resim 5">
            <a:extLst>
              <a:ext uri="{FF2B5EF4-FFF2-40B4-BE49-F238E27FC236}">
                <a16:creationId xmlns:a16="http://schemas.microsoft.com/office/drawing/2014/main" id="{C84C42FC-55FD-42AB-8AC7-E7667F57E8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752" y="3468305"/>
            <a:ext cx="4464496" cy="2696999"/>
          </a:xfrm>
          <a:prstGeom prst="rect">
            <a:avLst/>
          </a:prstGeom>
        </p:spPr>
      </p:pic>
    </p:spTree>
    <p:extLst>
      <p:ext uri="{BB962C8B-B14F-4D97-AF65-F5344CB8AC3E}">
        <p14:creationId xmlns:p14="http://schemas.microsoft.com/office/powerpoint/2010/main" val="2400124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err="1">
                <a:solidFill>
                  <a:schemeClr val="tx2"/>
                </a:solidFill>
              </a:rPr>
              <a:t>Sensör</a:t>
            </a:r>
            <a:r>
              <a:rPr lang="tr-TR" dirty="0">
                <a:solidFill>
                  <a:schemeClr val="tx2"/>
                </a:solidFill>
              </a:rPr>
              <a:t> verisi ve Derin Öğrenme</a:t>
            </a:r>
          </a:p>
        </p:txBody>
      </p:sp>
      <p:sp>
        <p:nvSpPr>
          <p:cNvPr id="4" name="Metin kutusu 3"/>
          <p:cNvSpPr txBox="1"/>
          <p:nvPr/>
        </p:nvSpPr>
        <p:spPr>
          <a:xfrm>
            <a:off x="344216" y="1426370"/>
            <a:ext cx="8352928" cy="498342"/>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v"/>
            </a:pPr>
            <a:r>
              <a:rPr lang="tr-TR" sz="2000" b="0" i="0" dirty="0">
                <a:solidFill>
                  <a:srgbClr val="111111"/>
                </a:solidFill>
                <a:effectLst/>
                <a:latin typeface="Times New Roman" panose="02020603050405020304" pitchFamily="18" charset="0"/>
              </a:rPr>
              <a:t>Sıcaklık ve ivme verisi [9]</a:t>
            </a:r>
            <a:endParaRPr lang="tr-TR" sz="1400" i="1" dirty="0">
              <a:solidFill>
                <a:srgbClr val="222222"/>
              </a:solidFill>
              <a:latin typeface="Arial" panose="020B0604020202020204" pitchFamily="34" charset="0"/>
            </a:endParaRPr>
          </a:p>
        </p:txBody>
      </p:sp>
      <p:sp>
        <p:nvSpPr>
          <p:cNvPr id="3" name="Veri Yer Tutucusu 2"/>
          <p:cNvSpPr>
            <a:spLocks noGrp="1"/>
          </p:cNvSpPr>
          <p:nvPr>
            <p:ph type="dt" sz="half" idx="10"/>
          </p:nvPr>
        </p:nvSpPr>
        <p:spPr/>
        <p:txBody>
          <a:bodyPr/>
          <a:lstStyle/>
          <a:p>
            <a:fld id="{DC486B32-E788-4585-A85A-B5B9C46E976B}" type="datetime1">
              <a:rPr lang="tr-TR" smtClean="0"/>
              <a:t>26.12.2021</a:t>
            </a:fld>
            <a:endParaRPr lang="tr-TR" dirty="0"/>
          </a:p>
        </p:txBody>
      </p:sp>
      <p:sp>
        <p:nvSpPr>
          <p:cNvPr id="7" name="Slayt Numarası Yer Tutucusu 6"/>
          <p:cNvSpPr>
            <a:spLocks noGrp="1"/>
          </p:cNvSpPr>
          <p:nvPr>
            <p:ph type="sldNum" sz="quarter" idx="12"/>
          </p:nvPr>
        </p:nvSpPr>
        <p:spPr/>
        <p:txBody>
          <a:bodyPr/>
          <a:lstStyle/>
          <a:p>
            <a:fld id="{F302176B-0E47-46AC-8F43-DAB4B8A37D06}" type="slidenum">
              <a:rPr lang="tr-TR" smtClean="0"/>
              <a:t>26</a:t>
            </a:fld>
            <a:endParaRPr lang="tr-TR" dirty="0"/>
          </a:p>
        </p:txBody>
      </p:sp>
      <p:pic>
        <p:nvPicPr>
          <p:cNvPr id="8" name="Resim 7">
            <a:extLst>
              <a:ext uri="{FF2B5EF4-FFF2-40B4-BE49-F238E27FC236}">
                <a16:creationId xmlns:a16="http://schemas.microsoft.com/office/drawing/2014/main" id="{B4BE7CBB-42B8-47AA-A94C-90510C2623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298" y="2385864"/>
            <a:ext cx="3825425" cy="2160240"/>
          </a:xfrm>
          <a:prstGeom prst="rect">
            <a:avLst/>
          </a:prstGeom>
        </p:spPr>
      </p:pic>
      <p:pic>
        <p:nvPicPr>
          <p:cNvPr id="11" name="Resim 10">
            <a:extLst>
              <a:ext uri="{FF2B5EF4-FFF2-40B4-BE49-F238E27FC236}">
                <a16:creationId xmlns:a16="http://schemas.microsoft.com/office/drawing/2014/main" id="{FD23DE31-DF5A-4A38-8205-F28548F09D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6036" y="2348880"/>
            <a:ext cx="3767176" cy="2160240"/>
          </a:xfrm>
          <a:prstGeom prst="rect">
            <a:avLst/>
          </a:prstGeom>
        </p:spPr>
      </p:pic>
    </p:spTree>
    <p:extLst>
      <p:ext uri="{BB962C8B-B14F-4D97-AF65-F5344CB8AC3E}">
        <p14:creationId xmlns:p14="http://schemas.microsoft.com/office/powerpoint/2010/main" val="5701405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err="1">
                <a:solidFill>
                  <a:schemeClr val="tx2"/>
                </a:solidFill>
              </a:rPr>
              <a:t>Sensör</a:t>
            </a:r>
            <a:r>
              <a:rPr lang="tr-TR" dirty="0">
                <a:solidFill>
                  <a:schemeClr val="tx2"/>
                </a:solidFill>
              </a:rPr>
              <a:t> verisi ve Derin Öğrenme</a:t>
            </a:r>
          </a:p>
        </p:txBody>
      </p:sp>
      <p:sp>
        <p:nvSpPr>
          <p:cNvPr id="4" name="Metin kutusu 3"/>
          <p:cNvSpPr txBox="1"/>
          <p:nvPr/>
        </p:nvSpPr>
        <p:spPr>
          <a:xfrm>
            <a:off x="395536" y="1272733"/>
            <a:ext cx="8352928" cy="4028475"/>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v"/>
            </a:pPr>
            <a:r>
              <a:rPr lang="tr-TR" sz="2000" b="0" i="0" dirty="0">
                <a:solidFill>
                  <a:srgbClr val="111111"/>
                </a:solidFill>
                <a:effectLst/>
                <a:latin typeface="Times New Roman" panose="02020603050405020304" pitchFamily="18" charset="0"/>
              </a:rPr>
              <a:t>İnsan aktivitelerinin tespiti</a:t>
            </a:r>
            <a:r>
              <a:rPr lang="tr-TR" b="0" i="0" dirty="0">
                <a:solidFill>
                  <a:srgbClr val="111111"/>
                </a:solidFill>
                <a:effectLst/>
                <a:latin typeface="Times New Roman" panose="02020603050405020304" pitchFamily="18" charset="0"/>
              </a:rPr>
              <a:t> </a:t>
            </a:r>
            <a:r>
              <a:rPr lang="tr-TR" sz="1200" b="0" i="0" dirty="0">
                <a:solidFill>
                  <a:srgbClr val="111111"/>
                </a:solidFill>
                <a:effectLst/>
                <a:latin typeface="Times New Roman" panose="02020603050405020304" pitchFamily="18" charset="0"/>
              </a:rPr>
              <a:t>(</a:t>
            </a:r>
            <a:r>
              <a:rPr lang="en-US" sz="1200" b="0" i="0" dirty="0">
                <a:solidFill>
                  <a:srgbClr val="222222"/>
                </a:solidFill>
                <a:effectLst/>
                <a:latin typeface="Arial" panose="020B0604020202020204" pitchFamily="34" charset="0"/>
              </a:rPr>
              <a:t>Hassan, M. M., Huda, S., Uddin, M. Z., </a:t>
            </a:r>
            <a:r>
              <a:rPr lang="en-US" sz="1200" b="0" i="0" dirty="0" err="1">
                <a:solidFill>
                  <a:srgbClr val="222222"/>
                </a:solidFill>
                <a:effectLst/>
                <a:latin typeface="Arial" panose="020B0604020202020204" pitchFamily="34" charset="0"/>
              </a:rPr>
              <a:t>Almogren</a:t>
            </a:r>
            <a:r>
              <a:rPr lang="en-US" sz="1200" b="0" i="0" dirty="0">
                <a:solidFill>
                  <a:srgbClr val="222222"/>
                </a:solidFill>
                <a:effectLst/>
                <a:latin typeface="Arial" panose="020B0604020202020204" pitchFamily="34" charset="0"/>
              </a:rPr>
              <a:t>, A., &amp; </a:t>
            </a:r>
            <a:r>
              <a:rPr lang="en-US" sz="1200" b="0" i="0" dirty="0" err="1">
                <a:solidFill>
                  <a:srgbClr val="222222"/>
                </a:solidFill>
                <a:effectLst/>
                <a:latin typeface="Arial" panose="020B0604020202020204" pitchFamily="34" charset="0"/>
              </a:rPr>
              <a:t>Alrubaian</a:t>
            </a:r>
            <a:r>
              <a:rPr lang="en-US" sz="1200" b="0" i="0" dirty="0">
                <a:solidFill>
                  <a:srgbClr val="222222"/>
                </a:solidFill>
                <a:effectLst/>
                <a:latin typeface="Arial" panose="020B0604020202020204" pitchFamily="34" charset="0"/>
              </a:rPr>
              <a:t>, M. (2018). Human activity recognition from body sensor data using deep learning. </a:t>
            </a:r>
            <a:r>
              <a:rPr lang="en-US" sz="1200" b="0" i="1" dirty="0">
                <a:solidFill>
                  <a:srgbClr val="222222"/>
                </a:solidFill>
                <a:effectLst/>
                <a:latin typeface="Arial" panose="020B0604020202020204" pitchFamily="34" charset="0"/>
              </a:rPr>
              <a:t>Journal of medical systems</a:t>
            </a:r>
            <a:r>
              <a:rPr lang="en-US" sz="1200" b="0" i="0" dirty="0">
                <a:solidFill>
                  <a:srgbClr val="222222"/>
                </a:solidFill>
                <a:effectLst/>
                <a:latin typeface="Arial" panose="020B0604020202020204" pitchFamily="34" charset="0"/>
              </a:rPr>
              <a:t>, </a:t>
            </a:r>
            <a:r>
              <a:rPr lang="en-US" sz="1200" b="0" i="1" dirty="0">
                <a:solidFill>
                  <a:srgbClr val="222222"/>
                </a:solidFill>
                <a:effectLst/>
                <a:latin typeface="Arial" panose="020B0604020202020204" pitchFamily="34" charset="0"/>
              </a:rPr>
              <a:t>42</a:t>
            </a:r>
            <a:r>
              <a:rPr lang="en-US" sz="1200" b="0" i="0" dirty="0">
                <a:solidFill>
                  <a:srgbClr val="222222"/>
                </a:solidFill>
                <a:effectLst/>
                <a:latin typeface="Arial" panose="020B0604020202020204" pitchFamily="34" charset="0"/>
              </a:rPr>
              <a:t>(6), 1-8.</a:t>
            </a:r>
            <a:r>
              <a:rPr lang="tr-TR" sz="1200" b="0" i="0" dirty="0">
                <a:solidFill>
                  <a:srgbClr val="222222"/>
                </a:solidFill>
                <a:effectLst/>
                <a:latin typeface="Arial" panose="020B0604020202020204" pitchFamily="34" charset="0"/>
              </a:rPr>
              <a:t>)</a:t>
            </a:r>
            <a:endParaRPr lang="tr-TR" b="0" i="0" dirty="0">
              <a:solidFill>
                <a:srgbClr val="111111"/>
              </a:solidFill>
              <a:effectLst/>
              <a:latin typeface="Times New Roman" panose="02020603050405020304" pitchFamily="18" charset="0"/>
            </a:endParaRPr>
          </a:p>
          <a:p>
            <a:pPr marL="285750" indent="-285750" algn="just">
              <a:lnSpc>
                <a:spcPct val="150000"/>
              </a:lnSpc>
              <a:buFont typeface="Wingdings" panose="05000000000000000000" pitchFamily="2" charset="2"/>
              <a:buChar char="v"/>
            </a:pPr>
            <a:r>
              <a:rPr lang="tr-TR" sz="2000" dirty="0">
                <a:solidFill>
                  <a:srgbClr val="111111"/>
                </a:solidFill>
                <a:latin typeface="Times New Roman" panose="02020603050405020304" pitchFamily="18" charset="0"/>
              </a:rPr>
              <a:t>Çelik elementindeki hataların tespiti </a:t>
            </a:r>
            <a:r>
              <a:rPr lang="tr-TR" sz="1200" i="1" dirty="0">
                <a:solidFill>
                  <a:srgbClr val="222222"/>
                </a:solidFill>
                <a:latin typeface="Arial" panose="020B0604020202020204" pitchFamily="34" charset="0"/>
              </a:rPr>
              <a:t>(</a:t>
            </a:r>
            <a:r>
              <a:rPr lang="en-US" sz="1200" b="0" i="0" dirty="0" err="1">
                <a:solidFill>
                  <a:srgbClr val="222222"/>
                </a:solidFill>
                <a:effectLst/>
                <a:latin typeface="Arial" panose="020B0604020202020204" pitchFamily="34" charset="0"/>
              </a:rPr>
              <a:t>Psuj</a:t>
            </a:r>
            <a:r>
              <a:rPr lang="en-US" sz="1200" b="0" i="0" dirty="0">
                <a:solidFill>
                  <a:srgbClr val="222222"/>
                </a:solidFill>
                <a:effectLst/>
                <a:latin typeface="Arial" panose="020B0604020202020204" pitchFamily="34" charset="0"/>
              </a:rPr>
              <a:t>, G. (2018). Multi-sensor data integration using deep learning for characterization of defects in steel elements. </a:t>
            </a:r>
            <a:r>
              <a:rPr lang="en-US" sz="1200" b="0" i="1" dirty="0">
                <a:solidFill>
                  <a:srgbClr val="222222"/>
                </a:solidFill>
                <a:effectLst/>
                <a:latin typeface="Arial" panose="020B0604020202020204" pitchFamily="34" charset="0"/>
              </a:rPr>
              <a:t>Sensors</a:t>
            </a:r>
            <a:r>
              <a:rPr lang="en-US" sz="1200" b="0" i="0" dirty="0">
                <a:solidFill>
                  <a:srgbClr val="222222"/>
                </a:solidFill>
                <a:effectLst/>
                <a:latin typeface="Arial" panose="020B0604020202020204" pitchFamily="34" charset="0"/>
              </a:rPr>
              <a:t>, </a:t>
            </a:r>
            <a:r>
              <a:rPr lang="en-US" sz="1200" b="0" i="1" dirty="0">
                <a:solidFill>
                  <a:srgbClr val="222222"/>
                </a:solidFill>
                <a:effectLst/>
                <a:latin typeface="Arial" panose="020B0604020202020204" pitchFamily="34" charset="0"/>
              </a:rPr>
              <a:t>18</a:t>
            </a:r>
            <a:r>
              <a:rPr lang="en-US" sz="1200" b="0" i="0" dirty="0">
                <a:solidFill>
                  <a:srgbClr val="222222"/>
                </a:solidFill>
                <a:effectLst/>
                <a:latin typeface="Arial" panose="020B0604020202020204" pitchFamily="34" charset="0"/>
              </a:rPr>
              <a:t>(1), 292</a:t>
            </a:r>
            <a:r>
              <a:rPr lang="tr-TR" sz="1200" i="1" dirty="0">
                <a:solidFill>
                  <a:srgbClr val="222222"/>
                </a:solidFill>
                <a:latin typeface="Arial" panose="020B0604020202020204" pitchFamily="34" charset="0"/>
              </a:rPr>
              <a:t>.)</a:t>
            </a:r>
          </a:p>
          <a:p>
            <a:pPr marL="285750" indent="-285750" algn="just">
              <a:lnSpc>
                <a:spcPct val="150000"/>
              </a:lnSpc>
              <a:buFont typeface="Wingdings" panose="05000000000000000000" pitchFamily="2" charset="2"/>
              <a:buChar char="v"/>
            </a:pPr>
            <a:r>
              <a:rPr lang="tr-TR" sz="2000" dirty="0">
                <a:solidFill>
                  <a:srgbClr val="111111"/>
                </a:solidFill>
                <a:latin typeface="Times New Roman" panose="02020603050405020304" pitchFamily="18" charset="0"/>
              </a:rPr>
              <a:t>İç Mekan hava kalitesinin analizi </a:t>
            </a:r>
            <a:r>
              <a:rPr lang="tr-TR" sz="1200" i="1" dirty="0">
                <a:solidFill>
                  <a:srgbClr val="222222"/>
                </a:solidFill>
                <a:latin typeface="Arial" panose="020B0604020202020204" pitchFamily="34" charset="0"/>
              </a:rPr>
              <a:t>(</a:t>
            </a:r>
            <a:r>
              <a:rPr lang="en-US" sz="1200" b="0" i="0" dirty="0" err="1">
                <a:solidFill>
                  <a:srgbClr val="222222"/>
                </a:solidFill>
                <a:effectLst/>
                <a:latin typeface="Arial" panose="020B0604020202020204" pitchFamily="34" charset="0"/>
              </a:rPr>
              <a:t>Ahn</a:t>
            </a:r>
            <a:r>
              <a:rPr lang="en-US" sz="1200" b="0" i="0" dirty="0">
                <a:solidFill>
                  <a:srgbClr val="222222"/>
                </a:solidFill>
                <a:effectLst/>
                <a:latin typeface="Arial" panose="020B0604020202020204" pitchFamily="34" charset="0"/>
              </a:rPr>
              <a:t>, J., Shin, D., Kim, K., &amp; Yang, J. (2017). Indoor air quality analysis using deep learning with sensor data. </a:t>
            </a:r>
            <a:r>
              <a:rPr lang="en-US" sz="1200" b="0" i="1" dirty="0">
                <a:solidFill>
                  <a:srgbClr val="222222"/>
                </a:solidFill>
                <a:effectLst/>
                <a:latin typeface="Arial" panose="020B0604020202020204" pitchFamily="34" charset="0"/>
              </a:rPr>
              <a:t>Sensors</a:t>
            </a:r>
            <a:r>
              <a:rPr lang="en-US" sz="1200" b="0" i="0" dirty="0">
                <a:solidFill>
                  <a:srgbClr val="222222"/>
                </a:solidFill>
                <a:effectLst/>
                <a:latin typeface="Arial" panose="020B0604020202020204" pitchFamily="34" charset="0"/>
              </a:rPr>
              <a:t>, </a:t>
            </a:r>
            <a:r>
              <a:rPr lang="en-US" sz="1200" b="0" i="1" dirty="0">
                <a:solidFill>
                  <a:srgbClr val="222222"/>
                </a:solidFill>
                <a:effectLst/>
                <a:latin typeface="Arial" panose="020B0604020202020204" pitchFamily="34" charset="0"/>
              </a:rPr>
              <a:t>17</a:t>
            </a:r>
            <a:r>
              <a:rPr lang="en-US" sz="1200" b="0" i="0" dirty="0">
                <a:solidFill>
                  <a:srgbClr val="222222"/>
                </a:solidFill>
                <a:effectLst/>
                <a:latin typeface="Arial" panose="020B0604020202020204" pitchFamily="34" charset="0"/>
              </a:rPr>
              <a:t>(11), 2476</a:t>
            </a:r>
            <a:r>
              <a:rPr lang="tr-TR" sz="1200" i="1" dirty="0">
                <a:solidFill>
                  <a:srgbClr val="222222"/>
                </a:solidFill>
                <a:latin typeface="Arial" panose="020B0604020202020204" pitchFamily="34" charset="0"/>
              </a:rPr>
              <a:t>.)</a:t>
            </a:r>
          </a:p>
          <a:p>
            <a:pPr marL="285750" indent="-285750" algn="just">
              <a:lnSpc>
                <a:spcPct val="150000"/>
              </a:lnSpc>
              <a:buFont typeface="Wingdings" panose="05000000000000000000" pitchFamily="2" charset="2"/>
              <a:buChar char="v"/>
            </a:pPr>
            <a:r>
              <a:rPr lang="tr-TR" sz="2000" dirty="0">
                <a:solidFill>
                  <a:srgbClr val="111111"/>
                </a:solidFill>
                <a:latin typeface="Times New Roman" panose="02020603050405020304" pitchFamily="18" charset="0"/>
              </a:rPr>
              <a:t>Akıllı telefon </a:t>
            </a:r>
            <a:r>
              <a:rPr lang="tr-TR" sz="2000" dirty="0" err="1">
                <a:solidFill>
                  <a:srgbClr val="111111"/>
                </a:solidFill>
                <a:latin typeface="Times New Roman" panose="02020603050405020304" pitchFamily="18" charset="0"/>
              </a:rPr>
              <a:t>sensör</a:t>
            </a:r>
            <a:r>
              <a:rPr lang="tr-TR" sz="2000" dirty="0">
                <a:solidFill>
                  <a:srgbClr val="111111"/>
                </a:solidFill>
                <a:latin typeface="Times New Roman" panose="02020603050405020304" pitchFamily="18" charset="0"/>
              </a:rPr>
              <a:t> verileri kullanılarak Parkinson hastalığının uzaktan tespiti / takibi</a:t>
            </a:r>
            <a:r>
              <a:rPr lang="tr-TR" dirty="0">
                <a:solidFill>
                  <a:srgbClr val="111111"/>
                </a:solidFill>
                <a:latin typeface="Times New Roman" panose="02020603050405020304" pitchFamily="18" charset="0"/>
              </a:rPr>
              <a:t> </a:t>
            </a:r>
            <a:r>
              <a:rPr lang="tr-TR" sz="1200" i="1" dirty="0">
                <a:solidFill>
                  <a:srgbClr val="222222"/>
                </a:solidFill>
                <a:latin typeface="Arial" panose="020B0604020202020204" pitchFamily="34" charset="0"/>
              </a:rPr>
              <a:t>(</a:t>
            </a:r>
            <a:r>
              <a:rPr lang="en-US" sz="1200" b="0" i="0" dirty="0">
                <a:solidFill>
                  <a:srgbClr val="222222"/>
                </a:solidFill>
                <a:effectLst/>
                <a:latin typeface="Arial" panose="020B0604020202020204" pitchFamily="34" charset="0"/>
              </a:rPr>
              <a:t>Prince, J., &amp; De Vos, M. (2018, July). A deep learning framework for the remote detection of Parkinson’s disease using smart-phone sensor data. In </a:t>
            </a:r>
            <a:r>
              <a:rPr lang="en-US" sz="1200" b="0" i="1" dirty="0">
                <a:solidFill>
                  <a:srgbClr val="222222"/>
                </a:solidFill>
                <a:effectLst/>
                <a:latin typeface="Arial" panose="020B0604020202020204" pitchFamily="34" charset="0"/>
              </a:rPr>
              <a:t>2018 40th Annual International Conference of the IEEE Engineering in Medicine and Biology Society (EMBC)</a:t>
            </a:r>
            <a:r>
              <a:rPr lang="en-US" sz="1200" b="0" i="0" dirty="0">
                <a:solidFill>
                  <a:srgbClr val="222222"/>
                </a:solidFill>
                <a:effectLst/>
                <a:latin typeface="Arial" panose="020B0604020202020204" pitchFamily="34" charset="0"/>
              </a:rPr>
              <a:t> (pp. 3144-3147). IEEE.</a:t>
            </a:r>
            <a:r>
              <a:rPr lang="tr-TR" sz="1200" i="1" dirty="0">
                <a:solidFill>
                  <a:srgbClr val="222222"/>
                </a:solidFill>
                <a:latin typeface="Arial" panose="020B0604020202020204" pitchFamily="34" charset="0"/>
              </a:rPr>
              <a:t>.)</a:t>
            </a:r>
          </a:p>
        </p:txBody>
      </p:sp>
      <p:sp>
        <p:nvSpPr>
          <p:cNvPr id="3" name="Veri Yer Tutucusu 2"/>
          <p:cNvSpPr>
            <a:spLocks noGrp="1"/>
          </p:cNvSpPr>
          <p:nvPr>
            <p:ph type="dt" sz="half" idx="10"/>
          </p:nvPr>
        </p:nvSpPr>
        <p:spPr/>
        <p:txBody>
          <a:bodyPr/>
          <a:lstStyle/>
          <a:p>
            <a:fld id="{DC486B32-E788-4585-A85A-B5B9C46E976B}" type="datetime1">
              <a:rPr lang="tr-TR" smtClean="0"/>
              <a:t>26.12.2021</a:t>
            </a:fld>
            <a:endParaRPr lang="tr-TR" dirty="0"/>
          </a:p>
        </p:txBody>
      </p:sp>
      <p:sp>
        <p:nvSpPr>
          <p:cNvPr id="7" name="Slayt Numarası Yer Tutucusu 6"/>
          <p:cNvSpPr>
            <a:spLocks noGrp="1"/>
          </p:cNvSpPr>
          <p:nvPr>
            <p:ph type="sldNum" sz="quarter" idx="12"/>
          </p:nvPr>
        </p:nvSpPr>
        <p:spPr/>
        <p:txBody>
          <a:bodyPr/>
          <a:lstStyle/>
          <a:p>
            <a:fld id="{F302176B-0E47-46AC-8F43-DAB4B8A37D06}" type="slidenum">
              <a:rPr lang="tr-TR" smtClean="0"/>
              <a:t>27</a:t>
            </a:fld>
            <a:endParaRPr lang="tr-TR" dirty="0"/>
          </a:p>
        </p:txBody>
      </p:sp>
    </p:spTree>
    <p:extLst>
      <p:ext uri="{BB962C8B-B14F-4D97-AF65-F5344CB8AC3E}">
        <p14:creationId xmlns:p14="http://schemas.microsoft.com/office/powerpoint/2010/main" val="3091272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solidFill>
                  <a:schemeClr val="tx2"/>
                </a:solidFill>
              </a:rPr>
              <a:t>Otonom Araçlar ve Derin Öğrenme</a:t>
            </a:r>
          </a:p>
        </p:txBody>
      </p:sp>
      <p:sp>
        <p:nvSpPr>
          <p:cNvPr id="4" name="Metin kutusu 3"/>
          <p:cNvSpPr txBox="1"/>
          <p:nvPr/>
        </p:nvSpPr>
        <p:spPr>
          <a:xfrm>
            <a:off x="395536" y="1196752"/>
            <a:ext cx="8352928" cy="3268331"/>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v"/>
            </a:pPr>
            <a:r>
              <a:rPr lang="tr-TR" sz="2000" b="0" i="0" dirty="0">
                <a:solidFill>
                  <a:srgbClr val="111111"/>
                </a:solidFill>
                <a:effectLst/>
                <a:latin typeface="Times New Roman" panose="02020603050405020304" pitchFamily="18" charset="0"/>
              </a:rPr>
              <a:t>Sürücüsüz (otonom) araçların düzgün çalışabilmesi için araçların, ultrason, radar ve kameralar dahil olmak üzere çok modüler bir </a:t>
            </a:r>
            <a:r>
              <a:rPr lang="tr-TR" sz="2000" b="0" i="0" dirty="0" err="1">
                <a:solidFill>
                  <a:srgbClr val="111111"/>
                </a:solidFill>
                <a:effectLst/>
                <a:latin typeface="Times New Roman" panose="02020603050405020304" pitchFamily="18" charset="0"/>
              </a:rPr>
              <a:t>sensör</a:t>
            </a:r>
            <a:r>
              <a:rPr lang="tr-TR" sz="2000" b="0" i="0" dirty="0">
                <a:solidFill>
                  <a:srgbClr val="111111"/>
                </a:solidFill>
                <a:effectLst/>
                <a:latin typeface="Times New Roman" panose="02020603050405020304" pitchFamily="18" charset="0"/>
              </a:rPr>
              <a:t> sisteminden gelen girdilere güveniyor olması ve çarpışmayı önlemek için elde edilen dataları anlamlı bilgileri dönüştürmesi gerekmektedir. </a:t>
            </a:r>
          </a:p>
          <a:p>
            <a:pPr marL="285750" indent="-285750" algn="just">
              <a:lnSpc>
                <a:spcPct val="150000"/>
              </a:lnSpc>
              <a:buFont typeface="Wingdings" panose="05000000000000000000" pitchFamily="2" charset="2"/>
              <a:buChar char="v"/>
            </a:pPr>
            <a:r>
              <a:rPr lang="tr-TR" sz="2000" b="0" i="0" dirty="0">
                <a:solidFill>
                  <a:srgbClr val="111111"/>
                </a:solidFill>
                <a:effectLst/>
                <a:latin typeface="Times New Roman" panose="02020603050405020304" pitchFamily="18" charset="0"/>
              </a:rPr>
              <a:t>Sinyal işleme, teknolojinin ayrılmaz bir parçasıdır. Aracın durması mı yoksa gitmesi mi gerektiğine karar vermeye yardımcı olur ve yağmur veya sis gibi hava koşullarını tespit edebilmek için kullanılan radarın bir parçasıdır [10].</a:t>
            </a:r>
            <a:endParaRPr lang="tr-TR" sz="1400" i="1" dirty="0">
              <a:solidFill>
                <a:srgbClr val="222222"/>
              </a:solidFill>
              <a:latin typeface="Arial" panose="020B0604020202020204" pitchFamily="34" charset="0"/>
            </a:endParaRPr>
          </a:p>
        </p:txBody>
      </p:sp>
      <p:sp>
        <p:nvSpPr>
          <p:cNvPr id="3" name="Veri Yer Tutucusu 2"/>
          <p:cNvSpPr>
            <a:spLocks noGrp="1"/>
          </p:cNvSpPr>
          <p:nvPr>
            <p:ph type="dt" sz="half" idx="10"/>
          </p:nvPr>
        </p:nvSpPr>
        <p:spPr/>
        <p:txBody>
          <a:bodyPr/>
          <a:lstStyle/>
          <a:p>
            <a:fld id="{DC486B32-E788-4585-A85A-B5B9C46E976B}" type="datetime1">
              <a:rPr lang="tr-TR" smtClean="0"/>
              <a:t>26.12.2021</a:t>
            </a:fld>
            <a:endParaRPr lang="tr-TR" dirty="0"/>
          </a:p>
        </p:txBody>
      </p:sp>
      <p:sp>
        <p:nvSpPr>
          <p:cNvPr id="7" name="Slayt Numarası Yer Tutucusu 6"/>
          <p:cNvSpPr>
            <a:spLocks noGrp="1"/>
          </p:cNvSpPr>
          <p:nvPr>
            <p:ph type="sldNum" sz="quarter" idx="12"/>
          </p:nvPr>
        </p:nvSpPr>
        <p:spPr/>
        <p:txBody>
          <a:bodyPr/>
          <a:lstStyle/>
          <a:p>
            <a:fld id="{F302176B-0E47-46AC-8F43-DAB4B8A37D06}" type="slidenum">
              <a:rPr lang="tr-TR" smtClean="0"/>
              <a:t>28</a:t>
            </a:fld>
            <a:endParaRPr lang="tr-TR" dirty="0"/>
          </a:p>
        </p:txBody>
      </p:sp>
    </p:spTree>
    <p:extLst>
      <p:ext uri="{BB962C8B-B14F-4D97-AF65-F5344CB8AC3E}">
        <p14:creationId xmlns:p14="http://schemas.microsoft.com/office/powerpoint/2010/main" val="36391807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solidFill>
                  <a:schemeClr val="tx2"/>
                </a:solidFill>
              </a:rPr>
              <a:t>Otonom Araçlar ve Derin Öğrenme</a:t>
            </a:r>
          </a:p>
        </p:txBody>
      </p:sp>
      <p:sp>
        <p:nvSpPr>
          <p:cNvPr id="4" name="Metin kutusu 3"/>
          <p:cNvSpPr txBox="1"/>
          <p:nvPr/>
        </p:nvSpPr>
        <p:spPr>
          <a:xfrm>
            <a:off x="395536" y="1196752"/>
            <a:ext cx="8352928" cy="3268331"/>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v"/>
            </a:pPr>
            <a:r>
              <a:rPr lang="tr-TR" sz="2000" b="0" i="0" dirty="0">
                <a:solidFill>
                  <a:srgbClr val="111111"/>
                </a:solidFill>
                <a:effectLst/>
                <a:latin typeface="Times New Roman" panose="02020603050405020304" pitchFamily="18" charset="0"/>
              </a:rPr>
              <a:t>Sürücüsüz (otonom) araçların düzgün çalışabilmesi için araçların, ultrason, radar ve kameralar dahil olmak üzere çok modüler bir </a:t>
            </a:r>
            <a:r>
              <a:rPr lang="tr-TR" sz="2000" b="0" i="0" dirty="0" err="1">
                <a:solidFill>
                  <a:srgbClr val="111111"/>
                </a:solidFill>
                <a:effectLst/>
                <a:latin typeface="Times New Roman" panose="02020603050405020304" pitchFamily="18" charset="0"/>
              </a:rPr>
              <a:t>sensör</a:t>
            </a:r>
            <a:r>
              <a:rPr lang="tr-TR" sz="2000" b="0" i="0" dirty="0">
                <a:solidFill>
                  <a:srgbClr val="111111"/>
                </a:solidFill>
                <a:effectLst/>
                <a:latin typeface="Times New Roman" panose="02020603050405020304" pitchFamily="18" charset="0"/>
              </a:rPr>
              <a:t> sisteminden gelen girdilere güveniyor olması ve çarpışmayı önlemek için elde edilen dataları anlamlı bilgileri dönüştürmesi gerekmektedir. </a:t>
            </a:r>
          </a:p>
          <a:p>
            <a:pPr marL="285750" indent="-285750" algn="just">
              <a:lnSpc>
                <a:spcPct val="150000"/>
              </a:lnSpc>
              <a:buFont typeface="Wingdings" panose="05000000000000000000" pitchFamily="2" charset="2"/>
              <a:buChar char="v"/>
            </a:pPr>
            <a:r>
              <a:rPr lang="tr-TR" sz="2000" b="0" i="0" dirty="0">
                <a:solidFill>
                  <a:srgbClr val="111111"/>
                </a:solidFill>
                <a:effectLst/>
                <a:latin typeface="Times New Roman" panose="02020603050405020304" pitchFamily="18" charset="0"/>
              </a:rPr>
              <a:t>Sinyal işleme, teknolojinin ayrılmaz bir parçasıdır. Aracın durması mı yoksa gitmesi mi gerektiğine karar vermeye yardımcı olur ve yağmur veya sis gibi hava koşullarını tespit edebilmek için kullanılan radarın bir parçasıdır [10].</a:t>
            </a:r>
            <a:endParaRPr lang="tr-TR" sz="1400" i="1" dirty="0">
              <a:solidFill>
                <a:srgbClr val="222222"/>
              </a:solidFill>
              <a:latin typeface="Arial" panose="020B0604020202020204" pitchFamily="34" charset="0"/>
            </a:endParaRPr>
          </a:p>
        </p:txBody>
      </p:sp>
      <p:sp>
        <p:nvSpPr>
          <p:cNvPr id="3" name="Veri Yer Tutucusu 2"/>
          <p:cNvSpPr>
            <a:spLocks noGrp="1"/>
          </p:cNvSpPr>
          <p:nvPr>
            <p:ph type="dt" sz="half" idx="10"/>
          </p:nvPr>
        </p:nvSpPr>
        <p:spPr/>
        <p:txBody>
          <a:bodyPr/>
          <a:lstStyle/>
          <a:p>
            <a:fld id="{DC486B32-E788-4585-A85A-B5B9C46E976B}" type="datetime1">
              <a:rPr lang="tr-TR" smtClean="0"/>
              <a:t>26.12.2021</a:t>
            </a:fld>
            <a:endParaRPr lang="tr-TR" dirty="0"/>
          </a:p>
        </p:txBody>
      </p:sp>
      <p:sp>
        <p:nvSpPr>
          <p:cNvPr id="7" name="Slayt Numarası Yer Tutucusu 6"/>
          <p:cNvSpPr>
            <a:spLocks noGrp="1"/>
          </p:cNvSpPr>
          <p:nvPr>
            <p:ph type="sldNum" sz="quarter" idx="12"/>
          </p:nvPr>
        </p:nvSpPr>
        <p:spPr/>
        <p:txBody>
          <a:bodyPr/>
          <a:lstStyle/>
          <a:p>
            <a:fld id="{F302176B-0E47-46AC-8F43-DAB4B8A37D06}" type="slidenum">
              <a:rPr lang="tr-TR" smtClean="0"/>
              <a:t>29</a:t>
            </a:fld>
            <a:endParaRPr lang="tr-TR" dirty="0"/>
          </a:p>
        </p:txBody>
      </p:sp>
    </p:spTree>
    <p:extLst>
      <p:ext uri="{BB962C8B-B14F-4D97-AF65-F5344CB8AC3E}">
        <p14:creationId xmlns:p14="http://schemas.microsoft.com/office/powerpoint/2010/main" val="3365460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solidFill>
                  <a:schemeClr val="tx2"/>
                </a:solidFill>
              </a:rPr>
              <a:t>Sinyal Nedir?</a:t>
            </a:r>
          </a:p>
        </p:txBody>
      </p:sp>
      <p:sp>
        <p:nvSpPr>
          <p:cNvPr id="3" name="Veri Yer Tutucusu 2"/>
          <p:cNvSpPr>
            <a:spLocks noGrp="1"/>
          </p:cNvSpPr>
          <p:nvPr>
            <p:ph type="dt" sz="half" idx="10"/>
          </p:nvPr>
        </p:nvSpPr>
        <p:spPr/>
        <p:txBody>
          <a:bodyPr/>
          <a:lstStyle/>
          <a:p>
            <a:fld id="{DC486B32-E788-4585-A85A-B5B9C46E976B}" type="datetime1">
              <a:rPr lang="tr-TR" smtClean="0"/>
              <a:t>26.12.2021</a:t>
            </a:fld>
            <a:endParaRPr lang="tr-TR" dirty="0"/>
          </a:p>
        </p:txBody>
      </p:sp>
      <p:sp>
        <p:nvSpPr>
          <p:cNvPr id="7" name="Slayt Numarası Yer Tutucusu 6"/>
          <p:cNvSpPr>
            <a:spLocks noGrp="1"/>
          </p:cNvSpPr>
          <p:nvPr>
            <p:ph type="sldNum" sz="quarter" idx="12"/>
          </p:nvPr>
        </p:nvSpPr>
        <p:spPr/>
        <p:txBody>
          <a:bodyPr/>
          <a:lstStyle/>
          <a:p>
            <a:fld id="{F302176B-0E47-46AC-8F43-DAB4B8A37D06}" type="slidenum">
              <a:rPr lang="tr-TR" smtClean="0"/>
              <a:t>3</a:t>
            </a:fld>
            <a:endParaRPr lang="tr-TR" dirty="0"/>
          </a:p>
        </p:txBody>
      </p:sp>
      <p:sp>
        <p:nvSpPr>
          <p:cNvPr id="8" name="Metin kutusu 7">
            <a:extLst>
              <a:ext uri="{FF2B5EF4-FFF2-40B4-BE49-F238E27FC236}">
                <a16:creationId xmlns:a16="http://schemas.microsoft.com/office/drawing/2014/main" id="{B4060E49-7CE6-4356-8804-A5891911616E}"/>
              </a:ext>
            </a:extLst>
          </p:cNvPr>
          <p:cNvSpPr txBox="1"/>
          <p:nvPr/>
        </p:nvSpPr>
        <p:spPr>
          <a:xfrm>
            <a:off x="430296" y="1196752"/>
            <a:ext cx="8256504" cy="4661276"/>
          </a:xfrm>
          <a:prstGeom prst="rect">
            <a:avLst/>
          </a:prstGeom>
          <a:noFill/>
        </p:spPr>
        <p:txBody>
          <a:bodyPr wrap="square">
            <a:spAutoFit/>
          </a:bodyPr>
          <a:lstStyle/>
          <a:p>
            <a:pPr marL="285750" indent="-285750" algn="just">
              <a:lnSpc>
                <a:spcPct val="150000"/>
              </a:lnSpc>
              <a:buFont typeface="Wingdings" panose="05000000000000000000" pitchFamily="2" charset="2"/>
              <a:buChar char="v"/>
            </a:pPr>
            <a:r>
              <a:rPr lang="tr-TR" sz="2000" dirty="0"/>
              <a:t>Elektrik ve Elektronik Mühendisleri Enstitüsü'ne (IEEE) göre Sinyal İşleme, günlük hayatın vazgeçilmez bir parçası. Bilgisayarlar, radyolar, videolar, cep telefonları, sinyal işleme ile etkinleştirilir. Sinyal İşleme, fiziksel olayların veri temsillerini modelleyen ve analiz eden bir mühendislik dalıdır.</a:t>
            </a:r>
          </a:p>
          <a:p>
            <a:pPr marL="285750" indent="-285750" algn="just">
              <a:lnSpc>
                <a:spcPct val="150000"/>
              </a:lnSpc>
              <a:buFont typeface="Wingdings" panose="05000000000000000000" pitchFamily="2" charset="2"/>
              <a:buChar char="v"/>
            </a:pPr>
            <a:r>
              <a:rPr lang="tr-TR" sz="2000" dirty="0"/>
              <a:t>1960'lardan bu yana bilgisayar bilimindeki muazzam ilerlemeler, sinyal işlemenin üstel gelişiminde etkili olmuştur. Bilgisayarların sürekli artan gücü, gerçek zamanlı olarak daha karmaşık çözümlerin uygulanmasını mümkün kıldı. Tam olarak farkında olmasak bile, sinyal işleme, temel bilimsel ilerlemelerin yanı sıra günlük yaşamımızın merkezinde yer almaktadır. </a:t>
            </a:r>
          </a:p>
        </p:txBody>
      </p:sp>
    </p:spTree>
    <p:extLst>
      <p:ext uri="{BB962C8B-B14F-4D97-AF65-F5344CB8AC3E}">
        <p14:creationId xmlns:p14="http://schemas.microsoft.com/office/powerpoint/2010/main" val="41520189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solidFill>
                  <a:schemeClr val="tx2"/>
                </a:solidFill>
              </a:rPr>
              <a:t>Otonom Araçlar ve Derin Öğrenme</a:t>
            </a:r>
          </a:p>
        </p:txBody>
      </p:sp>
      <p:sp>
        <p:nvSpPr>
          <p:cNvPr id="4" name="Metin kutusu 3"/>
          <p:cNvSpPr txBox="1"/>
          <p:nvPr/>
        </p:nvSpPr>
        <p:spPr>
          <a:xfrm>
            <a:off x="395536" y="1196752"/>
            <a:ext cx="8352928" cy="1883657"/>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v"/>
            </a:pPr>
            <a:r>
              <a:rPr lang="tr-TR" sz="2000" b="0" i="0" dirty="0">
                <a:solidFill>
                  <a:srgbClr val="111111"/>
                </a:solidFill>
                <a:effectLst/>
                <a:latin typeface="Times New Roman" panose="02020603050405020304" pitchFamily="18" charset="0"/>
              </a:rPr>
              <a:t>Otonom araç, çeşitli parametrelere göre sürüşe karar veren çeşitli </a:t>
            </a:r>
            <a:r>
              <a:rPr lang="tr-TR" sz="2000" b="0" i="0" dirty="0" err="1">
                <a:solidFill>
                  <a:srgbClr val="111111"/>
                </a:solidFill>
                <a:effectLst/>
                <a:latin typeface="Times New Roman" panose="02020603050405020304" pitchFamily="18" charset="0"/>
              </a:rPr>
              <a:t>sensörler</a:t>
            </a:r>
            <a:r>
              <a:rPr lang="tr-TR" sz="2000" b="0" i="0" dirty="0">
                <a:solidFill>
                  <a:srgbClr val="111111"/>
                </a:solidFill>
                <a:effectLst/>
                <a:latin typeface="Times New Roman" panose="02020603050405020304" pitchFamily="18" charset="0"/>
              </a:rPr>
              <a:t> ve </a:t>
            </a:r>
            <a:r>
              <a:rPr lang="tr-TR" sz="2000" b="0" i="0" dirty="0" err="1">
                <a:solidFill>
                  <a:srgbClr val="111111"/>
                </a:solidFill>
                <a:effectLst/>
                <a:latin typeface="Times New Roman" panose="02020603050405020304" pitchFamily="18" charset="0"/>
              </a:rPr>
              <a:t>aktüatörler</a:t>
            </a:r>
            <a:r>
              <a:rPr lang="tr-TR" sz="2000" b="0" i="0" dirty="0">
                <a:solidFill>
                  <a:srgbClr val="111111"/>
                </a:solidFill>
                <a:effectLst/>
                <a:latin typeface="Times New Roman" panose="02020603050405020304" pitchFamily="18" charset="0"/>
              </a:rPr>
              <a:t> kullanarak manuel sürüşlü bir aracı kendi kendine sürüşe geçiriyor. Otonom bir araç, çevreyi algılama yeteneğine sahiptir ve herhangi bir insan müdahalesi olmadan çalışır. </a:t>
            </a:r>
          </a:p>
        </p:txBody>
      </p:sp>
      <p:sp>
        <p:nvSpPr>
          <p:cNvPr id="3" name="Veri Yer Tutucusu 2"/>
          <p:cNvSpPr>
            <a:spLocks noGrp="1"/>
          </p:cNvSpPr>
          <p:nvPr>
            <p:ph type="dt" sz="half" idx="10"/>
          </p:nvPr>
        </p:nvSpPr>
        <p:spPr/>
        <p:txBody>
          <a:bodyPr/>
          <a:lstStyle/>
          <a:p>
            <a:fld id="{DC486B32-E788-4585-A85A-B5B9C46E976B}" type="datetime1">
              <a:rPr lang="tr-TR" smtClean="0"/>
              <a:t>26.12.2021</a:t>
            </a:fld>
            <a:endParaRPr lang="tr-TR" dirty="0"/>
          </a:p>
        </p:txBody>
      </p:sp>
      <p:sp>
        <p:nvSpPr>
          <p:cNvPr id="7" name="Slayt Numarası Yer Tutucusu 6"/>
          <p:cNvSpPr>
            <a:spLocks noGrp="1"/>
          </p:cNvSpPr>
          <p:nvPr>
            <p:ph type="sldNum" sz="quarter" idx="12"/>
          </p:nvPr>
        </p:nvSpPr>
        <p:spPr/>
        <p:txBody>
          <a:bodyPr/>
          <a:lstStyle/>
          <a:p>
            <a:fld id="{F302176B-0E47-46AC-8F43-DAB4B8A37D06}" type="slidenum">
              <a:rPr lang="tr-TR" smtClean="0"/>
              <a:t>30</a:t>
            </a:fld>
            <a:endParaRPr lang="tr-TR" dirty="0"/>
          </a:p>
        </p:txBody>
      </p:sp>
      <p:pic>
        <p:nvPicPr>
          <p:cNvPr id="6" name="Resim 5">
            <a:extLst>
              <a:ext uri="{FF2B5EF4-FFF2-40B4-BE49-F238E27FC236}">
                <a16:creationId xmlns:a16="http://schemas.microsoft.com/office/drawing/2014/main" id="{E1F8987B-103C-499F-BAF4-5DCC2A2BD2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20" y="3409737"/>
            <a:ext cx="4682852" cy="2617284"/>
          </a:xfrm>
          <a:prstGeom prst="rect">
            <a:avLst/>
          </a:prstGeom>
        </p:spPr>
      </p:pic>
    </p:spTree>
    <p:extLst>
      <p:ext uri="{BB962C8B-B14F-4D97-AF65-F5344CB8AC3E}">
        <p14:creationId xmlns:p14="http://schemas.microsoft.com/office/powerpoint/2010/main" val="29483877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solidFill>
                  <a:schemeClr val="tx2"/>
                </a:solidFill>
              </a:rPr>
              <a:t>Otonom Araçlar ve Derin Öğrenme</a:t>
            </a:r>
          </a:p>
        </p:txBody>
      </p:sp>
      <p:sp>
        <p:nvSpPr>
          <p:cNvPr id="4" name="Metin kutusu 3"/>
          <p:cNvSpPr txBox="1"/>
          <p:nvPr/>
        </p:nvSpPr>
        <p:spPr>
          <a:xfrm>
            <a:off x="405880" y="1293429"/>
            <a:ext cx="8352928" cy="3268652"/>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v"/>
            </a:pPr>
            <a:r>
              <a:rPr lang="tr-TR" sz="2000" b="0" i="0" dirty="0">
                <a:solidFill>
                  <a:srgbClr val="111111"/>
                </a:solidFill>
                <a:effectLst/>
                <a:latin typeface="Times New Roman" panose="02020603050405020304" pitchFamily="18" charset="0"/>
              </a:rPr>
              <a:t>Herhangi bir zamanda bir insanın aracın kontrolünü devralması, hatta araçta fiziksel olarak bulunması gerekli değildir. Tam otomatik bir araba, kendinin farkındadır ve kendi kararlarını verme yeteneğine sahiptir. Otonom araçlar, işlemleri yürütmek için </a:t>
            </a:r>
            <a:r>
              <a:rPr lang="tr-TR" sz="2000" b="0" i="0" dirty="0" err="1">
                <a:solidFill>
                  <a:srgbClr val="111111"/>
                </a:solidFill>
                <a:effectLst/>
                <a:latin typeface="Times New Roman" panose="02020603050405020304" pitchFamily="18" charset="0"/>
              </a:rPr>
              <a:t>sensörlere</a:t>
            </a:r>
            <a:r>
              <a:rPr lang="tr-TR" sz="2000" b="0" i="0" dirty="0">
                <a:solidFill>
                  <a:srgbClr val="111111"/>
                </a:solidFill>
                <a:effectLst/>
                <a:latin typeface="Times New Roman" panose="02020603050405020304" pitchFamily="18" charset="0"/>
              </a:rPr>
              <a:t>, yapay zeka (AI) tabanlı algoritmalara ve güçlü donanımlara güvenir. Otonom araçlar, farklı alanlarında bulunan </a:t>
            </a:r>
            <a:r>
              <a:rPr lang="tr-TR" sz="2000" b="0" i="0" dirty="0" err="1">
                <a:solidFill>
                  <a:srgbClr val="111111"/>
                </a:solidFill>
                <a:effectLst/>
                <a:latin typeface="Times New Roman" panose="02020603050405020304" pitchFamily="18" charset="0"/>
              </a:rPr>
              <a:t>sensörlere</a:t>
            </a:r>
            <a:r>
              <a:rPr lang="tr-TR" sz="2000" b="0" i="0" dirty="0">
                <a:solidFill>
                  <a:srgbClr val="111111"/>
                </a:solidFill>
                <a:effectLst/>
                <a:latin typeface="Times New Roman" panose="02020603050405020304" pitchFamily="18" charset="0"/>
              </a:rPr>
              <a:t> dayalı olarak çevrelerinin 3 boyutlu bir haritasını oluşturur ve sürdürür. Radar </a:t>
            </a:r>
            <a:r>
              <a:rPr lang="tr-TR" sz="2000" b="0" i="0" dirty="0" err="1">
                <a:solidFill>
                  <a:srgbClr val="111111"/>
                </a:solidFill>
                <a:effectLst/>
                <a:latin typeface="Times New Roman" panose="02020603050405020304" pitchFamily="18" charset="0"/>
              </a:rPr>
              <a:t>sensörleri</a:t>
            </a:r>
            <a:r>
              <a:rPr lang="tr-TR" sz="2000" b="0" i="0" dirty="0">
                <a:solidFill>
                  <a:srgbClr val="111111"/>
                </a:solidFill>
                <a:effectLst/>
                <a:latin typeface="Times New Roman" panose="02020603050405020304" pitchFamily="18" charset="0"/>
              </a:rPr>
              <a:t>, bir aracın yoldaki konumunu izler [10].</a:t>
            </a:r>
          </a:p>
        </p:txBody>
      </p:sp>
      <p:sp>
        <p:nvSpPr>
          <p:cNvPr id="3" name="Veri Yer Tutucusu 2"/>
          <p:cNvSpPr>
            <a:spLocks noGrp="1"/>
          </p:cNvSpPr>
          <p:nvPr>
            <p:ph type="dt" sz="half" idx="10"/>
          </p:nvPr>
        </p:nvSpPr>
        <p:spPr/>
        <p:txBody>
          <a:bodyPr/>
          <a:lstStyle/>
          <a:p>
            <a:fld id="{DC486B32-E788-4585-A85A-B5B9C46E976B}" type="datetime1">
              <a:rPr lang="tr-TR" smtClean="0"/>
              <a:t>26.12.2021</a:t>
            </a:fld>
            <a:endParaRPr lang="tr-TR" dirty="0"/>
          </a:p>
        </p:txBody>
      </p:sp>
      <p:sp>
        <p:nvSpPr>
          <p:cNvPr id="7" name="Slayt Numarası Yer Tutucusu 6"/>
          <p:cNvSpPr>
            <a:spLocks noGrp="1"/>
          </p:cNvSpPr>
          <p:nvPr>
            <p:ph type="sldNum" sz="quarter" idx="12"/>
          </p:nvPr>
        </p:nvSpPr>
        <p:spPr/>
        <p:txBody>
          <a:bodyPr/>
          <a:lstStyle/>
          <a:p>
            <a:fld id="{F302176B-0E47-46AC-8F43-DAB4B8A37D06}" type="slidenum">
              <a:rPr lang="tr-TR" smtClean="0"/>
              <a:t>31</a:t>
            </a:fld>
            <a:endParaRPr lang="tr-TR" dirty="0"/>
          </a:p>
        </p:txBody>
      </p:sp>
    </p:spTree>
    <p:extLst>
      <p:ext uri="{BB962C8B-B14F-4D97-AF65-F5344CB8AC3E}">
        <p14:creationId xmlns:p14="http://schemas.microsoft.com/office/powerpoint/2010/main" val="26904757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solidFill>
                  <a:schemeClr val="tx2"/>
                </a:solidFill>
              </a:rPr>
              <a:t>Radyo Frekansları ve Derin Öğrenme</a:t>
            </a:r>
          </a:p>
        </p:txBody>
      </p:sp>
      <p:sp>
        <p:nvSpPr>
          <p:cNvPr id="4" name="Metin kutusu 3"/>
          <p:cNvSpPr txBox="1"/>
          <p:nvPr/>
        </p:nvSpPr>
        <p:spPr>
          <a:xfrm>
            <a:off x="395536" y="1272733"/>
            <a:ext cx="8352928" cy="1421992"/>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v"/>
            </a:pPr>
            <a:r>
              <a:rPr lang="tr-TR" sz="2000" b="0" i="0" dirty="0">
                <a:solidFill>
                  <a:srgbClr val="111111"/>
                </a:solidFill>
                <a:effectLst/>
                <a:latin typeface="Times New Roman" panose="02020603050405020304" pitchFamily="18" charset="0"/>
              </a:rPr>
              <a:t>Son yıllarda, Radyo Frekansı (RF) Sinyallerini algılamak ve sınıflandırmak bilişsel radyo ve savunma uygulamaları alanlarında önemli bir konu olup  Derin Öğrenme yöntemleri ile birlikte  başarıyla uygulanmaktadır. </a:t>
            </a:r>
            <a:endParaRPr lang="tr-TR" sz="2000" dirty="0">
              <a:solidFill>
                <a:srgbClr val="111111"/>
              </a:solidFill>
              <a:latin typeface="Times New Roman" panose="02020603050405020304" pitchFamily="18" charset="0"/>
            </a:endParaRPr>
          </a:p>
        </p:txBody>
      </p:sp>
      <p:sp>
        <p:nvSpPr>
          <p:cNvPr id="3" name="Veri Yer Tutucusu 2"/>
          <p:cNvSpPr>
            <a:spLocks noGrp="1"/>
          </p:cNvSpPr>
          <p:nvPr>
            <p:ph type="dt" sz="half" idx="10"/>
          </p:nvPr>
        </p:nvSpPr>
        <p:spPr/>
        <p:txBody>
          <a:bodyPr/>
          <a:lstStyle/>
          <a:p>
            <a:fld id="{DC486B32-E788-4585-A85A-B5B9C46E976B}" type="datetime1">
              <a:rPr lang="tr-TR" smtClean="0"/>
              <a:t>26.12.2021</a:t>
            </a:fld>
            <a:endParaRPr lang="tr-TR" dirty="0"/>
          </a:p>
        </p:txBody>
      </p:sp>
      <p:sp>
        <p:nvSpPr>
          <p:cNvPr id="7" name="Slayt Numarası Yer Tutucusu 6"/>
          <p:cNvSpPr>
            <a:spLocks noGrp="1"/>
          </p:cNvSpPr>
          <p:nvPr>
            <p:ph type="sldNum" sz="quarter" idx="12"/>
          </p:nvPr>
        </p:nvSpPr>
        <p:spPr/>
        <p:txBody>
          <a:bodyPr/>
          <a:lstStyle/>
          <a:p>
            <a:fld id="{F302176B-0E47-46AC-8F43-DAB4B8A37D06}" type="slidenum">
              <a:rPr lang="tr-TR" smtClean="0"/>
              <a:t>32</a:t>
            </a:fld>
            <a:endParaRPr lang="tr-TR" dirty="0"/>
          </a:p>
        </p:txBody>
      </p:sp>
      <p:pic>
        <p:nvPicPr>
          <p:cNvPr id="9" name="Resim 8" descr="metin, yazı gereçleri, alet içeren bir resim&#10;&#10;Açıklama otomatik olarak oluşturuldu">
            <a:extLst>
              <a:ext uri="{FF2B5EF4-FFF2-40B4-BE49-F238E27FC236}">
                <a16:creationId xmlns:a16="http://schemas.microsoft.com/office/drawing/2014/main" id="{3CB18DED-0EA2-4E4C-9A94-454AC36F6C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3212976"/>
            <a:ext cx="8712968" cy="1507687"/>
          </a:xfrm>
          <a:prstGeom prst="rect">
            <a:avLst/>
          </a:prstGeom>
        </p:spPr>
      </p:pic>
    </p:spTree>
    <p:extLst>
      <p:ext uri="{BB962C8B-B14F-4D97-AF65-F5344CB8AC3E}">
        <p14:creationId xmlns:p14="http://schemas.microsoft.com/office/powerpoint/2010/main" val="3675374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solidFill>
                  <a:schemeClr val="tx2"/>
                </a:solidFill>
              </a:rPr>
              <a:t>Radyo Frekansları ve Derin Öğrenme</a:t>
            </a:r>
          </a:p>
        </p:txBody>
      </p:sp>
      <p:sp>
        <p:nvSpPr>
          <p:cNvPr id="4" name="Metin kutusu 3"/>
          <p:cNvSpPr txBox="1"/>
          <p:nvPr/>
        </p:nvSpPr>
        <p:spPr>
          <a:xfrm>
            <a:off x="395536" y="1272733"/>
            <a:ext cx="8352928" cy="1812484"/>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v"/>
            </a:pPr>
            <a:r>
              <a:rPr lang="tr-TR" sz="2000" dirty="0">
                <a:solidFill>
                  <a:srgbClr val="111111"/>
                </a:solidFill>
                <a:latin typeface="Times New Roman" panose="02020603050405020304" pitchFamily="18" charset="0"/>
              </a:rPr>
              <a:t>Radyo Frekans sinyallerinin sınıflandırılması </a:t>
            </a:r>
            <a:r>
              <a:rPr lang="tr-TR" sz="1200" i="1" dirty="0">
                <a:solidFill>
                  <a:srgbClr val="222222"/>
                </a:solidFill>
                <a:latin typeface="Arial" panose="020B0604020202020204" pitchFamily="34" charset="0"/>
              </a:rPr>
              <a:t>(</a:t>
            </a:r>
            <a:r>
              <a:rPr lang="en-US" sz="1200" b="0" i="0" dirty="0" err="1">
                <a:solidFill>
                  <a:srgbClr val="222222"/>
                </a:solidFill>
                <a:effectLst/>
                <a:latin typeface="Arial" panose="020B0604020202020204" pitchFamily="34" charset="0"/>
              </a:rPr>
              <a:t>Elyousseph</a:t>
            </a:r>
            <a:r>
              <a:rPr lang="en-US" sz="1200" b="0" i="0" dirty="0">
                <a:solidFill>
                  <a:srgbClr val="222222"/>
                </a:solidFill>
                <a:effectLst/>
                <a:latin typeface="Arial" panose="020B0604020202020204" pitchFamily="34" charset="0"/>
              </a:rPr>
              <a:t>, H., &amp; </a:t>
            </a:r>
            <a:r>
              <a:rPr lang="en-US" sz="1200" b="0" i="0" dirty="0" err="1">
                <a:solidFill>
                  <a:srgbClr val="222222"/>
                </a:solidFill>
                <a:effectLst/>
                <a:latin typeface="Arial" panose="020B0604020202020204" pitchFamily="34" charset="0"/>
              </a:rPr>
              <a:t>Altamimi</a:t>
            </a:r>
            <a:r>
              <a:rPr lang="en-US" sz="1200" b="0" i="0" dirty="0">
                <a:solidFill>
                  <a:srgbClr val="222222"/>
                </a:solidFill>
                <a:effectLst/>
                <a:latin typeface="Arial" panose="020B0604020202020204" pitchFamily="34" charset="0"/>
              </a:rPr>
              <a:t>, M. L. (2021). Deep Learning Radio Frequency Signal Classification with Hybrid Images. </a:t>
            </a:r>
            <a:r>
              <a:rPr lang="en-US" sz="1200" b="0" i="0" dirty="0" err="1">
                <a:solidFill>
                  <a:srgbClr val="222222"/>
                </a:solidFill>
                <a:effectLst/>
                <a:latin typeface="Arial" panose="020B0604020202020204" pitchFamily="34" charset="0"/>
              </a:rPr>
              <a:t>arXiv</a:t>
            </a:r>
            <a:r>
              <a:rPr lang="en-US" sz="1200" b="0" i="0" dirty="0">
                <a:solidFill>
                  <a:srgbClr val="222222"/>
                </a:solidFill>
                <a:effectLst/>
                <a:latin typeface="Arial" panose="020B0604020202020204" pitchFamily="34" charset="0"/>
              </a:rPr>
              <a:t> preprint arXiv:2105.09063.</a:t>
            </a:r>
            <a:r>
              <a:rPr lang="tr-TR" sz="1200" b="0" i="0" dirty="0">
                <a:solidFill>
                  <a:srgbClr val="222222"/>
                </a:solidFill>
                <a:effectLst/>
                <a:latin typeface="Arial" panose="020B0604020202020204" pitchFamily="34" charset="0"/>
              </a:rPr>
              <a:t>)</a:t>
            </a:r>
            <a:endParaRPr lang="tr-TR" sz="1200" i="1" dirty="0">
              <a:solidFill>
                <a:srgbClr val="222222"/>
              </a:solidFill>
              <a:latin typeface="Arial" panose="020B0604020202020204" pitchFamily="34" charset="0"/>
            </a:endParaRPr>
          </a:p>
          <a:p>
            <a:pPr marL="285750" indent="-285750" algn="just">
              <a:lnSpc>
                <a:spcPct val="150000"/>
              </a:lnSpc>
              <a:buFont typeface="Wingdings" panose="05000000000000000000" pitchFamily="2" charset="2"/>
              <a:buChar char="v"/>
            </a:pPr>
            <a:r>
              <a:rPr lang="tr-TR" sz="2000" dirty="0">
                <a:solidFill>
                  <a:srgbClr val="111111"/>
                </a:solidFill>
                <a:latin typeface="Times New Roman" panose="02020603050405020304" pitchFamily="18" charset="0"/>
              </a:rPr>
              <a:t>Radyo Frekans izlerinden Mikro İHA algılama </a:t>
            </a:r>
            <a:r>
              <a:rPr lang="tr-TR" sz="1200" i="1" dirty="0">
                <a:solidFill>
                  <a:srgbClr val="222222"/>
                </a:solidFill>
                <a:latin typeface="Arial" panose="020B0604020202020204" pitchFamily="34" charset="0"/>
              </a:rPr>
              <a:t>(</a:t>
            </a:r>
            <a:r>
              <a:rPr lang="tr-TR" sz="1200" b="0" i="0" dirty="0" err="1">
                <a:solidFill>
                  <a:srgbClr val="222222"/>
                </a:solidFill>
                <a:effectLst/>
                <a:latin typeface="Arial" panose="020B0604020202020204" pitchFamily="34" charset="0"/>
              </a:rPr>
              <a:t>Ezuma</a:t>
            </a:r>
            <a:r>
              <a:rPr lang="tr-TR" sz="1200" b="0" i="0" dirty="0">
                <a:solidFill>
                  <a:srgbClr val="222222"/>
                </a:solidFill>
                <a:effectLst/>
                <a:latin typeface="Arial" panose="020B0604020202020204" pitchFamily="34" charset="0"/>
              </a:rPr>
              <a:t>, M., Erden, F., </a:t>
            </a:r>
            <a:r>
              <a:rPr lang="tr-TR" sz="1200" b="0" i="0" dirty="0" err="1">
                <a:solidFill>
                  <a:srgbClr val="222222"/>
                </a:solidFill>
                <a:effectLst/>
                <a:latin typeface="Arial" panose="020B0604020202020204" pitchFamily="34" charset="0"/>
              </a:rPr>
              <a:t>Anjinappa</a:t>
            </a:r>
            <a:r>
              <a:rPr lang="tr-TR" sz="1200" b="0" i="0" dirty="0">
                <a:solidFill>
                  <a:srgbClr val="222222"/>
                </a:solidFill>
                <a:effectLst/>
                <a:latin typeface="Arial" panose="020B0604020202020204" pitchFamily="34" charset="0"/>
              </a:rPr>
              <a:t>, C. K., </a:t>
            </a:r>
            <a:r>
              <a:rPr lang="tr-TR" sz="1200" b="0" i="0" dirty="0" err="1">
                <a:solidFill>
                  <a:srgbClr val="222222"/>
                </a:solidFill>
                <a:effectLst/>
                <a:latin typeface="Arial" panose="020B0604020202020204" pitchFamily="34" charset="0"/>
              </a:rPr>
              <a:t>Ozdemir</a:t>
            </a:r>
            <a:r>
              <a:rPr lang="tr-TR" sz="1200" b="0" i="0" dirty="0">
                <a:solidFill>
                  <a:srgbClr val="222222"/>
                </a:solidFill>
                <a:effectLst/>
                <a:latin typeface="Arial" panose="020B0604020202020204" pitchFamily="34" charset="0"/>
              </a:rPr>
              <a:t>, O., &amp; </a:t>
            </a:r>
            <a:r>
              <a:rPr lang="tr-TR" sz="1200" b="0" i="0" dirty="0" err="1">
                <a:solidFill>
                  <a:srgbClr val="222222"/>
                </a:solidFill>
                <a:effectLst/>
                <a:latin typeface="Arial" panose="020B0604020202020204" pitchFamily="34" charset="0"/>
              </a:rPr>
              <a:t>Guvenc</a:t>
            </a:r>
            <a:r>
              <a:rPr lang="tr-TR" sz="1200" b="0" i="0" dirty="0">
                <a:solidFill>
                  <a:srgbClr val="222222"/>
                </a:solidFill>
                <a:effectLst/>
                <a:latin typeface="Arial" panose="020B0604020202020204" pitchFamily="34" charset="0"/>
              </a:rPr>
              <a:t>, I. (2019, </a:t>
            </a:r>
            <a:r>
              <a:rPr lang="tr-TR" sz="1200" b="0" i="0" dirty="0" err="1">
                <a:solidFill>
                  <a:srgbClr val="222222"/>
                </a:solidFill>
                <a:effectLst/>
                <a:latin typeface="Arial" panose="020B0604020202020204" pitchFamily="34" charset="0"/>
              </a:rPr>
              <a:t>March</a:t>
            </a:r>
            <a:r>
              <a:rPr lang="tr-TR" sz="1200" b="0" i="0" dirty="0">
                <a:solidFill>
                  <a:srgbClr val="222222"/>
                </a:solidFill>
                <a:effectLst/>
                <a:latin typeface="Arial" panose="020B0604020202020204" pitchFamily="34" charset="0"/>
              </a:rPr>
              <a:t>). Micro-UAV </a:t>
            </a:r>
            <a:r>
              <a:rPr lang="tr-TR" sz="1200" b="0" i="0" dirty="0" err="1">
                <a:solidFill>
                  <a:srgbClr val="222222"/>
                </a:solidFill>
                <a:effectLst/>
                <a:latin typeface="Arial" panose="020B0604020202020204" pitchFamily="34" charset="0"/>
              </a:rPr>
              <a:t>detection</a:t>
            </a:r>
            <a:r>
              <a:rPr lang="tr-TR" sz="1200" b="0" i="0" dirty="0">
                <a:solidFill>
                  <a:srgbClr val="222222"/>
                </a:solidFill>
                <a:effectLst/>
                <a:latin typeface="Arial" panose="020B0604020202020204" pitchFamily="34" charset="0"/>
              </a:rPr>
              <a:t> </a:t>
            </a:r>
            <a:r>
              <a:rPr lang="tr-TR" sz="1200" b="0" i="0" dirty="0" err="1">
                <a:solidFill>
                  <a:srgbClr val="222222"/>
                </a:solidFill>
                <a:effectLst/>
                <a:latin typeface="Arial" panose="020B0604020202020204" pitchFamily="34" charset="0"/>
              </a:rPr>
              <a:t>and</a:t>
            </a:r>
            <a:r>
              <a:rPr lang="tr-TR" sz="1200" b="0" i="0" dirty="0">
                <a:solidFill>
                  <a:srgbClr val="222222"/>
                </a:solidFill>
                <a:effectLst/>
                <a:latin typeface="Arial" panose="020B0604020202020204" pitchFamily="34" charset="0"/>
              </a:rPr>
              <a:t> </a:t>
            </a:r>
            <a:r>
              <a:rPr lang="tr-TR" sz="1200" b="0" i="0" dirty="0" err="1">
                <a:solidFill>
                  <a:srgbClr val="222222"/>
                </a:solidFill>
                <a:effectLst/>
                <a:latin typeface="Arial" panose="020B0604020202020204" pitchFamily="34" charset="0"/>
              </a:rPr>
              <a:t>classification</a:t>
            </a:r>
            <a:r>
              <a:rPr lang="tr-TR" sz="1200" b="0" i="0" dirty="0">
                <a:solidFill>
                  <a:srgbClr val="222222"/>
                </a:solidFill>
                <a:effectLst/>
                <a:latin typeface="Arial" panose="020B0604020202020204" pitchFamily="34" charset="0"/>
              </a:rPr>
              <a:t> </a:t>
            </a:r>
            <a:r>
              <a:rPr lang="tr-TR" sz="1200" b="0" i="0" dirty="0" err="1">
                <a:solidFill>
                  <a:srgbClr val="222222"/>
                </a:solidFill>
                <a:effectLst/>
                <a:latin typeface="Arial" panose="020B0604020202020204" pitchFamily="34" charset="0"/>
              </a:rPr>
              <a:t>from</a:t>
            </a:r>
            <a:r>
              <a:rPr lang="tr-TR" sz="1200" b="0" i="0" dirty="0">
                <a:solidFill>
                  <a:srgbClr val="222222"/>
                </a:solidFill>
                <a:effectLst/>
                <a:latin typeface="Arial" panose="020B0604020202020204" pitchFamily="34" charset="0"/>
              </a:rPr>
              <a:t> RF </a:t>
            </a:r>
            <a:r>
              <a:rPr lang="tr-TR" sz="1200" b="0" i="0" dirty="0" err="1">
                <a:solidFill>
                  <a:srgbClr val="222222"/>
                </a:solidFill>
                <a:effectLst/>
                <a:latin typeface="Arial" panose="020B0604020202020204" pitchFamily="34" charset="0"/>
              </a:rPr>
              <a:t>fingerprints</a:t>
            </a:r>
            <a:r>
              <a:rPr lang="tr-TR" sz="1200" b="0" i="0" dirty="0">
                <a:solidFill>
                  <a:srgbClr val="222222"/>
                </a:solidFill>
                <a:effectLst/>
                <a:latin typeface="Arial" panose="020B0604020202020204" pitchFamily="34" charset="0"/>
              </a:rPr>
              <a:t> </a:t>
            </a:r>
            <a:r>
              <a:rPr lang="tr-TR" sz="1200" b="0" i="0" dirty="0" err="1">
                <a:solidFill>
                  <a:srgbClr val="222222"/>
                </a:solidFill>
                <a:effectLst/>
                <a:latin typeface="Arial" panose="020B0604020202020204" pitchFamily="34" charset="0"/>
              </a:rPr>
              <a:t>using</a:t>
            </a:r>
            <a:r>
              <a:rPr lang="tr-TR" sz="1200" b="0" i="0" dirty="0">
                <a:solidFill>
                  <a:srgbClr val="222222"/>
                </a:solidFill>
                <a:effectLst/>
                <a:latin typeface="Arial" panose="020B0604020202020204" pitchFamily="34" charset="0"/>
              </a:rPr>
              <a:t> </a:t>
            </a:r>
            <a:r>
              <a:rPr lang="tr-TR" sz="1200" b="0" i="0" dirty="0" err="1">
                <a:solidFill>
                  <a:srgbClr val="222222"/>
                </a:solidFill>
                <a:effectLst/>
                <a:latin typeface="Arial" panose="020B0604020202020204" pitchFamily="34" charset="0"/>
              </a:rPr>
              <a:t>machine</a:t>
            </a:r>
            <a:r>
              <a:rPr lang="tr-TR" sz="1200" b="0" i="0" dirty="0">
                <a:solidFill>
                  <a:srgbClr val="222222"/>
                </a:solidFill>
                <a:effectLst/>
                <a:latin typeface="Arial" panose="020B0604020202020204" pitchFamily="34" charset="0"/>
              </a:rPr>
              <a:t> </a:t>
            </a:r>
            <a:r>
              <a:rPr lang="tr-TR" sz="1200" b="0" i="0" dirty="0" err="1">
                <a:solidFill>
                  <a:srgbClr val="222222"/>
                </a:solidFill>
                <a:effectLst/>
                <a:latin typeface="Arial" panose="020B0604020202020204" pitchFamily="34" charset="0"/>
              </a:rPr>
              <a:t>learning</a:t>
            </a:r>
            <a:r>
              <a:rPr lang="tr-TR" sz="1200" b="0" i="0" dirty="0">
                <a:solidFill>
                  <a:srgbClr val="222222"/>
                </a:solidFill>
                <a:effectLst/>
                <a:latin typeface="Arial" panose="020B0604020202020204" pitchFamily="34" charset="0"/>
              </a:rPr>
              <a:t> </a:t>
            </a:r>
            <a:r>
              <a:rPr lang="tr-TR" sz="1200" b="0" i="0" dirty="0" err="1">
                <a:solidFill>
                  <a:srgbClr val="222222"/>
                </a:solidFill>
                <a:effectLst/>
                <a:latin typeface="Arial" panose="020B0604020202020204" pitchFamily="34" charset="0"/>
              </a:rPr>
              <a:t>techniques</a:t>
            </a:r>
            <a:r>
              <a:rPr lang="tr-TR" sz="1200" b="0" i="0" dirty="0">
                <a:solidFill>
                  <a:srgbClr val="222222"/>
                </a:solidFill>
                <a:effectLst/>
                <a:latin typeface="Arial" panose="020B0604020202020204" pitchFamily="34" charset="0"/>
              </a:rPr>
              <a:t>. </a:t>
            </a:r>
            <a:r>
              <a:rPr lang="tr-TR" sz="1200" b="0" i="0" dirty="0" err="1">
                <a:solidFill>
                  <a:srgbClr val="222222"/>
                </a:solidFill>
                <a:effectLst/>
                <a:latin typeface="Arial" panose="020B0604020202020204" pitchFamily="34" charset="0"/>
              </a:rPr>
              <a:t>In</a:t>
            </a:r>
            <a:r>
              <a:rPr lang="tr-TR" sz="1200" b="0" i="0" dirty="0">
                <a:solidFill>
                  <a:srgbClr val="222222"/>
                </a:solidFill>
                <a:effectLst/>
                <a:latin typeface="Arial" panose="020B0604020202020204" pitchFamily="34" charset="0"/>
              </a:rPr>
              <a:t> </a:t>
            </a:r>
            <a:r>
              <a:rPr lang="tr-TR" sz="1200" b="0" i="1" dirty="0">
                <a:solidFill>
                  <a:srgbClr val="222222"/>
                </a:solidFill>
                <a:effectLst/>
                <a:latin typeface="Arial" panose="020B0604020202020204" pitchFamily="34" charset="0"/>
              </a:rPr>
              <a:t>2019 IEEE </a:t>
            </a:r>
            <a:r>
              <a:rPr lang="tr-TR" sz="1200" b="0" i="1" dirty="0" err="1">
                <a:solidFill>
                  <a:srgbClr val="222222"/>
                </a:solidFill>
                <a:effectLst/>
                <a:latin typeface="Arial" panose="020B0604020202020204" pitchFamily="34" charset="0"/>
              </a:rPr>
              <a:t>Aerospace</a:t>
            </a:r>
            <a:r>
              <a:rPr lang="tr-TR" sz="1200" b="0" i="1" dirty="0">
                <a:solidFill>
                  <a:srgbClr val="222222"/>
                </a:solidFill>
                <a:effectLst/>
                <a:latin typeface="Arial" panose="020B0604020202020204" pitchFamily="34" charset="0"/>
              </a:rPr>
              <a:t> Conference</a:t>
            </a:r>
            <a:r>
              <a:rPr lang="tr-TR" sz="1200" b="0" i="0" dirty="0">
                <a:solidFill>
                  <a:srgbClr val="222222"/>
                </a:solidFill>
                <a:effectLst/>
                <a:latin typeface="Arial" panose="020B0604020202020204" pitchFamily="34" charset="0"/>
              </a:rPr>
              <a:t> (</a:t>
            </a:r>
            <a:r>
              <a:rPr lang="tr-TR" sz="1200" b="0" i="0" dirty="0" err="1">
                <a:solidFill>
                  <a:srgbClr val="222222"/>
                </a:solidFill>
                <a:effectLst/>
                <a:latin typeface="Arial" panose="020B0604020202020204" pitchFamily="34" charset="0"/>
              </a:rPr>
              <a:t>pp</a:t>
            </a:r>
            <a:r>
              <a:rPr lang="tr-TR" sz="1200" b="0" i="0" dirty="0">
                <a:solidFill>
                  <a:srgbClr val="222222"/>
                </a:solidFill>
                <a:effectLst/>
                <a:latin typeface="Arial" panose="020B0604020202020204" pitchFamily="34" charset="0"/>
              </a:rPr>
              <a:t>. 1-13). IEEE</a:t>
            </a:r>
            <a:r>
              <a:rPr lang="tr-TR" sz="1200" i="1" dirty="0">
                <a:solidFill>
                  <a:srgbClr val="222222"/>
                </a:solidFill>
                <a:latin typeface="Arial" panose="020B0604020202020204" pitchFamily="34" charset="0"/>
              </a:rPr>
              <a:t>.)</a:t>
            </a:r>
          </a:p>
        </p:txBody>
      </p:sp>
      <p:sp>
        <p:nvSpPr>
          <p:cNvPr id="3" name="Veri Yer Tutucusu 2"/>
          <p:cNvSpPr>
            <a:spLocks noGrp="1"/>
          </p:cNvSpPr>
          <p:nvPr>
            <p:ph type="dt" sz="half" idx="10"/>
          </p:nvPr>
        </p:nvSpPr>
        <p:spPr/>
        <p:txBody>
          <a:bodyPr/>
          <a:lstStyle/>
          <a:p>
            <a:fld id="{DC486B32-E788-4585-A85A-B5B9C46E976B}" type="datetime1">
              <a:rPr lang="tr-TR" smtClean="0"/>
              <a:t>26.12.2021</a:t>
            </a:fld>
            <a:endParaRPr lang="tr-TR" dirty="0"/>
          </a:p>
        </p:txBody>
      </p:sp>
      <p:sp>
        <p:nvSpPr>
          <p:cNvPr id="7" name="Slayt Numarası Yer Tutucusu 6"/>
          <p:cNvSpPr>
            <a:spLocks noGrp="1"/>
          </p:cNvSpPr>
          <p:nvPr>
            <p:ph type="sldNum" sz="quarter" idx="12"/>
          </p:nvPr>
        </p:nvSpPr>
        <p:spPr/>
        <p:txBody>
          <a:bodyPr/>
          <a:lstStyle/>
          <a:p>
            <a:fld id="{F302176B-0E47-46AC-8F43-DAB4B8A37D06}" type="slidenum">
              <a:rPr lang="tr-TR" smtClean="0"/>
              <a:t>33</a:t>
            </a:fld>
            <a:endParaRPr lang="tr-TR" dirty="0"/>
          </a:p>
        </p:txBody>
      </p:sp>
    </p:spTree>
    <p:extLst>
      <p:ext uri="{BB962C8B-B14F-4D97-AF65-F5344CB8AC3E}">
        <p14:creationId xmlns:p14="http://schemas.microsoft.com/office/powerpoint/2010/main" val="34279351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solidFill>
                  <a:schemeClr val="tx2"/>
                </a:solidFill>
              </a:rPr>
              <a:t>Sinyal İşleme Uygulamaları için </a:t>
            </a:r>
          </a:p>
        </p:txBody>
      </p:sp>
      <p:sp>
        <p:nvSpPr>
          <p:cNvPr id="4" name="Metin kutusu 3"/>
          <p:cNvSpPr txBox="1"/>
          <p:nvPr/>
        </p:nvSpPr>
        <p:spPr>
          <a:xfrm>
            <a:off x="395536" y="1272733"/>
            <a:ext cx="8352928" cy="3730317"/>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v"/>
            </a:pPr>
            <a:r>
              <a:rPr lang="tr-TR" sz="2000" b="0" i="0" dirty="0">
                <a:solidFill>
                  <a:srgbClr val="111111"/>
                </a:solidFill>
                <a:effectLst/>
                <a:latin typeface="Times New Roman" panose="02020603050405020304" pitchFamily="18" charset="0"/>
              </a:rPr>
              <a:t>Programlama Dilleri;</a:t>
            </a:r>
          </a:p>
          <a:p>
            <a:pPr lvl="1" algn="just">
              <a:lnSpc>
                <a:spcPct val="150000"/>
              </a:lnSpc>
            </a:pPr>
            <a:r>
              <a:rPr lang="tr-TR" sz="2000" dirty="0" err="1">
                <a:solidFill>
                  <a:srgbClr val="111111"/>
                </a:solidFill>
                <a:latin typeface="Times New Roman" panose="02020603050405020304" pitchFamily="18" charset="0"/>
              </a:rPr>
              <a:t>Python</a:t>
            </a:r>
            <a:endParaRPr lang="tr-TR" sz="2000" dirty="0">
              <a:solidFill>
                <a:srgbClr val="111111"/>
              </a:solidFill>
              <a:latin typeface="Times New Roman" panose="02020603050405020304" pitchFamily="18" charset="0"/>
            </a:endParaRPr>
          </a:p>
          <a:p>
            <a:pPr lvl="1" algn="just">
              <a:lnSpc>
                <a:spcPct val="150000"/>
              </a:lnSpc>
            </a:pPr>
            <a:r>
              <a:rPr lang="tr-TR" sz="2000" b="0" i="0" dirty="0" err="1">
                <a:solidFill>
                  <a:srgbClr val="111111"/>
                </a:solidFill>
                <a:effectLst/>
                <a:latin typeface="Times New Roman" panose="02020603050405020304" pitchFamily="18" charset="0"/>
              </a:rPr>
              <a:t>Matlab</a:t>
            </a:r>
            <a:endParaRPr lang="tr-TR" sz="2000" b="0" i="0" dirty="0">
              <a:solidFill>
                <a:srgbClr val="111111"/>
              </a:solidFill>
              <a:effectLst/>
              <a:latin typeface="Times New Roman" panose="02020603050405020304" pitchFamily="18" charset="0"/>
            </a:endParaRPr>
          </a:p>
          <a:p>
            <a:pPr lvl="1" algn="just">
              <a:lnSpc>
                <a:spcPct val="150000"/>
              </a:lnSpc>
            </a:pPr>
            <a:r>
              <a:rPr lang="tr-TR" sz="2000" dirty="0">
                <a:solidFill>
                  <a:srgbClr val="111111"/>
                </a:solidFill>
                <a:latin typeface="Times New Roman" panose="02020603050405020304" pitchFamily="18" charset="0"/>
              </a:rPr>
              <a:t>C++ vb.</a:t>
            </a:r>
            <a:endParaRPr lang="tr-TR" b="0" i="0" dirty="0">
              <a:solidFill>
                <a:srgbClr val="111111"/>
              </a:solidFill>
              <a:effectLst/>
              <a:latin typeface="Times New Roman" panose="02020603050405020304" pitchFamily="18" charset="0"/>
            </a:endParaRPr>
          </a:p>
          <a:p>
            <a:pPr marL="285750" indent="-285750" algn="just">
              <a:lnSpc>
                <a:spcPct val="150000"/>
              </a:lnSpc>
              <a:buFont typeface="Wingdings" panose="05000000000000000000" pitchFamily="2" charset="2"/>
              <a:buChar char="v"/>
            </a:pPr>
            <a:r>
              <a:rPr lang="tr-TR" sz="2000" dirty="0">
                <a:solidFill>
                  <a:srgbClr val="111111"/>
                </a:solidFill>
                <a:latin typeface="Times New Roman" panose="02020603050405020304" pitchFamily="18" charset="0"/>
              </a:rPr>
              <a:t>Kullanılabilecek Ortamlar;</a:t>
            </a:r>
          </a:p>
          <a:p>
            <a:pPr lvl="1" algn="just">
              <a:lnSpc>
                <a:spcPct val="150000"/>
              </a:lnSpc>
            </a:pPr>
            <a:r>
              <a:rPr lang="tr-TR" sz="2000" dirty="0">
                <a:solidFill>
                  <a:srgbClr val="111111"/>
                </a:solidFill>
                <a:latin typeface="Times New Roman" panose="02020603050405020304" pitchFamily="18" charset="0"/>
              </a:rPr>
              <a:t>Bilgisayarınıza bu programlama dillerini yüklemek</a:t>
            </a:r>
          </a:p>
          <a:p>
            <a:pPr lvl="1" algn="just">
              <a:lnSpc>
                <a:spcPct val="150000"/>
              </a:lnSpc>
            </a:pPr>
            <a:r>
              <a:rPr lang="tr-TR" sz="2000" dirty="0">
                <a:solidFill>
                  <a:srgbClr val="111111"/>
                </a:solidFill>
                <a:latin typeface="Times New Roman" panose="02020603050405020304" pitchFamily="18" charset="0"/>
              </a:rPr>
              <a:t>Microsoft </a:t>
            </a:r>
            <a:r>
              <a:rPr lang="tr-TR" sz="2000" dirty="0" err="1">
                <a:solidFill>
                  <a:srgbClr val="111111"/>
                </a:solidFill>
                <a:latin typeface="Times New Roman" panose="02020603050405020304" pitchFamily="18" charset="0"/>
              </a:rPr>
              <a:t>Azure</a:t>
            </a:r>
            <a:r>
              <a:rPr lang="tr-TR" sz="2000" dirty="0">
                <a:solidFill>
                  <a:srgbClr val="111111"/>
                </a:solidFill>
                <a:latin typeface="Times New Roman" panose="02020603050405020304" pitchFamily="18" charset="0"/>
              </a:rPr>
              <a:t> </a:t>
            </a:r>
            <a:r>
              <a:rPr lang="tr-TR" sz="2000" dirty="0" err="1">
                <a:solidFill>
                  <a:srgbClr val="111111"/>
                </a:solidFill>
                <a:latin typeface="Times New Roman" panose="02020603050405020304" pitchFamily="18" charset="0"/>
              </a:rPr>
              <a:t>Notebooks</a:t>
            </a:r>
            <a:r>
              <a:rPr lang="tr-TR" sz="2000" dirty="0">
                <a:solidFill>
                  <a:srgbClr val="111111"/>
                </a:solidFill>
                <a:latin typeface="Times New Roman" panose="02020603050405020304" pitchFamily="18" charset="0"/>
              </a:rPr>
              <a:t> -https://notebooks.azure.com/•</a:t>
            </a:r>
          </a:p>
          <a:p>
            <a:pPr lvl="1" algn="just">
              <a:lnSpc>
                <a:spcPct val="150000"/>
              </a:lnSpc>
            </a:pPr>
            <a:r>
              <a:rPr lang="tr-TR" sz="2000" dirty="0">
                <a:solidFill>
                  <a:srgbClr val="111111"/>
                </a:solidFill>
                <a:latin typeface="Times New Roman" panose="02020603050405020304" pitchFamily="18" charset="0"/>
              </a:rPr>
              <a:t>Google </a:t>
            </a:r>
            <a:r>
              <a:rPr lang="tr-TR" sz="2000" dirty="0" err="1">
                <a:solidFill>
                  <a:srgbClr val="111111"/>
                </a:solidFill>
                <a:latin typeface="Times New Roman" panose="02020603050405020304" pitchFamily="18" charset="0"/>
              </a:rPr>
              <a:t>Colab-https</a:t>
            </a:r>
            <a:r>
              <a:rPr lang="tr-TR" sz="2000" dirty="0">
                <a:solidFill>
                  <a:srgbClr val="111111"/>
                </a:solidFill>
                <a:latin typeface="Times New Roman" panose="02020603050405020304" pitchFamily="18" charset="0"/>
              </a:rPr>
              <a:t>://colab.research.google.com/</a:t>
            </a:r>
          </a:p>
        </p:txBody>
      </p:sp>
      <p:sp>
        <p:nvSpPr>
          <p:cNvPr id="3" name="Veri Yer Tutucusu 2"/>
          <p:cNvSpPr>
            <a:spLocks noGrp="1"/>
          </p:cNvSpPr>
          <p:nvPr>
            <p:ph type="dt" sz="half" idx="10"/>
          </p:nvPr>
        </p:nvSpPr>
        <p:spPr/>
        <p:txBody>
          <a:bodyPr/>
          <a:lstStyle/>
          <a:p>
            <a:fld id="{DC486B32-E788-4585-A85A-B5B9C46E976B}" type="datetime1">
              <a:rPr lang="tr-TR" smtClean="0"/>
              <a:t>26.12.2021</a:t>
            </a:fld>
            <a:endParaRPr lang="tr-TR" dirty="0"/>
          </a:p>
        </p:txBody>
      </p:sp>
      <p:sp>
        <p:nvSpPr>
          <p:cNvPr id="7" name="Slayt Numarası Yer Tutucusu 6"/>
          <p:cNvSpPr>
            <a:spLocks noGrp="1"/>
          </p:cNvSpPr>
          <p:nvPr>
            <p:ph type="sldNum" sz="quarter" idx="12"/>
          </p:nvPr>
        </p:nvSpPr>
        <p:spPr/>
        <p:txBody>
          <a:bodyPr/>
          <a:lstStyle/>
          <a:p>
            <a:fld id="{F302176B-0E47-46AC-8F43-DAB4B8A37D06}" type="slidenum">
              <a:rPr lang="tr-TR" smtClean="0"/>
              <a:t>34</a:t>
            </a:fld>
            <a:endParaRPr lang="tr-TR" dirty="0"/>
          </a:p>
        </p:txBody>
      </p:sp>
    </p:spTree>
    <p:extLst>
      <p:ext uri="{BB962C8B-B14F-4D97-AF65-F5344CB8AC3E}">
        <p14:creationId xmlns:p14="http://schemas.microsoft.com/office/powerpoint/2010/main" val="29890208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Veri Yer Tutucusu 3">
            <a:extLst>
              <a:ext uri="{FF2B5EF4-FFF2-40B4-BE49-F238E27FC236}">
                <a16:creationId xmlns:a16="http://schemas.microsoft.com/office/drawing/2014/main" id="{12D1A5C9-BA5B-4AA2-B946-8B3A39D6ABCD}"/>
              </a:ext>
            </a:extLst>
          </p:cNvPr>
          <p:cNvSpPr>
            <a:spLocks noGrp="1"/>
          </p:cNvSpPr>
          <p:nvPr>
            <p:ph type="dt" sz="half" idx="10"/>
          </p:nvPr>
        </p:nvSpPr>
        <p:spPr/>
        <p:txBody>
          <a:bodyPr/>
          <a:lstStyle/>
          <a:p>
            <a:fld id="{08C9E78F-EC14-4BEC-A188-CC086BB5581E}" type="datetime1">
              <a:rPr lang="tr-TR" smtClean="0"/>
              <a:pPr/>
              <a:t>26.12.2021</a:t>
            </a:fld>
            <a:endParaRPr lang="tr-TR" dirty="0"/>
          </a:p>
        </p:txBody>
      </p:sp>
      <p:sp>
        <p:nvSpPr>
          <p:cNvPr id="6" name="Slayt Numarası Yer Tutucusu 5">
            <a:extLst>
              <a:ext uri="{FF2B5EF4-FFF2-40B4-BE49-F238E27FC236}">
                <a16:creationId xmlns:a16="http://schemas.microsoft.com/office/drawing/2014/main" id="{9FD3DE4D-08EB-4804-B453-3B2524642D2F}"/>
              </a:ext>
            </a:extLst>
          </p:cNvPr>
          <p:cNvSpPr>
            <a:spLocks noGrp="1"/>
          </p:cNvSpPr>
          <p:nvPr>
            <p:ph type="sldNum" sz="quarter" idx="12"/>
          </p:nvPr>
        </p:nvSpPr>
        <p:spPr/>
        <p:txBody>
          <a:bodyPr/>
          <a:lstStyle/>
          <a:p>
            <a:fld id="{F302176B-0E47-46AC-8F43-DAB4B8A37D06}" type="slidenum">
              <a:rPr lang="tr-TR" smtClean="0"/>
              <a:pPr/>
              <a:t>35</a:t>
            </a:fld>
            <a:endParaRPr lang="tr-TR" dirty="0"/>
          </a:p>
        </p:txBody>
      </p:sp>
      <p:sp>
        <p:nvSpPr>
          <p:cNvPr id="10" name="Başlık 1">
            <a:extLst>
              <a:ext uri="{FF2B5EF4-FFF2-40B4-BE49-F238E27FC236}">
                <a16:creationId xmlns:a16="http://schemas.microsoft.com/office/drawing/2014/main" id="{C11028FB-E9F0-4F33-824D-87B5F9FF1FE8}"/>
              </a:ext>
            </a:extLst>
          </p:cNvPr>
          <p:cNvSpPr>
            <a:spLocks noGrp="1"/>
          </p:cNvSpPr>
          <p:nvPr>
            <p:ph type="title"/>
          </p:nvPr>
        </p:nvSpPr>
        <p:spPr>
          <a:xfrm>
            <a:off x="468313" y="125413"/>
            <a:ext cx="8229600" cy="1143000"/>
          </a:xfrm>
        </p:spPr>
        <p:txBody>
          <a:bodyPr>
            <a:noAutofit/>
          </a:bodyPr>
          <a:lstStyle/>
          <a:p>
            <a:r>
              <a:rPr lang="tr-TR" dirty="0">
                <a:solidFill>
                  <a:schemeClr val="tx2"/>
                </a:solidFill>
              </a:rPr>
              <a:t>Kaynaklar</a:t>
            </a:r>
          </a:p>
        </p:txBody>
      </p:sp>
      <p:sp>
        <p:nvSpPr>
          <p:cNvPr id="9" name="Metin kutusu 8">
            <a:extLst>
              <a:ext uri="{FF2B5EF4-FFF2-40B4-BE49-F238E27FC236}">
                <a16:creationId xmlns:a16="http://schemas.microsoft.com/office/drawing/2014/main" id="{7AAA4817-EDD5-44DC-ACB5-D138A1DF6022}"/>
              </a:ext>
            </a:extLst>
          </p:cNvPr>
          <p:cNvSpPr txBox="1"/>
          <p:nvPr/>
        </p:nvSpPr>
        <p:spPr>
          <a:xfrm>
            <a:off x="434796" y="1628800"/>
            <a:ext cx="7992639" cy="3086422"/>
          </a:xfrm>
          <a:prstGeom prst="rect">
            <a:avLst/>
          </a:prstGeom>
          <a:noFill/>
        </p:spPr>
        <p:txBody>
          <a:bodyPr wrap="square">
            <a:spAutoFit/>
          </a:bodyPr>
          <a:lstStyle/>
          <a:p>
            <a:pPr marL="457200" algn="just">
              <a:spcAft>
                <a:spcPts val="0"/>
              </a:spcAft>
            </a:pPr>
            <a:r>
              <a:rPr lang="tr-TR" sz="800" i="1" dirty="0">
                <a:solidFill>
                  <a:srgbClr val="222222"/>
                </a:solidFill>
                <a:latin typeface="Arial" panose="020B0604020202020204" pitchFamily="34" charset="0"/>
                <a:hlinkClick r:id="rId2">
                  <a:extLst>
                    <a:ext uri="{A12FA001-AC4F-418D-AE19-62706E023703}">
                      <ahyp:hlinkClr xmlns:ahyp="http://schemas.microsoft.com/office/drawing/2018/hyperlinkcolor" val="tx"/>
                    </a:ext>
                  </a:extLst>
                </a:hlinkClick>
              </a:rPr>
              <a:t>https://theconversation.com/signal-processing-a-field-at-the-heart-of-science-and-everyday-life-89267</a:t>
            </a:r>
            <a:endParaRPr lang="tr-TR" sz="800" i="1" dirty="0">
              <a:solidFill>
                <a:srgbClr val="222222"/>
              </a:solidFill>
              <a:latin typeface="Arial" panose="020B0604020202020204" pitchFamily="34" charset="0"/>
            </a:endParaRPr>
          </a:p>
          <a:p>
            <a:pPr marL="457200" algn="just">
              <a:spcAft>
                <a:spcPts val="0"/>
              </a:spcAft>
            </a:pPr>
            <a:endParaRPr lang="tr-TR" sz="800" i="1" dirty="0">
              <a:solidFill>
                <a:srgbClr val="222222"/>
              </a:solidFill>
              <a:latin typeface="Arial" panose="020B0604020202020204" pitchFamily="34" charset="0"/>
            </a:endParaRPr>
          </a:p>
          <a:p>
            <a:pPr marL="457200" algn="just">
              <a:spcAft>
                <a:spcPts val="0"/>
              </a:spcAft>
            </a:pPr>
            <a:r>
              <a:rPr lang="en-US" sz="800" i="1" dirty="0">
                <a:solidFill>
                  <a:srgbClr val="222222"/>
                </a:solidFill>
                <a:latin typeface="Arial" panose="020B0604020202020204" pitchFamily="34" charset="0"/>
                <a:hlinkClick r:id="rId3">
                  <a:extLst>
                    <a:ext uri="{A12FA001-AC4F-418D-AE19-62706E023703}">
                      <ahyp:hlinkClr xmlns:ahyp="http://schemas.microsoft.com/office/drawing/2018/hyperlinkcolor" val="tx"/>
                    </a:ext>
                  </a:extLst>
                </a:hlinkClick>
              </a:rPr>
              <a:t>https://blogs.mathworks.com/deep-learning/2019/05/13/deep-learning-for-signal-processing-applications/</a:t>
            </a:r>
            <a:endParaRPr lang="tr-TR" sz="800" i="1" dirty="0">
              <a:solidFill>
                <a:srgbClr val="222222"/>
              </a:solidFill>
              <a:latin typeface="Arial" panose="020B0604020202020204" pitchFamily="34" charset="0"/>
            </a:endParaRPr>
          </a:p>
          <a:p>
            <a:pPr marL="457200" algn="just">
              <a:spcAft>
                <a:spcPts val="0"/>
              </a:spcAft>
            </a:pPr>
            <a:endParaRPr lang="tr-TR" sz="800" i="1" dirty="0">
              <a:solidFill>
                <a:srgbClr val="222222"/>
              </a:solidFill>
              <a:latin typeface="Arial" panose="020B0604020202020204" pitchFamily="34" charset="0"/>
            </a:endParaRPr>
          </a:p>
          <a:p>
            <a:pPr marL="457200" algn="just">
              <a:spcAft>
                <a:spcPts val="0"/>
              </a:spcAft>
            </a:pPr>
            <a:r>
              <a:rPr lang="tr-TR" sz="800" i="1" dirty="0">
                <a:solidFill>
                  <a:srgbClr val="222222"/>
                </a:solidFill>
                <a:latin typeface="Arial" panose="020B0604020202020204" pitchFamily="34" charset="0"/>
              </a:rPr>
              <a:t>https://www.kdnuggets.com/2020/07/deep-learning-signal-processing.html</a:t>
            </a:r>
          </a:p>
          <a:p>
            <a:pPr marL="457200" algn="just">
              <a:spcAft>
                <a:spcPts val="0"/>
              </a:spcAft>
            </a:pPr>
            <a:endParaRPr lang="tr-TR" sz="800" i="1" dirty="0">
              <a:solidFill>
                <a:srgbClr val="222222"/>
              </a:solidFill>
              <a:latin typeface="Arial" panose="020B0604020202020204" pitchFamily="34" charset="0"/>
            </a:endParaRPr>
          </a:p>
          <a:p>
            <a:pPr marL="457200" algn="just">
              <a:spcAft>
                <a:spcPts val="0"/>
              </a:spcAft>
            </a:pPr>
            <a:r>
              <a:rPr lang="en-US" sz="800" i="1" dirty="0">
                <a:solidFill>
                  <a:srgbClr val="222222"/>
                </a:solidFill>
                <a:latin typeface="Arial" panose="020B0604020202020204" pitchFamily="34" charset="0"/>
                <a:hlinkClick r:id="rId4">
                  <a:extLst>
                    <a:ext uri="{A12FA001-AC4F-418D-AE19-62706E023703}">
                      <ahyp:hlinkClr xmlns:ahyp="http://schemas.microsoft.com/office/drawing/2018/hyperlinkcolor" val="tx"/>
                    </a:ext>
                  </a:extLst>
                </a:hlinkClick>
              </a:rPr>
              <a:t>https://towardsdatascience.com/audio-deep-learning-made-simple-automatic-speech-recognition-asr-how-it-works-716cfce4c706</a:t>
            </a:r>
            <a:endParaRPr lang="tr-TR" sz="800" i="1" dirty="0">
              <a:solidFill>
                <a:srgbClr val="222222"/>
              </a:solidFill>
              <a:latin typeface="Arial" panose="020B0604020202020204" pitchFamily="34" charset="0"/>
            </a:endParaRPr>
          </a:p>
          <a:p>
            <a:pPr marL="457200" algn="just">
              <a:spcAft>
                <a:spcPts val="0"/>
              </a:spcAft>
            </a:pPr>
            <a:endParaRPr lang="tr-TR" sz="800" i="1" dirty="0">
              <a:solidFill>
                <a:srgbClr val="222222"/>
              </a:solidFill>
              <a:latin typeface="Arial" panose="020B0604020202020204" pitchFamily="34" charset="0"/>
            </a:endParaRPr>
          </a:p>
          <a:p>
            <a:pPr marL="457200" algn="just">
              <a:spcAft>
                <a:spcPts val="0"/>
              </a:spcAft>
            </a:pPr>
            <a:r>
              <a:rPr lang="tr-TR" sz="800" i="1" dirty="0">
                <a:solidFill>
                  <a:srgbClr val="222222"/>
                </a:solidFill>
                <a:latin typeface="Arial" panose="020B0604020202020204" pitchFamily="34" charset="0"/>
                <a:hlinkClick r:id="rId5">
                  <a:extLst>
                    <a:ext uri="{A12FA001-AC4F-418D-AE19-62706E023703}">
                      <ahyp:hlinkClr xmlns:ahyp="http://schemas.microsoft.com/office/drawing/2018/hyperlinkcolor" val="tx"/>
                    </a:ext>
                  </a:extLst>
                </a:hlinkClick>
              </a:rPr>
              <a:t>https://www.ortholive.com/blog/how-does-e-health-differ-from-telehealth-and-telemedicine/</a:t>
            </a:r>
            <a:endParaRPr lang="tr-TR" sz="800" i="1" dirty="0">
              <a:solidFill>
                <a:srgbClr val="222222"/>
              </a:solidFill>
              <a:latin typeface="Arial" panose="020B0604020202020204" pitchFamily="34" charset="0"/>
            </a:endParaRPr>
          </a:p>
          <a:p>
            <a:pPr marL="457200" algn="just">
              <a:spcAft>
                <a:spcPts val="0"/>
              </a:spcAft>
            </a:pPr>
            <a:endParaRPr lang="tr-TR" sz="800" i="1" dirty="0">
              <a:solidFill>
                <a:srgbClr val="222222"/>
              </a:solidFill>
              <a:latin typeface="Arial" panose="020B0604020202020204" pitchFamily="34" charset="0"/>
            </a:endParaRPr>
          </a:p>
          <a:p>
            <a:pPr marL="457200" algn="just">
              <a:spcAft>
                <a:spcPts val="0"/>
              </a:spcAft>
            </a:pPr>
            <a:r>
              <a:rPr lang="tr-TR" sz="800" i="1" dirty="0">
                <a:solidFill>
                  <a:srgbClr val="222222"/>
                </a:solidFill>
                <a:latin typeface="Arial" panose="020B0604020202020204" pitchFamily="34" charset="0"/>
                <a:hlinkClick r:id="rId6">
                  <a:extLst>
                    <a:ext uri="{A12FA001-AC4F-418D-AE19-62706E023703}">
                      <ahyp:hlinkClr xmlns:ahyp="http://schemas.microsoft.com/office/drawing/2018/hyperlinkcolor" val="tx"/>
                    </a:ext>
                  </a:extLst>
                </a:hlinkClick>
              </a:rPr>
              <a:t>https://signalprocessingsociety.org/our-story/signal-processing-101</a:t>
            </a:r>
            <a:endParaRPr lang="tr-TR" sz="800" i="1" dirty="0">
              <a:solidFill>
                <a:srgbClr val="222222"/>
              </a:solidFill>
              <a:latin typeface="Arial" panose="020B0604020202020204" pitchFamily="34" charset="0"/>
            </a:endParaRPr>
          </a:p>
          <a:p>
            <a:pPr marL="457200" algn="just">
              <a:spcAft>
                <a:spcPts val="0"/>
              </a:spcAft>
            </a:pPr>
            <a:endParaRPr lang="tr-TR" sz="800" i="1" dirty="0">
              <a:solidFill>
                <a:srgbClr val="222222"/>
              </a:solidFill>
              <a:latin typeface="Arial" panose="020B0604020202020204" pitchFamily="34" charset="0"/>
            </a:endParaRPr>
          </a:p>
          <a:p>
            <a:pPr marL="457200" algn="just">
              <a:spcAft>
                <a:spcPts val="0"/>
              </a:spcAft>
            </a:pPr>
            <a:r>
              <a:rPr lang="en-US" sz="800" i="1" dirty="0" err="1">
                <a:solidFill>
                  <a:srgbClr val="222222"/>
                </a:solidFill>
                <a:latin typeface="Arial" panose="020B0604020202020204" pitchFamily="34" charset="0"/>
              </a:rPr>
              <a:t>Sih</a:t>
            </a:r>
            <a:r>
              <a:rPr lang="en-US" sz="800" i="1" dirty="0">
                <a:solidFill>
                  <a:srgbClr val="222222"/>
                </a:solidFill>
                <a:latin typeface="Arial" panose="020B0604020202020204" pitchFamily="34" charset="0"/>
              </a:rPr>
              <a:t>, G. C., &amp; Tang, K. K. (2013). Dwelling time of normal and abnormal brain waves connected with their transformability and sustainability. Theoretical and Applied Fracture Mechanics, 65, 34-46.</a:t>
            </a:r>
            <a:endParaRPr lang="tr-TR" sz="800" i="1" dirty="0">
              <a:solidFill>
                <a:srgbClr val="222222"/>
              </a:solidFill>
              <a:latin typeface="Arial" panose="020B0604020202020204" pitchFamily="34" charset="0"/>
            </a:endParaRPr>
          </a:p>
          <a:p>
            <a:pPr marL="457200" algn="just">
              <a:spcAft>
                <a:spcPts val="0"/>
              </a:spcAft>
            </a:pPr>
            <a:endParaRPr lang="tr-TR" sz="800" i="1" dirty="0">
              <a:solidFill>
                <a:srgbClr val="222222"/>
              </a:solidFill>
              <a:latin typeface="Arial" panose="020B0604020202020204" pitchFamily="34" charset="0"/>
            </a:endParaRPr>
          </a:p>
          <a:p>
            <a:pPr marL="457200" algn="just">
              <a:spcAft>
                <a:spcPts val="0"/>
              </a:spcAft>
            </a:pPr>
            <a:r>
              <a:rPr lang="tr-TR" sz="800" i="1" dirty="0" err="1">
                <a:solidFill>
                  <a:srgbClr val="222222"/>
                </a:solidFill>
                <a:latin typeface="Arial" panose="020B0604020202020204" pitchFamily="34" charset="0"/>
              </a:rPr>
              <a:t>Goundar</a:t>
            </a:r>
            <a:r>
              <a:rPr lang="tr-TR" sz="800" i="1" dirty="0">
                <a:solidFill>
                  <a:srgbClr val="222222"/>
                </a:solidFill>
                <a:latin typeface="Arial" panose="020B0604020202020204" pitchFamily="34" charset="0"/>
              </a:rPr>
              <a:t>, S. S., </a:t>
            </a:r>
            <a:r>
              <a:rPr lang="tr-TR" sz="800" i="1" dirty="0" err="1">
                <a:solidFill>
                  <a:srgbClr val="222222"/>
                </a:solidFill>
                <a:latin typeface="Arial" panose="020B0604020202020204" pitchFamily="34" charset="0"/>
              </a:rPr>
              <a:t>Pillai</a:t>
            </a:r>
            <a:r>
              <a:rPr lang="tr-TR" sz="800" i="1" dirty="0">
                <a:solidFill>
                  <a:srgbClr val="222222"/>
                </a:solidFill>
                <a:latin typeface="Arial" panose="020B0604020202020204" pitchFamily="34" charset="0"/>
              </a:rPr>
              <a:t>, M. R., </a:t>
            </a:r>
            <a:r>
              <a:rPr lang="tr-TR" sz="800" i="1" dirty="0" err="1">
                <a:solidFill>
                  <a:srgbClr val="222222"/>
                </a:solidFill>
                <a:latin typeface="Arial" panose="020B0604020202020204" pitchFamily="34" charset="0"/>
              </a:rPr>
              <a:t>Mamun</a:t>
            </a:r>
            <a:r>
              <a:rPr lang="tr-TR" sz="800" i="1" dirty="0">
                <a:solidFill>
                  <a:srgbClr val="222222"/>
                </a:solidFill>
                <a:latin typeface="Arial" panose="020B0604020202020204" pitchFamily="34" charset="0"/>
              </a:rPr>
              <a:t>, K. A., </a:t>
            </a:r>
            <a:r>
              <a:rPr lang="tr-TR" sz="800" i="1" dirty="0" err="1">
                <a:solidFill>
                  <a:srgbClr val="222222"/>
                </a:solidFill>
                <a:latin typeface="Arial" panose="020B0604020202020204" pitchFamily="34" charset="0"/>
              </a:rPr>
              <a:t>Islam</a:t>
            </a:r>
            <a:r>
              <a:rPr lang="tr-TR" sz="800" i="1" dirty="0">
                <a:solidFill>
                  <a:srgbClr val="222222"/>
                </a:solidFill>
                <a:latin typeface="Arial" panose="020B0604020202020204" pitchFamily="34" charset="0"/>
              </a:rPr>
              <a:t>, F. R., &amp; </a:t>
            </a:r>
            <a:r>
              <a:rPr lang="tr-TR" sz="800" i="1" dirty="0" err="1">
                <a:solidFill>
                  <a:srgbClr val="222222"/>
                </a:solidFill>
                <a:latin typeface="Arial" panose="020B0604020202020204" pitchFamily="34" charset="0"/>
              </a:rPr>
              <a:t>Deo</a:t>
            </a:r>
            <a:r>
              <a:rPr lang="tr-TR" sz="800" i="1" dirty="0">
                <a:solidFill>
                  <a:srgbClr val="222222"/>
                </a:solidFill>
                <a:latin typeface="Arial" panose="020B0604020202020204" pitchFamily="34" charset="0"/>
              </a:rPr>
              <a:t>, R. (2015, </a:t>
            </a:r>
            <a:r>
              <a:rPr lang="tr-TR" sz="800" i="1" dirty="0" err="1">
                <a:solidFill>
                  <a:srgbClr val="222222"/>
                </a:solidFill>
                <a:latin typeface="Arial" panose="020B0604020202020204" pitchFamily="34" charset="0"/>
              </a:rPr>
              <a:t>December</a:t>
            </a:r>
            <a:r>
              <a:rPr lang="tr-TR" sz="800" i="1" dirty="0">
                <a:solidFill>
                  <a:srgbClr val="222222"/>
                </a:solidFill>
                <a:latin typeface="Arial" panose="020B0604020202020204" pitchFamily="34" charset="0"/>
              </a:rPr>
              <a:t>). Real time </a:t>
            </a:r>
            <a:r>
              <a:rPr lang="tr-TR" sz="800" i="1" dirty="0" err="1">
                <a:solidFill>
                  <a:srgbClr val="222222"/>
                </a:solidFill>
                <a:latin typeface="Arial" panose="020B0604020202020204" pitchFamily="34" charset="0"/>
              </a:rPr>
              <a:t>condition</a:t>
            </a:r>
            <a:r>
              <a:rPr lang="tr-TR" sz="800" i="1" dirty="0">
                <a:solidFill>
                  <a:srgbClr val="222222"/>
                </a:solidFill>
                <a:latin typeface="Arial" panose="020B0604020202020204" pitchFamily="34" charset="0"/>
              </a:rPr>
              <a:t> </a:t>
            </a:r>
            <a:r>
              <a:rPr lang="tr-TR" sz="800" i="1" dirty="0" err="1">
                <a:solidFill>
                  <a:srgbClr val="222222"/>
                </a:solidFill>
                <a:latin typeface="Arial" panose="020B0604020202020204" pitchFamily="34" charset="0"/>
              </a:rPr>
              <a:t>monitoring</a:t>
            </a:r>
            <a:r>
              <a:rPr lang="tr-TR" sz="800" i="1" dirty="0">
                <a:solidFill>
                  <a:srgbClr val="222222"/>
                </a:solidFill>
                <a:latin typeface="Arial" panose="020B0604020202020204" pitchFamily="34" charset="0"/>
              </a:rPr>
              <a:t> </a:t>
            </a:r>
            <a:r>
              <a:rPr lang="tr-TR" sz="800" i="1" dirty="0" err="1">
                <a:solidFill>
                  <a:srgbClr val="222222"/>
                </a:solidFill>
                <a:latin typeface="Arial" panose="020B0604020202020204" pitchFamily="34" charset="0"/>
              </a:rPr>
              <a:t>system</a:t>
            </a:r>
            <a:r>
              <a:rPr lang="tr-TR" sz="800" i="1" dirty="0">
                <a:solidFill>
                  <a:srgbClr val="222222"/>
                </a:solidFill>
                <a:latin typeface="Arial" panose="020B0604020202020204" pitchFamily="34" charset="0"/>
              </a:rPr>
              <a:t> </a:t>
            </a:r>
            <a:r>
              <a:rPr lang="tr-TR" sz="800" i="1" dirty="0" err="1">
                <a:solidFill>
                  <a:srgbClr val="222222"/>
                </a:solidFill>
                <a:latin typeface="Arial" panose="020B0604020202020204" pitchFamily="34" charset="0"/>
              </a:rPr>
              <a:t>for</a:t>
            </a:r>
            <a:r>
              <a:rPr lang="tr-TR" sz="800" i="1" dirty="0">
                <a:solidFill>
                  <a:srgbClr val="222222"/>
                </a:solidFill>
                <a:latin typeface="Arial" panose="020B0604020202020204" pitchFamily="34" charset="0"/>
              </a:rPr>
              <a:t> </a:t>
            </a:r>
            <a:r>
              <a:rPr lang="tr-TR" sz="800" i="1" dirty="0" err="1">
                <a:solidFill>
                  <a:srgbClr val="222222"/>
                </a:solidFill>
                <a:latin typeface="Arial" panose="020B0604020202020204" pitchFamily="34" charset="0"/>
              </a:rPr>
              <a:t>industrial</a:t>
            </a:r>
            <a:r>
              <a:rPr lang="tr-TR" sz="800" i="1" dirty="0">
                <a:solidFill>
                  <a:srgbClr val="222222"/>
                </a:solidFill>
                <a:latin typeface="Arial" panose="020B0604020202020204" pitchFamily="34" charset="0"/>
              </a:rPr>
              <a:t> </a:t>
            </a:r>
            <a:r>
              <a:rPr lang="tr-TR" sz="800" i="1" dirty="0" err="1">
                <a:solidFill>
                  <a:srgbClr val="222222"/>
                </a:solidFill>
                <a:latin typeface="Arial" panose="020B0604020202020204" pitchFamily="34" charset="0"/>
              </a:rPr>
              <a:t>motors</a:t>
            </a:r>
            <a:r>
              <a:rPr lang="tr-TR" sz="800" i="1" dirty="0">
                <a:solidFill>
                  <a:srgbClr val="222222"/>
                </a:solidFill>
                <a:latin typeface="Arial" panose="020B0604020202020204" pitchFamily="34" charset="0"/>
              </a:rPr>
              <a:t>. </a:t>
            </a:r>
            <a:r>
              <a:rPr lang="tr-TR" sz="800" i="1" dirty="0" err="1">
                <a:solidFill>
                  <a:srgbClr val="222222"/>
                </a:solidFill>
                <a:latin typeface="Arial" panose="020B0604020202020204" pitchFamily="34" charset="0"/>
              </a:rPr>
              <a:t>In</a:t>
            </a:r>
            <a:r>
              <a:rPr lang="tr-TR" sz="800" i="1" dirty="0">
                <a:solidFill>
                  <a:srgbClr val="222222"/>
                </a:solidFill>
                <a:latin typeface="Arial" panose="020B0604020202020204" pitchFamily="34" charset="0"/>
              </a:rPr>
              <a:t> 2015 2nd </a:t>
            </a:r>
            <a:r>
              <a:rPr lang="tr-TR" sz="800" i="1" dirty="0" err="1">
                <a:solidFill>
                  <a:srgbClr val="222222"/>
                </a:solidFill>
                <a:latin typeface="Arial" panose="020B0604020202020204" pitchFamily="34" charset="0"/>
              </a:rPr>
              <a:t>Asia</a:t>
            </a:r>
            <a:r>
              <a:rPr lang="tr-TR" sz="800" i="1" dirty="0">
                <a:solidFill>
                  <a:srgbClr val="222222"/>
                </a:solidFill>
                <a:latin typeface="Arial" panose="020B0604020202020204" pitchFamily="34" charset="0"/>
              </a:rPr>
              <a:t>-Pacific World </a:t>
            </a:r>
            <a:r>
              <a:rPr lang="tr-TR" sz="800" i="1" dirty="0" err="1">
                <a:solidFill>
                  <a:srgbClr val="222222"/>
                </a:solidFill>
                <a:latin typeface="Arial" panose="020B0604020202020204" pitchFamily="34" charset="0"/>
              </a:rPr>
              <a:t>Congress</a:t>
            </a:r>
            <a:r>
              <a:rPr lang="tr-TR" sz="800" i="1" dirty="0">
                <a:solidFill>
                  <a:srgbClr val="222222"/>
                </a:solidFill>
                <a:latin typeface="Arial" panose="020B0604020202020204" pitchFamily="34" charset="0"/>
              </a:rPr>
              <a:t> on </a:t>
            </a:r>
            <a:r>
              <a:rPr lang="tr-TR" sz="800" i="1" dirty="0" err="1">
                <a:solidFill>
                  <a:srgbClr val="222222"/>
                </a:solidFill>
                <a:latin typeface="Arial" panose="020B0604020202020204" pitchFamily="34" charset="0"/>
              </a:rPr>
              <a:t>Computer</a:t>
            </a:r>
            <a:r>
              <a:rPr lang="tr-TR" sz="800" i="1" dirty="0">
                <a:solidFill>
                  <a:srgbClr val="222222"/>
                </a:solidFill>
                <a:latin typeface="Arial" panose="020B0604020202020204" pitchFamily="34" charset="0"/>
              </a:rPr>
              <a:t> </a:t>
            </a:r>
            <a:r>
              <a:rPr lang="tr-TR" sz="800" i="1" dirty="0" err="1">
                <a:solidFill>
                  <a:srgbClr val="222222"/>
                </a:solidFill>
                <a:latin typeface="Arial" panose="020B0604020202020204" pitchFamily="34" charset="0"/>
              </a:rPr>
              <a:t>Science</a:t>
            </a:r>
            <a:r>
              <a:rPr lang="tr-TR" sz="800" i="1" dirty="0">
                <a:solidFill>
                  <a:srgbClr val="222222"/>
                </a:solidFill>
                <a:latin typeface="Arial" panose="020B0604020202020204" pitchFamily="34" charset="0"/>
              </a:rPr>
              <a:t> </a:t>
            </a:r>
            <a:r>
              <a:rPr lang="tr-TR" sz="800" i="1" dirty="0" err="1">
                <a:solidFill>
                  <a:srgbClr val="222222"/>
                </a:solidFill>
                <a:latin typeface="Arial" panose="020B0604020202020204" pitchFamily="34" charset="0"/>
              </a:rPr>
              <a:t>and</a:t>
            </a:r>
            <a:r>
              <a:rPr lang="tr-TR" sz="800" i="1" dirty="0">
                <a:solidFill>
                  <a:srgbClr val="222222"/>
                </a:solidFill>
                <a:latin typeface="Arial" panose="020B0604020202020204" pitchFamily="34" charset="0"/>
              </a:rPr>
              <a:t> </a:t>
            </a:r>
            <a:r>
              <a:rPr lang="tr-TR" sz="800" i="1" dirty="0" err="1">
                <a:solidFill>
                  <a:srgbClr val="222222"/>
                </a:solidFill>
                <a:latin typeface="Arial" panose="020B0604020202020204" pitchFamily="34" charset="0"/>
              </a:rPr>
              <a:t>Engineering</a:t>
            </a:r>
            <a:r>
              <a:rPr lang="tr-TR" sz="800" i="1" dirty="0">
                <a:solidFill>
                  <a:srgbClr val="222222"/>
                </a:solidFill>
                <a:latin typeface="Arial" panose="020B0604020202020204" pitchFamily="34" charset="0"/>
              </a:rPr>
              <a:t> (APWC on CSE) (</a:t>
            </a:r>
            <a:r>
              <a:rPr lang="tr-TR" sz="800" i="1" dirty="0" err="1">
                <a:solidFill>
                  <a:srgbClr val="222222"/>
                </a:solidFill>
                <a:latin typeface="Arial" panose="020B0604020202020204" pitchFamily="34" charset="0"/>
              </a:rPr>
              <a:t>pp</a:t>
            </a:r>
            <a:r>
              <a:rPr lang="tr-TR" sz="800" i="1" dirty="0">
                <a:solidFill>
                  <a:srgbClr val="222222"/>
                </a:solidFill>
                <a:latin typeface="Arial" panose="020B0604020202020204" pitchFamily="34" charset="0"/>
              </a:rPr>
              <a:t>. 1-9). IEEE.</a:t>
            </a:r>
          </a:p>
          <a:p>
            <a:pPr marL="457200" algn="just">
              <a:spcAft>
                <a:spcPts val="0"/>
              </a:spcAft>
            </a:pPr>
            <a:endParaRPr lang="tr-TR" sz="800" i="1" dirty="0">
              <a:solidFill>
                <a:srgbClr val="222222"/>
              </a:solidFill>
              <a:latin typeface="Arial" panose="020B0604020202020204" pitchFamily="34" charset="0"/>
            </a:endParaRPr>
          </a:p>
          <a:p>
            <a:pPr marL="457200" algn="just">
              <a:spcAft>
                <a:spcPts val="0"/>
              </a:spcAft>
            </a:pPr>
            <a:r>
              <a:rPr lang="tr-TR" sz="800" i="1" dirty="0">
                <a:solidFill>
                  <a:srgbClr val="222222"/>
                </a:solidFill>
                <a:latin typeface="Arial" panose="020B0604020202020204" pitchFamily="34" charset="0"/>
                <a:hlinkClick r:id="rId7">
                  <a:extLst>
                    <a:ext uri="{A12FA001-AC4F-418D-AE19-62706E023703}">
                      <ahyp:hlinkClr xmlns:ahyp="http://schemas.microsoft.com/office/drawing/2018/hyperlinkcolor" val="tx"/>
                    </a:ext>
                  </a:extLst>
                </a:hlinkClick>
              </a:rPr>
              <a:t>https://www.electronicsforu.com/market-verticals/autopilot-applications-autonomous-vehicles</a:t>
            </a:r>
            <a:endParaRPr lang="tr-TR" sz="800" i="1" dirty="0">
              <a:solidFill>
                <a:srgbClr val="222222"/>
              </a:solidFill>
              <a:latin typeface="Arial" panose="020B0604020202020204" pitchFamily="34" charset="0"/>
            </a:endParaRPr>
          </a:p>
          <a:p>
            <a:pPr marL="457200" algn="just">
              <a:spcAft>
                <a:spcPts val="0"/>
              </a:spcAft>
            </a:pPr>
            <a:endParaRPr lang="tr-TR" sz="800" i="1" dirty="0">
              <a:solidFill>
                <a:srgbClr val="222222"/>
              </a:solidFill>
              <a:latin typeface="Arial" panose="020B0604020202020204" pitchFamily="34" charset="0"/>
            </a:endParaRPr>
          </a:p>
          <a:p>
            <a:pPr marL="457200" algn="just">
              <a:spcAft>
                <a:spcPts val="0"/>
              </a:spcAft>
            </a:pPr>
            <a:endParaRPr lang="tr-TR" sz="800" i="1" dirty="0">
              <a:solidFill>
                <a:srgbClr val="222222"/>
              </a:solidFill>
              <a:latin typeface="Arial" panose="020B0604020202020204" pitchFamily="34" charset="0"/>
            </a:endParaRPr>
          </a:p>
          <a:p>
            <a:pPr marL="457200" algn="just">
              <a:spcAft>
                <a:spcPts val="0"/>
              </a:spcAft>
            </a:pPr>
            <a:endParaRPr lang="tr-TR" sz="800"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endParaRPr>
          </a:p>
          <a:p>
            <a:pPr marL="457200" algn="just">
              <a:spcAft>
                <a:spcPts val="0"/>
              </a:spcAft>
            </a:pPr>
            <a:endParaRPr lang="tr-TR" sz="800" dirty="0">
              <a:solidFill>
                <a:srgbClr val="222222"/>
              </a:solidFill>
              <a:latin typeface="Arial" panose="020B0604020202020204" pitchFamily="34" charset="0"/>
              <a:ea typeface="Calibri" panose="020F0502020204030204" pitchFamily="34" charset="0"/>
              <a:cs typeface="Times New Roman" panose="02020603050405020304" pitchFamily="18" charset="0"/>
            </a:endParaRPr>
          </a:p>
          <a:p>
            <a:pPr marL="457200" algn="just">
              <a:lnSpc>
                <a:spcPct val="150000"/>
              </a:lnSpc>
              <a:spcAft>
                <a:spcPts val="0"/>
              </a:spcAft>
            </a:pPr>
            <a:endParaRPr lang="tr-TR" sz="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65746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solidFill>
                  <a:schemeClr val="tx2"/>
                </a:solidFill>
              </a:rPr>
              <a:t>Sinyal Nedir?</a:t>
            </a:r>
          </a:p>
        </p:txBody>
      </p:sp>
      <p:sp>
        <p:nvSpPr>
          <p:cNvPr id="3" name="Veri Yer Tutucusu 2"/>
          <p:cNvSpPr>
            <a:spLocks noGrp="1"/>
          </p:cNvSpPr>
          <p:nvPr>
            <p:ph type="dt" sz="half" idx="10"/>
          </p:nvPr>
        </p:nvSpPr>
        <p:spPr/>
        <p:txBody>
          <a:bodyPr/>
          <a:lstStyle/>
          <a:p>
            <a:fld id="{DC486B32-E788-4585-A85A-B5B9C46E976B}" type="datetime1">
              <a:rPr lang="tr-TR" smtClean="0"/>
              <a:t>26.12.2021</a:t>
            </a:fld>
            <a:endParaRPr lang="tr-TR" dirty="0"/>
          </a:p>
        </p:txBody>
      </p:sp>
      <p:sp>
        <p:nvSpPr>
          <p:cNvPr id="7" name="Slayt Numarası Yer Tutucusu 6"/>
          <p:cNvSpPr>
            <a:spLocks noGrp="1"/>
          </p:cNvSpPr>
          <p:nvPr>
            <p:ph type="sldNum" sz="quarter" idx="12"/>
          </p:nvPr>
        </p:nvSpPr>
        <p:spPr/>
        <p:txBody>
          <a:bodyPr/>
          <a:lstStyle/>
          <a:p>
            <a:fld id="{F302176B-0E47-46AC-8F43-DAB4B8A37D06}" type="slidenum">
              <a:rPr lang="tr-TR" smtClean="0"/>
              <a:t>4</a:t>
            </a:fld>
            <a:endParaRPr lang="tr-TR" dirty="0"/>
          </a:p>
        </p:txBody>
      </p:sp>
      <p:sp>
        <p:nvSpPr>
          <p:cNvPr id="8" name="Metin kutusu 7">
            <a:extLst>
              <a:ext uri="{FF2B5EF4-FFF2-40B4-BE49-F238E27FC236}">
                <a16:creationId xmlns:a16="http://schemas.microsoft.com/office/drawing/2014/main" id="{B4060E49-7CE6-4356-8804-A5891911616E}"/>
              </a:ext>
            </a:extLst>
          </p:cNvPr>
          <p:cNvSpPr txBox="1"/>
          <p:nvPr/>
        </p:nvSpPr>
        <p:spPr>
          <a:xfrm>
            <a:off x="430296" y="1412776"/>
            <a:ext cx="8256504" cy="3276282"/>
          </a:xfrm>
          <a:prstGeom prst="rect">
            <a:avLst/>
          </a:prstGeom>
          <a:noFill/>
        </p:spPr>
        <p:txBody>
          <a:bodyPr wrap="square">
            <a:spAutoFit/>
          </a:bodyPr>
          <a:lstStyle/>
          <a:p>
            <a:pPr marL="285750" indent="-285750" algn="just">
              <a:lnSpc>
                <a:spcPct val="150000"/>
              </a:lnSpc>
              <a:buFont typeface="Wingdings" panose="05000000000000000000" pitchFamily="2" charset="2"/>
              <a:buChar char="v"/>
            </a:pPr>
            <a:r>
              <a:rPr lang="tr-TR" sz="2000" dirty="0"/>
              <a:t>Sinyal aslında, bir bilginin fiziksel desteğidir: ses kayıtları, görüntüler, videolar, farklı nitelikteki </a:t>
            </a:r>
            <a:r>
              <a:rPr lang="tr-TR" sz="2000" dirty="0" err="1"/>
              <a:t>sensörler</a:t>
            </a:r>
            <a:r>
              <a:rPr lang="tr-TR" sz="2000" dirty="0"/>
              <a:t> tarafından toplanan veriler… Metinler de dahil olmak üzere, sayısallaştırılan veya alınabilen hemen hemen her türlü veriyi içerir. Dünyamız, geçmiş ve günümüz teknolojisinin yarattığı, doğadan gelen, işlenebilen sinyallerle doludur. Matematik, işlemenin resmileştirilmesi ve performansının değerlendirilmesi için gerekli bir geçiş noktasıdır [1].</a:t>
            </a:r>
          </a:p>
        </p:txBody>
      </p:sp>
    </p:spTree>
    <p:extLst>
      <p:ext uri="{BB962C8B-B14F-4D97-AF65-F5344CB8AC3E}">
        <p14:creationId xmlns:p14="http://schemas.microsoft.com/office/powerpoint/2010/main" val="3585025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solidFill>
                  <a:schemeClr val="tx2"/>
                </a:solidFill>
              </a:rPr>
              <a:t>Analog ve Dijital Sinyal Nedir?</a:t>
            </a:r>
          </a:p>
        </p:txBody>
      </p:sp>
      <p:sp>
        <p:nvSpPr>
          <p:cNvPr id="3" name="Veri Yer Tutucusu 2"/>
          <p:cNvSpPr>
            <a:spLocks noGrp="1"/>
          </p:cNvSpPr>
          <p:nvPr>
            <p:ph type="dt" sz="half" idx="10"/>
          </p:nvPr>
        </p:nvSpPr>
        <p:spPr/>
        <p:txBody>
          <a:bodyPr/>
          <a:lstStyle/>
          <a:p>
            <a:fld id="{DC486B32-E788-4585-A85A-B5B9C46E976B}" type="datetime1">
              <a:rPr lang="tr-TR" smtClean="0"/>
              <a:t>26.12.2021</a:t>
            </a:fld>
            <a:endParaRPr lang="tr-TR" dirty="0"/>
          </a:p>
        </p:txBody>
      </p:sp>
      <p:sp>
        <p:nvSpPr>
          <p:cNvPr id="7" name="Slayt Numarası Yer Tutucusu 6"/>
          <p:cNvSpPr>
            <a:spLocks noGrp="1"/>
          </p:cNvSpPr>
          <p:nvPr>
            <p:ph type="sldNum" sz="quarter" idx="12"/>
          </p:nvPr>
        </p:nvSpPr>
        <p:spPr/>
        <p:txBody>
          <a:bodyPr/>
          <a:lstStyle/>
          <a:p>
            <a:fld id="{F302176B-0E47-46AC-8F43-DAB4B8A37D06}" type="slidenum">
              <a:rPr lang="tr-TR" smtClean="0"/>
              <a:t>5</a:t>
            </a:fld>
            <a:endParaRPr lang="tr-TR" dirty="0"/>
          </a:p>
        </p:txBody>
      </p:sp>
      <p:sp>
        <p:nvSpPr>
          <p:cNvPr id="8" name="Metin kutusu 7">
            <a:extLst>
              <a:ext uri="{FF2B5EF4-FFF2-40B4-BE49-F238E27FC236}">
                <a16:creationId xmlns:a16="http://schemas.microsoft.com/office/drawing/2014/main" id="{B4060E49-7CE6-4356-8804-A5891911616E}"/>
              </a:ext>
            </a:extLst>
          </p:cNvPr>
          <p:cNvSpPr txBox="1"/>
          <p:nvPr/>
        </p:nvSpPr>
        <p:spPr>
          <a:xfrm>
            <a:off x="430296" y="1412776"/>
            <a:ext cx="8256504" cy="3276282"/>
          </a:xfrm>
          <a:prstGeom prst="rect">
            <a:avLst/>
          </a:prstGeom>
          <a:noFill/>
        </p:spPr>
        <p:txBody>
          <a:bodyPr wrap="square">
            <a:spAutoFit/>
          </a:bodyPr>
          <a:lstStyle/>
          <a:p>
            <a:pPr marL="285750" indent="-285750" algn="just">
              <a:lnSpc>
                <a:spcPct val="150000"/>
              </a:lnSpc>
              <a:buFont typeface="Wingdings" panose="05000000000000000000" pitchFamily="2" charset="2"/>
              <a:buChar char="v"/>
            </a:pPr>
            <a:r>
              <a:rPr lang="tr-TR" sz="2000" dirty="0"/>
              <a:t>Analog Sinyaller ve Dijital Sinyaller, genellikle elektrik sinyalleri yoluyla veri iletimi için kullanılır. Analog sinyal, belli bir süre boyunca kaymaya devam eden sürekli bir dalgadır. Dijital sinyal doğada farklıdır. Analog Sinyal kesintisiz ve süreklidir. Dijital sinyal ise  Sayısallaştırılmış sinyal formatı olarak bilinmektedir. </a:t>
            </a:r>
          </a:p>
          <a:p>
            <a:pPr marL="285750" indent="-285750" algn="just">
              <a:lnSpc>
                <a:spcPct val="150000"/>
              </a:lnSpc>
              <a:buFont typeface="Wingdings" panose="05000000000000000000" pitchFamily="2" charset="2"/>
              <a:buChar char="v"/>
            </a:pPr>
            <a:r>
              <a:rPr lang="tr-TR" sz="2000" dirty="0"/>
              <a:t>Bilgisayar gibi dijital domain de çalışan cihazlara bir analog bilgi aktarmak istediğinizde bu bilgiyi öncelikle dijitale çevirmemiz gerekmektedir</a:t>
            </a:r>
          </a:p>
        </p:txBody>
      </p:sp>
    </p:spTree>
    <p:extLst>
      <p:ext uri="{BB962C8B-B14F-4D97-AF65-F5344CB8AC3E}">
        <p14:creationId xmlns:p14="http://schemas.microsoft.com/office/powerpoint/2010/main" val="2361269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solidFill>
                  <a:schemeClr val="tx2"/>
                </a:solidFill>
              </a:rPr>
              <a:t>Analog ve Dijital Sinyal Nedir?</a:t>
            </a:r>
          </a:p>
        </p:txBody>
      </p:sp>
      <p:sp>
        <p:nvSpPr>
          <p:cNvPr id="3" name="Veri Yer Tutucusu 2"/>
          <p:cNvSpPr>
            <a:spLocks noGrp="1"/>
          </p:cNvSpPr>
          <p:nvPr>
            <p:ph type="dt" sz="half" idx="10"/>
          </p:nvPr>
        </p:nvSpPr>
        <p:spPr/>
        <p:txBody>
          <a:bodyPr/>
          <a:lstStyle/>
          <a:p>
            <a:fld id="{DC486B32-E788-4585-A85A-B5B9C46E976B}" type="datetime1">
              <a:rPr lang="tr-TR" smtClean="0"/>
              <a:t>26.12.2021</a:t>
            </a:fld>
            <a:endParaRPr lang="tr-TR" dirty="0"/>
          </a:p>
        </p:txBody>
      </p:sp>
      <p:sp>
        <p:nvSpPr>
          <p:cNvPr id="7" name="Slayt Numarası Yer Tutucusu 6"/>
          <p:cNvSpPr>
            <a:spLocks noGrp="1"/>
          </p:cNvSpPr>
          <p:nvPr>
            <p:ph type="sldNum" sz="quarter" idx="12"/>
          </p:nvPr>
        </p:nvSpPr>
        <p:spPr/>
        <p:txBody>
          <a:bodyPr/>
          <a:lstStyle/>
          <a:p>
            <a:fld id="{F302176B-0E47-46AC-8F43-DAB4B8A37D06}" type="slidenum">
              <a:rPr lang="tr-TR" smtClean="0"/>
              <a:t>6</a:t>
            </a:fld>
            <a:endParaRPr lang="tr-TR" dirty="0"/>
          </a:p>
        </p:txBody>
      </p:sp>
      <p:sp>
        <p:nvSpPr>
          <p:cNvPr id="8" name="Metin kutusu 7">
            <a:extLst>
              <a:ext uri="{FF2B5EF4-FFF2-40B4-BE49-F238E27FC236}">
                <a16:creationId xmlns:a16="http://schemas.microsoft.com/office/drawing/2014/main" id="{B4060E49-7CE6-4356-8804-A5891911616E}"/>
              </a:ext>
            </a:extLst>
          </p:cNvPr>
          <p:cNvSpPr txBox="1"/>
          <p:nvPr/>
        </p:nvSpPr>
        <p:spPr>
          <a:xfrm>
            <a:off x="2401637" y="1421038"/>
            <a:ext cx="8256504" cy="506292"/>
          </a:xfrm>
          <a:prstGeom prst="rect">
            <a:avLst/>
          </a:prstGeom>
          <a:noFill/>
        </p:spPr>
        <p:txBody>
          <a:bodyPr wrap="square">
            <a:spAutoFit/>
          </a:bodyPr>
          <a:lstStyle/>
          <a:p>
            <a:pPr marL="285750" indent="-285750" algn="just">
              <a:lnSpc>
                <a:spcPct val="150000"/>
              </a:lnSpc>
              <a:buFont typeface="Wingdings" panose="05000000000000000000" pitchFamily="2" charset="2"/>
              <a:buChar char="v"/>
            </a:pPr>
            <a:r>
              <a:rPr lang="tr-TR" sz="2000" dirty="0"/>
              <a:t>Analog Sinyaller ve Dijital Sinyaller</a:t>
            </a:r>
          </a:p>
        </p:txBody>
      </p:sp>
      <p:pic>
        <p:nvPicPr>
          <p:cNvPr id="5" name="Resim 4" descr="metin içeren bir resim&#10;&#10;Açıklama otomatik olarak oluşturuldu">
            <a:extLst>
              <a:ext uri="{FF2B5EF4-FFF2-40B4-BE49-F238E27FC236}">
                <a16:creationId xmlns:a16="http://schemas.microsoft.com/office/drawing/2014/main" id="{688C6557-B181-4038-A563-A66C74C82B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2204864"/>
            <a:ext cx="3154953" cy="2956816"/>
          </a:xfrm>
          <a:prstGeom prst="rect">
            <a:avLst/>
          </a:prstGeom>
        </p:spPr>
      </p:pic>
      <p:pic>
        <p:nvPicPr>
          <p:cNvPr id="9" name="Resim 8">
            <a:extLst>
              <a:ext uri="{FF2B5EF4-FFF2-40B4-BE49-F238E27FC236}">
                <a16:creationId xmlns:a16="http://schemas.microsoft.com/office/drawing/2014/main" id="{9988CA35-104B-4E34-9040-245745B2DF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2363" y="2524665"/>
            <a:ext cx="4801637" cy="2414268"/>
          </a:xfrm>
          <a:prstGeom prst="rect">
            <a:avLst/>
          </a:prstGeom>
        </p:spPr>
      </p:pic>
    </p:spTree>
    <p:extLst>
      <p:ext uri="{BB962C8B-B14F-4D97-AF65-F5344CB8AC3E}">
        <p14:creationId xmlns:p14="http://schemas.microsoft.com/office/powerpoint/2010/main" val="1076618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solidFill>
                  <a:schemeClr val="tx2"/>
                </a:solidFill>
              </a:rPr>
              <a:t>İlk Dijital Sinyal</a:t>
            </a:r>
          </a:p>
        </p:txBody>
      </p:sp>
      <p:sp>
        <p:nvSpPr>
          <p:cNvPr id="3" name="Veri Yer Tutucusu 2"/>
          <p:cNvSpPr>
            <a:spLocks noGrp="1"/>
          </p:cNvSpPr>
          <p:nvPr>
            <p:ph type="dt" sz="half" idx="10"/>
          </p:nvPr>
        </p:nvSpPr>
        <p:spPr/>
        <p:txBody>
          <a:bodyPr/>
          <a:lstStyle/>
          <a:p>
            <a:fld id="{DC486B32-E788-4585-A85A-B5B9C46E976B}" type="datetime1">
              <a:rPr lang="tr-TR" smtClean="0"/>
              <a:t>26.12.2021</a:t>
            </a:fld>
            <a:endParaRPr lang="tr-TR" dirty="0"/>
          </a:p>
        </p:txBody>
      </p:sp>
      <p:sp>
        <p:nvSpPr>
          <p:cNvPr id="7" name="Slayt Numarası Yer Tutucusu 6"/>
          <p:cNvSpPr>
            <a:spLocks noGrp="1"/>
          </p:cNvSpPr>
          <p:nvPr>
            <p:ph type="sldNum" sz="quarter" idx="12"/>
          </p:nvPr>
        </p:nvSpPr>
        <p:spPr/>
        <p:txBody>
          <a:bodyPr/>
          <a:lstStyle/>
          <a:p>
            <a:fld id="{F302176B-0E47-46AC-8F43-DAB4B8A37D06}" type="slidenum">
              <a:rPr lang="tr-TR" smtClean="0"/>
              <a:t>7</a:t>
            </a:fld>
            <a:endParaRPr lang="tr-TR" dirty="0"/>
          </a:p>
        </p:txBody>
      </p:sp>
      <p:sp>
        <p:nvSpPr>
          <p:cNvPr id="8" name="Metin kutusu 7">
            <a:extLst>
              <a:ext uri="{FF2B5EF4-FFF2-40B4-BE49-F238E27FC236}">
                <a16:creationId xmlns:a16="http://schemas.microsoft.com/office/drawing/2014/main" id="{B4060E49-7CE6-4356-8804-A5891911616E}"/>
              </a:ext>
            </a:extLst>
          </p:cNvPr>
          <p:cNvSpPr txBox="1"/>
          <p:nvPr/>
        </p:nvSpPr>
        <p:spPr>
          <a:xfrm>
            <a:off x="430296" y="1412776"/>
            <a:ext cx="8256504" cy="3737946"/>
          </a:xfrm>
          <a:prstGeom prst="rect">
            <a:avLst/>
          </a:prstGeom>
          <a:noFill/>
        </p:spPr>
        <p:txBody>
          <a:bodyPr wrap="square">
            <a:spAutoFit/>
          </a:bodyPr>
          <a:lstStyle/>
          <a:p>
            <a:pPr marL="285750" indent="-285750" algn="just">
              <a:lnSpc>
                <a:spcPct val="150000"/>
              </a:lnSpc>
              <a:buFont typeface="Wingdings" panose="05000000000000000000" pitchFamily="2" charset="2"/>
              <a:buChar char="v"/>
            </a:pPr>
            <a:r>
              <a:rPr lang="tr-TR" sz="2000" dirty="0"/>
              <a:t>Dijital sinyal işlemenin kaydedilen en eski örneği muhtemelen MÖ 25. yüzyıla kadar uzanır. Nil nehrinin taşkını Mısır için oldukça önemliydi. Çünkü taşkınların yetersiz olması ya da hiç olmaması, topraktan çok az verim alınmasına ya da hiç verim olmamasına neden oldu. Nil nehrinin taşkınları, "</a:t>
            </a:r>
            <a:r>
              <a:rPr lang="tr-TR" sz="2000" dirty="0" err="1"/>
              <a:t>nilometre</a:t>
            </a:r>
            <a:r>
              <a:rPr lang="tr-TR" sz="2000" dirty="0"/>
              <a:t>" adı verilen bir dizi ölçüm istasyonu tarafından titizlikle kaydedildi ve sonuçta ortaya çıkan veri seti, gerçekten de on iki aylık bir zaman bazında tanımlanan tam teşekküllü bir dijital sinyal olarak kabul edilebilirdi. </a:t>
            </a:r>
          </a:p>
        </p:txBody>
      </p:sp>
    </p:spTree>
    <p:extLst>
      <p:ext uri="{BB962C8B-B14F-4D97-AF65-F5344CB8AC3E}">
        <p14:creationId xmlns:p14="http://schemas.microsoft.com/office/powerpoint/2010/main" val="872036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solidFill>
                  <a:schemeClr val="tx2"/>
                </a:solidFill>
              </a:rPr>
              <a:t>İlk Dijital Sinyal</a:t>
            </a:r>
          </a:p>
        </p:txBody>
      </p:sp>
      <p:sp>
        <p:nvSpPr>
          <p:cNvPr id="3" name="Veri Yer Tutucusu 2"/>
          <p:cNvSpPr>
            <a:spLocks noGrp="1"/>
          </p:cNvSpPr>
          <p:nvPr>
            <p:ph type="dt" sz="half" idx="10"/>
          </p:nvPr>
        </p:nvSpPr>
        <p:spPr/>
        <p:txBody>
          <a:bodyPr/>
          <a:lstStyle/>
          <a:p>
            <a:fld id="{DC486B32-E788-4585-A85A-B5B9C46E976B}" type="datetime1">
              <a:rPr lang="tr-TR" smtClean="0"/>
              <a:t>26.12.2021</a:t>
            </a:fld>
            <a:endParaRPr lang="tr-TR" dirty="0"/>
          </a:p>
        </p:txBody>
      </p:sp>
      <p:sp>
        <p:nvSpPr>
          <p:cNvPr id="7" name="Slayt Numarası Yer Tutucusu 6"/>
          <p:cNvSpPr>
            <a:spLocks noGrp="1"/>
          </p:cNvSpPr>
          <p:nvPr>
            <p:ph type="sldNum" sz="quarter" idx="12"/>
          </p:nvPr>
        </p:nvSpPr>
        <p:spPr/>
        <p:txBody>
          <a:bodyPr/>
          <a:lstStyle/>
          <a:p>
            <a:fld id="{F302176B-0E47-46AC-8F43-DAB4B8A37D06}" type="slidenum">
              <a:rPr lang="tr-TR" smtClean="0"/>
              <a:t>8</a:t>
            </a:fld>
            <a:endParaRPr lang="tr-TR" dirty="0"/>
          </a:p>
        </p:txBody>
      </p:sp>
      <p:sp>
        <p:nvSpPr>
          <p:cNvPr id="8" name="Metin kutusu 7">
            <a:extLst>
              <a:ext uri="{FF2B5EF4-FFF2-40B4-BE49-F238E27FC236}">
                <a16:creationId xmlns:a16="http://schemas.microsoft.com/office/drawing/2014/main" id="{B4060E49-7CE6-4356-8804-A5891911616E}"/>
              </a:ext>
            </a:extLst>
          </p:cNvPr>
          <p:cNvSpPr txBox="1"/>
          <p:nvPr/>
        </p:nvSpPr>
        <p:spPr>
          <a:xfrm>
            <a:off x="430296" y="1412776"/>
            <a:ext cx="8256504" cy="506292"/>
          </a:xfrm>
          <a:prstGeom prst="rect">
            <a:avLst/>
          </a:prstGeom>
          <a:noFill/>
        </p:spPr>
        <p:txBody>
          <a:bodyPr wrap="square">
            <a:spAutoFit/>
          </a:bodyPr>
          <a:lstStyle/>
          <a:p>
            <a:pPr marL="285750" indent="-285750" algn="just">
              <a:lnSpc>
                <a:spcPct val="150000"/>
              </a:lnSpc>
              <a:buFont typeface="Wingdings" panose="05000000000000000000" pitchFamily="2" charset="2"/>
              <a:buChar char="v"/>
            </a:pPr>
            <a:r>
              <a:rPr lang="tr-TR" sz="2000" dirty="0"/>
              <a:t>Palermo Taşı, bugün hala geçerli olan ilk kaydedilen dijital sinyaldir [2].</a:t>
            </a:r>
          </a:p>
        </p:txBody>
      </p:sp>
      <p:pic>
        <p:nvPicPr>
          <p:cNvPr id="5" name="Resim 4">
            <a:extLst>
              <a:ext uri="{FF2B5EF4-FFF2-40B4-BE49-F238E27FC236}">
                <a16:creationId xmlns:a16="http://schemas.microsoft.com/office/drawing/2014/main" id="{6D7C1CC9-E804-4240-8BD5-4BB986F920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2442" y="2348880"/>
            <a:ext cx="5725684" cy="3024336"/>
          </a:xfrm>
          <a:prstGeom prst="rect">
            <a:avLst/>
          </a:prstGeom>
        </p:spPr>
      </p:pic>
    </p:spTree>
    <p:extLst>
      <p:ext uri="{BB962C8B-B14F-4D97-AF65-F5344CB8AC3E}">
        <p14:creationId xmlns:p14="http://schemas.microsoft.com/office/powerpoint/2010/main" val="1263785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solidFill>
                  <a:schemeClr val="tx2"/>
                </a:solidFill>
              </a:rPr>
              <a:t>Günlük Yaşamda Sinyaller</a:t>
            </a:r>
          </a:p>
        </p:txBody>
      </p:sp>
      <p:sp>
        <p:nvSpPr>
          <p:cNvPr id="3" name="Veri Yer Tutucusu 2"/>
          <p:cNvSpPr>
            <a:spLocks noGrp="1"/>
          </p:cNvSpPr>
          <p:nvPr>
            <p:ph type="dt" sz="half" idx="10"/>
          </p:nvPr>
        </p:nvSpPr>
        <p:spPr/>
        <p:txBody>
          <a:bodyPr/>
          <a:lstStyle/>
          <a:p>
            <a:fld id="{DC486B32-E788-4585-A85A-B5B9C46E976B}" type="datetime1">
              <a:rPr lang="tr-TR" smtClean="0"/>
              <a:t>26.12.2021</a:t>
            </a:fld>
            <a:endParaRPr lang="tr-TR" dirty="0"/>
          </a:p>
        </p:txBody>
      </p:sp>
      <p:sp>
        <p:nvSpPr>
          <p:cNvPr id="7" name="Slayt Numarası Yer Tutucusu 6"/>
          <p:cNvSpPr>
            <a:spLocks noGrp="1"/>
          </p:cNvSpPr>
          <p:nvPr>
            <p:ph type="sldNum" sz="quarter" idx="12"/>
          </p:nvPr>
        </p:nvSpPr>
        <p:spPr/>
        <p:txBody>
          <a:bodyPr/>
          <a:lstStyle/>
          <a:p>
            <a:fld id="{F302176B-0E47-46AC-8F43-DAB4B8A37D06}" type="slidenum">
              <a:rPr lang="tr-TR" smtClean="0"/>
              <a:t>9</a:t>
            </a:fld>
            <a:endParaRPr lang="tr-TR" dirty="0"/>
          </a:p>
        </p:txBody>
      </p:sp>
      <p:sp>
        <p:nvSpPr>
          <p:cNvPr id="8" name="Metin kutusu 7">
            <a:extLst>
              <a:ext uri="{FF2B5EF4-FFF2-40B4-BE49-F238E27FC236}">
                <a16:creationId xmlns:a16="http://schemas.microsoft.com/office/drawing/2014/main" id="{B4060E49-7CE6-4356-8804-A5891911616E}"/>
              </a:ext>
            </a:extLst>
          </p:cNvPr>
          <p:cNvSpPr txBox="1"/>
          <p:nvPr/>
        </p:nvSpPr>
        <p:spPr>
          <a:xfrm>
            <a:off x="430296" y="1340768"/>
            <a:ext cx="8256504" cy="4871462"/>
          </a:xfrm>
          <a:prstGeom prst="rect">
            <a:avLst/>
          </a:prstGeom>
          <a:noFill/>
        </p:spPr>
        <p:txBody>
          <a:bodyPr wrap="square">
            <a:spAutoFit/>
          </a:bodyPr>
          <a:lstStyle/>
          <a:p>
            <a:pPr marL="285750" indent="-285750" algn="just">
              <a:lnSpc>
                <a:spcPct val="150000"/>
              </a:lnSpc>
              <a:buFont typeface="Wingdings" panose="05000000000000000000" pitchFamily="2" charset="2"/>
              <a:buChar char="v"/>
            </a:pPr>
            <a:r>
              <a:rPr lang="tr-TR" sz="1900" dirty="0"/>
              <a:t>Örneğin, bir akıllı telefon, iletişim kurmamıza, sesli mesajlar, müzik ve resimler veya videolar saklamamıza izin veren birçok işlevi çalıştıran bir sinyal işleme konsantresidir. (Aslında, MP3, </a:t>
            </a:r>
            <a:r>
              <a:rPr lang="tr-TR" sz="1900" dirty="0" err="1"/>
              <a:t>jpeg</a:t>
            </a:r>
            <a:r>
              <a:rPr lang="tr-TR" sz="1900" dirty="0"/>
              <a:t>, </a:t>
            </a:r>
            <a:r>
              <a:rPr lang="tr-TR" sz="1900" dirty="0" err="1"/>
              <a:t>mpeg</a:t>
            </a:r>
            <a:r>
              <a:rPr lang="tr-TR" sz="1900" dirty="0"/>
              <a:t> ve diğerleri gibi dosya standartları saf sinyal işleme ürünleridir.) </a:t>
            </a:r>
          </a:p>
          <a:p>
            <a:pPr marL="285750" indent="-285750" algn="just">
              <a:lnSpc>
                <a:spcPct val="150000"/>
              </a:lnSpc>
              <a:buFont typeface="Wingdings" panose="05000000000000000000" pitchFamily="2" charset="2"/>
              <a:buChar char="v"/>
            </a:pPr>
            <a:r>
              <a:rPr lang="tr-TR" sz="1900" dirty="0"/>
              <a:t>Sağlık alanı, çok çeşitli problemlerde sinyal işleme, dalga formlarını, görüntüleri veya video dizilerini farklı </a:t>
            </a:r>
            <a:r>
              <a:rPr lang="tr-TR" sz="1900" dirty="0" err="1"/>
              <a:t>modaliteler</a:t>
            </a:r>
            <a:r>
              <a:rPr lang="tr-TR" sz="1900" dirty="0"/>
              <a:t> altında ele alan birçok uygulama örneği sunar. Kalp atışlarının izlenmesi, beyindeki epileptik kaynakların lokalizasyonu, </a:t>
            </a:r>
            <a:r>
              <a:rPr lang="tr-TR" sz="1900" dirty="0" err="1"/>
              <a:t>ekografi</a:t>
            </a:r>
            <a:r>
              <a:rPr lang="tr-TR" sz="1900" dirty="0"/>
              <a:t> veya manyetik rezonans görüntüleme (MRI) gibi. </a:t>
            </a:r>
          </a:p>
          <a:p>
            <a:pPr marL="285750" indent="-285750" algn="just">
              <a:lnSpc>
                <a:spcPct val="150000"/>
              </a:lnSpc>
              <a:buFont typeface="Wingdings" panose="05000000000000000000" pitchFamily="2" charset="2"/>
              <a:buChar char="v"/>
            </a:pPr>
            <a:r>
              <a:rPr lang="tr-TR" sz="1900" dirty="0"/>
              <a:t>Benzer şekilde, </a:t>
            </a:r>
            <a:r>
              <a:rPr lang="tr-TR" sz="1900" dirty="0" err="1"/>
              <a:t>sensörlerden</a:t>
            </a:r>
            <a:r>
              <a:rPr lang="tr-TR" sz="1900" dirty="0"/>
              <a:t> elde edilen bilgiler ile sinyal işlemeyi akıllı şebekeler,  akıllı enerji veya ulaşım gibi büyük alanlar için de kullanılmaktadır [1].</a:t>
            </a:r>
          </a:p>
        </p:txBody>
      </p:sp>
    </p:spTree>
    <p:extLst>
      <p:ext uri="{BB962C8B-B14F-4D97-AF65-F5344CB8AC3E}">
        <p14:creationId xmlns:p14="http://schemas.microsoft.com/office/powerpoint/2010/main" val="686655401"/>
      </p:ext>
    </p:extLst>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10755</TotalTime>
  <Words>2714</Words>
  <Application>Microsoft Office PowerPoint</Application>
  <PresentationFormat>Ekran Gösterisi (4:3)</PresentationFormat>
  <Paragraphs>188</Paragraphs>
  <Slides>35</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35</vt:i4>
      </vt:variant>
    </vt:vector>
  </HeadingPairs>
  <TitlesOfParts>
    <vt:vector size="40" baseType="lpstr">
      <vt:lpstr>Arial</vt:lpstr>
      <vt:lpstr>Calibri</vt:lpstr>
      <vt:lpstr>Times New Roman</vt:lpstr>
      <vt:lpstr>Wingdings</vt:lpstr>
      <vt:lpstr>Ofis Teması</vt:lpstr>
      <vt:lpstr>DERİN ÖĞRENME ve SİNYALLER   </vt:lpstr>
      <vt:lpstr>Sinyal Nedir?</vt:lpstr>
      <vt:lpstr>Sinyal Nedir?</vt:lpstr>
      <vt:lpstr>Sinyal Nedir?</vt:lpstr>
      <vt:lpstr>Analog ve Dijital Sinyal Nedir?</vt:lpstr>
      <vt:lpstr>Analog ve Dijital Sinyal Nedir?</vt:lpstr>
      <vt:lpstr>İlk Dijital Sinyal</vt:lpstr>
      <vt:lpstr>İlk Dijital Sinyal</vt:lpstr>
      <vt:lpstr>Günlük Yaşamda Sinyaller</vt:lpstr>
      <vt:lpstr>Sinyal Uygulama Alanları</vt:lpstr>
      <vt:lpstr>Sinyal İşleme vs. Görüntü İşleme</vt:lpstr>
      <vt:lpstr>Sinyal İşleme vs. Görüntü İşleme</vt:lpstr>
      <vt:lpstr>Sinyal İşleme vs. Görüntü İşleme</vt:lpstr>
      <vt:lpstr>Derin Öğrenme ve Sinyal İşleme</vt:lpstr>
      <vt:lpstr>Derin Öğrenme ve Sinyal İşleme</vt:lpstr>
      <vt:lpstr>Derin Öğrenme ve Sinyal İşleme</vt:lpstr>
      <vt:lpstr>Ses ve Audio İşlemede Derin Öğrenme</vt:lpstr>
      <vt:lpstr>Ses ve Audio İşlemede Derin Öğrenme</vt:lpstr>
      <vt:lpstr>Ses ve Audio İşlemede Derin Öğrenme</vt:lpstr>
      <vt:lpstr>Biyomedikal Sinyal İşleme ve Derin Öğrenme</vt:lpstr>
      <vt:lpstr>Biyomedikal Sinyal İşleme ve Derin Öğrenme</vt:lpstr>
      <vt:lpstr>Biyomedikal Sinyal İşleme ve Derin Öğrenme</vt:lpstr>
      <vt:lpstr>Biyomedikal Sinyal İşleme ve Derin Öğrenme</vt:lpstr>
      <vt:lpstr>Biyomedikal Sinyal İşleme ve Derin Öğrenme</vt:lpstr>
      <vt:lpstr>Sensör verisi ve Derin Öğrenme</vt:lpstr>
      <vt:lpstr>Sensör verisi ve Derin Öğrenme</vt:lpstr>
      <vt:lpstr>Sensör verisi ve Derin Öğrenme</vt:lpstr>
      <vt:lpstr>Otonom Araçlar ve Derin Öğrenme</vt:lpstr>
      <vt:lpstr>Otonom Araçlar ve Derin Öğrenme</vt:lpstr>
      <vt:lpstr>Otonom Araçlar ve Derin Öğrenme</vt:lpstr>
      <vt:lpstr>Otonom Araçlar ve Derin Öğrenme</vt:lpstr>
      <vt:lpstr>Radyo Frekansları ve Derin Öğrenme</vt:lpstr>
      <vt:lpstr>Radyo Frekansları ve Derin Öğrenme</vt:lpstr>
      <vt:lpstr>Sinyal İşleme Uygulamaları için </vt:lpstr>
      <vt:lpstr>Kaynaklar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Hp</dc:creator>
  <cp:lastModifiedBy>Oral SAVAŞ</cp:lastModifiedBy>
  <cp:revision>314</cp:revision>
  <dcterms:created xsi:type="dcterms:W3CDTF">2017-05-29T07:39:27Z</dcterms:created>
  <dcterms:modified xsi:type="dcterms:W3CDTF">2021-12-26T19:35:56Z</dcterms:modified>
</cp:coreProperties>
</file>