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150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2.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576F5-4810-4326-9802-86AA33D8DF83}" type="datetimeFigureOut">
              <a:rPr lang="tr-TR" smtClean="0"/>
              <a:t>09.10.2020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9742C-D0CF-407F-9A27-E8A686674CFD}" type="slidenum">
              <a:rPr lang="tr-TR" smtClean="0"/>
              <a:t>‹#›</a:t>
            </a:fld>
            <a:endParaRPr lang="tr-TR"/>
          </a:p>
        </p:txBody>
      </p:sp>
    </p:spTree>
    <p:extLst>
      <p:ext uri="{BB962C8B-B14F-4D97-AF65-F5344CB8AC3E}">
        <p14:creationId xmlns:p14="http://schemas.microsoft.com/office/powerpoint/2010/main" val="351033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80211-planet.webopedia.com/SHARED/search_action.asp?Term=DHCP&amp;Template_Name=80211-planet.webopedia.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56C4A805-E60F-41FA-8BE3-0A95A7D89BFC}" type="slidenum">
              <a:rPr lang="en-US" altLang="en-US" sz="1200">
                <a:latin typeface="Times New Roman" pitchFamily="18" charset="0"/>
              </a:rPr>
              <a:pPr/>
              <a:t>14</a:t>
            </a:fld>
            <a:endParaRPr lang="en-US" altLang="en-US" sz="1200">
              <a:latin typeface="Times New Roman" pitchFamily="18" charset="0"/>
            </a:endParaRPr>
          </a:p>
        </p:txBody>
      </p:sp>
      <p:sp>
        <p:nvSpPr>
          <p:cNvPr id="86019" name="Rectangle 2"/>
          <p:cNvSpPr>
            <a:spLocks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tLang="en-US" smtClean="0"/>
              <a:t>The unit can talk with your wireless router to go out on the Internet and pull images from personal Web sites you designate, as well. </a:t>
            </a:r>
          </a:p>
          <a:p>
            <a:pPr eaLnBrk="1" hangingPunct="1"/>
            <a:r>
              <a:rPr lang="tr-TR" altLang="en-US" smtClean="0"/>
              <a:t>The Wallflower control interface is accessed via a Web browser. Type in the IP address for the product to bring up the interface like you would with a router. From there, you can manage the Wi-Fi settings. The unit comes with DHCP (</a:t>
            </a:r>
            <a:r>
              <a:rPr lang="tr-TR" altLang="en-US" smtClean="0">
                <a:hlinkClick r:id="rId3"/>
              </a:rPr>
              <a:t>define</a:t>
            </a:r>
            <a:r>
              <a:rPr lang="tr-TR" altLang="en-US" smtClean="0"/>
              <a:t>) on by default so it will try to connect to your wireless LAN automatically.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A58C692D-4BE0-48D7-A4CA-9A162BC694FC}" type="slidenum">
              <a:rPr lang="en-US" altLang="en-US" sz="1200">
                <a:latin typeface="Times New Roman" pitchFamily="18" charset="0"/>
              </a:rPr>
              <a:pPr/>
              <a:t>15</a:t>
            </a:fld>
            <a:endParaRPr lang="en-US" altLang="en-US" sz="1200">
              <a:latin typeface="Times New Roman" pitchFamily="18" charset="0"/>
            </a:endParaRPr>
          </a:p>
        </p:txBody>
      </p:sp>
      <p:sp>
        <p:nvSpPr>
          <p:cNvPr id="87043" name="Rectangle 2"/>
          <p:cNvSpPr>
            <a:spLocks noChangeArrowheads="1" noTextEdit="1"/>
          </p:cNvSpPr>
          <p:nvPr>
            <p:ph type="sldImg"/>
          </p:nvPr>
        </p:nvSpPr>
        <p:spPr>
          <a:xfrm>
            <a:off x="1143000" y="685800"/>
            <a:ext cx="4572000" cy="3429000"/>
          </a:xfrm>
          <a:ln/>
        </p:spPr>
      </p:sp>
      <p:sp>
        <p:nvSpPr>
          <p:cNvPr id="155651" name="Rectangle 3"/>
          <p:cNvSpPr>
            <a:spLocks noGrp="1" noChangeArrowheads="1"/>
          </p:cNvSpPr>
          <p:nvPr>
            <p:ph type="body" idx="1"/>
          </p:nvPr>
        </p:nvSpPr>
        <p:spPr/>
        <p:txBody>
          <a:bodyPr/>
          <a:lstStyle/>
          <a:p>
            <a:pPr eaLnBrk="1" hangingPunct="1">
              <a:lnSpc>
                <a:spcPct val="90000"/>
              </a:lnSpc>
              <a:defRPr/>
            </a:pPr>
            <a:r>
              <a:rPr lang="tr-TR" smtClean="0"/>
              <a:t>Terminal’ler birbirleri ile “</a:t>
            </a:r>
            <a:r>
              <a:rPr lang="tr-TR" b="1" smtClean="0"/>
              <a:t>Communication Link</a:t>
            </a:r>
            <a:r>
              <a:rPr lang="tr-TR" smtClean="0"/>
              <a:t>” </a:t>
            </a:r>
            <a:r>
              <a:rPr lang="tr-TR" sz="800"/>
              <a:t>(</a:t>
            </a:r>
            <a:r>
              <a:rPr lang="tr-TR" sz="800" i="1"/>
              <a:t>İletişim Bağlantısı</a:t>
            </a:r>
            <a:r>
              <a:rPr lang="tr-TR" sz="800"/>
              <a:t>)</a:t>
            </a:r>
            <a:r>
              <a:rPr lang="tr-TR" smtClean="0"/>
              <a:t> ile bağlıdırlar. Bu bağlantılar farklı fiziksel ortamlar olabilir, örneğin bakır kablo, optik lif ya da radyo dalgası. </a:t>
            </a:r>
          </a:p>
          <a:p>
            <a:pPr eaLnBrk="1" hangingPunct="1">
              <a:lnSpc>
                <a:spcPct val="90000"/>
              </a:lnSpc>
              <a:defRPr/>
            </a:pPr>
            <a:r>
              <a:rPr lang="tr-TR" smtClean="0"/>
              <a:t>Her bir bağlantı farklı hızlarda veri iletir/aktarır</a:t>
            </a:r>
          </a:p>
          <a:p>
            <a:pPr eaLnBrk="1" hangingPunct="1">
              <a:lnSpc>
                <a:spcPct val="90000"/>
              </a:lnSpc>
              <a:defRPr/>
            </a:pPr>
            <a:r>
              <a:rPr lang="tr-TR" smtClean="0"/>
              <a:t>Bağlantı üstündeki veri aktarma hızına “</a:t>
            </a:r>
            <a:r>
              <a:rPr lang="tr-TR" b="1" smtClean="0"/>
              <a:t>bandwidth</a:t>
            </a:r>
            <a:r>
              <a:rPr lang="tr-TR" smtClean="0"/>
              <a:t>” </a:t>
            </a:r>
            <a:r>
              <a:rPr lang="tr-TR" sz="800"/>
              <a:t>(</a:t>
            </a:r>
            <a:r>
              <a:rPr lang="tr-TR" sz="800" i="1"/>
              <a:t>Bant Genişliği</a:t>
            </a:r>
            <a:r>
              <a:rPr lang="tr-TR" sz="800"/>
              <a:t>) </a:t>
            </a:r>
            <a:r>
              <a:rPr lang="tr-TR" smtClean="0"/>
              <a:t>adı verilir ve genelde </a:t>
            </a:r>
            <a:r>
              <a:rPr lang="tr-TR" smtClean="0">
                <a:solidFill>
                  <a:srgbClr val="CC3300"/>
                </a:solidFill>
                <a:effectLst>
                  <a:outerShdw blurRad="38100" dist="38100" dir="2700000" algn="tl">
                    <a:srgbClr val="C0C0C0"/>
                  </a:outerShdw>
                </a:effectLst>
              </a:rPr>
              <a:t>bits/sec</a:t>
            </a:r>
            <a:r>
              <a:rPr lang="tr-TR" smtClean="0"/>
              <a:t> birimi ile ölçülür.</a:t>
            </a:r>
            <a:endParaRPr lang="en-US" smtClean="0"/>
          </a:p>
          <a:p>
            <a:pPr eaLnBrk="1" hangingPunct="1">
              <a:lnSpc>
                <a:spcPct val="90000"/>
              </a:lnSpc>
              <a:defRPr/>
            </a:pPr>
            <a:r>
              <a:rPr lang="tr-TR" smtClean="0"/>
              <a:t>Terminal’ler genelde birbirleri ile tek bir iletişim bağlantısı ile doğrudan bağlı değillerdir.</a:t>
            </a:r>
          </a:p>
          <a:p>
            <a:pPr eaLnBrk="1" hangingPunct="1">
              <a:lnSpc>
                <a:spcPct val="90000"/>
              </a:lnSpc>
              <a:defRPr/>
            </a:pPr>
            <a:r>
              <a:rPr lang="tr-TR" smtClean="0"/>
              <a:t>Terminal’ler dolaylı olarak birbirleri ile “</a:t>
            </a:r>
            <a:r>
              <a:rPr lang="tr-TR" b="1" smtClean="0"/>
              <a:t>router</a:t>
            </a:r>
            <a:r>
              <a:rPr lang="tr-TR" smtClean="0"/>
              <a:t>” </a:t>
            </a:r>
            <a:r>
              <a:rPr lang="tr-TR" sz="800"/>
              <a:t>(yönlendirici)</a:t>
            </a:r>
            <a:r>
              <a:rPr lang="tr-TR" smtClean="0"/>
              <a:t> adı verilen ara anahtarlama cihazları ile bağlıdırlar. Bunlara ve uç noktalara </a:t>
            </a:r>
            <a:r>
              <a:rPr lang="tr-TR" b="1" smtClean="0"/>
              <a:t>node </a:t>
            </a:r>
            <a:r>
              <a:rPr lang="tr-TR" sz="800"/>
              <a:t>(düğüm) </a:t>
            </a:r>
            <a:r>
              <a:rPr lang="tr-TR" smtClean="0"/>
              <a:t>adı verilir.</a:t>
            </a:r>
          </a:p>
          <a:p>
            <a:pPr eaLnBrk="1" hangingPunct="1">
              <a:lnSpc>
                <a:spcPct val="90000"/>
              </a:lnSpc>
              <a:defRPr/>
            </a:pPr>
            <a:r>
              <a:rPr lang="tr-TR" smtClean="0"/>
              <a:t>Bir Yönlendirici, bir giriş iletişim bağlantısına gelen “</a:t>
            </a:r>
            <a:r>
              <a:rPr lang="tr-TR" i="1" smtClean="0"/>
              <a:t>bir yığın veri”yi</a:t>
            </a:r>
            <a:r>
              <a:rPr lang="tr-TR" smtClean="0"/>
              <a:t>, çıkış iletişim bağlantılarından biri ile, daha önceden tanımlanmış belli kurallar doğrultusunda başka bir alıcıya gönderir.</a:t>
            </a:r>
          </a:p>
          <a:p>
            <a:pPr eaLnBrk="1" hangingPunct="1">
              <a:lnSpc>
                <a:spcPct val="90000"/>
              </a:lnSpc>
              <a:defRPr/>
            </a:pPr>
            <a:r>
              <a:rPr lang="tr-TR" smtClean="0"/>
              <a:t>Bu “</a:t>
            </a:r>
            <a:r>
              <a:rPr lang="tr-TR" i="1" smtClean="0"/>
              <a:t>bir yığın veri”ye</a:t>
            </a:r>
            <a:r>
              <a:rPr lang="tr-TR" smtClean="0"/>
              <a:t> “</a:t>
            </a:r>
            <a:r>
              <a:rPr lang="tr-TR" b="1" smtClean="0"/>
              <a:t>Packet</a:t>
            </a:r>
            <a:r>
              <a:rPr lang="tr-TR" smtClean="0"/>
              <a:t>” </a:t>
            </a:r>
            <a:r>
              <a:rPr lang="tr-TR" sz="800"/>
              <a:t>(paket)</a:t>
            </a:r>
            <a:r>
              <a:rPr lang="tr-TR" smtClean="0"/>
              <a:t> adı verilir.</a:t>
            </a:r>
            <a:endParaRPr lang="en-US" smtClean="0"/>
          </a:p>
          <a:p>
            <a:pPr eaLnBrk="1" hangingPunct="1">
              <a:lnSpc>
                <a:spcPct val="90000"/>
              </a:lnSpc>
              <a:defRPr/>
            </a:pPr>
            <a:r>
              <a:rPr lang="tr-TR" smtClean="0"/>
              <a:t>Bir paketin, çıkış terminalinden varış terminaline kadar geçtiği iletişim bağlantıları ve yönlendiriciler ağ üstünde “</a:t>
            </a:r>
            <a:r>
              <a:rPr lang="tr-TR" b="1" smtClean="0"/>
              <a:t>route</a:t>
            </a:r>
            <a:r>
              <a:rPr lang="tr-TR" sz="800"/>
              <a:t>” </a:t>
            </a:r>
            <a:r>
              <a:rPr lang="tr-TR" smtClean="0"/>
              <a:t>ya da “</a:t>
            </a:r>
            <a:r>
              <a:rPr lang="tr-TR" b="1" smtClean="0"/>
              <a:t>path</a:t>
            </a:r>
            <a:r>
              <a:rPr lang="tr-TR" smtClean="0"/>
              <a:t>” </a:t>
            </a:r>
            <a:r>
              <a:rPr lang="tr-TR" sz="800"/>
              <a:t>(yol)</a:t>
            </a:r>
            <a:r>
              <a:rPr lang="tr-TR" smtClean="0"/>
              <a:t> olarak isimlendirilir.</a:t>
            </a:r>
          </a:p>
          <a:p>
            <a:pPr eaLnBrk="1" hangingPunct="1">
              <a:lnSpc>
                <a:spcPct val="90000"/>
              </a:lnSpc>
              <a:defRPr/>
            </a:pPr>
            <a:r>
              <a:rPr lang="tr-TR" smtClean="0"/>
              <a:t>Her bir bağlantı için özel adanmış bir yol kullanmak yerine, Internet yönlendiricilerin yardımı ile “Packet Switching” </a:t>
            </a:r>
            <a:r>
              <a:rPr lang="tr-TR" sz="800"/>
              <a:t>(paket anahtalarma)</a:t>
            </a:r>
            <a:r>
              <a:rPr lang="tr-TR" smtClean="0"/>
              <a:t> tekniğini kullanır.</a:t>
            </a:r>
          </a:p>
          <a:p>
            <a:pPr eaLnBrk="1" hangingPunct="1">
              <a:lnSpc>
                <a:spcPct val="90000"/>
              </a:lnSpc>
              <a:defRPr/>
            </a:pPr>
            <a:r>
              <a:rPr lang="tr-TR" smtClean="0"/>
              <a:t>Paket anahtarlama ile birden çok terminalin ortak yollar ya da yol parçaları kullanmalarına olanak tanınır.</a:t>
            </a:r>
            <a:endParaRPr lang="en-US" smtClean="0"/>
          </a:p>
          <a:p>
            <a:pPr eaLnBrk="1" hangingPunct="1">
              <a:lnSpc>
                <a:spcPct val="90000"/>
              </a:lnSpc>
              <a:defRPr/>
            </a:pPr>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E9AB736C-CEEF-455C-AD36-A2235925091D}" type="slidenum">
              <a:rPr lang="en-US" altLang="en-US" sz="1200">
                <a:latin typeface="Times New Roman" pitchFamily="18" charset="0"/>
              </a:rPr>
              <a:pPr/>
              <a:t>16</a:t>
            </a:fld>
            <a:endParaRPr lang="en-US" altLang="en-US" sz="1200">
              <a:latin typeface="Times New Roman" pitchFamily="18" charset="0"/>
            </a:endParaRPr>
          </a:p>
        </p:txBody>
      </p:sp>
      <p:sp>
        <p:nvSpPr>
          <p:cNvPr id="88067" name="Rectangle 2"/>
          <p:cNvSpPr>
            <a:spLocks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a:p>
            <a:pPr eaLnBrk="1" hangingPunct="1"/>
            <a:endParaRPr lang="tr-TR"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81611FA9-FB72-4DFA-939E-85CBCB237B7E}" type="slidenum">
              <a:rPr lang="en-US" altLang="en-US" sz="1200">
                <a:latin typeface="Times New Roman" pitchFamily="18" charset="0"/>
              </a:rPr>
              <a:pPr/>
              <a:t>17</a:t>
            </a:fld>
            <a:endParaRPr lang="en-US" altLang="en-US" sz="1200">
              <a:latin typeface="Times New Roman" pitchFamily="18" charset="0"/>
            </a:endParaRPr>
          </a:p>
        </p:txBody>
      </p:sp>
      <p:sp>
        <p:nvSpPr>
          <p:cNvPr id="89091" name="Rectangle 2"/>
          <p:cNvSpPr>
            <a:spLocks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tLang="en-US" smtClean="0"/>
              <a:t>Terminal’ler, yönlendiriciler ve diğer Internet cihazları veri’nin Internet üstünden düzgün gidip gelmesini </a:t>
            </a:r>
            <a:r>
              <a:rPr lang="tr-TR" altLang="en-US" b="1" smtClean="0"/>
              <a:t>protokol’</a:t>
            </a:r>
            <a:r>
              <a:rPr lang="tr-TR" altLang="en-US" smtClean="0"/>
              <a:t>ler ile sağlarlar.</a:t>
            </a:r>
          </a:p>
          <a:p>
            <a:pPr eaLnBrk="1" hangingPunct="1"/>
            <a:r>
              <a:rPr lang="tr-TR" altLang="en-US" smtClean="0"/>
              <a:t>Internet’te en önemli ve yaygın iki protokol “Transmission Control Protocol” (</a:t>
            </a:r>
            <a:r>
              <a:rPr lang="tr-TR" altLang="en-US" b="1" smtClean="0"/>
              <a:t>TCP</a:t>
            </a:r>
            <a:r>
              <a:rPr lang="tr-TR" altLang="en-US" smtClean="0"/>
              <a:t>) </a:t>
            </a:r>
            <a:r>
              <a:rPr lang="tr-TR" altLang="en-US" sz="800"/>
              <a:t>(aktarım denetim)</a:t>
            </a:r>
            <a:r>
              <a:rPr lang="tr-TR" altLang="en-US" smtClean="0"/>
              <a:t> ve “Internet Protocol”’dür (</a:t>
            </a:r>
            <a:r>
              <a:rPr lang="tr-TR" altLang="en-US" b="1" smtClean="0"/>
              <a:t>IP</a:t>
            </a:r>
            <a:r>
              <a:rPr lang="tr-TR" altLang="en-US" smtClean="0"/>
              <a:t>).</a:t>
            </a:r>
          </a:p>
          <a:p>
            <a:pPr eaLnBrk="1" hangingPunct="1"/>
            <a:r>
              <a:rPr lang="tr-TR" altLang="en-US" smtClean="0"/>
              <a:t>Bu iki protokol </a:t>
            </a:r>
            <a:r>
              <a:rPr lang="tr-TR" altLang="en-US" b="1" smtClean="0"/>
              <a:t>TCP/IP</a:t>
            </a:r>
            <a:r>
              <a:rPr lang="tr-TR" altLang="en-US" smtClean="0"/>
              <a:t> adı ile bir protokol yığını olarak beraber kullanılırlar.  </a:t>
            </a:r>
            <a:endParaRPr lang="en-US" altLang="en-US" smtClean="0"/>
          </a:p>
          <a:p>
            <a:pPr eaLnBrk="1" hangingPunct="1"/>
            <a:endParaRPr lang="tr-TR"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26B4BF26-AE57-4897-BB3D-8204F6E6CC5B}" type="slidenum">
              <a:rPr lang="en-US" altLang="en-US" sz="1200">
                <a:latin typeface="Times New Roman" pitchFamily="18" charset="0"/>
              </a:rPr>
              <a:pPr/>
              <a:t>18</a:t>
            </a:fld>
            <a:endParaRPr lang="en-US" altLang="en-US" sz="1200">
              <a:latin typeface="Times New Roman" pitchFamily="18" charset="0"/>
            </a:endParaRPr>
          </a:p>
        </p:txBody>
      </p:sp>
      <p:sp>
        <p:nvSpPr>
          <p:cNvPr id="90115" name="Rectangle 2"/>
          <p:cNvSpPr>
            <a:spLocks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tLang="en-US" smtClean="0"/>
              <a:t>Ağ protokolleri gündelik hayatta kullandığımız protokollere benzer; sadece mesaj gönderen ve eylemde bulunan varlıklar insanlar değil de donanım ve yazılım parçalarıdır.</a:t>
            </a:r>
          </a:p>
          <a:p>
            <a:pPr eaLnBrk="1" hangingPunct="1"/>
            <a:r>
              <a:rPr lang="tr-TR" altLang="en-US" smtClean="0"/>
              <a:t>Internet üstündeki iki ya da daha çok varlık arasındaki iletişim bir protokol tarafından yönetilmektedir.</a:t>
            </a:r>
            <a:endParaRPr lang="en-US" altLang="en-US" smtClean="0"/>
          </a:p>
          <a:p>
            <a:pPr eaLnBrk="1" hangingPunct="1"/>
            <a:r>
              <a:rPr lang="tr-TR" altLang="en-US" smtClean="0"/>
              <a:t>Bir protokol:</a:t>
            </a:r>
          </a:p>
          <a:p>
            <a:pPr lvl="1" eaLnBrk="1" hangingPunct="1"/>
            <a:r>
              <a:rPr lang="tr-TR" altLang="en-US" smtClean="0"/>
              <a:t>İletişim halindeki iki ya da daha fazla bilgisayar ortamı varlığı arasında gönderilip alınan mesajların biçim ve sıralamasını</a:t>
            </a:r>
          </a:p>
          <a:p>
            <a:pPr lvl="1" eaLnBrk="1" hangingPunct="1"/>
            <a:r>
              <a:rPr lang="tr-TR" altLang="en-US" smtClean="0"/>
              <a:t>Ve bir mesajın alınması ya da gönderilmesi durumunda yapılması gereken eylemleri</a:t>
            </a:r>
          </a:p>
          <a:p>
            <a:pPr lvl="1" eaLnBrk="1" hangingPunct="1"/>
            <a:r>
              <a:rPr lang="tr-TR" altLang="en-US" smtClean="0"/>
              <a:t>belirler. </a:t>
            </a:r>
            <a:endParaRPr lang="en-US" altLang="en-US" smtClean="0"/>
          </a:p>
          <a:p>
            <a:pPr eaLnBrk="1" hangingPunct="1"/>
            <a:endParaRPr lang="tr-TR"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9D91940C-CBFF-4B32-9CD2-C4FDCCABD733}" type="slidenum">
              <a:rPr lang="en-US" altLang="en-US" sz="1200">
                <a:latin typeface="Times New Roman" pitchFamily="18" charset="0"/>
              </a:rPr>
              <a:pPr/>
              <a:t>20</a:t>
            </a:fld>
            <a:endParaRPr lang="en-US" altLang="en-US" sz="1200">
              <a:latin typeface="Times New Roman" pitchFamily="18" charset="0"/>
            </a:endParaRPr>
          </a:p>
        </p:txBody>
      </p:sp>
      <p:sp>
        <p:nvSpPr>
          <p:cNvPr id="91139" name="Rectangle 2"/>
          <p:cNvSpPr>
            <a:spLocks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tr-TR" altLang="en-US" smtClean="0"/>
              <a:t>Terminaller Internet’e “</a:t>
            </a:r>
            <a:r>
              <a:rPr lang="tr-TR" altLang="en-US" b="1" smtClean="0"/>
              <a:t>Internet Service Provider</a:t>
            </a:r>
            <a:r>
              <a:rPr lang="tr-TR" altLang="en-US" smtClean="0"/>
              <a:t>”’lar </a:t>
            </a:r>
            <a:r>
              <a:rPr lang="tr-TR" altLang="en-US" sz="800"/>
              <a:t>(Internet Servis Sağlayıcısı)</a:t>
            </a:r>
            <a:r>
              <a:rPr lang="tr-TR" altLang="en-US" smtClean="0"/>
              <a:t> vasıtası ile erişirler. Her bir ISP bir grup yönlendirici ve iletişim bağlantısından oluşmaktadır.</a:t>
            </a:r>
          </a:p>
          <a:p>
            <a:pPr eaLnBrk="1" hangingPunct="1">
              <a:lnSpc>
                <a:spcPct val="90000"/>
              </a:lnSpc>
            </a:pPr>
            <a:r>
              <a:rPr lang="tr-TR" altLang="en-US" smtClean="0"/>
              <a:t>ISP’ler terminallere farklı bağlantı çeşitleri sunmaktadır, örneğin 56Kbps çevirmeli modem, kablo modem, DSL, yüksek hız LAN, kablosuz erişim vb.</a:t>
            </a:r>
            <a:endParaRPr lang="en-US" altLang="en-US" smtClean="0"/>
          </a:p>
          <a:p>
            <a:pPr eaLnBrk="1" hangingPunct="1">
              <a:lnSpc>
                <a:spcPct val="90000"/>
              </a:lnSpc>
            </a:pPr>
            <a:r>
              <a:rPr lang="tr-TR" altLang="en-US" smtClean="0"/>
              <a:t>ISP’ler ikiye ayrılır:</a:t>
            </a:r>
          </a:p>
          <a:p>
            <a:pPr lvl="1" eaLnBrk="1" hangingPunct="1">
              <a:lnSpc>
                <a:spcPct val="90000"/>
              </a:lnSpc>
            </a:pPr>
            <a:r>
              <a:rPr lang="tr-TR" altLang="en-US" smtClean="0"/>
              <a:t>Lower-tier: bölgesel, düşük bant genişliği</a:t>
            </a:r>
          </a:p>
          <a:p>
            <a:pPr lvl="1" eaLnBrk="1" hangingPunct="1">
              <a:lnSpc>
                <a:spcPct val="90000"/>
              </a:lnSpc>
            </a:pPr>
            <a:r>
              <a:rPr lang="tr-TR" altLang="en-US" smtClean="0"/>
              <a:t>Upper-tier: ulusal-uluslararası, yüksek işlem güçlü yönlendiriciler, yüksek hızlı optik lif bağlantılar</a:t>
            </a:r>
          </a:p>
          <a:p>
            <a:pPr eaLnBrk="1" hangingPunct="1">
              <a:lnSpc>
                <a:spcPct val="90000"/>
              </a:lnSpc>
            </a:pPr>
            <a:r>
              <a:rPr lang="tr-TR" altLang="en-US" smtClean="0"/>
              <a:t>Tüm ISP’ler otonom yönetilir, IP protokolünü çalıştırır ve belli isim ve adres standardına uyarlar.</a:t>
            </a:r>
          </a:p>
          <a:p>
            <a:pPr eaLnBrk="1" hangingPunct="1">
              <a:lnSpc>
                <a:spcPct val="90000"/>
              </a:lnSpc>
            </a:pPr>
            <a:endParaRPr lang="tr-TR" altLang="en-US" smtClean="0"/>
          </a:p>
          <a:p>
            <a:pPr eaLnBrk="1" hangingPunct="1">
              <a:lnSpc>
                <a:spcPct val="90000"/>
              </a:lnSpc>
            </a:pPr>
            <a:r>
              <a:rPr lang="tr-TR" altLang="en-US" smtClean="0"/>
              <a:t>Internet dışında “</a:t>
            </a:r>
            <a:r>
              <a:rPr lang="tr-TR" altLang="en-US" b="1" smtClean="0"/>
              <a:t>Intranet</a:t>
            </a:r>
            <a:r>
              <a:rPr lang="tr-TR" altLang="en-US" smtClean="0"/>
              <a:t>” adı verilen özel ve genel’e açık olmayan kapalı ağlar da bulunmaktadır. Bu ağlar’la paket alışverişinde bulunmak ya yasaktır ya da “</a:t>
            </a:r>
            <a:r>
              <a:rPr lang="tr-TR" altLang="en-US" b="1" smtClean="0"/>
              <a:t>Firewall</a:t>
            </a:r>
            <a:r>
              <a:rPr lang="tr-TR" altLang="en-US" smtClean="0"/>
              <a:t>”’lar ile denetlenmektedir.</a:t>
            </a:r>
          </a:p>
          <a:p>
            <a:pPr eaLnBrk="1" hangingPunct="1">
              <a:lnSpc>
                <a:spcPct val="90000"/>
              </a:lnSpc>
            </a:pPr>
            <a:r>
              <a:rPr lang="tr-TR" altLang="en-US" smtClean="0"/>
              <a:t>Intranet’ler de Internet gibi aynı terminal, yönlendirici, iletişim bağlantısı ve protokolleri kullanmaktadırlar.</a:t>
            </a:r>
            <a:endParaRPr lang="en-US" altLang="en-US" smtClean="0"/>
          </a:p>
          <a:p>
            <a:pPr eaLnBrk="1" hangingPunct="1">
              <a:lnSpc>
                <a:spcPct val="90000"/>
              </a:lnSpc>
            </a:pPr>
            <a:endParaRPr lang="tr-TR" altLang="en-US" smtClean="0"/>
          </a:p>
          <a:p>
            <a:pPr eaLnBrk="1" hangingPunct="1">
              <a:lnSpc>
                <a:spcPct val="90000"/>
              </a:lnSpc>
            </a:pPr>
            <a:r>
              <a:rPr lang="tr-TR" altLang="en-US" smtClean="0"/>
              <a:t>Internet’in geliştirilmesi </a:t>
            </a:r>
            <a:r>
              <a:rPr lang="tr-TR" altLang="en-US" b="1" smtClean="0"/>
              <a:t>Internet standartları</a:t>
            </a:r>
            <a:r>
              <a:rPr lang="tr-TR" altLang="en-US" smtClean="0"/>
              <a:t> sayesinde mümkün olmuştur. Bu standartları IETF geliştirmektedir ve standartlara “</a:t>
            </a:r>
            <a:r>
              <a:rPr lang="tr-TR" altLang="en-US" b="1" smtClean="0"/>
              <a:t>Request for Comment</a:t>
            </a:r>
            <a:r>
              <a:rPr lang="tr-TR" altLang="en-US" smtClean="0"/>
              <a:t>” (Yorum/Açıklama İsteği) adı verilmektedir.</a:t>
            </a:r>
          </a:p>
          <a:p>
            <a:pPr eaLnBrk="1" hangingPunct="1">
              <a:lnSpc>
                <a:spcPct val="90000"/>
              </a:lnSpc>
            </a:pPr>
            <a:r>
              <a:rPr lang="tr-TR" altLang="en-US" smtClean="0"/>
              <a:t>RFC’ler TCP, IP, HTTP, SMTP vs. gibi protokolleri tanımlamaktadırlar.</a:t>
            </a:r>
          </a:p>
          <a:p>
            <a:pPr eaLnBrk="1" hangingPunct="1">
              <a:lnSpc>
                <a:spcPct val="90000"/>
              </a:lnSpc>
            </a:pPr>
            <a:endParaRPr lang="en-US" altLang="en-US" smtClean="0"/>
          </a:p>
          <a:p>
            <a:pPr eaLnBrk="1" hangingPunct="1">
              <a:lnSpc>
                <a:spcPct val="90000"/>
              </a:lnSpc>
            </a:pPr>
            <a:endParaRPr lang="tr-TR"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D3E43724-2BFD-44EE-8DE0-11F521993CB8}" type="slidenum">
              <a:rPr lang="en-US" altLang="en-US" sz="1200">
                <a:latin typeface="Times New Roman" pitchFamily="18" charset="0"/>
              </a:rPr>
              <a:pPr/>
              <a:t>21</a:t>
            </a:fld>
            <a:endParaRPr lang="en-US" altLang="en-US" sz="1200">
              <a:latin typeface="Times New Roman" pitchFamily="18" charset="0"/>
            </a:endParaRPr>
          </a:p>
        </p:txBody>
      </p:sp>
      <p:sp>
        <p:nvSpPr>
          <p:cNvPr id="92163" name="Rectangle 2"/>
          <p:cNvSpPr>
            <a:spLocks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altLang="en-US" smtClean="0"/>
              <a:t>Internet, farklı terminaller üstünde “</a:t>
            </a:r>
            <a:r>
              <a:rPr lang="tr-TR" altLang="en-US" b="1" smtClean="0"/>
              <a:t>distributed</a:t>
            </a:r>
            <a:r>
              <a:rPr lang="tr-TR" altLang="en-US" smtClean="0"/>
              <a:t>” (dağıtık) olan uygulamaların birbirleri ile veri alışverişi yapmalarını sağlar.</a:t>
            </a:r>
          </a:p>
          <a:p>
            <a:pPr eaLnBrk="1" hangingPunct="1"/>
            <a:r>
              <a:rPr lang="tr-TR" altLang="en-US" smtClean="0"/>
              <a:t>Örneğin telnet, e-mail, Web, IM, Internet telefonu, ağ üstü oyunlar, p2p dosya paylaşımı vb.</a:t>
            </a:r>
          </a:p>
          <a:p>
            <a:pPr lvl="1" eaLnBrk="1" hangingPunct="1"/>
            <a:r>
              <a:rPr lang="tr-TR" altLang="en-US" smtClean="0"/>
              <a:t>Web, kendi başına ayrı bir ağ değildir, fakat Internet tarafından sağlanan iletişim servislerini kullanan bir dağıtık uygulamadır.</a:t>
            </a: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AED8A62C-5606-4253-B8CF-8A6A289DA1B6}" type="slidenum">
              <a:rPr lang="en-US" altLang="en-US" sz="1200">
                <a:latin typeface="Times New Roman" pitchFamily="18" charset="0"/>
              </a:rPr>
              <a:pPr/>
              <a:t>22</a:t>
            </a:fld>
            <a:endParaRPr lang="en-US" altLang="en-US" sz="1200">
              <a:latin typeface="Times New Roman" pitchFamily="18" charset="0"/>
            </a:endParaRPr>
          </a:p>
        </p:txBody>
      </p:sp>
      <p:sp>
        <p:nvSpPr>
          <p:cNvPr id="93187" name="Rectangle 2"/>
          <p:cNvSpPr>
            <a:spLocks noChangeArrowheads="1" noTextEdit="1"/>
          </p:cNvSpPr>
          <p:nvPr>
            <p:ph type="sldImg"/>
          </p:nvPr>
        </p:nvSpPr>
        <p:spPr>
          <a:xfrm>
            <a:off x="1143000" y="685800"/>
            <a:ext cx="4572000" cy="3429000"/>
          </a:xfrm>
          <a:ln/>
        </p:spPr>
      </p:sp>
      <p:sp>
        <p:nvSpPr>
          <p:cNvPr id="165891" name="Rectangle 3"/>
          <p:cNvSpPr>
            <a:spLocks noGrp="1" noChangeArrowheads="1"/>
          </p:cNvSpPr>
          <p:nvPr>
            <p:ph type="body" idx="1"/>
          </p:nvPr>
        </p:nvSpPr>
        <p:spPr/>
        <p:txBody>
          <a:bodyPr/>
          <a:lstStyle/>
          <a:p>
            <a:pPr eaLnBrk="1" hangingPunct="1">
              <a:defRPr/>
            </a:pPr>
            <a:r>
              <a:rPr lang="tr-TR" b="1" smtClean="0"/>
              <a:t>İstemci/Sunucu</a:t>
            </a:r>
            <a:r>
              <a:rPr lang="tr-TR" smtClean="0"/>
              <a:t> yapısı dağıtık uygulamalara iyi bir örnektir.</a:t>
            </a:r>
          </a:p>
          <a:p>
            <a:pPr eaLnBrk="1" hangingPunct="1">
              <a:defRPr/>
            </a:pPr>
            <a:r>
              <a:rPr lang="tr-TR" smtClean="0"/>
              <a:t>Internet’in bir ucunda olan istemci ile diğer ucunda olan sunucu arasında iletişim/bağlantı kurulmadığı sürece ne istemci ne de sunucu görevlerini yerine getirebilirler</a:t>
            </a:r>
          </a:p>
          <a:p>
            <a:pPr eaLnBrk="1" hangingPunct="1">
              <a:defRPr/>
            </a:pPr>
            <a:endParaRPr lang="tr-TR" smtClean="0"/>
          </a:p>
          <a:p>
            <a:pPr eaLnBrk="1" hangingPunct="1">
              <a:defRPr/>
            </a:pPr>
            <a:r>
              <a:rPr lang="tr-TR" smtClean="0"/>
              <a:t>Günümüzde uygulamalar aynı anda hem İstemci hem de Sunucu olarak çalışabilirler.</a:t>
            </a:r>
          </a:p>
          <a:p>
            <a:pPr eaLnBrk="1" hangingPunct="1">
              <a:defRPr/>
            </a:pPr>
            <a:r>
              <a:rPr lang="tr-TR" smtClean="0"/>
              <a:t>Bu yapıya en iyi örnek</a:t>
            </a:r>
            <a:r>
              <a:rPr lang="tr-TR" i="1" smtClean="0"/>
              <a:t> p2p</a:t>
            </a:r>
            <a:r>
              <a:rPr lang="tr-TR" smtClean="0"/>
              <a:t> programlardır.</a:t>
            </a:r>
          </a:p>
          <a:p>
            <a:pPr eaLnBrk="1" hangingPunct="1">
              <a:defRPr/>
            </a:pPr>
            <a:r>
              <a:rPr lang="tr-TR" smtClean="0">
                <a:solidFill>
                  <a:srgbClr val="CC3300"/>
                </a:solidFill>
                <a:effectLst>
                  <a:outerShdw blurRad="38100" dist="38100" dir="2700000" algn="tl">
                    <a:srgbClr val="C0C0C0"/>
                  </a:outerShdw>
                </a:effectLst>
              </a:rPr>
              <a:t>A</a:t>
            </a:r>
            <a:r>
              <a:rPr lang="tr-TR" smtClean="0"/>
              <a:t> bilgisayarında çalışmakta olan p2p uygulaması dosya indirirken İstemci, dosya gönderirken sunucu olarak çalışmaktadır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2200">
                <a:solidFill>
                  <a:schemeClr val="tx1"/>
                </a:solidFill>
                <a:latin typeface="Comic Sans MS" pitchFamily="66" charset="0"/>
              </a:defRPr>
            </a:lvl1pPr>
            <a:lvl2pPr marL="685817" indent="-263776" defTabSz="914423">
              <a:defRPr sz="2200">
                <a:solidFill>
                  <a:schemeClr val="tx1"/>
                </a:solidFill>
                <a:latin typeface="Comic Sans MS" pitchFamily="66" charset="0"/>
              </a:defRPr>
            </a:lvl2pPr>
            <a:lvl3pPr marL="1055103" indent="-211021" defTabSz="914423">
              <a:defRPr sz="2200">
                <a:solidFill>
                  <a:schemeClr val="tx1"/>
                </a:solidFill>
                <a:latin typeface="Comic Sans MS" pitchFamily="66" charset="0"/>
              </a:defRPr>
            </a:lvl3pPr>
            <a:lvl4pPr marL="1477145" indent="-211021" defTabSz="914423">
              <a:defRPr sz="2200">
                <a:solidFill>
                  <a:schemeClr val="tx1"/>
                </a:solidFill>
                <a:latin typeface="Comic Sans MS" pitchFamily="66" charset="0"/>
              </a:defRPr>
            </a:lvl4pPr>
            <a:lvl5pPr marL="1899186" indent="-211021" defTabSz="914423">
              <a:defRPr sz="2200">
                <a:solidFill>
                  <a:schemeClr val="tx1"/>
                </a:solidFill>
                <a:latin typeface="Comic Sans MS" pitchFamily="66" charset="0"/>
              </a:defRPr>
            </a:lvl5pPr>
            <a:lvl6pPr marL="2321227" indent="-211021" defTabSz="914423" eaLnBrk="0" fontAlgn="base" hangingPunct="0">
              <a:spcBef>
                <a:spcPct val="0"/>
              </a:spcBef>
              <a:spcAft>
                <a:spcPct val="0"/>
              </a:spcAft>
              <a:defRPr sz="2200">
                <a:solidFill>
                  <a:schemeClr val="tx1"/>
                </a:solidFill>
                <a:latin typeface="Comic Sans MS" pitchFamily="66" charset="0"/>
              </a:defRPr>
            </a:lvl6pPr>
            <a:lvl7pPr marL="2743269" indent="-211021" defTabSz="914423" eaLnBrk="0" fontAlgn="base" hangingPunct="0">
              <a:spcBef>
                <a:spcPct val="0"/>
              </a:spcBef>
              <a:spcAft>
                <a:spcPct val="0"/>
              </a:spcAft>
              <a:defRPr sz="2200">
                <a:solidFill>
                  <a:schemeClr val="tx1"/>
                </a:solidFill>
                <a:latin typeface="Comic Sans MS" pitchFamily="66" charset="0"/>
              </a:defRPr>
            </a:lvl7pPr>
            <a:lvl8pPr marL="3165310" indent="-211021" defTabSz="914423" eaLnBrk="0" fontAlgn="base" hangingPunct="0">
              <a:spcBef>
                <a:spcPct val="0"/>
              </a:spcBef>
              <a:spcAft>
                <a:spcPct val="0"/>
              </a:spcAft>
              <a:defRPr sz="2200">
                <a:solidFill>
                  <a:schemeClr val="tx1"/>
                </a:solidFill>
                <a:latin typeface="Comic Sans MS" pitchFamily="66" charset="0"/>
              </a:defRPr>
            </a:lvl8pPr>
            <a:lvl9pPr marL="3587351" indent="-211021" defTabSz="914423" eaLnBrk="0" fontAlgn="base" hangingPunct="0">
              <a:spcBef>
                <a:spcPct val="0"/>
              </a:spcBef>
              <a:spcAft>
                <a:spcPct val="0"/>
              </a:spcAft>
              <a:defRPr sz="2200">
                <a:solidFill>
                  <a:schemeClr val="tx1"/>
                </a:solidFill>
                <a:latin typeface="Comic Sans MS" pitchFamily="66" charset="0"/>
              </a:defRPr>
            </a:lvl9pPr>
          </a:lstStyle>
          <a:p>
            <a:fld id="{A6589AC4-CAFF-4146-81B4-47CEE031078E}" type="slidenum">
              <a:rPr lang="en-US" altLang="en-US" sz="1200">
                <a:latin typeface="Times New Roman" pitchFamily="18" charset="0"/>
              </a:rPr>
              <a:pPr/>
              <a:t>23</a:t>
            </a:fld>
            <a:endParaRPr lang="en-US" altLang="en-US" sz="1200">
              <a:latin typeface="Times New Roman" pitchFamily="18" charset="0"/>
            </a:endParaRPr>
          </a:p>
        </p:txBody>
      </p:sp>
      <p:sp>
        <p:nvSpPr>
          <p:cNvPr id="94211" name="Rectangle 2"/>
          <p:cNvSpPr>
            <a:spLocks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tr-TR" altLang="en-US" sz="700"/>
              <a:t>Internet, üstünde çalışan dağıtık uygulamalara iki tür servis sunar:</a:t>
            </a:r>
          </a:p>
          <a:p>
            <a:pPr lvl="1" eaLnBrk="1" hangingPunct="1">
              <a:lnSpc>
                <a:spcPct val="80000"/>
              </a:lnSpc>
            </a:pPr>
            <a:r>
              <a:rPr lang="tr-TR" altLang="en-US" sz="700"/>
              <a:t>Connection Oriented Reliable Service: Bağlantı Yönelimli Güvenilebilir Servis</a:t>
            </a:r>
          </a:p>
          <a:p>
            <a:pPr lvl="1" eaLnBrk="1" hangingPunct="1">
              <a:lnSpc>
                <a:spcPct val="80000"/>
              </a:lnSpc>
            </a:pPr>
            <a:r>
              <a:rPr lang="tr-TR" altLang="en-US" sz="700"/>
              <a:t>Connectionless Unreliable Service: Bağlantısız Güvenilemez Servis</a:t>
            </a:r>
          </a:p>
          <a:p>
            <a:pPr eaLnBrk="1" hangingPunct="1">
              <a:lnSpc>
                <a:spcPct val="80000"/>
              </a:lnSpc>
            </a:pPr>
            <a:r>
              <a:rPr lang="tr-TR" altLang="en-US" sz="700"/>
              <a:t>Internet’teki bir uygulama genelde bu iki servisten birini kullanır</a:t>
            </a:r>
          </a:p>
          <a:p>
            <a:pPr eaLnBrk="1" hangingPunct="1">
              <a:lnSpc>
                <a:spcPct val="80000"/>
              </a:lnSpc>
            </a:pPr>
            <a:r>
              <a:rPr lang="tr-TR" altLang="en-US" sz="700"/>
              <a:t>Bağlantı Yönelimli Güvenilebilir Servis kullanıcıya, kaynaktan hedefe giden verinin alıcıya düzgün ve tam olarak ulaşacağını garanti eder.</a:t>
            </a:r>
          </a:p>
          <a:p>
            <a:pPr eaLnBrk="1" hangingPunct="1">
              <a:lnSpc>
                <a:spcPct val="80000"/>
              </a:lnSpc>
            </a:pPr>
            <a:r>
              <a:rPr lang="tr-TR" altLang="en-US" sz="700"/>
              <a:t>Bağlantısız Güvenilemez Servis, gönderilen veri’nin ulaşımı hakkında herhangi bir garanti vermez.</a:t>
            </a:r>
          </a:p>
          <a:p>
            <a:pPr eaLnBrk="1" hangingPunct="1">
              <a:lnSpc>
                <a:spcPct val="80000"/>
              </a:lnSpc>
            </a:pPr>
            <a:endParaRPr lang="tr-TR" altLang="en-US" sz="700"/>
          </a:p>
          <a:p>
            <a:pPr eaLnBrk="1" hangingPunct="1">
              <a:lnSpc>
                <a:spcPct val="80000"/>
              </a:lnSpc>
            </a:pPr>
            <a:r>
              <a:rPr lang="tr-TR" altLang="en-US" sz="700"/>
              <a:t>Bağlantı Yönelimli serviste, istemci ile sunucu arasında veri paketleri transferi yapılmadan önce iki taraf birbirlerine kontrol paketleri gönderirler.</a:t>
            </a:r>
          </a:p>
          <a:p>
            <a:pPr eaLnBrk="1" hangingPunct="1">
              <a:lnSpc>
                <a:spcPct val="80000"/>
              </a:lnSpc>
            </a:pPr>
            <a:r>
              <a:rPr lang="tr-TR" altLang="en-US" sz="700"/>
              <a:t>“Yönelimli” ifadesinin kullanılmasının sebebi, istemci ve sunucu arasındaki bağlantının sanal/gevşek olmasıdır. Bu bağlantının varlığından sadece ikisi haberdardır, arada bulunan yönlendiriciler bu bağlantıdan haberdar değillerdir.</a:t>
            </a:r>
            <a:endParaRPr lang="en-US" altLang="en-US" sz="700"/>
          </a:p>
          <a:p>
            <a:pPr eaLnBrk="1" hangingPunct="1">
              <a:lnSpc>
                <a:spcPct val="80000"/>
              </a:lnSpc>
            </a:pPr>
            <a:endParaRPr lang="tr-TR" altLang="en-US" sz="700"/>
          </a:p>
          <a:p>
            <a:pPr eaLnBrk="1" hangingPunct="1">
              <a:lnSpc>
                <a:spcPct val="80000"/>
              </a:lnSpc>
            </a:pPr>
            <a:r>
              <a:rPr lang="tr-TR" altLang="en-US" sz="700"/>
              <a:t>Bağlantı Yönelimli servisin Güvenilebilir olmasının sebebi, “Acknowledgement” </a:t>
            </a:r>
            <a:r>
              <a:rPr lang="tr-TR" altLang="en-US" sz="600"/>
              <a:t>(doğrulama) </a:t>
            </a:r>
            <a:r>
              <a:rPr lang="tr-TR" altLang="en-US" sz="700"/>
              <a:t>ve “retransmission”</a:t>
            </a:r>
            <a:r>
              <a:rPr lang="tr-TR" altLang="en-US" sz="600"/>
              <a:t> (tekrar gönderme) </a:t>
            </a:r>
            <a:r>
              <a:rPr lang="tr-TR" altLang="en-US" sz="700"/>
              <a:t>kullanmasıdır.</a:t>
            </a:r>
          </a:p>
          <a:p>
            <a:pPr eaLnBrk="1" hangingPunct="1">
              <a:lnSpc>
                <a:spcPct val="80000"/>
              </a:lnSpc>
            </a:pPr>
            <a:r>
              <a:rPr lang="tr-TR" altLang="en-US" sz="700"/>
              <a:t>Ayrıca Bağlantı Yönelimli Servis farklı kontrol mekanizmaları da kullanmaktadır.</a:t>
            </a:r>
            <a:endParaRPr lang="en-US" altLang="en-US" sz="700"/>
          </a:p>
          <a:p>
            <a:pPr eaLnBrk="1" hangingPunct="1">
              <a:lnSpc>
                <a:spcPct val="80000"/>
              </a:lnSpc>
            </a:pPr>
            <a:endParaRPr lang="tr-TR" altLang="en-US" sz="700"/>
          </a:p>
          <a:p>
            <a:pPr eaLnBrk="1" hangingPunct="1">
              <a:lnSpc>
                <a:spcPct val="80000"/>
              </a:lnSpc>
            </a:pPr>
            <a:r>
              <a:rPr lang="tr-TR" altLang="en-US" sz="700"/>
              <a:t>Flow control </a:t>
            </a:r>
            <a:r>
              <a:rPr lang="tr-TR" altLang="en-US" sz="600"/>
              <a:t>(akış denetimi):</a:t>
            </a:r>
            <a:r>
              <a:rPr lang="tr-TR" altLang="en-US" sz="700"/>
              <a:t> Bir ağ üzerinde veri aktarımı yapılırken, özellikle gönderici hızının alıcı hızından yüksek olduğu durumlarda, aktarılan verinin alıcı tarafından eksiksiz alınabilmesi için iki düğüm arasında kullanılan denetim.</a:t>
            </a:r>
          </a:p>
          <a:p>
            <a:pPr eaLnBrk="1" hangingPunct="1">
              <a:lnSpc>
                <a:spcPct val="80000"/>
              </a:lnSpc>
            </a:pPr>
            <a:r>
              <a:rPr lang="tr-TR" altLang="en-US" sz="700"/>
              <a:t>Congestion control </a:t>
            </a:r>
            <a:r>
              <a:rPr lang="tr-TR" altLang="en-US" sz="600"/>
              <a:t>(tıkanıklık denetimi): </a:t>
            </a:r>
            <a:r>
              <a:rPr lang="tr-TR" altLang="en-US" sz="700"/>
              <a:t>Bir ağ üzerindeki trafik akışını denetleyerek, ağın (ağ düğümleri ve uç istasyonların) tıkanmasını önleyen denetim mekanizması.</a:t>
            </a:r>
            <a:r>
              <a:rPr lang="en-US" altLang="en-US" sz="700"/>
              <a:t> </a:t>
            </a:r>
          </a:p>
          <a:p>
            <a:pPr eaLnBrk="1" hangingPunct="1">
              <a:lnSpc>
                <a:spcPct val="80000"/>
              </a:lnSpc>
            </a:pPr>
            <a:r>
              <a:rPr lang="tr-TR" altLang="en-US" sz="700"/>
              <a:t>Internet’in Bağlantı Yönelimli servisini sağlayan protokol TCP’dir.</a:t>
            </a:r>
          </a:p>
          <a:p>
            <a:pPr lvl="1" eaLnBrk="1" hangingPunct="1">
              <a:lnSpc>
                <a:spcPct val="80000"/>
              </a:lnSpc>
            </a:pPr>
            <a:r>
              <a:rPr lang="tr-TR" altLang="en-US" sz="700"/>
              <a:t>TCP’nin ilk şekli RFC 793’te tanımlanmıştır.</a:t>
            </a:r>
          </a:p>
          <a:p>
            <a:pPr eaLnBrk="1" hangingPunct="1">
              <a:lnSpc>
                <a:spcPct val="80000"/>
              </a:lnSpc>
            </a:pPr>
            <a:r>
              <a:rPr lang="tr-TR" altLang="en-US" sz="700"/>
              <a:t>TCP’nin sağladığı servisler güvenilir aktarım, akış denetimi ve tıkanıklık denetimidir.</a:t>
            </a:r>
          </a:p>
          <a:p>
            <a:pPr eaLnBrk="1" hangingPunct="1">
              <a:lnSpc>
                <a:spcPct val="80000"/>
              </a:lnSpc>
            </a:pPr>
            <a:r>
              <a:rPr lang="tr-TR" altLang="en-US" sz="700"/>
              <a:t>Bir uygulama TCP’nin kendisine sağladığı servislerin ne olduğu ile ilgilenir, TCP’nin bu servisleri nasıl sağladığı önemli değildir.</a:t>
            </a:r>
            <a:endParaRPr lang="en-US" altLang="en-US" sz="700"/>
          </a:p>
          <a:p>
            <a:pPr eaLnBrk="1" hangingPunct="1">
              <a:lnSpc>
                <a:spcPct val="80000"/>
              </a:lnSpc>
            </a:pPr>
            <a:r>
              <a:rPr lang="tr-TR" altLang="en-US" sz="700"/>
              <a:t>Internet’in Bağlantısız servisini sağlayan protokol “</a:t>
            </a:r>
            <a:r>
              <a:rPr lang="tr-TR" altLang="en-US" sz="700" b="1"/>
              <a:t>User Datagram Protocol</a:t>
            </a:r>
            <a:r>
              <a:rPr lang="tr-TR" altLang="en-US" sz="700"/>
              <a:t>” </a:t>
            </a:r>
            <a:r>
              <a:rPr lang="tr-TR" altLang="en-US" sz="600"/>
              <a:t>(Kullanıcı Datagram Protokolü)</a:t>
            </a:r>
            <a:r>
              <a:rPr lang="tr-TR" altLang="en-US" sz="700"/>
              <a:t>’dür.</a:t>
            </a:r>
          </a:p>
          <a:p>
            <a:pPr lvl="1" eaLnBrk="1" hangingPunct="1">
              <a:lnSpc>
                <a:spcPct val="80000"/>
              </a:lnSpc>
            </a:pPr>
            <a:r>
              <a:rPr lang="tr-TR" altLang="en-US" sz="700"/>
              <a:t>RFC 768 ile tanımlanmıştır.</a:t>
            </a:r>
            <a:endParaRPr lang="en-US" altLang="en-US" sz="700"/>
          </a:p>
          <a:p>
            <a:pPr eaLnBrk="1" hangingPunct="1">
              <a:lnSpc>
                <a:spcPct val="80000"/>
              </a:lnSpc>
            </a:pPr>
            <a:r>
              <a:rPr lang="tr-TR" altLang="en-US" sz="700"/>
              <a:t>Günümüzde, bir veri yığının gönderenden alıcıya ne kadar zamanda gideceği hakkında garanti veren bir servis bulunmamaktadır.</a:t>
            </a:r>
          </a:p>
          <a:p>
            <a:pPr eaLnBrk="1" hangingPunct="1">
              <a:lnSpc>
                <a:spcPct val="80000"/>
              </a:lnSpc>
            </a:pPr>
            <a:r>
              <a:rPr lang="tr-TR" altLang="en-US" sz="700"/>
              <a:t>Daha fazla ödeyerek ISP’nize olan bant genişliğini artırabilirsiniz, ama daha iyi bir servis satın alamazsınız.</a:t>
            </a:r>
          </a:p>
          <a:p>
            <a:pPr eaLnBrk="1" hangingPunct="1">
              <a:lnSpc>
                <a:spcPct val="80000"/>
              </a:lnSpc>
            </a:pPr>
            <a:r>
              <a:rPr lang="tr-TR" altLang="en-US" sz="700"/>
              <a:t>Günümüzde çoğu ağ çalışması daha iyi bir servis sağlamak için yapılmaktadır.</a:t>
            </a:r>
            <a:endParaRPr lang="en-US" altLang="en-US" sz="700"/>
          </a:p>
          <a:p>
            <a:pPr eaLnBrk="1" hangingPunct="1">
              <a:lnSpc>
                <a:spcPct val="80000"/>
              </a:lnSpc>
            </a:pPr>
            <a:endParaRPr lang="tr-TR" altLang="en-US" sz="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07BB6058-C629-4A73-BBD1-9C714FD9065C}" type="datetimeFigureOut">
              <a:rPr lang="tr-TR" smtClean="0"/>
              <a:t>09.10.2020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201322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7BB6058-C629-4A73-BBD1-9C714FD9065C}" type="datetimeFigureOut">
              <a:rPr lang="tr-TR" smtClean="0"/>
              <a:t>09.10.2020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288939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7BB6058-C629-4A73-BBD1-9C714FD9065C}" type="datetimeFigureOut">
              <a:rPr lang="tr-TR" smtClean="0"/>
              <a:t>09.10.2020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255184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tr-TR"/>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Bilgisayar Ağları ve Internet Giriş</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tr-TR"/>
              <a:t>1-</a:t>
            </a:r>
            <a:fld id="{ECA2C028-5AEE-4805-8250-3BE6D9716710}" type="slidenum">
              <a:rPr lang="en-US" altLang="tr-TR"/>
              <a:pPr>
                <a:defRPr/>
              </a:pPr>
              <a:t>‹#›</a:t>
            </a:fld>
            <a:endParaRPr lang="en-US" altLang="tr-TR"/>
          </a:p>
        </p:txBody>
      </p:sp>
    </p:spTree>
    <p:extLst>
      <p:ext uri="{BB962C8B-B14F-4D97-AF65-F5344CB8AC3E}">
        <p14:creationId xmlns:p14="http://schemas.microsoft.com/office/powerpoint/2010/main" val="2797246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Bilgisayar Ağları ve Internet Giriş</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tr-TR"/>
              <a:t>1-</a:t>
            </a:r>
            <a:fld id="{69A91676-D9C7-4D0C-942B-E2A2D4F9AF48}" type="slidenum">
              <a:rPr lang="en-US" altLang="tr-TR"/>
              <a:pPr>
                <a:defRPr/>
              </a:pPr>
              <a:t>‹#›</a:t>
            </a:fld>
            <a:endParaRPr lang="en-US" altLang="tr-TR"/>
          </a:p>
        </p:txBody>
      </p:sp>
    </p:spTree>
    <p:extLst>
      <p:ext uri="{BB962C8B-B14F-4D97-AF65-F5344CB8AC3E}">
        <p14:creationId xmlns:p14="http://schemas.microsoft.com/office/powerpoint/2010/main" val="52109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7BB6058-C629-4A73-BBD1-9C714FD9065C}" type="datetimeFigureOut">
              <a:rPr lang="tr-TR" smtClean="0"/>
              <a:t>09.10.2020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139593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07BB6058-C629-4A73-BBD1-9C714FD9065C}" type="datetimeFigureOut">
              <a:rPr lang="tr-TR" smtClean="0"/>
              <a:t>09.10.2020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112769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7BB6058-C629-4A73-BBD1-9C714FD9065C}" type="datetimeFigureOut">
              <a:rPr lang="tr-TR" smtClean="0"/>
              <a:t>09.10.2020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32084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7BB6058-C629-4A73-BBD1-9C714FD9065C}" type="datetimeFigureOut">
              <a:rPr lang="tr-TR" smtClean="0"/>
              <a:t>09.10.2020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193188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7BB6058-C629-4A73-BBD1-9C714FD9065C}" type="datetimeFigureOut">
              <a:rPr lang="tr-TR" smtClean="0"/>
              <a:t>09.10.2020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421622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7BB6058-C629-4A73-BBD1-9C714FD9065C}" type="datetimeFigureOut">
              <a:rPr lang="tr-TR" smtClean="0"/>
              <a:t>09.10.2020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53949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7BB6058-C629-4A73-BBD1-9C714FD9065C}" type="datetimeFigureOut">
              <a:rPr lang="tr-TR" smtClean="0"/>
              <a:t>09.10.2020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43698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07BB6058-C629-4A73-BBD1-9C714FD9065C}" type="datetimeFigureOut">
              <a:rPr lang="tr-TR" smtClean="0"/>
              <a:t>09.10.2020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4298A00-9E65-4E1D-8458-BA039E0E898B}" type="slidenum">
              <a:rPr lang="tr-TR" smtClean="0"/>
              <a:t>‹#›</a:t>
            </a:fld>
            <a:endParaRPr lang="tr-TR"/>
          </a:p>
        </p:txBody>
      </p:sp>
    </p:spTree>
    <p:extLst>
      <p:ext uri="{BB962C8B-B14F-4D97-AF65-F5344CB8AC3E}">
        <p14:creationId xmlns:p14="http://schemas.microsoft.com/office/powerpoint/2010/main" val="59816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B6058-C629-4A73-BBD1-9C714FD9065C}" type="datetimeFigureOut">
              <a:rPr lang="tr-TR" smtClean="0"/>
              <a:t>09.10.2020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98A00-9E65-4E1D-8458-BA039E0E898B}" type="slidenum">
              <a:rPr lang="tr-TR" smtClean="0"/>
              <a:t>‹#›</a:t>
            </a:fld>
            <a:endParaRPr lang="tr-TR"/>
          </a:p>
        </p:txBody>
      </p:sp>
    </p:spTree>
    <p:extLst>
      <p:ext uri="{BB962C8B-B14F-4D97-AF65-F5344CB8AC3E}">
        <p14:creationId xmlns:p14="http://schemas.microsoft.com/office/powerpoint/2010/main" val="30230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12.wmf"/><Relationship Id="rId26" Type="http://schemas.openxmlformats.org/officeDocument/2006/relationships/oleObject" Target="../embeddings/oleObject18.bin"/><Relationship Id="rId3" Type="http://schemas.openxmlformats.org/officeDocument/2006/relationships/notesSlide" Target="../notesSlides/notesSlide2.xml"/><Relationship Id="rId21" Type="http://schemas.openxmlformats.org/officeDocument/2006/relationships/oleObject" Target="../embeddings/oleObject13.bin"/><Relationship Id="rId7" Type="http://schemas.openxmlformats.org/officeDocument/2006/relationships/image" Target="../media/image10.wmf"/><Relationship Id="rId12" Type="http://schemas.openxmlformats.org/officeDocument/2006/relationships/oleObject" Target="../embeddings/oleObject7.bin"/><Relationship Id="rId17" Type="http://schemas.openxmlformats.org/officeDocument/2006/relationships/oleObject" Target="../embeddings/oleObject11.bin"/><Relationship Id="rId25" Type="http://schemas.openxmlformats.org/officeDocument/2006/relationships/oleObject" Target="../embeddings/oleObject17.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24" Type="http://schemas.openxmlformats.org/officeDocument/2006/relationships/oleObject" Target="../embeddings/oleObject16.bin"/><Relationship Id="rId5" Type="http://schemas.openxmlformats.org/officeDocument/2006/relationships/image" Target="../media/image9.wmf"/><Relationship Id="rId15" Type="http://schemas.openxmlformats.org/officeDocument/2006/relationships/image" Target="../media/image11.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18" Type="http://schemas.openxmlformats.org/officeDocument/2006/relationships/image" Target="../media/image12.wmf"/><Relationship Id="rId26" Type="http://schemas.openxmlformats.org/officeDocument/2006/relationships/oleObject" Target="../embeddings/oleObject36.bin"/><Relationship Id="rId3" Type="http://schemas.openxmlformats.org/officeDocument/2006/relationships/notesSlide" Target="../notesSlides/notesSlide3.xml"/><Relationship Id="rId21" Type="http://schemas.openxmlformats.org/officeDocument/2006/relationships/oleObject" Target="../embeddings/oleObject31.bin"/><Relationship Id="rId7" Type="http://schemas.openxmlformats.org/officeDocument/2006/relationships/image" Target="../media/image10.wmf"/><Relationship Id="rId12" Type="http://schemas.openxmlformats.org/officeDocument/2006/relationships/oleObject" Target="../embeddings/oleObject25.bin"/><Relationship Id="rId17" Type="http://schemas.openxmlformats.org/officeDocument/2006/relationships/oleObject" Target="../embeddings/oleObject29.bin"/><Relationship Id="rId25" Type="http://schemas.openxmlformats.org/officeDocument/2006/relationships/oleObject" Target="../embeddings/oleObject35.bin"/><Relationship Id="rId2" Type="http://schemas.openxmlformats.org/officeDocument/2006/relationships/slideLayout" Target="../slideLayouts/slideLayout4.xml"/><Relationship Id="rId16" Type="http://schemas.openxmlformats.org/officeDocument/2006/relationships/oleObject" Target="../embeddings/oleObject28.bin"/><Relationship Id="rId20"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oleObject" Target="../embeddings/oleObject20.bin"/><Relationship Id="rId11" Type="http://schemas.openxmlformats.org/officeDocument/2006/relationships/oleObject" Target="../embeddings/oleObject24.bin"/><Relationship Id="rId24" Type="http://schemas.openxmlformats.org/officeDocument/2006/relationships/oleObject" Target="../embeddings/oleObject34.bin"/><Relationship Id="rId5" Type="http://schemas.openxmlformats.org/officeDocument/2006/relationships/image" Target="../media/image9.wmf"/><Relationship Id="rId15" Type="http://schemas.openxmlformats.org/officeDocument/2006/relationships/image" Target="../media/image11.wmf"/><Relationship Id="rId23" Type="http://schemas.openxmlformats.org/officeDocument/2006/relationships/oleObject" Target="../embeddings/oleObject33.bin"/><Relationship Id="rId10" Type="http://schemas.openxmlformats.org/officeDocument/2006/relationships/oleObject" Target="../embeddings/oleObject23.bin"/><Relationship Id="rId19" Type="http://schemas.openxmlformats.org/officeDocument/2006/relationships/oleObject" Target="../embeddings/oleObject30.bin"/><Relationship Id="rId4" Type="http://schemas.openxmlformats.org/officeDocument/2006/relationships/oleObject" Target="../embeddings/oleObject19.bin"/><Relationship Id="rId9" Type="http://schemas.openxmlformats.org/officeDocument/2006/relationships/oleObject" Target="../embeddings/oleObject22.bin"/><Relationship Id="rId14" Type="http://schemas.openxmlformats.org/officeDocument/2006/relationships/oleObject" Target="../embeddings/oleObject27.bin"/><Relationship Id="rId22"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9.wmf"/><Relationship Id="rId4"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5.bin"/><Relationship Id="rId18" Type="http://schemas.openxmlformats.org/officeDocument/2006/relationships/image" Target="../media/image12.wmf"/><Relationship Id="rId26" Type="http://schemas.openxmlformats.org/officeDocument/2006/relationships/oleObject" Target="../embeddings/oleObject55.bin"/><Relationship Id="rId3" Type="http://schemas.openxmlformats.org/officeDocument/2006/relationships/notesSlide" Target="../notesSlides/notesSlide6.xml"/><Relationship Id="rId21" Type="http://schemas.openxmlformats.org/officeDocument/2006/relationships/oleObject" Target="../embeddings/oleObject50.bin"/><Relationship Id="rId7" Type="http://schemas.openxmlformats.org/officeDocument/2006/relationships/image" Target="../media/image10.wmf"/><Relationship Id="rId12" Type="http://schemas.openxmlformats.org/officeDocument/2006/relationships/oleObject" Target="../embeddings/oleObject44.bin"/><Relationship Id="rId17" Type="http://schemas.openxmlformats.org/officeDocument/2006/relationships/oleObject" Target="../embeddings/oleObject48.bin"/><Relationship Id="rId25" Type="http://schemas.openxmlformats.org/officeDocument/2006/relationships/oleObject" Target="../embeddings/oleObject54.bin"/><Relationship Id="rId2" Type="http://schemas.openxmlformats.org/officeDocument/2006/relationships/slideLayout" Target="../slideLayouts/slideLayout4.xml"/><Relationship Id="rId16" Type="http://schemas.openxmlformats.org/officeDocument/2006/relationships/oleObject" Target="../embeddings/oleObject47.bin"/><Relationship Id="rId20" Type="http://schemas.openxmlformats.org/officeDocument/2006/relationships/image" Target="../media/image13.wmf"/><Relationship Id="rId1" Type="http://schemas.openxmlformats.org/officeDocument/2006/relationships/vmlDrawing" Target="../drawings/vmlDrawing4.vml"/><Relationship Id="rId6" Type="http://schemas.openxmlformats.org/officeDocument/2006/relationships/oleObject" Target="../embeddings/oleObject39.bin"/><Relationship Id="rId11" Type="http://schemas.openxmlformats.org/officeDocument/2006/relationships/oleObject" Target="../embeddings/oleObject43.bin"/><Relationship Id="rId24" Type="http://schemas.openxmlformats.org/officeDocument/2006/relationships/oleObject" Target="../embeddings/oleObject53.bin"/><Relationship Id="rId5" Type="http://schemas.openxmlformats.org/officeDocument/2006/relationships/image" Target="../media/image9.wmf"/><Relationship Id="rId15" Type="http://schemas.openxmlformats.org/officeDocument/2006/relationships/image" Target="../media/image11.wmf"/><Relationship Id="rId23" Type="http://schemas.openxmlformats.org/officeDocument/2006/relationships/oleObject" Target="../embeddings/oleObject52.bin"/><Relationship Id="rId10" Type="http://schemas.openxmlformats.org/officeDocument/2006/relationships/oleObject" Target="../embeddings/oleObject42.bin"/><Relationship Id="rId19" Type="http://schemas.openxmlformats.org/officeDocument/2006/relationships/oleObject" Target="../embeddings/oleObject49.bin"/><Relationship Id="rId4" Type="http://schemas.openxmlformats.org/officeDocument/2006/relationships/oleObject" Target="../embeddings/oleObject38.bin"/><Relationship Id="rId9" Type="http://schemas.openxmlformats.org/officeDocument/2006/relationships/oleObject" Target="../embeddings/oleObject41.bin"/><Relationship Id="rId14" Type="http://schemas.openxmlformats.org/officeDocument/2006/relationships/oleObject" Target="../embeddings/oleObject46.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3.bin"/><Relationship Id="rId18" Type="http://schemas.openxmlformats.org/officeDocument/2006/relationships/image" Target="../media/image12.wmf"/><Relationship Id="rId3" Type="http://schemas.openxmlformats.org/officeDocument/2006/relationships/notesSlide" Target="../notesSlides/notesSlide7.xml"/><Relationship Id="rId21" Type="http://schemas.openxmlformats.org/officeDocument/2006/relationships/oleObject" Target="../embeddings/oleObject68.bin"/><Relationship Id="rId7" Type="http://schemas.openxmlformats.org/officeDocument/2006/relationships/image" Target="../media/image10.wmf"/><Relationship Id="rId12" Type="http://schemas.openxmlformats.org/officeDocument/2006/relationships/oleObject" Target="../embeddings/oleObject62.bin"/><Relationship Id="rId17" Type="http://schemas.openxmlformats.org/officeDocument/2006/relationships/oleObject" Target="../embeddings/oleObject66.bin"/><Relationship Id="rId2" Type="http://schemas.openxmlformats.org/officeDocument/2006/relationships/slideLayout" Target="../slideLayouts/slideLayout4.xml"/><Relationship Id="rId16" Type="http://schemas.openxmlformats.org/officeDocument/2006/relationships/oleObject" Target="../embeddings/oleObject65.bin"/><Relationship Id="rId20" Type="http://schemas.openxmlformats.org/officeDocument/2006/relationships/image" Target="../media/image13.wmf"/><Relationship Id="rId1" Type="http://schemas.openxmlformats.org/officeDocument/2006/relationships/vmlDrawing" Target="../drawings/vmlDrawing5.vml"/><Relationship Id="rId6" Type="http://schemas.openxmlformats.org/officeDocument/2006/relationships/oleObject" Target="../embeddings/oleObject57.bin"/><Relationship Id="rId11" Type="http://schemas.openxmlformats.org/officeDocument/2006/relationships/oleObject" Target="../embeddings/oleObject61.bin"/><Relationship Id="rId5" Type="http://schemas.openxmlformats.org/officeDocument/2006/relationships/image" Target="../media/image9.wmf"/><Relationship Id="rId15" Type="http://schemas.openxmlformats.org/officeDocument/2006/relationships/image" Target="../media/image11.wmf"/><Relationship Id="rId23" Type="http://schemas.openxmlformats.org/officeDocument/2006/relationships/oleObject" Target="../embeddings/oleObject70.bin"/><Relationship Id="rId10" Type="http://schemas.openxmlformats.org/officeDocument/2006/relationships/oleObject" Target="../embeddings/oleObject60.bin"/><Relationship Id="rId19" Type="http://schemas.openxmlformats.org/officeDocument/2006/relationships/oleObject" Target="../embeddings/oleObject67.bin"/><Relationship Id="rId4" Type="http://schemas.openxmlformats.org/officeDocument/2006/relationships/oleObject" Target="../embeddings/oleObject56.bin"/><Relationship Id="rId9" Type="http://schemas.openxmlformats.org/officeDocument/2006/relationships/oleObject" Target="../embeddings/oleObject59.bin"/><Relationship Id="rId14" Type="http://schemas.openxmlformats.org/officeDocument/2006/relationships/oleObject" Target="../embeddings/oleObject64.bin"/><Relationship Id="rId22" Type="http://schemas.openxmlformats.org/officeDocument/2006/relationships/oleObject" Target="../embeddings/oleObject69.bin"/></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8.bin"/><Relationship Id="rId18" Type="http://schemas.openxmlformats.org/officeDocument/2006/relationships/oleObject" Target="../embeddings/oleObject81.bin"/><Relationship Id="rId3" Type="http://schemas.openxmlformats.org/officeDocument/2006/relationships/notesSlide" Target="../notesSlides/notesSlide9.xml"/><Relationship Id="rId21" Type="http://schemas.openxmlformats.org/officeDocument/2006/relationships/oleObject" Target="../embeddings/oleObject83.bin"/><Relationship Id="rId7" Type="http://schemas.openxmlformats.org/officeDocument/2006/relationships/image" Target="../media/image10.wmf"/><Relationship Id="rId12" Type="http://schemas.openxmlformats.org/officeDocument/2006/relationships/oleObject" Target="../embeddings/oleObject77.bin"/><Relationship Id="rId17" Type="http://schemas.openxmlformats.org/officeDocument/2006/relationships/image" Target="../media/image12.wmf"/><Relationship Id="rId2" Type="http://schemas.openxmlformats.org/officeDocument/2006/relationships/slideLayout" Target="../slideLayouts/slideLayout4.xml"/><Relationship Id="rId16" Type="http://schemas.openxmlformats.org/officeDocument/2006/relationships/oleObject" Target="../embeddings/oleObject80.bin"/><Relationship Id="rId20" Type="http://schemas.openxmlformats.org/officeDocument/2006/relationships/oleObject" Target="../embeddings/oleObject82.bin"/><Relationship Id="rId1" Type="http://schemas.openxmlformats.org/officeDocument/2006/relationships/vmlDrawing" Target="../drawings/vmlDrawing6.vml"/><Relationship Id="rId6" Type="http://schemas.openxmlformats.org/officeDocument/2006/relationships/oleObject" Target="../embeddings/oleObject72.bin"/><Relationship Id="rId11" Type="http://schemas.openxmlformats.org/officeDocument/2006/relationships/oleObject" Target="../embeddings/oleObject76.bin"/><Relationship Id="rId5" Type="http://schemas.openxmlformats.org/officeDocument/2006/relationships/image" Target="../media/image9.wmf"/><Relationship Id="rId15" Type="http://schemas.openxmlformats.org/officeDocument/2006/relationships/image" Target="../media/image11.wmf"/><Relationship Id="rId10" Type="http://schemas.openxmlformats.org/officeDocument/2006/relationships/oleObject" Target="../embeddings/oleObject75.bin"/><Relationship Id="rId19" Type="http://schemas.openxmlformats.org/officeDocument/2006/relationships/image" Target="../media/image13.wmf"/><Relationship Id="rId4" Type="http://schemas.openxmlformats.org/officeDocument/2006/relationships/oleObject" Target="../embeddings/oleObject71.bin"/><Relationship Id="rId9" Type="http://schemas.openxmlformats.org/officeDocument/2006/relationships/oleObject" Target="../embeddings/oleObject74.bin"/><Relationship Id="rId14" Type="http://schemas.openxmlformats.org/officeDocument/2006/relationships/oleObject" Target="../embeddings/oleObject79.bin"/><Relationship Id="rId22"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0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C1F1CF91-C818-42B6-8BF0-F0BEC0241E6B}" type="slidenum">
              <a:rPr lang="en-US" altLang="en-US" sz="1400">
                <a:latin typeface="Times New Roman" pitchFamily="18" charset="0"/>
              </a:rPr>
              <a:pPr>
                <a:spcBef>
                  <a:spcPct val="0"/>
                </a:spcBef>
                <a:buClrTx/>
                <a:buSzTx/>
                <a:buFontTx/>
                <a:buNone/>
              </a:pPr>
              <a:t>1</a:t>
            </a:fld>
            <a:endParaRPr lang="en-US" altLang="en-US" sz="1400">
              <a:latin typeface="Times New Roman" pitchFamily="18" charset="0"/>
            </a:endParaRPr>
          </a:p>
        </p:txBody>
      </p:sp>
      <p:sp>
        <p:nvSpPr>
          <p:cNvPr id="2052" name="Rectangle 2"/>
          <p:cNvSpPr>
            <a:spLocks noChangeArrowheads="1"/>
          </p:cNvSpPr>
          <p:nvPr/>
        </p:nvSpPr>
        <p:spPr bwMode="auto">
          <a:xfrm>
            <a:off x="382588" y="493713"/>
            <a:ext cx="57642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4000">
                <a:solidFill>
                  <a:schemeClr val="accent2"/>
                </a:solidFill>
              </a:rPr>
              <a:t>HAFTA</a:t>
            </a:r>
            <a:r>
              <a:rPr lang="en-US" altLang="en-US" sz="4000">
                <a:solidFill>
                  <a:schemeClr val="accent2"/>
                </a:solidFill>
              </a:rPr>
              <a:t> 1</a:t>
            </a:r>
            <a:br>
              <a:rPr lang="en-US" altLang="en-US" sz="4000">
                <a:solidFill>
                  <a:schemeClr val="accent2"/>
                </a:solidFill>
              </a:rPr>
            </a:br>
            <a:r>
              <a:rPr lang="tr-TR" altLang="en-US" sz="4000">
                <a:solidFill>
                  <a:schemeClr val="accent2"/>
                </a:solidFill>
              </a:rPr>
              <a:t>GİRİŞ – </a:t>
            </a:r>
            <a:br>
              <a:rPr lang="tr-TR" altLang="en-US" sz="4000">
                <a:solidFill>
                  <a:schemeClr val="accent2"/>
                </a:solidFill>
              </a:rPr>
            </a:br>
            <a:r>
              <a:rPr lang="tr-TR" altLang="en-US" sz="3200">
                <a:solidFill>
                  <a:schemeClr val="accent2"/>
                </a:solidFill>
              </a:rPr>
              <a:t>Bilgisayar Ağları ve Internet</a:t>
            </a:r>
            <a:endParaRPr lang="en-US" altLang="en-US" sz="3200">
              <a:solidFill>
                <a:schemeClr val="accent2"/>
              </a:solidFill>
            </a:endParaRPr>
          </a:p>
        </p:txBody>
      </p:sp>
      <p:sp>
        <p:nvSpPr>
          <p:cNvPr id="2053" name="Rectangle 3"/>
          <p:cNvSpPr>
            <a:spLocks noChangeArrowheads="1"/>
          </p:cNvSpPr>
          <p:nvPr/>
        </p:nvSpPr>
        <p:spPr bwMode="auto">
          <a:xfrm>
            <a:off x="6229350" y="3486150"/>
            <a:ext cx="27305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800" i="1">
                <a:solidFill>
                  <a:schemeClr val="accent2"/>
                </a:solidFill>
              </a:rPr>
              <a:t>Computer Networking: A Top Down Approach Featuring the Internet</a:t>
            </a:r>
            <a:r>
              <a:rPr lang="en-US" altLang="en-US" sz="1800">
                <a:solidFill>
                  <a:schemeClr val="accent2"/>
                </a:solidFill>
              </a:rPr>
              <a:t>, </a:t>
            </a:r>
            <a:br>
              <a:rPr lang="en-US" altLang="en-US" sz="1800">
                <a:solidFill>
                  <a:schemeClr val="accent2"/>
                </a:solidFill>
              </a:rPr>
            </a:br>
            <a:r>
              <a:rPr lang="tr-TR" altLang="en-US" sz="1800">
                <a:solidFill>
                  <a:schemeClr val="accent2"/>
                </a:solidFill>
              </a:rPr>
              <a:t>3rd </a:t>
            </a:r>
            <a:r>
              <a:rPr lang="en-US" altLang="en-US" sz="1800">
                <a:solidFill>
                  <a:schemeClr val="accent2"/>
                </a:solidFill>
              </a:rPr>
              <a:t>edition. </a:t>
            </a:r>
            <a:br>
              <a:rPr lang="en-US" altLang="en-US" sz="1800">
                <a:solidFill>
                  <a:schemeClr val="accent2"/>
                </a:solidFill>
              </a:rPr>
            </a:br>
            <a:r>
              <a:rPr lang="en-US" altLang="en-US" sz="1800">
                <a:solidFill>
                  <a:schemeClr val="accent2"/>
                </a:solidFill>
              </a:rPr>
              <a:t>Jim Kurose, Keith Ross</a:t>
            </a:r>
            <a:br>
              <a:rPr lang="en-US" altLang="en-US" sz="1800">
                <a:solidFill>
                  <a:schemeClr val="accent2"/>
                </a:solidFill>
              </a:rPr>
            </a:br>
            <a:r>
              <a:rPr lang="en-US" altLang="en-US" sz="1800">
                <a:solidFill>
                  <a:schemeClr val="accent2"/>
                </a:solidFill>
              </a:rPr>
              <a:t>Addison-Wesley, July 2004. </a:t>
            </a:r>
            <a:br>
              <a:rPr lang="en-US" altLang="en-US" sz="1800">
                <a:solidFill>
                  <a:schemeClr val="accent2"/>
                </a:solidFill>
              </a:rPr>
            </a:br>
            <a:endParaRPr lang="en-US" altLang="en-US" sz="1800">
              <a:solidFill>
                <a:schemeClr val="accent2"/>
              </a:solidFill>
            </a:endParaRPr>
          </a:p>
        </p:txBody>
      </p:sp>
      <p:sp>
        <p:nvSpPr>
          <p:cNvPr id="2054" name="Text Box 4"/>
          <p:cNvSpPr txBox="1">
            <a:spLocks noChangeArrowheads="1"/>
          </p:cNvSpPr>
          <p:nvPr/>
        </p:nvSpPr>
        <p:spPr bwMode="auto">
          <a:xfrm>
            <a:off x="393700" y="3392488"/>
            <a:ext cx="537845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latin typeface="Arial" charset="0"/>
              </a:rPr>
              <a:t>A note on the use of these ppt slides:</a:t>
            </a:r>
          </a:p>
          <a:p>
            <a:pPr>
              <a:spcBef>
                <a:spcPct val="0"/>
              </a:spcBef>
              <a:buClrTx/>
              <a:buSzTx/>
              <a:buFontTx/>
              <a:buNone/>
            </a:pPr>
            <a:r>
              <a:rPr lang="en-US" altLang="en-US" sz="1200">
                <a:latin typeface="Arial" charset="0"/>
              </a:rPr>
              <a:t>We’re making these slides freely available to all (faculty, students, readers). They’re in PowerPoint form so you can add, modify, and delete slides  (including this one) and slide content to suit your needs. They obviously represent a </a:t>
            </a:r>
            <a:r>
              <a:rPr lang="en-US" altLang="en-US" sz="1200" i="1">
                <a:latin typeface="Arial" charset="0"/>
              </a:rPr>
              <a:t>lot</a:t>
            </a:r>
            <a:r>
              <a:rPr lang="en-US" altLang="en-US" sz="1200">
                <a:latin typeface="Arial" charset="0"/>
              </a:rPr>
              <a:t> of work on our part. In return for use, we only ask the following:</a:t>
            </a:r>
          </a:p>
          <a:p>
            <a:pPr>
              <a:spcBef>
                <a:spcPct val="0"/>
              </a:spcBef>
              <a:buSzTx/>
            </a:pPr>
            <a:r>
              <a:rPr lang="en-US" altLang="en-US" sz="1200">
                <a:latin typeface="Arial" charset="0"/>
              </a:rPr>
              <a:t> If you use these slides (e.g., in a class) in substantially unaltered form, that you mention their source (after all, we’d like people to use our book!)</a:t>
            </a:r>
          </a:p>
          <a:p>
            <a:pPr>
              <a:spcBef>
                <a:spcPct val="0"/>
              </a:spcBef>
              <a:buSzTx/>
            </a:pPr>
            <a:r>
              <a:rPr lang="en-US" altLang="en-US" sz="1200">
                <a:latin typeface="Arial" charset="0"/>
              </a:rPr>
              <a:t> If you post any slides in substantially unaltered form on a www site, that you note that they are adapted from (or perhaps identical to) our slides, and note our copyright of this material.</a:t>
            </a:r>
          </a:p>
          <a:p>
            <a:pPr>
              <a:spcBef>
                <a:spcPct val="0"/>
              </a:spcBef>
              <a:buSzTx/>
            </a:pPr>
            <a:endParaRPr lang="en-US" altLang="en-US" sz="1200">
              <a:latin typeface="Arial" charset="0"/>
            </a:endParaRPr>
          </a:p>
          <a:p>
            <a:pPr>
              <a:spcBef>
                <a:spcPct val="0"/>
              </a:spcBef>
              <a:buSzTx/>
              <a:buFont typeface="Wingdings" pitchFamily="2" charset="2"/>
              <a:buNone/>
            </a:pPr>
            <a:r>
              <a:rPr lang="en-US" altLang="en-US" sz="1200">
                <a:latin typeface="Arial" charset="0"/>
              </a:rPr>
              <a:t>Thanks and enjoy!  JFK/KWR</a:t>
            </a:r>
          </a:p>
          <a:p>
            <a:pPr>
              <a:spcBef>
                <a:spcPct val="0"/>
              </a:spcBef>
              <a:buClrTx/>
              <a:buSzTx/>
              <a:buFontTx/>
              <a:buNone/>
            </a:pPr>
            <a:endParaRPr lang="en-US" altLang="en-US" sz="1200">
              <a:latin typeface="Arial" charset="0"/>
            </a:endParaRPr>
          </a:p>
          <a:p>
            <a:pPr>
              <a:spcBef>
                <a:spcPct val="0"/>
              </a:spcBef>
              <a:buClrTx/>
              <a:buSzTx/>
              <a:buFontTx/>
              <a:buNone/>
            </a:pPr>
            <a:r>
              <a:rPr lang="en-US" altLang="en-US" sz="1200">
                <a:latin typeface="Arial" charset="0"/>
              </a:rPr>
              <a:t>All material copyright 1996-2004</a:t>
            </a:r>
          </a:p>
          <a:p>
            <a:pPr>
              <a:spcBef>
                <a:spcPct val="0"/>
              </a:spcBef>
              <a:buClrTx/>
              <a:buSzTx/>
              <a:buFontTx/>
              <a:buNone/>
            </a:pPr>
            <a:r>
              <a:rPr lang="en-US" altLang="en-US" sz="1200">
                <a:latin typeface="Arial" charset="0"/>
              </a:rPr>
              <a:t>J.F Kurose and K.W. Ross, All Rights Reserved</a:t>
            </a:r>
          </a:p>
        </p:txBody>
      </p:sp>
      <p:pic>
        <p:nvPicPr>
          <p:cNvPr id="2055" name="Picture 6"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493713"/>
            <a:ext cx="2468563"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110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C114A245-858F-4787-A479-1EC1CDCB4A74}" type="slidenum">
              <a:rPr lang="en-US" altLang="en-US" sz="1400">
                <a:latin typeface="Times New Roman" pitchFamily="18" charset="0"/>
              </a:rPr>
              <a:pPr>
                <a:spcBef>
                  <a:spcPct val="0"/>
                </a:spcBef>
                <a:buClrTx/>
                <a:buSzTx/>
                <a:buFontTx/>
                <a:buNone/>
              </a:pPr>
              <a:t>10</a:t>
            </a:fld>
            <a:endParaRPr lang="en-US" altLang="en-US" sz="1400">
              <a:latin typeface="Times New Roman" pitchFamily="18" charset="0"/>
            </a:endParaRPr>
          </a:p>
        </p:txBody>
      </p:sp>
      <p:sp>
        <p:nvSpPr>
          <p:cNvPr id="11268" name="Rectangle 2"/>
          <p:cNvSpPr>
            <a:spLocks noGrp="1" noChangeArrowheads="1"/>
          </p:cNvSpPr>
          <p:nvPr>
            <p:ph type="title"/>
          </p:nvPr>
        </p:nvSpPr>
        <p:spPr/>
        <p:txBody>
          <a:bodyPr/>
          <a:lstStyle/>
          <a:p>
            <a:r>
              <a:rPr lang="tr-TR" altLang="en-US" smtClean="0"/>
              <a:t>Bilgisayar Ağı Nedir?</a:t>
            </a:r>
          </a:p>
        </p:txBody>
      </p:sp>
      <p:sp>
        <p:nvSpPr>
          <p:cNvPr id="11269" name="Rectangle 3"/>
          <p:cNvSpPr>
            <a:spLocks noGrp="1" noChangeArrowheads="1"/>
          </p:cNvSpPr>
          <p:nvPr>
            <p:ph type="body" idx="1"/>
          </p:nvPr>
        </p:nvSpPr>
        <p:spPr>
          <a:xfrm>
            <a:off x="533400" y="1600200"/>
            <a:ext cx="5613400" cy="1735138"/>
          </a:xfrm>
        </p:spPr>
        <p:txBody>
          <a:bodyPr/>
          <a:lstStyle/>
          <a:p>
            <a:r>
              <a:rPr lang="tr-TR" altLang="en-US" smtClean="0"/>
              <a:t>Network çeşitleri:</a:t>
            </a:r>
          </a:p>
          <a:p>
            <a:pPr lvl="1"/>
            <a:r>
              <a:rPr lang="tr-TR" altLang="en-US" smtClean="0"/>
              <a:t>Personal Area Network (PAN) – Kişisel Alan Ağları</a:t>
            </a:r>
          </a:p>
          <a:p>
            <a:pPr>
              <a:buFont typeface="Wingdings" pitchFamily="2" charset="2"/>
              <a:buNone/>
            </a:pPr>
            <a:endParaRPr lang="tr-TR" altLang="en-US" smtClean="0"/>
          </a:p>
        </p:txBody>
      </p:sp>
      <p:grpSp>
        <p:nvGrpSpPr>
          <p:cNvPr id="11270" name="Group 6"/>
          <p:cNvGrpSpPr>
            <a:grpSpLocks/>
          </p:cNvGrpSpPr>
          <p:nvPr/>
        </p:nvGrpSpPr>
        <p:grpSpPr bwMode="auto">
          <a:xfrm>
            <a:off x="942975" y="2919413"/>
            <a:ext cx="7156450" cy="3362325"/>
            <a:chOff x="594" y="1685"/>
            <a:chExt cx="4508" cy="2118"/>
          </a:xfrm>
        </p:grpSpPr>
        <p:pic>
          <p:nvPicPr>
            <p:cNvPr id="112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 y="1845"/>
              <a:ext cx="4508"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5"/>
            <p:cNvSpPr>
              <a:spLocks noChangeArrowheads="1"/>
            </p:cNvSpPr>
            <p:nvPr/>
          </p:nvSpPr>
          <p:spPr bwMode="auto">
            <a:xfrm>
              <a:off x="594" y="1685"/>
              <a:ext cx="2083" cy="6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Tree>
    <p:extLst>
      <p:ext uri="{BB962C8B-B14F-4D97-AF65-F5344CB8AC3E}">
        <p14:creationId xmlns:p14="http://schemas.microsoft.com/office/powerpoint/2010/main" val="2144402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0304C594-53C2-49DF-95EA-FFBE5FA43EB9}" type="slidenum">
              <a:rPr lang="en-US" altLang="en-US" sz="1400">
                <a:latin typeface="Times New Roman" pitchFamily="18" charset="0"/>
              </a:rPr>
              <a:pPr>
                <a:spcBef>
                  <a:spcPct val="0"/>
                </a:spcBef>
                <a:buClrTx/>
                <a:buSzTx/>
                <a:buFontTx/>
                <a:buNone/>
              </a:pPr>
              <a:t>11</a:t>
            </a:fld>
            <a:endParaRPr lang="en-US" altLang="en-US" sz="1400">
              <a:latin typeface="Times New Roman" pitchFamily="18" charset="0"/>
            </a:endParaRPr>
          </a:p>
        </p:txBody>
      </p:sp>
      <p:sp>
        <p:nvSpPr>
          <p:cNvPr id="12292" name="Rectangle 2"/>
          <p:cNvSpPr>
            <a:spLocks noGrp="1" noChangeArrowheads="1"/>
          </p:cNvSpPr>
          <p:nvPr>
            <p:ph type="title"/>
          </p:nvPr>
        </p:nvSpPr>
        <p:spPr>
          <a:xfrm>
            <a:off x="533400" y="228600"/>
            <a:ext cx="8291513" cy="1143000"/>
          </a:xfrm>
        </p:spPr>
        <p:txBody>
          <a:bodyPr/>
          <a:lstStyle/>
          <a:p>
            <a:r>
              <a:rPr lang="tr-TR" altLang="en-US" smtClean="0">
                <a:sym typeface="Wingdings" pitchFamily="2" charset="2"/>
              </a:rPr>
              <a:t>Internet nedir ?</a:t>
            </a:r>
            <a:endParaRPr lang="tr-TR" altLang="en-US" smtClean="0"/>
          </a:p>
        </p:txBody>
      </p:sp>
      <p:sp>
        <p:nvSpPr>
          <p:cNvPr id="12293" name="Rectangle 3"/>
          <p:cNvSpPr>
            <a:spLocks noGrp="1" noChangeArrowheads="1"/>
          </p:cNvSpPr>
          <p:nvPr>
            <p:ph type="body" idx="1"/>
          </p:nvPr>
        </p:nvSpPr>
        <p:spPr>
          <a:xfrm>
            <a:off x="533400" y="1600200"/>
            <a:ext cx="7772400" cy="735013"/>
          </a:xfrm>
        </p:spPr>
        <p:txBody>
          <a:bodyPr/>
          <a:lstStyle/>
          <a:p>
            <a:r>
              <a:rPr lang="tr-TR" altLang="en-US" smtClean="0"/>
              <a:t>Tek cümlelik bir tanım yapabilir misiniz…??</a:t>
            </a:r>
          </a:p>
        </p:txBody>
      </p:sp>
      <p:sp>
        <p:nvSpPr>
          <p:cNvPr id="128005" name="Rectangle 5"/>
          <p:cNvSpPr>
            <a:spLocks noChangeArrowheads="1"/>
          </p:cNvSpPr>
          <p:nvPr/>
        </p:nvSpPr>
        <p:spPr bwMode="auto">
          <a:xfrm>
            <a:off x="533400" y="2209800"/>
            <a:ext cx="7772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90000"/>
              </a:lnSpc>
            </a:pPr>
            <a:r>
              <a:rPr lang="tr-TR" altLang="en-US"/>
              <a:t>Ağların ağı – (network of networks) </a:t>
            </a:r>
            <a:r>
              <a:rPr lang="tr-TR" altLang="en-US">
                <a:sym typeface="Wingdings" pitchFamily="2" charset="2"/>
              </a:rPr>
              <a:t></a:t>
            </a:r>
            <a:r>
              <a:rPr lang="tr-TR" altLang="en-US"/>
              <a:t> ! </a:t>
            </a:r>
          </a:p>
          <a:p>
            <a:pPr lvl="1">
              <a:lnSpc>
                <a:spcPct val="90000"/>
              </a:lnSpc>
            </a:pPr>
            <a:endParaRPr lang="tr-TR" altLang="en-US"/>
          </a:p>
        </p:txBody>
      </p:sp>
      <p:sp>
        <p:nvSpPr>
          <p:cNvPr id="12295" name="Text Box 6"/>
          <p:cNvSpPr txBox="1">
            <a:spLocks noChangeArrowheads="1"/>
          </p:cNvSpPr>
          <p:nvPr/>
        </p:nvSpPr>
        <p:spPr bwMode="auto">
          <a:xfrm>
            <a:off x="533400" y="6265863"/>
            <a:ext cx="2519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ClrTx/>
              <a:buSzTx/>
              <a:buFontTx/>
              <a:buNone/>
            </a:pPr>
            <a:r>
              <a:rPr lang="tr-TR" altLang="en-US" sz="1200"/>
              <a:t>* Kaynak: http://tr.wikipedia.org</a:t>
            </a:r>
          </a:p>
        </p:txBody>
      </p:sp>
      <p:sp>
        <p:nvSpPr>
          <p:cNvPr id="128007" name="Rectangle 7"/>
          <p:cNvSpPr>
            <a:spLocks noChangeArrowheads="1"/>
          </p:cNvSpPr>
          <p:nvPr/>
        </p:nvSpPr>
        <p:spPr bwMode="auto">
          <a:xfrm>
            <a:off x="533400" y="2722563"/>
            <a:ext cx="77724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90000"/>
              </a:lnSpc>
            </a:pPr>
            <a:r>
              <a:rPr lang="tr-TR" altLang="en-US">
                <a:sym typeface="Wingdings" pitchFamily="2" charset="2"/>
              </a:rPr>
              <a:t> birbirine bağlı </a:t>
            </a:r>
            <a:r>
              <a:rPr lang="tr-TR" altLang="en-US">
                <a:solidFill>
                  <a:srgbClr val="FF0000"/>
                </a:solidFill>
                <a:sym typeface="Wingdings" pitchFamily="2" charset="2"/>
              </a:rPr>
              <a:t>bilgisayar ağlarının</a:t>
            </a:r>
            <a:r>
              <a:rPr lang="tr-TR" altLang="en-US">
                <a:sym typeface="Wingdings" pitchFamily="2" charset="2"/>
              </a:rPr>
              <a:t> tümü olarak da tanımlanabilir: *</a:t>
            </a:r>
            <a:endParaRPr lang="tr-TR" altLang="en-US"/>
          </a:p>
          <a:p>
            <a:pPr lvl="1">
              <a:lnSpc>
                <a:spcPct val="90000"/>
              </a:lnSpc>
            </a:pPr>
            <a:r>
              <a:rPr lang="tr-TR" altLang="en-US"/>
              <a:t>Binlerce akademik, ticari, devlet, ve serbest bilgisayar ağlarının birbirine farklı ortamlar (bakır, fiber-optik kablo, kablosuz bağlantı ve diğer teknolojiler) ile bağlanmasıyla oluşmuş “ağların ağı” dır.</a:t>
            </a:r>
          </a:p>
          <a:p>
            <a:pPr lvl="1">
              <a:lnSpc>
                <a:spcPct val="90000"/>
              </a:lnSpc>
            </a:pPr>
            <a:r>
              <a:rPr lang="tr-TR" altLang="en-US"/>
              <a:t>Bilgisayarlar arasında bilgi çeşitli protokollere göre paketler halinde transfer edilir.</a:t>
            </a:r>
            <a:r>
              <a:rPr lang="tr-TR" altLang="en-US" sz="2800"/>
              <a:t> </a:t>
            </a:r>
            <a:endParaRPr lang="tr-TR" altLang="en-US"/>
          </a:p>
          <a:p>
            <a:pPr lvl="1">
              <a:lnSpc>
                <a:spcPct val="90000"/>
              </a:lnSpc>
            </a:pPr>
            <a:endParaRPr lang="tr-TR" altLang="en-US"/>
          </a:p>
        </p:txBody>
      </p:sp>
    </p:spTree>
    <p:extLst>
      <p:ext uri="{BB962C8B-B14F-4D97-AF65-F5344CB8AC3E}">
        <p14:creationId xmlns:p14="http://schemas.microsoft.com/office/powerpoint/2010/main" val="58265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1280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2AB3B4CC-3E1B-469F-918A-93770D51DD44}" type="slidenum">
              <a:rPr lang="en-US" altLang="en-US" sz="1400">
                <a:latin typeface="Times New Roman" pitchFamily="18" charset="0"/>
              </a:rPr>
              <a:pPr>
                <a:spcBef>
                  <a:spcPct val="0"/>
                </a:spcBef>
                <a:buClrTx/>
                <a:buSzTx/>
                <a:buFontTx/>
                <a:buNone/>
              </a:pPr>
              <a:t>12</a:t>
            </a:fld>
            <a:endParaRPr lang="en-US" altLang="en-US" sz="1400">
              <a:latin typeface="Times New Roman" pitchFamily="18" charset="0"/>
            </a:endParaRPr>
          </a:p>
        </p:txBody>
      </p:sp>
      <p:sp>
        <p:nvSpPr>
          <p:cNvPr id="13316" name="Rectangle 2"/>
          <p:cNvSpPr>
            <a:spLocks noGrp="1" noChangeArrowheads="1"/>
          </p:cNvSpPr>
          <p:nvPr>
            <p:ph type="title"/>
          </p:nvPr>
        </p:nvSpPr>
        <p:spPr>
          <a:xfrm>
            <a:off x="533400" y="228600"/>
            <a:ext cx="8247063" cy="1143000"/>
          </a:xfrm>
        </p:spPr>
        <p:txBody>
          <a:bodyPr/>
          <a:lstStyle/>
          <a:p>
            <a:r>
              <a:rPr lang="tr-TR" altLang="en-US" sz="3600" smtClean="0"/>
              <a:t>HAFTA 1</a:t>
            </a:r>
            <a:r>
              <a:rPr lang="en-US" altLang="en-US" sz="3600" smtClean="0"/>
              <a:t>: </a:t>
            </a:r>
            <a:r>
              <a:rPr lang="tr-TR" altLang="en-US" sz="3600" smtClean="0"/>
              <a:t>GİRİŞ </a:t>
            </a:r>
            <a:r>
              <a:rPr lang="tr-TR" altLang="en-US" sz="3600" smtClean="0">
                <a:sym typeface="Wingdings" pitchFamily="2" charset="2"/>
              </a:rPr>
              <a:t> Internet nedir ?</a:t>
            </a:r>
          </a:p>
        </p:txBody>
      </p:sp>
      <p:sp>
        <p:nvSpPr>
          <p:cNvPr id="13317" name="Rectangle 3"/>
          <p:cNvSpPr>
            <a:spLocks noGrp="1" noChangeArrowheads="1"/>
          </p:cNvSpPr>
          <p:nvPr>
            <p:ph type="body" idx="1"/>
          </p:nvPr>
        </p:nvSpPr>
        <p:spPr/>
        <p:txBody>
          <a:bodyPr/>
          <a:lstStyle/>
          <a:p>
            <a:r>
              <a:rPr lang="tr-TR" altLang="en-US" smtClean="0"/>
              <a:t>Internet kavramına iki farklı şekilde yaklaşabiliriz:</a:t>
            </a:r>
          </a:p>
          <a:p>
            <a:pPr lvl="1"/>
            <a:r>
              <a:rPr lang="tr-TR" altLang="en-US" smtClean="0"/>
              <a:t>Nuts and Bolts (Temellere odaklı) </a:t>
            </a:r>
            <a:r>
              <a:rPr lang="tr-TR" altLang="en-US" smtClean="0">
                <a:sym typeface="Wingdings" pitchFamily="2" charset="2"/>
              </a:rPr>
              <a:t> Internet’i meydana getiren temel donanım ve yazılım bileşenlerini tanımlayarak </a:t>
            </a:r>
          </a:p>
          <a:p>
            <a:pPr lvl="1"/>
            <a:r>
              <a:rPr lang="tr-TR" altLang="en-US" smtClean="0"/>
              <a:t>Servis odaklı </a:t>
            </a:r>
            <a:r>
              <a:rPr lang="tr-TR" altLang="en-US" smtClean="0">
                <a:sym typeface="Wingdings" pitchFamily="2" charset="2"/>
              </a:rPr>
              <a:t> yeni uygulamalar için servisler sunan bir altyapı</a:t>
            </a:r>
          </a:p>
        </p:txBody>
      </p:sp>
    </p:spTree>
    <p:extLst>
      <p:ext uri="{BB962C8B-B14F-4D97-AF65-F5344CB8AC3E}">
        <p14:creationId xmlns:p14="http://schemas.microsoft.com/office/powerpoint/2010/main" val="11842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3CCAFE5C-4A7A-4E5F-9EE1-5100057D4A1F}" type="slidenum">
              <a:rPr lang="en-US" altLang="en-US" sz="1400">
                <a:latin typeface="Times New Roman" pitchFamily="18" charset="0"/>
              </a:rPr>
              <a:pPr>
                <a:spcBef>
                  <a:spcPct val="0"/>
                </a:spcBef>
                <a:buClrTx/>
                <a:buSzTx/>
                <a:buFontTx/>
                <a:buNone/>
              </a:pPr>
              <a:t>13</a:t>
            </a:fld>
            <a:endParaRPr lang="en-US" altLang="en-US" sz="1400">
              <a:latin typeface="Times New Roman" pitchFamily="18" charset="0"/>
            </a:endParaRPr>
          </a:p>
        </p:txBody>
      </p:sp>
      <p:sp>
        <p:nvSpPr>
          <p:cNvPr id="14340" name="Rectangle 2"/>
          <p:cNvSpPr>
            <a:spLocks noGrp="1" noChangeArrowheads="1"/>
          </p:cNvSpPr>
          <p:nvPr>
            <p:ph type="title"/>
          </p:nvPr>
        </p:nvSpPr>
        <p:spPr/>
        <p:txBody>
          <a:bodyPr/>
          <a:lstStyle/>
          <a:p>
            <a:r>
              <a:rPr lang="tr-TR" altLang="en-US" sz="3200" smtClean="0"/>
              <a:t>Internet Nedir?</a:t>
            </a:r>
            <a:r>
              <a:rPr lang="en-US" altLang="en-US" sz="3200" smtClean="0"/>
              <a:t>: “</a:t>
            </a:r>
            <a:r>
              <a:rPr lang="tr-TR" altLang="en-US" sz="3200" smtClean="0"/>
              <a:t>temellere odaklı</a:t>
            </a:r>
            <a:r>
              <a:rPr lang="en-US" altLang="en-US" sz="3200" smtClean="0"/>
              <a:t>” </a:t>
            </a:r>
            <a:r>
              <a:rPr lang="tr-TR" altLang="en-US" sz="3200" smtClean="0"/>
              <a:t>yaklaşımı</a:t>
            </a:r>
          </a:p>
        </p:txBody>
      </p:sp>
      <p:sp>
        <p:nvSpPr>
          <p:cNvPr id="14341" name="Rectangle 3"/>
          <p:cNvSpPr>
            <a:spLocks noGrp="1" noChangeArrowheads="1"/>
          </p:cNvSpPr>
          <p:nvPr>
            <p:ph type="body" idx="1"/>
          </p:nvPr>
        </p:nvSpPr>
        <p:spPr/>
        <p:txBody>
          <a:bodyPr>
            <a:normAutofit lnSpcReduction="10000"/>
          </a:bodyPr>
          <a:lstStyle/>
          <a:p>
            <a:pPr>
              <a:lnSpc>
                <a:spcPct val="90000"/>
              </a:lnSpc>
            </a:pPr>
            <a:r>
              <a:rPr lang="tr-TR" altLang="en-US" sz="2400" smtClean="0"/>
              <a:t>Kamuyu açık olan Internet dünya çapında milyonlarca bilgisayarı bir araya getiren bir ağ’dır. </a:t>
            </a:r>
          </a:p>
          <a:p>
            <a:pPr>
              <a:lnSpc>
                <a:spcPct val="90000"/>
              </a:lnSpc>
            </a:pPr>
            <a:r>
              <a:rPr lang="tr-TR" altLang="en-US" sz="2400" smtClean="0"/>
              <a:t>Bir araya gelen bu bilgisayarlara örnek verecek olursak </a:t>
            </a:r>
          </a:p>
          <a:p>
            <a:pPr lvl="1">
              <a:lnSpc>
                <a:spcPct val="90000"/>
              </a:lnSpc>
            </a:pPr>
            <a:r>
              <a:rPr lang="tr-TR" altLang="en-US" sz="2000" smtClean="0"/>
              <a:t>PC’ler, </a:t>
            </a:r>
          </a:p>
          <a:p>
            <a:pPr lvl="1">
              <a:lnSpc>
                <a:spcPct val="90000"/>
              </a:lnSpc>
            </a:pPr>
            <a:r>
              <a:rPr lang="tr-TR" altLang="en-US" sz="2000" smtClean="0"/>
              <a:t>çoğunlukla UNIX-tabanlı iş istasyonları ve sunucular, </a:t>
            </a:r>
          </a:p>
          <a:p>
            <a:pPr lvl="1">
              <a:lnSpc>
                <a:spcPct val="90000"/>
              </a:lnSpc>
            </a:pPr>
            <a:r>
              <a:rPr lang="tr-TR" altLang="en-US" sz="2000" smtClean="0"/>
              <a:t>taşınabilir bilgisayarlar, </a:t>
            </a:r>
          </a:p>
          <a:p>
            <a:pPr lvl="1">
              <a:lnSpc>
                <a:spcPct val="90000"/>
              </a:lnSpc>
            </a:pPr>
            <a:r>
              <a:rPr lang="tr-TR" altLang="en-US" sz="2000" smtClean="0"/>
              <a:t>PDA’ler, T</a:t>
            </a:r>
          </a:p>
          <a:p>
            <a:pPr lvl="1">
              <a:lnSpc>
                <a:spcPct val="90000"/>
              </a:lnSpc>
            </a:pPr>
            <a:r>
              <a:rPr lang="tr-TR" altLang="en-US" sz="2000" smtClean="0"/>
              <a:t>TV’lar, </a:t>
            </a:r>
          </a:p>
          <a:p>
            <a:pPr lvl="1">
              <a:lnSpc>
                <a:spcPct val="90000"/>
              </a:lnSpc>
            </a:pPr>
            <a:r>
              <a:rPr lang="tr-TR" altLang="en-US" sz="2000" smtClean="0"/>
              <a:t>ev elektronikleri vb.</a:t>
            </a:r>
          </a:p>
          <a:p>
            <a:pPr>
              <a:lnSpc>
                <a:spcPct val="90000"/>
              </a:lnSpc>
            </a:pPr>
            <a:r>
              <a:rPr lang="tr-TR" altLang="en-US" sz="2400" smtClean="0"/>
              <a:t>Tüm bu cihazlara “</a:t>
            </a:r>
            <a:r>
              <a:rPr lang="tr-TR" altLang="en-US" sz="2400" b="1" smtClean="0"/>
              <a:t>end system</a:t>
            </a:r>
            <a:r>
              <a:rPr lang="tr-TR" altLang="en-US" sz="2400" smtClean="0"/>
              <a:t>” (uç sistem) ya da “</a:t>
            </a:r>
            <a:r>
              <a:rPr lang="tr-TR" altLang="en-US" sz="2400" b="1" smtClean="0"/>
              <a:t>host</a:t>
            </a:r>
            <a:r>
              <a:rPr lang="tr-TR" altLang="en-US" sz="2400" smtClean="0"/>
              <a:t>” </a:t>
            </a:r>
            <a:r>
              <a:rPr lang="tr-TR" altLang="en-US" sz="1800" smtClean="0"/>
              <a:t>(</a:t>
            </a:r>
            <a:r>
              <a:rPr lang="tr-TR" altLang="en-US" sz="1800" i="1" smtClean="0"/>
              <a:t>ana sistem</a:t>
            </a:r>
            <a:r>
              <a:rPr lang="tr-TR" altLang="en-US" sz="1800" smtClean="0"/>
              <a:t>)</a:t>
            </a:r>
            <a:r>
              <a:rPr lang="en-US" altLang="en-US" sz="2400" smtClean="0"/>
              <a:t> </a:t>
            </a:r>
            <a:r>
              <a:rPr lang="tr-TR" altLang="en-US" sz="2400" smtClean="0"/>
              <a:t>ismi verilmektedir.</a:t>
            </a:r>
          </a:p>
          <a:p>
            <a:pPr>
              <a:lnSpc>
                <a:spcPct val="90000"/>
              </a:lnSpc>
            </a:pPr>
            <a:r>
              <a:rPr lang="tr-TR" altLang="en-US" sz="2400" smtClean="0"/>
              <a:t>5 milyar “uç sistem” (2015)</a:t>
            </a:r>
          </a:p>
          <a:p>
            <a:pPr>
              <a:lnSpc>
                <a:spcPct val="90000"/>
              </a:lnSpc>
            </a:pPr>
            <a:r>
              <a:rPr lang="tr-TR" altLang="en-US" sz="2400" smtClean="0"/>
              <a:t>25 milyar (2020)</a:t>
            </a:r>
          </a:p>
        </p:txBody>
      </p:sp>
    </p:spTree>
    <p:extLst>
      <p:ext uri="{BB962C8B-B14F-4D97-AF65-F5344CB8AC3E}">
        <p14:creationId xmlns:p14="http://schemas.microsoft.com/office/powerpoint/2010/main" val="923655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ECB96C1B-75C0-4C71-B056-E6BBAD121F89}" type="slidenum">
              <a:rPr lang="en-US" altLang="en-US" sz="1400">
                <a:latin typeface="Times New Roman" pitchFamily="18" charset="0"/>
              </a:rPr>
              <a:pPr>
                <a:spcBef>
                  <a:spcPct val="0"/>
                </a:spcBef>
                <a:buClrTx/>
                <a:buSzTx/>
                <a:buFontTx/>
                <a:buNone/>
              </a:pPr>
              <a:t>14</a:t>
            </a:fld>
            <a:endParaRPr lang="en-US" altLang="en-US" sz="1400">
              <a:latin typeface="Times New Roman" pitchFamily="18" charset="0"/>
            </a:endParaRPr>
          </a:p>
        </p:txBody>
      </p:sp>
      <p:sp>
        <p:nvSpPr>
          <p:cNvPr id="15364" name="Rectangle 2"/>
          <p:cNvSpPr>
            <a:spLocks noGrp="1" noChangeArrowheads="1"/>
          </p:cNvSpPr>
          <p:nvPr>
            <p:ph type="title"/>
          </p:nvPr>
        </p:nvSpPr>
        <p:spPr/>
        <p:txBody>
          <a:bodyPr/>
          <a:lstStyle/>
          <a:p>
            <a:r>
              <a:rPr lang="en-US" altLang="en-US" sz="3600" smtClean="0"/>
              <a:t>“</a:t>
            </a:r>
            <a:r>
              <a:rPr lang="tr-TR" altLang="en-US" sz="3600" smtClean="0"/>
              <a:t>İlginç” Internet tabanlı ev aletleri</a:t>
            </a:r>
          </a:p>
        </p:txBody>
      </p:sp>
      <p:pic>
        <p:nvPicPr>
          <p:cNvPr id="15365" name="Picture 4" descr="toa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460500"/>
            <a:ext cx="249555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descr="whis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3" y="1368425"/>
            <a:ext cx="18954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8"/>
          <p:cNvSpPr txBox="1">
            <a:spLocks noChangeArrowheads="1"/>
          </p:cNvSpPr>
          <p:nvPr/>
        </p:nvSpPr>
        <p:spPr bwMode="auto">
          <a:xfrm>
            <a:off x="1279525" y="2774950"/>
            <a:ext cx="2162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600">
                <a:latin typeface="Arial" charset="0"/>
              </a:rPr>
              <a:t>IP </a:t>
            </a:r>
            <a:r>
              <a:rPr lang="tr-TR" altLang="en-US" sz="1600">
                <a:latin typeface="Arial" charset="0"/>
              </a:rPr>
              <a:t>resim çerçevesi</a:t>
            </a:r>
            <a:endParaRPr lang="en-US" altLang="en-US" sz="1600">
              <a:latin typeface="Arial" charset="0"/>
            </a:endParaRPr>
          </a:p>
          <a:p>
            <a:pPr>
              <a:spcBef>
                <a:spcPct val="0"/>
              </a:spcBef>
              <a:buClrTx/>
              <a:buSzTx/>
              <a:buFontTx/>
              <a:buNone/>
            </a:pPr>
            <a:r>
              <a:rPr lang="en-US" altLang="en-US" sz="1600">
                <a:latin typeface="Arial" charset="0"/>
              </a:rPr>
              <a:t>http://www.ceiva.com/</a:t>
            </a:r>
          </a:p>
        </p:txBody>
      </p:sp>
      <p:sp>
        <p:nvSpPr>
          <p:cNvPr id="15368" name="Text Box 9"/>
          <p:cNvSpPr txBox="1">
            <a:spLocks noChangeArrowheads="1"/>
          </p:cNvSpPr>
          <p:nvPr/>
        </p:nvSpPr>
        <p:spPr bwMode="auto">
          <a:xfrm>
            <a:off x="6115050" y="1989138"/>
            <a:ext cx="3017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1600">
                <a:latin typeface="Arial" charset="0"/>
              </a:rPr>
              <a:t>Web’e bağlı ekmek kızartıcısı</a:t>
            </a:r>
            <a:r>
              <a:rPr lang="en-US" altLang="en-US" sz="1600">
                <a:latin typeface="Arial" charset="0"/>
              </a:rPr>
              <a:t> +</a:t>
            </a:r>
          </a:p>
          <a:p>
            <a:pPr>
              <a:spcBef>
                <a:spcPct val="0"/>
              </a:spcBef>
              <a:buClrTx/>
              <a:buSzTx/>
              <a:buFontTx/>
              <a:buNone/>
            </a:pPr>
            <a:r>
              <a:rPr lang="tr-TR" altLang="en-US" sz="1600">
                <a:latin typeface="Arial" charset="0"/>
              </a:rPr>
              <a:t>Hava durumu raporcusu </a:t>
            </a:r>
            <a:r>
              <a:rPr lang="tr-TR" altLang="en-US" sz="1600">
                <a:latin typeface="Arial" charset="0"/>
                <a:sym typeface="Wingdings" pitchFamily="2" charset="2"/>
              </a:rPr>
              <a:t></a:t>
            </a:r>
            <a:endParaRPr lang="en-US" altLang="en-US" sz="1600">
              <a:latin typeface="Arial" charset="0"/>
            </a:endParaRPr>
          </a:p>
        </p:txBody>
      </p:sp>
      <p:pic>
        <p:nvPicPr>
          <p:cNvPr id="15369" name="Picture 10" descr="cis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263" y="4395788"/>
            <a:ext cx="2395537"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11"/>
          <p:cNvSpPr txBox="1">
            <a:spLocks noChangeArrowheads="1"/>
          </p:cNvSpPr>
          <p:nvPr/>
        </p:nvSpPr>
        <p:spPr bwMode="auto">
          <a:xfrm>
            <a:off x="2062163" y="6024563"/>
            <a:ext cx="1824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600">
                <a:latin typeface="Arial" charset="0"/>
              </a:rPr>
              <a:t>Internet </a:t>
            </a:r>
            <a:r>
              <a:rPr lang="tr-TR" altLang="en-US" sz="1600">
                <a:latin typeface="Arial" charset="0"/>
              </a:rPr>
              <a:t>telefonları</a:t>
            </a:r>
            <a:endParaRPr lang="en-US" altLang="en-US" sz="1600">
              <a:latin typeface="Arial" charset="0"/>
            </a:endParaRPr>
          </a:p>
        </p:txBody>
      </p:sp>
    </p:spTree>
    <p:extLst>
      <p:ext uri="{BB962C8B-B14F-4D97-AF65-F5344CB8AC3E}">
        <p14:creationId xmlns:p14="http://schemas.microsoft.com/office/powerpoint/2010/main" val="774531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63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BD1411EA-DDBF-4131-8C90-095CF58CD5F1}" type="slidenum">
              <a:rPr lang="en-US" altLang="en-US" sz="1400">
                <a:latin typeface="Times New Roman" pitchFamily="18" charset="0"/>
              </a:rPr>
              <a:pPr>
                <a:spcBef>
                  <a:spcPct val="0"/>
                </a:spcBef>
                <a:buClrTx/>
                <a:buSzTx/>
                <a:buFontTx/>
                <a:buNone/>
              </a:pPr>
              <a:t>15</a:t>
            </a:fld>
            <a:endParaRPr lang="en-US" altLang="en-US" sz="1400">
              <a:latin typeface="Times New Roman" pitchFamily="18" charset="0"/>
            </a:endParaRPr>
          </a:p>
        </p:txBody>
      </p:sp>
      <p:sp>
        <p:nvSpPr>
          <p:cNvPr id="16388" name="Rectangle 2"/>
          <p:cNvSpPr>
            <a:spLocks noGrp="1" noChangeArrowheads="1"/>
          </p:cNvSpPr>
          <p:nvPr>
            <p:ph type="title"/>
          </p:nvPr>
        </p:nvSpPr>
        <p:spPr>
          <a:xfrm>
            <a:off x="304800" y="228600"/>
            <a:ext cx="8839200" cy="1143000"/>
          </a:xfrm>
        </p:spPr>
        <p:txBody>
          <a:bodyPr/>
          <a:lstStyle/>
          <a:p>
            <a:r>
              <a:rPr lang="tr-TR" altLang="en-US" sz="3200" smtClean="0"/>
              <a:t>Internet Nedir?</a:t>
            </a:r>
            <a:r>
              <a:rPr lang="en-US" altLang="en-US" sz="3200" smtClean="0"/>
              <a:t>: “</a:t>
            </a:r>
            <a:r>
              <a:rPr lang="tr-TR" altLang="en-US" sz="3200" smtClean="0"/>
              <a:t>temellere odaklı</a:t>
            </a:r>
            <a:r>
              <a:rPr lang="en-US" altLang="en-US" sz="3200" smtClean="0"/>
              <a:t>” </a:t>
            </a:r>
            <a:r>
              <a:rPr lang="tr-TR" altLang="en-US" sz="3200" smtClean="0"/>
              <a:t>yaklaşımı</a:t>
            </a:r>
            <a:endParaRPr lang="en-US" altLang="en-US" smtClean="0"/>
          </a:p>
        </p:txBody>
      </p:sp>
      <p:sp>
        <p:nvSpPr>
          <p:cNvPr id="16389" name="Rectangle 3"/>
          <p:cNvSpPr>
            <a:spLocks noGrp="1" noChangeArrowheads="1"/>
          </p:cNvSpPr>
          <p:nvPr>
            <p:ph type="body" sz="half" idx="1"/>
          </p:nvPr>
        </p:nvSpPr>
        <p:spPr>
          <a:xfrm>
            <a:off x="525463" y="1262063"/>
            <a:ext cx="4191000" cy="5045075"/>
          </a:xfrm>
          <a:ln>
            <a:solidFill>
              <a:srgbClr val="FF0000"/>
            </a:solidFill>
            <a:miter lim="800000"/>
            <a:headEnd/>
            <a:tailEnd/>
          </a:ln>
        </p:spPr>
        <p:txBody>
          <a:bodyPr/>
          <a:lstStyle/>
          <a:p>
            <a:r>
              <a:rPr lang="tr-TR" altLang="en-US" sz="2400" smtClean="0"/>
              <a:t>milyonlarca birbirine bağlı hesaplama aygıtı</a:t>
            </a:r>
            <a:r>
              <a:rPr lang="en-US" altLang="en-US" sz="2400" smtClean="0"/>
              <a:t> </a:t>
            </a:r>
            <a:r>
              <a:rPr lang="tr-TR" altLang="en-US" sz="2400" i="1" smtClean="0">
                <a:solidFill>
                  <a:srgbClr val="FF0000"/>
                </a:solidFill>
              </a:rPr>
              <a:t>ana sistemler</a:t>
            </a:r>
            <a:r>
              <a:rPr lang="en-US" altLang="en-US" sz="2400" smtClean="0"/>
              <a:t> </a:t>
            </a:r>
            <a:r>
              <a:rPr lang="tr-TR" altLang="en-US" sz="2400" i="1" smtClean="0">
                <a:solidFill>
                  <a:srgbClr val="FF0000"/>
                </a:solidFill>
              </a:rPr>
              <a:t>(</a:t>
            </a:r>
            <a:r>
              <a:rPr lang="en-US" altLang="en-US" sz="2400" i="1" smtClean="0">
                <a:solidFill>
                  <a:srgbClr val="FF0000"/>
                </a:solidFill>
              </a:rPr>
              <a:t>hosts </a:t>
            </a:r>
            <a:r>
              <a:rPr lang="tr-TR" altLang="en-US" sz="2400" i="1" smtClean="0">
                <a:solidFill>
                  <a:srgbClr val="FF0000"/>
                </a:solidFill>
              </a:rPr>
              <a:t>)</a:t>
            </a:r>
            <a:r>
              <a:rPr lang="en-US" altLang="en-US" sz="2400" i="1" smtClean="0">
                <a:solidFill>
                  <a:srgbClr val="FF0000"/>
                </a:solidFill>
              </a:rPr>
              <a:t>= </a:t>
            </a:r>
            <a:r>
              <a:rPr lang="tr-TR" altLang="en-US" sz="2400" smtClean="0">
                <a:solidFill>
                  <a:srgbClr val="FF0000"/>
                </a:solidFill>
              </a:rPr>
              <a:t>uç sistemler</a:t>
            </a:r>
            <a:r>
              <a:rPr lang="en-US" altLang="en-US" sz="2400" i="1" smtClean="0">
                <a:solidFill>
                  <a:srgbClr val="FF0000"/>
                </a:solidFill>
              </a:rPr>
              <a:t> </a:t>
            </a:r>
            <a:r>
              <a:rPr lang="tr-TR" altLang="en-US" sz="2400" smtClean="0">
                <a:solidFill>
                  <a:srgbClr val="FF0000"/>
                </a:solidFill>
              </a:rPr>
              <a:t>(</a:t>
            </a:r>
            <a:r>
              <a:rPr lang="en-US" altLang="en-US" sz="2400" i="1" smtClean="0">
                <a:solidFill>
                  <a:srgbClr val="FF0000"/>
                </a:solidFill>
              </a:rPr>
              <a:t>end systems</a:t>
            </a:r>
            <a:r>
              <a:rPr lang="en-US" altLang="en-US" sz="2400" smtClean="0">
                <a:solidFill>
                  <a:srgbClr val="FF0000"/>
                </a:solidFill>
              </a:rPr>
              <a:t> </a:t>
            </a:r>
            <a:r>
              <a:rPr lang="tr-TR" altLang="en-US" sz="2400" smtClean="0">
                <a:solidFill>
                  <a:srgbClr val="FF0000"/>
                </a:solidFill>
              </a:rPr>
              <a:t>)</a:t>
            </a:r>
            <a:endParaRPr lang="en-US" altLang="en-US" sz="2400" smtClean="0">
              <a:solidFill>
                <a:srgbClr val="FF0000"/>
              </a:solidFill>
            </a:endParaRPr>
          </a:p>
          <a:p>
            <a:r>
              <a:rPr lang="tr-TR" altLang="en-US" sz="2400" i="1" smtClean="0">
                <a:solidFill>
                  <a:srgbClr val="FF0000"/>
                </a:solidFill>
              </a:rPr>
              <a:t>İletişim bağlantıları (</a:t>
            </a:r>
            <a:r>
              <a:rPr lang="en-US" altLang="en-US" sz="2400" i="1" smtClean="0">
                <a:solidFill>
                  <a:srgbClr val="FF0000"/>
                </a:solidFill>
              </a:rPr>
              <a:t>communication links</a:t>
            </a:r>
            <a:r>
              <a:rPr lang="tr-TR" altLang="en-US" sz="2400" i="1" smtClean="0">
                <a:solidFill>
                  <a:srgbClr val="FF0000"/>
                </a:solidFill>
              </a:rPr>
              <a:t>)</a:t>
            </a:r>
            <a:endParaRPr lang="en-US" altLang="en-US" sz="2400" smtClean="0"/>
          </a:p>
          <a:p>
            <a:pPr lvl="1"/>
            <a:r>
              <a:rPr lang="tr-TR" altLang="en-US" sz="2000" smtClean="0"/>
              <a:t>Fiber optik, bakır tel, radyo spektrumu</a:t>
            </a:r>
            <a:endParaRPr lang="en-US" altLang="en-US" sz="2000" smtClean="0"/>
          </a:p>
          <a:p>
            <a:pPr lvl="1"/>
            <a:r>
              <a:rPr lang="tr-TR" altLang="en-US" sz="2000" smtClean="0"/>
              <a:t>Aktarım hızı</a:t>
            </a:r>
            <a:r>
              <a:rPr lang="en-US" altLang="en-US" sz="2000" smtClean="0"/>
              <a:t> = </a:t>
            </a:r>
            <a:r>
              <a:rPr lang="en-US" altLang="en-US" sz="2000" b="1" i="1" smtClean="0">
                <a:solidFill>
                  <a:srgbClr val="FF0000"/>
                </a:solidFill>
              </a:rPr>
              <a:t>bandwidth</a:t>
            </a:r>
            <a:r>
              <a:rPr lang="tr-TR" altLang="en-US" sz="2000" b="1" i="1" smtClean="0">
                <a:solidFill>
                  <a:srgbClr val="FF0000"/>
                </a:solidFill>
              </a:rPr>
              <a:t> bits/sn - bps</a:t>
            </a:r>
            <a:endParaRPr lang="en-US" altLang="en-US" sz="2000" smtClean="0"/>
          </a:p>
          <a:p>
            <a:r>
              <a:rPr lang="tr-TR" altLang="en-US" sz="2400" i="1" smtClean="0">
                <a:solidFill>
                  <a:srgbClr val="FF0000"/>
                </a:solidFill>
              </a:rPr>
              <a:t>Yönlendiriciler (</a:t>
            </a:r>
            <a:r>
              <a:rPr lang="en-US" altLang="en-US" sz="2400" i="1" smtClean="0">
                <a:solidFill>
                  <a:srgbClr val="FF0000"/>
                </a:solidFill>
              </a:rPr>
              <a:t>routers</a:t>
            </a:r>
            <a:r>
              <a:rPr lang="tr-TR" altLang="en-US" sz="2400" i="1" smtClean="0">
                <a:solidFill>
                  <a:srgbClr val="FF0000"/>
                </a:solidFill>
              </a:rPr>
              <a:t>)</a:t>
            </a:r>
            <a:r>
              <a:rPr lang="en-US" altLang="en-US" sz="2400" i="1" smtClean="0">
                <a:solidFill>
                  <a:srgbClr val="FF0000"/>
                </a:solidFill>
              </a:rPr>
              <a:t>:</a:t>
            </a:r>
            <a:r>
              <a:rPr lang="en-US" altLang="en-US" sz="2400" smtClean="0"/>
              <a:t> </a:t>
            </a:r>
            <a:r>
              <a:rPr lang="tr-TR" altLang="en-US" sz="2400" b="1" i="1" smtClean="0"/>
              <a:t>paketleri</a:t>
            </a:r>
            <a:r>
              <a:rPr lang="tr-TR" altLang="en-US" sz="2400" smtClean="0"/>
              <a:t> iletir </a:t>
            </a:r>
            <a:r>
              <a:rPr lang="en-US" altLang="en-US" sz="2400" smtClean="0"/>
              <a:t>(</a:t>
            </a:r>
            <a:r>
              <a:rPr lang="tr-TR" altLang="en-US" sz="2400" smtClean="0"/>
              <a:t>veri yığını</a:t>
            </a:r>
            <a:r>
              <a:rPr lang="en-US" altLang="en-US" sz="2400" smtClean="0"/>
              <a:t>)</a:t>
            </a:r>
          </a:p>
        </p:txBody>
      </p:sp>
      <p:grpSp>
        <p:nvGrpSpPr>
          <p:cNvPr id="16390" name="Group 260"/>
          <p:cNvGrpSpPr>
            <a:grpSpLocks/>
          </p:cNvGrpSpPr>
          <p:nvPr/>
        </p:nvGrpSpPr>
        <p:grpSpPr bwMode="auto">
          <a:xfrm>
            <a:off x="4918075" y="1243013"/>
            <a:ext cx="3752850" cy="4957762"/>
            <a:chOff x="2918" y="219"/>
            <a:chExt cx="2695" cy="3714"/>
          </a:xfrm>
        </p:grpSpPr>
        <p:sp>
          <p:nvSpPr>
            <p:cNvPr id="16392" name="Freeform 7"/>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16393" name="Freeform 8"/>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16394" name="Freeform 9"/>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16395" name="Group 10"/>
            <p:cNvGrpSpPr>
              <a:grpSpLocks/>
            </p:cNvGrpSpPr>
            <p:nvPr/>
          </p:nvGrpSpPr>
          <p:grpSpPr bwMode="auto">
            <a:xfrm>
              <a:off x="3002" y="1266"/>
              <a:ext cx="527" cy="239"/>
              <a:chOff x="3552" y="246"/>
              <a:chExt cx="527" cy="248"/>
            </a:xfrm>
          </p:grpSpPr>
          <p:graphicFrame>
            <p:nvGraphicFramePr>
              <p:cNvPr id="16642"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6"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43"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7" name="Clip" r:id="rId6" imgW="681706" imgH="480401" progId="MS_ClipArt_Gallery.2">
                      <p:embed/>
                    </p:oleObj>
                  </mc:Choice>
                  <mc:Fallback>
                    <p:oleObj name="Clip" r:id="rId6"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44" name="Line 1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396" name="Group 14"/>
            <p:cNvGrpSpPr>
              <a:grpSpLocks/>
            </p:cNvGrpSpPr>
            <p:nvPr/>
          </p:nvGrpSpPr>
          <p:grpSpPr bwMode="auto">
            <a:xfrm>
              <a:off x="3002" y="1712"/>
              <a:ext cx="527" cy="239"/>
              <a:chOff x="3552" y="246"/>
              <a:chExt cx="527" cy="248"/>
            </a:xfrm>
          </p:grpSpPr>
          <p:graphicFrame>
            <p:nvGraphicFramePr>
              <p:cNvPr id="16639"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8"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40"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9" name="Clip" r:id="rId9" imgW="681706" imgH="480401" progId="MS_ClipArt_Gallery.2">
                      <p:embed/>
                    </p:oleObj>
                  </mc:Choice>
                  <mc:Fallback>
                    <p:oleObj name="Clip" r:id="rId9"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41" name="Line 1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397" name="Group 18"/>
            <p:cNvGrpSpPr>
              <a:grpSpLocks/>
            </p:cNvGrpSpPr>
            <p:nvPr/>
          </p:nvGrpSpPr>
          <p:grpSpPr bwMode="auto">
            <a:xfrm>
              <a:off x="3272" y="1552"/>
              <a:ext cx="51" cy="161"/>
              <a:chOff x="3842" y="406"/>
              <a:chExt cx="51" cy="167"/>
            </a:xfrm>
          </p:grpSpPr>
          <p:sp>
            <p:nvSpPr>
              <p:cNvPr id="16636" name="Oval 1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7" name="Oval 2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8" name="Oval 2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6398" name="Group 22"/>
            <p:cNvGrpSpPr>
              <a:grpSpLocks/>
            </p:cNvGrpSpPr>
            <p:nvPr/>
          </p:nvGrpSpPr>
          <p:grpSpPr bwMode="auto">
            <a:xfrm>
              <a:off x="3610" y="1929"/>
              <a:ext cx="150" cy="296"/>
              <a:chOff x="4180" y="783"/>
              <a:chExt cx="150" cy="307"/>
            </a:xfrm>
          </p:grpSpPr>
          <p:sp>
            <p:nvSpPr>
              <p:cNvPr id="16628" name="AutoShape 2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9" name="Rectangle 2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0"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1"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2" name="Line 2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633" name="Line 2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634"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35" name="Rectangle 3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6399" name="Group 31"/>
            <p:cNvGrpSpPr>
              <a:grpSpLocks/>
            </p:cNvGrpSpPr>
            <p:nvPr/>
          </p:nvGrpSpPr>
          <p:grpSpPr bwMode="auto">
            <a:xfrm rot="-5400000">
              <a:off x="3833" y="1991"/>
              <a:ext cx="61" cy="167"/>
              <a:chOff x="3842" y="406"/>
              <a:chExt cx="51" cy="167"/>
            </a:xfrm>
          </p:grpSpPr>
          <p:sp>
            <p:nvSpPr>
              <p:cNvPr id="16625" name="Oval 3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6" name="Oval 3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7" name="Oval 3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6400" name="Line 35"/>
            <p:cNvSpPr>
              <a:spLocks noChangeShapeType="1"/>
            </p:cNvSpPr>
            <p:nvPr/>
          </p:nvSpPr>
          <p:spPr bwMode="auto">
            <a:xfrm>
              <a:off x="3708" y="1860"/>
              <a:ext cx="35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1" name="Line 36"/>
            <p:cNvSpPr>
              <a:spLocks noChangeShapeType="1"/>
            </p:cNvSpPr>
            <p:nvPr/>
          </p:nvSpPr>
          <p:spPr bwMode="auto">
            <a:xfrm>
              <a:off x="3710" y="1858"/>
              <a:ext cx="1"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2" name="Line 37"/>
            <p:cNvSpPr>
              <a:spLocks noChangeShapeType="1"/>
            </p:cNvSpPr>
            <p:nvPr/>
          </p:nvSpPr>
          <p:spPr bwMode="auto">
            <a:xfrm>
              <a:off x="4066" y="1856"/>
              <a:ext cx="1" cy="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3" name="Line 38"/>
            <p:cNvSpPr>
              <a:spLocks noChangeShapeType="1"/>
            </p:cNvSpPr>
            <p:nvPr/>
          </p:nvSpPr>
          <p:spPr bwMode="auto">
            <a:xfrm>
              <a:off x="3492" y="1456"/>
              <a:ext cx="208" cy="1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4" name="Line 39"/>
            <p:cNvSpPr>
              <a:spLocks noChangeShapeType="1"/>
            </p:cNvSpPr>
            <p:nvPr/>
          </p:nvSpPr>
          <p:spPr bwMode="auto">
            <a:xfrm flipV="1">
              <a:off x="3502" y="1670"/>
              <a:ext cx="198"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05" name="Line 40"/>
            <p:cNvSpPr>
              <a:spLocks noChangeShapeType="1"/>
            </p:cNvSpPr>
            <p:nvPr/>
          </p:nvSpPr>
          <p:spPr bwMode="auto">
            <a:xfrm flipV="1">
              <a:off x="3880" y="1734"/>
              <a:ext cx="1" cy="1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6406" name="Group 41"/>
            <p:cNvGrpSpPr>
              <a:grpSpLocks/>
            </p:cNvGrpSpPr>
            <p:nvPr/>
          </p:nvGrpSpPr>
          <p:grpSpPr bwMode="auto">
            <a:xfrm>
              <a:off x="3966" y="1913"/>
              <a:ext cx="150" cy="296"/>
              <a:chOff x="4180" y="783"/>
              <a:chExt cx="150" cy="307"/>
            </a:xfrm>
          </p:grpSpPr>
          <p:sp>
            <p:nvSpPr>
              <p:cNvPr id="16617" name="AutoShape 4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18" name="Rectangle 4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19"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0"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1" name="Line 4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622" name="Line 4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623"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24" name="Rectangle 4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6407" name="Group 50"/>
            <p:cNvGrpSpPr>
              <a:grpSpLocks/>
            </p:cNvGrpSpPr>
            <p:nvPr/>
          </p:nvGrpSpPr>
          <p:grpSpPr bwMode="auto">
            <a:xfrm>
              <a:off x="3278" y="2376"/>
              <a:ext cx="344" cy="694"/>
              <a:chOff x="3314" y="1248"/>
              <a:chExt cx="344" cy="694"/>
            </a:xfrm>
          </p:grpSpPr>
          <p:graphicFrame>
            <p:nvGraphicFramePr>
              <p:cNvPr id="16608"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030"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09" name="Line 52"/>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610"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031"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11" name="Line 54"/>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6612" name="Group 55"/>
              <p:cNvGrpSpPr>
                <a:grpSpLocks/>
              </p:cNvGrpSpPr>
              <p:nvPr/>
            </p:nvGrpSpPr>
            <p:grpSpPr bwMode="auto">
              <a:xfrm>
                <a:off x="3404" y="1504"/>
                <a:ext cx="51" cy="167"/>
                <a:chOff x="3842" y="406"/>
                <a:chExt cx="51" cy="167"/>
              </a:xfrm>
            </p:grpSpPr>
            <p:sp>
              <p:nvSpPr>
                <p:cNvPr id="16614" name="Oval 5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15" name="Oval 5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16" name="Oval 5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6613" name="Line 59"/>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aphicFrame>
          <p:nvGraphicFramePr>
            <p:cNvPr id="16408" name="Object 60"/>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1032" name="Clip" r:id="rId12" imgW="1307263" imgH="1084139" progId="MS_ClipArt_Gallery.2">
                    <p:embed/>
                  </p:oleObj>
                </mc:Choice>
                <mc:Fallback>
                  <p:oleObj name="Clip" r:id="rId12"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61"/>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1033" name="Clip" r:id="rId13" imgW="1307263" imgH="1084139" progId="MS_ClipArt_Gallery.2">
                    <p:embed/>
                  </p:oleObj>
                </mc:Choice>
                <mc:Fallback>
                  <p:oleObj name="Clip" r:id="rId13"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0" name="Oval 62"/>
            <p:cNvSpPr>
              <a:spLocks noChangeArrowheads="1"/>
            </p:cNvSpPr>
            <p:nvPr/>
          </p:nvSpPr>
          <p:spPr bwMode="auto">
            <a:xfrm rot="-5400000">
              <a:off x="3759" y="3203"/>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11" name="Oval 63"/>
            <p:cNvSpPr>
              <a:spLocks noChangeArrowheads="1"/>
            </p:cNvSpPr>
            <p:nvPr/>
          </p:nvSpPr>
          <p:spPr bwMode="auto">
            <a:xfrm rot="-5400000">
              <a:off x="3820" y="3202"/>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12" name="Oval 64"/>
            <p:cNvSpPr>
              <a:spLocks noChangeArrowheads="1"/>
            </p:cNvSpPr>
            <p:nvPr/>
          </p:nvSpPr>
          <p:spPr bwMode="auto">
            <a:xfrm rot="-5400000">
              <a:off x="3875" y="3205"/>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13" name="Line 65"/>
            <p:cNvSpPr>
              <a:spLocks noChangeShapeType="1"/>
            </p:cNvSpPr>
            <p:nvPr/>
          </p:nvSpPr>
          <p:spPr bwMode="auto">
            <a:xfrm rot="-5400000">
              <a:off x="4062" y="3114"/>
              <a:ext cx="4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4" name="Line 66"/>
            <p:cNvSpPr>
              <a:spLocks noChangeShapeType="1"/>
            </p:cNvSpPr>
            <p:nvPr/>
          </p:nvSpPr>
          <p:spPr bwMode="auto">
            <a:xfrm rot="5400000" flipH="1">
              <a:off x="3612" y="3108"/>
              <a:ext cx="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5" name="Line 67"/>
            <p:cNvSpPr>
              <a:spLocks noChangeShapeType="1"/>
            </p:cNvSpPr>
            <p:nvPr/>
          </p:nvSpPr>
          <p:spPr bwMode="auto">
            <a:xfrm rot="16200000" flipV="1">
              <a:off x="3862" y="2864"/>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6" name="Line 68"/>
            <p:cNvSpPr>
              <a:spLocks noChangeShapeType="1"/>
            </p:cNvSpPr>
            <p:nvPr/>
          </p:nvSpPr>
          <p:spPr bwMode="auto">
            <a:xfrm flipV="1">
              <a:off x="3622" y="2808"/>
              <a:ext cx="6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7" name="Line 69"/>
            <p:cNvSpPr>
              <a:spLocks noChangeShapeType="1"/>
            </p:cNvSpPr>
            <p:nvPr/>
          </p:nvSpPr>
          <p:spPr bwMode="auto">
            <a:xfrm>
              <a:off x="4054" y="2842"/>
              <a:ext cx="218"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18" name="Line 70"/>
            <p:cNvSpPr>
              <a:spLocks noChangeShapeType="1"/>
            </p:cNvSpPr>
            <p:nvPr/>
          </p:nvSpPr>
          <p:spPr bwMode="auto">
            <a:xfrm flipH="1">
              <a:off x="4626" y="2840"/>
              <a:ext cx="200" cy="2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6419" name="Object 71"/>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1034" name="Clip" r:id="rId14" imgW="982811" imgH="1208363" progId="MS_ClipArt_Gallery.2">
                    <p:embed/>
                  </p:oleObj>
                </mc:Choice>
                <mc:Fallback>
                  <p:oleObj name="Clip" r:id="rId14"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0" name="Object 72"/>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1035" name="Clip" r:id="rId16" imgW="982811" imgH="1208363" progId="MS_ClipArt_Gallery.2">
                    <p:embed/>
                  </p:oleObj>
                </mc:Choice>
                <mc:Fallback>
                  <p:oleObj name="Clip" r:id="rId16"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1" name="Freeform 73"/>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16422" name="Group 74"/>
            <p:cNvGrpSpPr>
              <a:grpSpLocks/>
            </p:cNvGrpSpPr>
            <p:nvPr/>
          </p:nvGrpSpPr>
          <p:grpSpPr bwMode="auto">
            <a:xfrm>
              <a:off x="4043" y="3462"/>
              <a:ext cx="292" cy="320"/>
              <a:chOff x="2870" y="1518"/>
              <a:chExt cx="292" cy="320"/>
            </a:xfrm>
          </p:grpSpPr>
          <p:graphicFrame>
            <p:nvGraphicFramePr>
              <p:cNvPr id="16606"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6" name="Clip" r:id="rId17" imgW="826829" imgH="840406" progId="MS_ClipArt_Gallery.2">
                      <p:embed/>
                    </p:oleObj>
                  </mc:Choice>
                  <mc:Fallback>
                    <p:oleObj name="Clip" r:id="rId17"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07"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7" name="Clip" r:id="rId19" imgW="1268295" imgH="1199426" progId="MS_ClipArt_Gallery.2">
                      <p:embed/>
                    </p:oleObj>
                  </mc:Choice>
                  <mc:Fallback>
                    <p:oleObj name="Clip" r:id="rId19"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23" name="Group 77"/>
            <p:cNvGrpSpPr>
              <a:grpSpLocks/>
            </p:cNvGrpSpPr>
            <p:nvPr/>
          </p:nvGrpSpPr>
          <p:grpSpPr bwMode="auto">
            <a:xfrm>
              <a:off x="4601" y="3486"/>
              <a:ext cx="292" cy="320"/>
              <a:chOff x="2870" y="1518"/>
              <a:chExt cx="292" cy="320"/>
            </a:xfrm>
          </p:grpSpPr>
          <p:graphicFrame>
            <p:nvGraphicFramePr>
              <p:cNvPr id="16604"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8" name="Clip" r:id="rId21" imgW="826829" imgH="840406" progId="MS_ClipArt_Gallery.2">
                      <p:embed/>
                    </p:oleObj>
                  </mc:Choice>
                  <mc:Fallback>
                    <p:oleObj name="Clip" r:id="rId21"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05"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9" name="Clip" r:id="rId22" imgW="1268295" imgH="1199426" progId="MS_ClipArt_Gallery.2">
                      <p:embed/>
                    </p:oleObj>
                  </mc:Choice>
                  <mc:Fallback>
                    <p:oleObj name="Clip" r:id="rId22"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24" name="Group 80"/>
            <p:cNvGrpSpPr>
              <a:grpSpLocks/>
            </p:cNvGrpSpPr>
            <p:nvPr/>
          </p:nvGrpSpPr>
          <p:grpSpPr bwMode="auto">
            <a:xfrm>
              <a:off x="4304" y="3273"/>
              <a:ext cx="272" cy="282"/>
              <a:chOff x="4733" y="2082"/>
              <a:chExt cx="272" cy="282"/>
            </a:xfrm>
          </p:grpSpPr>
          <p:graphicFrame>
            <p:nvGraphicFramePr>
              <p:cNvPr id="16602"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040" name="Clip" r:id="rId23" imgW="826829" imgH="840406" progId="MS_ClipArt_Gallery.2">
                      <p:embed/>
                    </p:oleObj>
                  </mc:Choice>
                  <mc:Fallback>
                    <p:oleObj name="Clip" r:id="rId23"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03"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6425" name="Line 83"/>
            <p:cNvSpPr>
              <a:spLocks noChangeShapeType="1"/>
            </p:cNvSpPr>
            <p:nvPr/>
          </p:nvSpPr>
          <p:spPr bwMode="auto">
            <a:xfrm>
              <a:off x="4524" y="3201"/>
              <a:ext cx="0" cy="1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6426" name="Group 84"/>
            <p:cNvGrpSpPr>
              <a:grpSpLocks/>
            </p:cNvGrpSpPr>
            <p:nvPr/>
          </p:nvGrpSpPr>
          <p:grpSpPr bwMode="auto">
            <a:xfrm>
              <a:off x="5041" y="2769"/>
              <a:ext cx="150" cy="307"/>
              <a:chOff x="4180" y="783"/>
              <a:chExt cx="150" cy="307"/>
            </a:xfrm>
          </p:grpSpPr>
          <p:sp>
            <p:nvSpPr>
              <p:cNvPr id="16594" name="AutoShape 8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5" name="Rectangle 8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6"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7"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8" name="Line 8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99" name="Line 9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600"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601" name="Rectangle 9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6427" name="Group 93"/>
            <p:cNvGrpSpPr>
              <a:grpSpLocks/>
            </p:cNvGrpSpPr>
            <p:nvPr/>
          </p:nvGrpSpPr>
          <p:grpSpPr bwMode="auto">
            <a:xfrm>
              <a:off x="5032" y="3102"/>
              <a:ext cx="150" cy="307"/>
              <a:chOff x="4180" y="783"/>
              <a:chExt cx="150" cy="307"/>
            </a:xfrm>
          </p:grpSpPr>
          <p:sp>
            <p:nvSpPr>
              <p:cNvPr id="16586" name="AutoShape 9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87" name="Rectangle 9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88"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89"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0" name="Line 9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91" name="Line 9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92"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93" name="Rectangle 10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6428" name="Line 102"/>
            <p:cNvSpPr>
              <a:spLocks noChangeShapeType="1"/>
            </p:cNvSpPr>
            <p:nvPr/>
          </p:nvSpPr>
          <p:spPr bwMode="auto">
            <a:xfrm rot="5400000" flipH="1">
              <a:off x="4754" y="3049"/>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29" name="Line 103"/>
            <p:cNvSpPr>
              <a:spLocks noChangeShapeType="1"/>
            </p:cNvSpPr>
            <p:nvPr/>
          </p:nvSpPr>
          <p:spPr bwMode="auto">
            <a:xfrm rot="-5400000">
              <a:off x="5018" y="3239"/>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0" name="Line 104"/>
            <p:cNvSpPr>
              <a:spLocks noChangeShapeType="1"/>
            </p:cNvSpPr>
            <p:nvPr/>
          </p:nvSpPr>
          <p:spPr bwMode="auto">
            <a:xfrm rot="-5400000">
              <a:off x="5011" y="2888"/>
              <a:ext cx="0"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1" name="Line 105"/>
            <p:cNvSpPr>
              <a:spLocks noChangeShapeType="1"/>
            </p:cNvSpPr>
            <p:nvPr/>
          </p:nvSpPr>
          <p:spPr bwMode="auto">
            <a:xfrm flipV="1">
              <a:off x="4062" y="1494"/>
              <a:ext cx="330"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2" name="Line 106"/>
            <p:cNvSpPr>
              <a:spLocks noChangeShapeType="1"/>
            </p:cNvSpPr>
            <p:nvPr/>
          </p:nvSpPr>
          <p:spPr bwMode="auto">
            <a:xfrm>
              <a:off x="4734" y="1482"/>
              <a:ext cx="348"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3" name="Line 107"/>
            <p:cNvSpPr>
              <a:spLocks noChangeShapeType="1"/>
            </p:cNvSpPr>
            <p:nvPr/>
          </p:nvSpPr>
          <p:spPr bwMode="auto">
            <a:xfrm flipH="1">
              <a:off x="5106" y="1734"/>
              <a:ext cx="174"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4" name="Line 108"/>
            <p:cNvSpPr>
              <a:spLocks noChangeShapeType="1"/>
            </p:cNvSpPr>
            <p:nvPr/>
          </p:nvSpPr>
          <p:spPr bwMode="auto">
            <a:xfrm>
              <a:off x="4554" y="1566"/>
              <a:ext cx="0" cy="3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5" name="Line 109"/>
            <p:cNvSpPr>
              <a:spLocks noChangeShapeType="1"/>
            </p:cNvSpPr>
            <p:nvPr/>
          </p:nvSpPr>
          <p:spPr bwMode="auto">
            <a:xfrm>
              <a:off x="4572" y="2052"/>
              <a:ext cx="384"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6" name="Line 110"/>
            <p:cNvSpPr>
              <a:spLocks noChangeShapeType="1"/>
            </p:cNvSpPr>
            <p:nvPr/>
          </p:nvSpPr>
          <p:spPr bwMode="auto">
            <a:xfrm flipH="1">
              <a:off x="4902" y="2400"/>
              <a:ext cx="192" cy="2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7" name="Line 111"/>
            <p:cNvSpPr>
              <a:spLocks noChangeShapeType="1"/>
            </p:cNvSpPr>
            <p:nvPr/>
          </p:nvSpPr>
          <p:spPr bwMode="auto">
            <a:xfrm flipH="1">
              <a:off x="4740" y="1710"/>
              <a:ext cx="402"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8" name="Line 112"/>
            <p:cNvSpPr>
              <a:spLocks noChangeShapeType="1"/>
            </p:cNvSpPr>
            <p:nvPr/>
          </p:nvSpPr>
          <p:spPr bwMode="auto">
            <a:xfrm flipH="1">
              <a:off x="4746" y="1290"/>
              <a:ext cx="25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39" name="Line 113"/>
            <p:cNvSpPr>
              <a:spLocks noChangeShapeType="1"/>
            </p:cNvSpPr>
            <p:nvPr/>
          </p:nvSpPr>
          <p:spPr bwMode="auto">
            <a:xfrm flipH="1">
              <a:off x="5262" y="1422"/>
              <a:ext cx="144"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40" name="Text Box 114"/>
            <p:cNvSpPr txBox="1">
              <a:spLocks noChangeArrowheads="1"/>
            </p:cNvSpPr>
            <p:nvPr/>
          </p:nvSpPr>
          <p:spPr bwMode="auto">
            <a:xfrm>
              <a:off x="3278" y="1151"/>
              <a:ext cx="1131"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Ulusal veya </a:t>
              </a:r>
            </a:p>
            <a:p>
              <a:pPr>
                <a:spcBef>
                  <a:spcPct val="0"/>
                </a:spcBef>
                <a:buClrTx/>
                <a:buSzTx/>
                <a:buFontTx/>
                <a:buNone/>
              </a:pPr>
              <a:r>
                <a:rPr lang="tr-TR" altLang="en-US" sz="2000">
                  <a:solidFill>
                    <a:srgbClr val="FF0000"/>
                  </a:solidFill>
                </a:rPr>
                <a:t>global ISS</a:t>
              </a:r>
              <a:endParaRPr lang="en-US" altLang="en-US" sz="2400">
                <a:latin typeface="Times New Roman" pitchFamily="18" charset="0"/>
              </a:endParaRPr>
            </a:p>
          </p:txBody>
        </p:sp>
        <p:sp>
          <p:nvSpPr>
            <p:cNvPr id="16441" name="Text Box 115"/>
            <p:cNvSpPr txBox="1">
              <a:spLocks noChangeArrowheads="1"/>
            </p:cNvSpPr>
            <p:nvPr/>
          </p:nvSpPr>
          <p:spPr bwMode="auto">
            <a:xfrm>
              <a:off x="3230" y="3407"/>
              <a:ext cx="682"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Şirket</a:t>
              </a:r>
            </a:p>
            <a:p>
              <a:pPr>
                <a:spcBef>
                  <a:spcPct val="0"/>
                </a:spcBef>
                <a:buClrTx/>
                <a:buSzTx/>
                <a:buFontTx/>
                <a:buNone/>
              </a:pPr>
              <a:r>
                <a:rPr lang="tr-TR" altLang="en-US" sz="2000">
                  <a:solidFill>
                    <a:srgbClr val="FF0000"/>
                  </a:solidFill>
                </a:rPr>
                <a:t>ağı</a:t>
              </a:r>
              <a:endParaRPr lang="en-US" altLang="en-US" sz="2400">
                <a:latin typeface="Times New Roman" pitchFamily="18" charset="0"/>
              </a:endParaRPr>
            </a:p>
          </p:txBody>
        </p:sp>
        <p:sp>
          <p:nvSpPr>
            <p:cNvPr id="16442" name="Text Box 116"/>
            <p:cNvSpPr txBox="1">
              <a:spLocks noChangeArrowheads="1"/>
            </p:cNvSpPr>
            <p:nvPr/>
          </p:nvSpPr>
          <p:spPr bwMode="auto">
            <a:xfrm>
              <a:off x="4376" y="2015"/>
              <a:ext cx="123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Yerel veya </a:t>
              </a:r>
            </a:p>
            <a:p>
              <a:pPr>
                <a:spcBef>
                  <a:spcPct val="0"/>
                </a:spcBef>
                <a:buClrTx/>
                <a:buSzTx/>
                <a:buFontTx/>
                <a:buNone/>
              </a:pPr>
              <a:r>
                <a:rPr lang="tr-TR" altLang="en-US" sz="2000">
                  <a:solidFill>
                    <a:srgbClr val="FF0000"/>
                  </a:solidFill>
                </a:rPr>
                <a:t>Bölgesel ISS</a:t>
              </a:r>
              <a:endParaRPr lang="en-US" altLang="en-US" sz="2000">
                <a:solidFill>
                  <a:srgbClr val="FF0000"/>
                </a:solidFill>
              </a:endParaRPr>
            </a:p>
          </p:txBody>
        </p:sp>
        <p:grpSp>
          <p:nvGrpSpPr>
            <p:cNvPr id="16443" name="Group 117"/>
            <p:cNvGrpSpPr>
              <a:grpSpLocks/>
            </p:cNvGrpSpPr>
            <p:nvPr/>
          </p:nvGrpSpPr>
          <p:grpSpPr bwMode="auto">
            <a:xfrm>
              <a:off x="3588" y="219"/>
              <a:ext cx="360" cy="175"/>
              <a:chOff x="3600" y="219"/>
              <a:chExt cx="360" cy="175"/>
            </a:xfrm>
          </p:grpSpPr>
          <p:sp>
            <p:nvSpPr>
              <p:cNvPr id="16573" name="Oval 1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74" name="Line 11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75" name="Line 12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76" name="Rectangle 12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77" name="Oval 1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78" name="Group 123"/>
              <p:cNvGrpSpPr>
                <a:grpSpLocks/>
              </p:cNvGrpSpPr>
              <p:nvPr/>
            </p:nvGrpSpPr>
            <p:grpSpPr bwMode="auto">
              <a:xfrm>
                <a:off x="3686" y="244"/>
                <a:ext cx="177" cy="66"/>
                <a:chOff x="2848" y="848"/>
                <a:chExt cx="140" cy="98"/>
              </a:xfrm>
            </p:grpSpPr>
            <p:sp>
              <p:nvSpPr>
                <p:cNvPr id="16583" name="Line 1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84" name="Line 1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85" name="Line 1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79" name="Group 127"/>
              <p:cNvGrpSpPr>
                <a:grpSpLocks/>
              </p:cNvGrpSpPr>
              <p:nvPr/>
            </p:nvGrpSpPr>
            <p:grpSpPr bwMode="auto">
              <a:xfrm flipV="1">
                <a:off x="3686" y="243"/>
                <a:ext cx="177" cy="66"/>
                <a:chOff x="2848" y="848"/>
                <a:chExt cx="140" cy="98"/>
              </a:xfrm>
            </p:grpSpPr>
            <p:sp>
              <p:nvSpPr>
                <p:cNvPr id="16580" name="Line 1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81" name="Line 1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82" name="Line 1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44" name="Group 131"/>
            <p:cNvGrpSpPr>
              <a:grpSpLocks/>
            </p:cNvGrpSpPr>
            <p:nvPr/>
          </p:nvGrpSpPr>
          <p:grpSpPr bwMode="auto">
            <a:xfrm>
              <a:off x="3595" y="651"/>
              <a:ext cx="150" cy="307"/>
              <a:chOff x="4180" y="783"/>
              <a:chExt cx="150" cy="307"/>
            </a:xfrm>
          </p:grpSpPr>
          <p:sp>
            <p:nvSpPr>
              <p:cNvPr id="16565" name="AutoShape 13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66" name="Rectangle 13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67"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68"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69" name="Line 13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70" name="Line 13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71"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72" name="Rectangle 13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aphicFrame>
          <p:nvGraphicFramePr>
            <p:cNvPr id="16445" name="Object 140"/>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1041" name="Clip" r:id="rId24" imgW="1307263" imgH="1084139" progId="MS_ClipArt_Gallery.2">
                    <p:embed/>
                  </p:oleObj>
                </mc:Choice>
                <mc:Fallback>
                  <p:oleObj name="Clip" r:id="rId2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46" name="Group 141"/>
            <p:cNvGrpSpPr>
              <a:grpSpLocks/>
            </p:cNvGrpSpPr>
            <p:nvPr/>
          </p:nvGrpSpPr>
          <p:grpSpPr bwMode="auto">
            <a:xfrm>
              <a:off x="4451" y="714"/>
              <a:ext cx="292" cy="320"/>
              <a:chOff x="2870" y="1518"/>
              <a:chExt cx="292" cy="320"/>
            </a:xfrm>
          </p:grpSpPr>
          <p:graphicFrame>
            <p:nvGraphicFramePr>
              <p:cNvPr id="16563" name="Object 14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42" name="Clip" r:id="rId25" imgW="826829" imgH="840406" progId="MS_ClipArt_Gallery.2">
                      <p:embed/>
                    </p:oleObj>
                  </mc:Choice>
                  <mc:Fallback>
                    <p:oleObj name="Clip" r:id="rId25"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64" name="Object 14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43" name="Clip" r:id="rId26" imgW="1268295" imgH="1199426" progId="MS_ClipArt_Gallery.2">
                      <p:embed/>
                    </p:oleObj>
                  </mc:Choice>
                  <mc:Fallback>
                    <p:oleObj name="Clip" r:id="rId26"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47" name="Group 144"/>
            <p:cNvGrpSpPr>
              <a:grpSpLocks/>
            </p:cNvGrpSpPr>
            <p:nvPr/>
          </p:nvGrpSpPr>
          <p:grpSpPr bwMode="auto">
            <a:xfrm>
              <a:off x="3690" y="1566"/>
              <a:ext cx="360" cy="175"/>
              <a:chOff x="3600" y="219"/>
              <a:chExt cx="360" cy="175"/>
            </a:xfrm>
          </p:grpSpPr>
          <p:sp>
            <p:nvSpPr>
              <p:cNvPr id="16550"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51"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52"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53"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54"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55" name="Group 150"/>
              <p:cNvGrpSpPr>
                <a:grpSpLocks/>
              </p:cNvGrpSpPr>
              <p:nvPr/>
            </p:nvGrpSpPr>
            <p:grpSpPr bwMode="auto">
              <a:xfrm>
                <a:off x="3686" y="244"/>
                <a:ext cx="177" cy="66"/>
                <a:chOff x="2848" y="848"/>
                <a:chExt cx="140" cy="98"/>
              </a:xfrm>
            </p:grpSpPr>
            <p:sp>
              <p:nvSpPr>
                <p:cNvPr id="1656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6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6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56" name="Group 154"/>
              <p:cNvGrpSpPr>
                <a:grpSpLocks/>
              </p:cNvGrpSpPr>
              <p:nvPr/>
            </p:nvGrpSpPr>
            <p:grpSpPr bwMode="auto">
              <a:xfrm flipV="1">
                <a:off x="3686" y="243"/>
                <a:ext cx="177" cy="66"/>
                <a:chOff x="2848" y="848"/>
                <a:chExt cx="140" cy="98"/>
              </a:xfrm>
            </p:grpSpPr>
            <p:sp>
              <p:nvSpPr>
                <p:cNvPr id="1655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5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5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48" name="Group 158"/>
            <p:cNvGrpSpPr>
              <a:grpSpLocks/>
            </p:cNvGrpSpPr>
            <p:nvPr/>
          </p:nvGrpSpPr>
          <p:grpSpPr bwMode="auto">
            <a:xfrm>
              <a:off x="4374" y="1395"/>
              <a:ext cx="360" cy="175"/>
              <a:chOff x="3600" y="219"/>
              <a:chExt cx="360" cy="175"/>
            </a:xfrm>
          </p:grpSpPr>
          <p:sp>
            <p:nvSpPr>
              <p:cNvPr id="16537"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38"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39"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40"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41"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42" name="Group 164"/>
              <p:cNvGrpSpPr>
                <a:grpSpLocks/>
              </p:cNvGrpSpPr>
              <p:nvPr/>
            </p:nvGrpSpPr>
            <p:grpSpPr bwMode="auto">
              <a:xfrm>
                <a:off x="3686" y="244"/>
                <a:ext cx="177" cy="66"/>
                <a:chOff x="2848" y="848"/>
                <a:chExt cx="140" cy="98"/>
              </a:xfrm>
            </p:grpSpPr>
            <p:sp>
              <p:nvSpPr>
                <p:cNvPr id="1654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4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4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43" name="Group 168"/>
              <p:cNvGrpSpPr>
                <a:grpSpLocks/>
              </p:cNvGrpSpPr>
              <p:nvPr/>
            </p:nvGrpSpPr>
            <p:grpSpPr bwMode="auto">
              <a:xfrm flipV="1">
                <a:off x="3686" y="243"/>
                <a:ext cx="177" cy="66"/>
                <a:chOff x="2848" y="848"/>
                <a:chExt cx="140" cy="98"/>
              </a:xfrm>
            </p:grpSpPr>
            <p:sp>
              <p:nvSpPr>
                <p:cNvPr id="1654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4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4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49" name="Group 172"/>
            <p:cNvGrpSpPr>
              <a:grpSpLocks/>
            </p:cNvGrpSpPr>
            <p:nvPr/>
          </p:nvGrpSpPr>
          <p:grpSpPr bwMode="auto">
            <a:xfrm>
              <a:off x="4386" y="1887"/>
              <a:ext cx="360" cy="175"/>
              <a:chOff x="3600" y="219"/>
              <a:chExt cx="360" cy="175"/>
            </a:xfrm>
          </p:grpSpPr>
          <p:sp>
            <p:nvSpPr>
              <p:cNvPr id="16524"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25" name="Line 17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26" name="Line 17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27" name="Rectangle 17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28"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29" name="Group 178"/>
              <p:cNvGrpSpPr>
                <a:grpSpLocks/>
              </p:cNvGrpSpPr>
              <p:nvPr/>
            </p:nvGrpSpPr>
            <p:grpSpPr bwMode="auto">
              <a:xfrm>
                <a:off x="3686" y="244"/>
                <a:ext cx="177" cy="66"/>
                <a:chOff x="2848" y="848"/>
                <a:chExt cx="140" cy="98"/>
              </a:xfrm>
            </p:grpSpPr>
            <p:sp>
              <p:nvSpPr>
                <p:cNvPr id="16534"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35"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36"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30" name="Group 182"/>
              <p:cNvGrpSpPr>
                <a:grpSpLocks/>
              </p:cNvGrpSpPr>
              <p:nvPr/>
            </p:nvGrpSpPr>
            <p:grpSpPr bwMode="auto">
              <a:xfrm flipV="1">
                <a:off x="3686" y="243"/>
                <a:ext cx="177" cy="66"/>
                <a:chOff x="2848" y="848"/>
                <a:chExt cx="140" cy="98"/>
              </a:xfrm>
            </p:grpSpPr>
            <p:sp>
              <p:nvSpPr>
                <p:cNvPr id="16531" name="Line 1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32" name="Line 1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33" name="Line 1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50" name="Group 186"/>
            <p:cNvGrpSpPr>
              <a:grpSpLocks/>
            </p:cNvGrpSpPr>
            <p:nvPr/>
          </p:nvGrpSpPr>
          <p:grpSpPr bwMode="auto">
            <a:xfrm>
              <a:off x="5082" y="1551"/>
              <a:ext cx="360" cy="175"/>
              <a:chOff x="3600" y="219"/>
              <a:chExt cx="360" cy="175"/>
            </a:xfrm>
          </p:grpSpPr>
          <p:sp>
            <p:nvSpPr>
              <p:cNvPr id="16511"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512"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13"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14"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15"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16" name="Group 192"/>
              <p:cNvGrpSpPr>
                <a:grpSpLocks/>
              </p:cNvGrpSpPr>
              <p:nvPr/>
            </p:nvGrpSpPr>
            <p:grpSpPr bwMode="auto">
              <a:xfrm>
                <a:off x="3686" y="244"/>
                <a:ext cx="177" cy="66"/>
                <a:chOff x="2848" y="848"/>
                <a:chExt cx="140" cy="98"/>
              </a:xfrm>
            </p:grpSpPr>
            <p:sp>
              <p:nvSpPr>
                <p:cNvPr id="16521"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22"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23"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17" name="Group 196"/>
              <p:cNvGrpSpPr>
                <a:grpSpLocks/>
              </p:cNvGrpSpPr>
              <p:nvPr/>
            </p:nvGrpSpPr>
            <p:grpSpPr bwMode="auto">
              <a:xfrm flipV="1">
                <a:off x="3686" y="243"/>
                <a:ext cx="177" cy="66"/>
                <a:chOff x="2848" y="848"/>
                <a:chExt cx="140" cy="98"/>
              </a:xfrm>
            </p:grpSpPr>
            <p:sp>
              <p:nvSpPr>
                <p:cNvPr id="16518"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19"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20"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51" name="Group 200"/>
            <p:cNvGrpSpPr>
              <a:grpSpLocks/>
            </p:cNvGrpSpPr>
            <p:nvPr/>
          </p:nvGrpSpPr>
          <p:grpSpPr bwMode="auto">
            <a:xfrm>
              <a:off x="4944" y="2223"/>
              <a:ext cx="360" cy="175"/>
              <a:chOff x="3600" y="219"/>
              <a:chExt cx="360" cy="175"/>
            </a:xfrm>
          </p:grpSpPr>
          <p:sp>
            <p:nvSpPr>
              <p:cNvPr id="16498"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99" name="Line 20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00" name="Line 20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01" name="Rectangle 20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502"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503" name="Group 206"/>
              <p:cNvGrpSpPr>
                <a:grpSpLocks/>
              </p:cNvGrpSpPr>
              <p:nvPr/>
            </p:nvGrpSpPr>
            <p:grpSpPr bwMode="auto">
              <a:xfrm>
                <a:off x="3686" y="244"/>
                <a:ext cx="177" cy="66"/>
                <a:chOff x="2848" y="848"/>
                <a:chExt cx="140" cy="98"/>
              </a:xfrm>
            </p:grpSpPr>
            <p:sp>
              <p:nvSpPr>
                <p:cNvPr id="16508"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09"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10"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504" name="Group 210"/>
              <p:cNvGrpSpPr>
                <a:grpSpLocks/>
              </p:cNvGrpSpPr>
              <p:nvPr/>
            </p:nvGrpSpPr>
            <p:grpSpPr bwMode="auto">
              <a:xfrm flipV="1">
                <a:off x="3686" y="243"/>
                <a:ext cx="177" cy="66"/>
                <a:chOff x="2848" y="848"/>
                <a:chExt cx="140" cy="98"/>
              </a:xfrm>
            </p:grpSpPr>
            <p:sp>
              <p:nvSpPr>
                <p:cNvPr id="16505" name="Line 2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06" name="Line 2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507" name="Line 2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52" name="Group 214"/>
            <p:cNvGrpSpPr>
              <a:grpSpLocks/>
            </p:cNvGrpSpPr>
            <p:nvPr/>
          </p:nvGrpSpPr>
          <p:grpSpPr bwMode="auto">
            <a:xfrm>
              <a:off x="4704" y="2661"/>
              <a:ext cx="360" cy="175"/>
              <a:chOff x="3600" y="219"/>
              <a:chExt cx="360" cy="175"/>
            </a:xfrm>
          </p:grpSpPr>
          <p:sp>
            <p:nvSpPr>
              <p:cNvPr id="16485"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86" name="Line 2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7" name="Line 2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8" name="Rectangle 21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489"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490" name="Group 220"/>
              <p:cNvGrpSpPr>
                <a:grpSpLocks/>
              </p:cNvGrpSpPr>
              <p:nvPr/>
            </p:nvGrpSpPr>
            <p:grpSpPr bwMode="auto">
              <a:xfrm>
                <a:off x="3686" y="244"/>
                <a:ext cx="177" cy="66"/>
                <a:chOff x="2848" y="848"/>
                <a:chExt cx="140" cy="98"/>
              </a:xfrm>
            </p:grpSpPr>
            <p:sp>
              <p:nvSpPr>
                <p:cNvPr id="16495"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96"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97"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491" name="Group 224"/>
              <p:cNvGrpSpPr>
                <a:grpSpLocks/>
              </p:cNvGrpSpPr>
              <p:nvPr/>
            </p:nvGrpSpPr>
            <p:grpSpPr bwMode="auto">
              <a:xfrm flipV="1">
                <a:off x="3686" y="243"/>
                <a:ext cx="177" cy="66"/>
                <a:chOff x="2848" y="848"/>
                <a:chExt cx="140" cy="98"/>
              </a:xfrm>
            </p:grpSpPr>
            <p:sp>
              <p:nvSpPr>
                <p:cNvPr id="16492" name="Line 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93" name="Line 2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94" name="Line 2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53" name="Group 228"/>
            <p:cNvGrpSpPr>
              <a:grpSpLocks/>
            </p:cNvGrpSpPr>
            <p:nvPr/>
          </p:nvGrpSpPr>
          <p:grpSpPr bwMode="auto">
            <a:xfrm>
              <a:off x="4266" y="3027"/>
              <a:ext cx="360" cy="175"/>
              <a:chOff x="3600" y="219"/>
              <a:chExt cx="360" cy="175"/>
            </a:xfrm>
          </p:grpSpPr>
          <p:sp>
            <p:nvSpPr>
              <p:cNvPr id="16472"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73" name="Line 23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74" name="Line 23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75" name="Rectangle 23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476"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477" name="Group 234"/>
              <p:cNvGrpSpPr>
                <a:grpSpLocks/>
              </p:cNvGrpSpPr>
              <p:nvPr/>
            </p:nvGrpSpPr>
            <p:grpSpPr bwMode="auto">
              <a:xfrm>
                <a:off x="3686" y="244"/>
                <a:ext cx="177" cy="66"/>
                <a:chOff x="2848" y="848"/>
                <a:chExt cx="140" cy="98"/>
              </a:xfrm>
            </p:grpSpPr>
            <p:sp>
              <p:nvSpPr>
                <p:cNvPr id="16482" name="Line 2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3" name="Line 2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4" name="Line 2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478" name="Group 238"/>
              <p:cNvGrpSpPr>
                <a:grpSpLocks/>
              </p:cNvGrpSpPr>
              <p:nvPr/>
            </p:nvGrpSpPr>
            <p:grpSpPr bwMode="auto">
              <a:xfrm flipV="1">
                <a:off x="3686" y="243"/>
                <a:ext cx="177" cy="66"/>
                <a:chOff x="2848" y="848"/>
                <a:chExt cx="140" cy="98"/>
              </a:xfrm>
            </p:grpSpPr>
            <p:sp>
              <p:nvSpPr>
                <p:cNvPr id="16479" name="Line 2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0" name="Line 2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81" name="Line 2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6454" name="Group 242"/>
            <p:cNvGrpSpPr>
              <a:grpSpLocks/>
            </p:cNvGrpSpPr>
            <p:nvPr/>
          </p:nvGrpSpPr>
          <p:grpSpPr bwMode="auto">
            <a:xfrm>
              <a:off x="3690" y="2745"/>
              <a:ext cx="360" cy="175"/>
              <a:chOff x="3600" y="219"/>
              <a:chExt cx="360" cy="175"/>
            </a:xfrm>
          </p:grpSpPr>
          <p:sp>
            <p:nvSpPr>
              <p:cNvPr id="16459"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6460" name="Line 2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61" name="Line 2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62" name="Rectangle 2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6463"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6464" name="Group 248"/>
              <p:cNvGrpSpPr>
                <a:grpSpLocks/>
              </p:cNvGrpSpPr>
              <p:nvPr/>
            </p:nvGrpSpPr>
            <p:grpSpPr bwMode="auto">
              <a:xfrm>
                <a:off x="3686" y="244"/>
                <a:ext cx="177" cy="66"/>
                <a:chOff x="2848" y="848"/>
                <a:chExt cx="140" cy="98"/>
              </a:xfrm>
            </p:grpSpPr>
            <p:sp>
              <p:nvSpPr>
                <p:cNvPr id="16469" name="Line 2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70" name="Line 2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71" name="Line 2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6465" name="Group 252"/>
              <p:cNvGrpSpPr>
                <a:grpSpLocks/>
              </p:cNvGrpSpPr>
              <p:nvPr/>
            </p:nvGrpSpPr>
            <p:grpSpPr bwMode="auto">
              <a:xfrm flipV="1">
                <a:off x="3686" y="243"/>
                <a:ext cx="177" cy="66"/>
                <a:chOff x="2848" y="848"/>
                <a:chExt cx="140" cy="98"/>
              </a:xfrm>
            </p:grpSpPr>
            <p:sp>
              <p:nvSpPr>
                <p:cNvPr id="16466" name="Line 2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67" name="Line 2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6468" name="Line 2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16455" name="Text Box 256"/>
            <p:cNvSpPr txBox="1">
              <a:spLocks noChangeArrowheads="1"/>
            </p:cNvSpPr>
            <p:nvPr/>
          </p:nvSpPr>
          <p:spPr bwMode="auto">
            <a:xfrm>
              <a:off x="3554" y="341"/>
              <a:ext cx="68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router</a:t>
              </a:r>
              <a:endParaRPr lang="en-US" altLang="en-US" sz="2000">
                <a:latin typeface="Times New Roman" pitchFamily="18" charset="0"/>
              </a:endParaRPr>
            </a:p>
          </p:txBody>
        </p:sp>
        <p:sp>
          <p:nvSpPr>
            <p:cNvPr id="16456" name="Text Box 257"/>
            <p:cNvSpPr txBox="1">
              <a:spLocks noChangeArrowheads="1"/>
            </p:cNvSpPr>
            <p:nvPr/>
          </p:nvSpPr>
          <p:spPr bwMode="auto">
            <a:xfrm>
              <a:off x="4424" y="437"/>
              <a:ext cx="113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workstation</a:t>
              </a:r>
              <a:endParaRPr lang="en-US" altLang="en-US" sz="2000">
                <a:latin typeface="Times New Roman" pitchFamily="18" charset="0"/>
              </a:endParaRPr>
            </a:p>
          </p:txBody>
        </p:sp>
        <p:sp>
          <p:nvSpPr>
            <p:cNvPr id="16457" name="Text Box 258"/>
            <p:cNvSpPr txBox="1">
              <a:spLocks noChangeArrowheads="1"/>
            </p:cNvSpPr>
            <p:nvPr/>
          </p:nvSpPr>
          <p:spPr bwMode="auto">
            <a:xfrm>
              <a:off x="3710" y="724"/>
              <a:ext cx="68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server</a:t>
              </a:r>
              <a:endParaRPr lang="en-US" altLang="en-US" sz="2000">
                <a:latin typeface="Times New Roman" pitchFamily="18" charset="0"/>
              </a:endParaRPr>
            </a:p>
          </p:txBody>
        </p:sp>
        <p:sp>
          <p:nvSpPr>
            <p:cNvPr id="16458" name="Text Box 259"/>
            <p:cNvSpPr txBox="1">
              <a:spLocks noChangeArrowheads="1"/>
            </p:cNvSpPr>
            <p:nvPr/>
          </p:nvSpPr>
          <p:spPr bwMode="auto">
            <a:xfrm>
              <a:off x="4700" y="864"/>
              <a:ext cx="67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mobile</a:t>
              </a:r>
              <a:endParaRPr lang="en-US" altLang="en-US" sz="2000">
                <a:latin typeface="Times New Roman" pitchFamily="18" charset="0"/>
              </a:endParaRPr>
            </a:p>
          </p:txBody>
        </p:sp>
      </p:grpSp>
      <p:sp>
        <p:nvSpPr>
          <p:cNvPr id="16391" name="Line 261"/>
          <p:cNvSpPr>
            <a:spLocks noChangeShapeType="1"/>
          </p:cNvSpPr>
          <p:nvPr/>
        </p:nvSpPr>
        <p:spPr bwMode="auto">
          <a:xfrm flipV="1">
            <a:off x="6248400" y="482758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1581013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74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2742A322-6A76-4595-A2DB-B51B6F7B83EF}" type="slidenum">
              <a:rPr lang="en-US" altLang="en-US" sz="1400">
                <a:latin typeface="Times New Roman" pitchFamily="18" charset="0"/>
              </a:rPr>
              <a:pPr>
                <a:spcBef>
                  <a:spcPct val="0"/>
                </a:spcBef>
                <a:buClrTx/>
                <a:buSzTx/>
                <a:buFontTx/>
                <a:buNone/>
              </a:pPr>
              <a:t>16</a:t>
            </a:fld>
            <a:endParaRPr lang="en-US" altLang="en-US" sz="1400">
              <a:latin typeface="Times New Roman" pitchFamily="18" charset="0"/>
            </a:endParaRPr>
          </a:p>
        </p:txBody>
      </p:sp>
      <p:sp>
        <p:nvSpPr>
          <p:cNvPr id="17412" name="Rectangle 2"/>
          <p:cNvSpPr>
            <a:spLocks noGrp="1" noChangeArrowheads="1"/>
          </p:cNvSpPr>
          <p:nvPr>
            <p:ph type="title"/>
          </p:nvPr>
        </p:nvSpPr>
        <p:spPr>
          <a:xfrm>
            <a:off x="304800" y="228600"/>
            <a:ext cx="8839200" cy="1143000"/>
          </a:xfrm>
        </p:spPr>
        <p:txBody>
          <a:bodyPr/>
          <a:lstStyle/>
          <a:p>
            <a:r>
              <a:rPr lang="tr-TR" altLang="en-US" sz="3200" smtClean="0"/>
              <a:t>Internet Nedir?</a:t>
            </a:r>
            <a:r>
              <a:rPr lang="en-US" altLang="en-US" sz="3200" smtClean="0"/>
              <a:t>: “</a:t>
            </a:r>
            <a:r>
              <a:rPr lang="tr-TR" altLang="en-US" sz="3200" smtClean="0"/>
              <a:t>temel parçalar</a:t>
            </a:r>
            <a:r>
              <a:rPr lang="en-US" altLang="en-US" sz="3200" smtClean="0"/>
              <a:t>” </a:t>
            </a:r>
            <a:r>
              <a:rPr lang="tr-TR" altLang="en-US" sz="3200" smtClean="0"/>
              <a:t>yaklaşımı</a:t>
            </a:r>
            <a:endParaRPr lang="en-US" altLang="en-US" sz="3200" smtClean="0"/>
          </a:p>
        </p:txBody>
      </p:sp>
      <p:sp>
        <p:nvSpPr>
          <p:cNvPr id="17413" name="Rectangle 3"/>
          <p:cNvSpPr>
            <a:spLocks noGrp="1" noChangeArrowheads="1"/>
          </p:cNvSpPr>
          <p:nvPr>
            <p:ph type="body" sz="half" idx="1"/>
          </p:nvPr>
        </p:nvSpPr>
        <p:spPr>
          <a:xfrm>
            <a:off x="304800" y="1371600"/>
            <a:ext cx="4419600" cy="4648200"/>
          </a:xfrm>
        </p:spPr>
        <p:txBody>
          <a:bodyPr/>
          <a:lstStyle/>
          <a:p>
            <a:r>
              <a:rPr lang="tr-TR" altLang="en-US" sz="2000" i="1" smtClean="0">
                <a:solidFill>
                  <a:srgbClr val="FF0000"/>
                </a:solidFill>
              </a:rPr>
              <a:t>protokoller</a:t>
            </a:r>
            <a:r>
              <a:rPr lang="en-US" altLang="en-US" sz="2000" smtClean="0">
                <a:solidFill>
                  <a:srgbClr val="FF0000"/>
                </a:solidFill>
              </a:rPr>
              <a:t> </a:t>
            </a:r>
            <a:r>
              <a:rPr lang="tr-TR" altLang="en-US" sz="2000" smtClean="0"/>
              <a:t>mesajların gönderilmesi ve alınmasını kontrol ederler</a:t>
            </a:r>
            <a:endParaRPr lang="en-US" altLang="en-US" sz="2000" smtClean="0"/>
          </a:p>
          <a:p>
            <a:pPr lvl="1"/>
            <a:r>
              <a:rPr lang="tr-TR" altLang="en-US" sz="1800" smtClean="0"/>
              <a:t>örn</a:t>
            </a:r>
            <a:r>
              <a:rPr lang="en-US" altLang="en-US" sz="1800" smtClean="0"/>
              <a:t>., TCP, IP, HTTP, FTP,  PPP</a:t>
            </a:r>
          </a:p>
          <a:p>
            <a:r>
              <a:rPr lang="en-US" altLang="en-US" sz="2000" i="1" smtClean="0">
                <a:solidFill>
                  <a:srgbClr val="FF0000"/>
                </a:solidFill>
              </a:rPr>
              <a:t>Internet: </a:t>
            </a:r>
            <a:r>
              <a:rPr lang="en-US" altLang="en-US" sz="2000" smtClean="0">
                <a:solidFill>
                  <a:srgbClr val="FF0000"/>
                </a:solidFill>
              </a:rPr>
              <a:t>“</a:t>
            </a:r>
            <a:r>
              <a:rPr lang="tr-TR" altLang="en-US" sz="2000" smtClean="0">
                <a:solidFill>
                  <a:srgbClr val="FF0000"/>
                </a:solidFill>
              </a:rPr>
              <a:t>ağların ağı (</a:t>
            </a:r>
            <a:r>
              <a:rPr lang="en-US" altLang="en-US" sz="2000" smtClean="0">
                <a:solidFill>
                  <a:srgbClr val="FF0000"/>
                </a:solidFill>
              </a:rPr>
              <a:t>network of networks</a:t>
            </a:r>
            <a:r>
              <a:rPr lang="tr-TR" altLang="en-US" sz="2000" smtClean="0">
                <a:solidFill>
                  <a:srgbClr val="FF0000"/>
                </a:solidFill>
              </a:rPr>
              <a:t>)</a:t>
            </a:r>
            <a:r>
              <a:rPr lang="en-US" altLang="en-US" sz="2000" smtClean="0">
                <a:solidFill>
                  <a:srgbClr val="FF0000"/>
                </a:solidFill>
              </a:rPr>
              <a:t>”</a:t>
            </a:r>
          </a:p>
          <a:p>
            <a:pPr lvl="1"/>
            <a:r>
              <a:rPr lang="tr-TR" altLang="en-US" sz="1800" smtClean="0"/>
              <a:t>Hiyerarşik</a:t>
            </a:r>
          </a:p>
          <a:p>
            <a:pPr lvl="1"/>
            <a:r>
              <a:rPr lang="tr-TR" altLang="en-US" sz="1800" smtClean="0"/>
              <a:t>Internet Servis Sağlayıcılar (ISP)</a:t>
            </a:r>
            <a:endParaRPr lang="en-US" altLang="en-US" sz="1800" smtClean="0"/>
          </a:p>
          <a:p>
            <a:pPr lvl="1"/>
            <a:r>
              <a:rPr lang="tr-TR" altLang="en-US" sz="1800" smtClean="0"/>
              <a:t>genel</a:t>
            </a:r>
            <a:r>
              <a:rPr lang="en-US" altLang="en-US" sz="1800" smtClean="0"/>
              <a:t> Internet </a:t>
            </a:r>
            <a:r>
              <a:rPr lang="tr-TR" altLang="en-US" sz="1800" smtClean="0"/>
              <a:t>vs</a:t>
            </a:r>
            <a:r>
              <a:rPr lang="en-US" altLang="en-US" sz="1800" smtClean="0"/>
              <a:t> </a:t>
            </a:r>
            <a:r>
              <a:rPr lang="tr-TR" altLang="en-US" sz="1800" smtClean="0"/>
              <a:t>özel</a:t>
            </a:r>
            <a:r>
              <a:rPr lang="en-US" altLang="en-US" sz="1800" smtClean="0"/>
              <a:t> intranet</a:t>
            </a:r>
          </a:p>
          <a:p>
            <a:r>
              <a:rPr lang="en-US" altLang="en-US" sz="2000" smtClean="0"/>
              <a:t>Internet </a:t>
            </a:r>
            <a:r>
              <a:rPr lang="tr-TR" altLang="en-US" sz="2000" smtClean="0"/>
              <a:t>standartları</a:t>
            </a:r>
            <a:endParaRPr lang="en-US" altLang="en-US" sz="2000" smtClean="0"/>
          </a:p>
          <a:p>
            <a:pPr lvl="1"/>
            <a:r>
              <a:rPr lang="en-US" altLang="en-US" sz="1800" smtClean="0"/>
              <a:t>RFC: Request for comments</a:t>
            </a:r>
          </a:p>
          <a:p>
            <a:pPr lvl="1"/>
            <a:r>
              <a:rPr lang="en-US" altLang="en-US" sz="1800" smtClean="0"/>
              <a:t>IETF: Internet Engineering Task Force</a:t>
            </a:r>
          </a:p>
        </p:txBody>
      </p:sp>
      <p:sp>
        <p:nvSpPr>
          <p:cNvPr id="17414" name="Freeform 6"/>
          <p:cNvSpPr>
            <a:spLocks/>
          </p:cNvSpPr>
          <p:nvPr/>
        </p:nvSpPr>
        <p:spPr bwMode="auto">
          <a:xfrm>
            <a:off x="6797675" y="264795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17415" name="Freeform 7"/>
          <p:cNvSpPr>
            <a:spLocks/>
          </p:cNvSpPr>
          <p:nvPr/>
        </p:nvSpPr>
        <p:spPr bwMode="auto">
          <a:xfrm>
            <a:off x="4918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17416" name="Freeform 8"/>
          <p:cNvSpPr>
            <a:spLocks/>
          </p:cNvSpPr>
          <p:nvPr/>
        </p:nvSpPr>
        <p:spPr bwMode="auto">
          <a:xfrm>
            <a:off x="5286375" y="395605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17417" name="Group 9"/>
          <p:cNvGrpSpPr>
            <a:grpSpLocks/>
          </p:cNvGrpSpPr>
          <p:nvPr/>
        </p:nvGrpSpPr>
        <p:grpSpPr bwMode="auto">
          <a:xfrm>
            <a:off x="5035550" y="2640013"/>
            <a:ext cx="733425" cy="319087"/>
            <a:chOff x="3552" y="246"/>
            <a:chExt cx="527" cy="248"/>
          </a:xfrm>
        </p:grpSpPr>
        <p:graphicFrame>
          <p:nvGraphicFramePr>
            <p:cNvPr id="17665"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0"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66"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1" name="Clip" r:id="rId6" imgW="681706" imgH="480401" progId="MS_ClipArt_Gallery.2">
                    <p:embed/>
                  </p:oleObj>
                </mc:Choice>
                <mc:Fallback>
                  <p:oleObj name="Clip" r:id="rId6"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67" name="Line 1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418" name="Group 13"/>
          <p:cNvGrpSpPr>
            <a:grpSpLocks/>
          </p:cNvGrpSpPr>
          <p:nvPr/>
        </p:nvGrpSpPr>
        <p:grpSpPr bwMode="auto">
          <a:xfrm>
            <a:off x="5035550" y="3235325"/>
            <a:ext cx="733425" cy="319088"/>
            <a:chOff x="3552" y="246"/>
            <a:chExt cx="527" cy="248"/>
          </a:xfrm>
        </p:grpSpPr>
        <p:graphicFrame>
          <p:nvGraphicFramePr>
            <p:cNvPr id="17662"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2"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63"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3" name="Clip" r:id="rId9" imgW="681706" imgH="480401" progId="MS_ClipArt_Gallery.2">
                    <p:embed/>
                  </p:oleObj>
                </mc:Choice>
                <mc:Fallback>
                  <p:oleObj name="Clip" r:id="rId9"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64" name="Line 16"/>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419" name="Group 17"/>
          <p:cNvGrpSpPr>
            <a:grpSpLocks/>
          </p:cNvGrpSpPr>
          <p:nvPr/>
        </p:nvGrpSpPr>
        <p:grpSpPr bwMode="auto">
          <a:xfrm>
            <a:off x="5411788" y="3022600"/>
            <a:ext cx="69850" cy="214313"/>
            <a:chOff x="3842" y="406"/>
            <a:chExt cx="51" cy="167"/>
          </a:xfrm>
        </p:grpSpPr>
        <p:sp>
          <p:nvSpPr>
            <p:cNvPr id="17659" name="Oval 18"/>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60" name="Oval 19"/>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61" name="Oval 20"/>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7420" name="Group 21"/>
          <p:cNvGrpSpPr>
            <a:grpSpLocks/>
          </p:cNvGrpSpPr>
          <p:nvPr/>
        </p:nvGrpSpPr>
        <p:grpSpPr bwMode="auto">
          <a:xfrm>
            <a:off x="5881688" y="3525838"/>
            <a:ext cx="209550" cy="395287"/>
            <a:chOff x="4180" y="783"/>
            <a:chExt cx="150" cy="307"/>
          </a:xfrm>
        </p:grpSpPr>
        <p:sp>
          <p:nvSpPr>
            <p:cNvPr id="17651" name="AutoShape 2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2" name="Rectangle 2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3"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4"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5" name="Line 2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56" name="Line 2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57"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8" name="Rectangle 2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7421" name="Group 30"/>
          <p:cNvGrpSpPr>
            <a:grpSpLocks/>
          </p:cNvGrpSpPr>
          <p:nvPr/>
        </p:nvGrpSpPr>
        <p:grpSpPr bwMode="auto">
          <a:xfrm rot="-5400000">
            <a:off x="6194425" y="3603625"/>
            <a:ext cx="80963" cy="233363"/>
            <a:chOff x="3842" y="406"/>
            <a:chExt cx="51" cy="167"/>
          </a:xfrm>
        </p:grpSpPr>
        <p:sp>
          <p:nvSpPr>
            <p:cNvPr id="17648" name="Oval 3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9" name="Oval 3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50" name="Oval 3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7422" name="Line 34"/>
          <p:cNvSpPr>
            <a:spLocks noChangeShapeType="1"/>
          </p:cNvSpPr>
          <p:nvPr/>
        </p:nvSpPr>
        <p:spPr bwMode="auto">
          <a:xfrm>
            <a:off x="6018213" y="343376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23" name="Line 35"/>
          <p:cNvSpPr>
            <a:spLocks noChangeShapeType="1"/>
          </p:cNvSpPr>
          <p:nvPr/>
        </p:nvSpPr>
        <p:spPr bwMode="auto">
          <a:xfrm>
            <a:off x="6021388" y="343058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24" name="Line 36"/>
          <p:cNvSpPr>
            <a:spLocks noChangeShapeType="1"/>
          </p:cNvSpPr>
          <p:nvPr/>
        </p:nvSpPr>
        <p:spPr bwMode="auto">
          <a:xfrm>
            <a:off x="6516688" y="342900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25" name="Line 37"/>
          <p:cNvSpPr>
            <a:spLocks noChangeShapeType="1"/>
          </p:cNvSpPr>
          <p:nvPr/>
        </p:nvSpPr>
        <p:spPr bwMode="auto">
          <a:xfrm>
            <a:off x="5718175" y="289401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26" name="Line 38"/>
          <p:cNvSpPr>
            <a:spLocks noChangeShapeType="1"/>
          </p:cNvSpPr>
          <p:nvPr/>
        </p:nvSpPr>
        <p:spPr bwMode="auto">
          <a:xfrm flipV="1">
            <a:off x="5730875" y="317976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27" name="Line 39"/>
          <p:cNvSpPr>
            <a:spLocks noChangeShapeType="1"/>
          </p:cNvSpPr>
          <p:nvPr/>
        </p:nvSpPr>
        <p:spPr bwMode="auto">
          <a:xfrm flipV="1">
            <a:off x="6257925" y="326548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7428" name="Group 40"/>
          <p:cNvGrpSpPr>
            <a:grpSpLocks/>
          </p:cNvGrpSpPr>
          <p:nvPr/>
        </p:nvGrpSpPr>
        <p:grpSpPr bwMode="auto">
          <a:xfrm>
            <a:off x="6386513" y="3513138"/>
            <a:ext cx="209550" cy="395287"/>
            <a:chOff x="4180" y="783"/>
            <a:chExt cx="150" cy="307"/>
          </a:xfrm>
        </p:grpSpPr>
        <p:sp>
          <p:nvSpPr>
            <p:cNvPr id="17640" name="AutoShape 4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1" name="Rectangle 4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2"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3"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4" name="Line 4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45" name="Line 4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46"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47" name="Rectangle 4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7429" name="Group 49"/>
          <p:cNvGrpSpPr>
            <a:grpSpLocks/>
          </p:cNvGrpSpPr>
          <p:nvPr/>
        </p:nvGrpSpPr>
        <p:grpSpPr bwMode="auto">
          <a:xfrm>
            <a:off x="5419725" y="4122738"/>
            <a:ext cx="479425" cy="925512"/>
            <a:chOff x="3314" y="1248"/>
            <a:chExt cx="344" cy="694"/>
          </a:xfrm>
        </p:grpSpPr>
        <p:graphicFrame>
          <p:nvGraphicFramePr>
            <p:cNvPr id="17631"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54"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2" name="Line 51"/>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7633"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55"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4" name="Line 53"/>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7635" name="Group 54"/>
            <p:cNvGrpSpPr>
              <a:grpSpLocks/>
            </p:cNvGrpSpPr>
            <p:nvPr/>
          </p:nvGrpSpPr>
          <p:grpSpPr bwMode="auto">
            <a:xfrm>
              <a:off x="3404" y="1504"/>
              <a:ext cx="51" cy="167"/>
              <a:chOff x="3842" y="406"/>
              <a:chExt cx="51" cy="167"/>
            </a:xfrm>
          </p:grpSpPr>
          <p:sp>
            <p:nvSpPr>
              <p:cNvPr id="17637" name="Oval 55"/>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38" name="Oval 56"/>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39" name="Oval 57"/>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7636" name="Line 58"/>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aphicFrame>
        <p:nvGraphicFramePr>
          <p:cNvPr id="17430" name="Object 59"/>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2056" name="Clip" r:id="rId12" imgW="1307263" imgH="1084139" progId="MS_ClipArt_Gallery.2">
                  <p:embed/>
                </p:oleObj>
              </mc:Choice>
              <mc:Fallback>
                <p:oleObj name="Clip" r:id="rId12"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60"/>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2057" name="Clip" r:id="rId13" imgW="1307263" imgH="1084139" progId="MS_ClipArt_Gallery.2">
                  <p:embed/>
                </p:oleObj>
              </mc:Choice>
              <mc:Fallback>
                <p:oleObj name="Clip" r:id="rId13"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2" name="Oval 61"/>
          <p:cNvSpPr>
            <a:spLocks noChangeArrowheads="1"/>
          </p:cNvSpPr>
          <p:nvPr/>
        </p:nvSpPr>
        <p:spPr bwMode="auto">
          <a:xfrm rot="-5400000">
            <a:off x="6090444" y="522525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433" name="Oval 62"/>
          <p:cNvSpPr>
            <a:spLocks noChangeArrowheads="1"/>
          </p:cNvSpPr>
          <p:nvPr/>
        </p:nvSpPr>
        <p:spPr bwMode="auto">
          <a:xfrm rot="-5400000">
            <a:off x="6175376" y="522287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434" name="Oval 63"/>
          <p:cNvSpPr>
            <a:spLocks noChangeArrowheads="1"/>
          </p:cNvSpPr>
          <p:nvPr/>
        </p:nvSpPr>
        <p:spPr bwMode="auto">
          <a:xfrm rot="-5400000">
            <a:off x="6253162" y="522763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435" name="Line 64"/>
          <p:cNvSpPr>
            <a:spLocks noChangeShapeType="1"/>
          </p:cNvSpPr>
          <p:nvPr/>
        </p:nvSpPr>
        <p:spPr bwMode="auto">
          <a:xfrm rot="-5400000">
            <a:off x="6512719" y="510778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36" name="Line 65"/>
          <p:cNvSpPr>
            <a:spLocks noChangeShapeType="1"/>
          </p:cNvSpPr>
          <p:nvPr/>
        </p:nvSpPr>
        <p:spPr bwMode="auto">
          <a:xfrm rot="5400000" flipH="1">
            <a:off x="5886450" y="509905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37" name="Line 66"/>
          <p:cNvSpPr>
            <a:spLocks noChangeShapeType="1"/>
          </p:cNvSpPr>
          <p:nvPr/>
        </p:nvSpPr>
        <p:spPr bwMode="auto">
          <a:xfrm rot="16200000" flipV="1">
            <a:off x="6233319" y="476011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38" name="Line 67"/>
          <p:cNvSpPr>
            <a:spLocks noChangeShapeType="1"/>
          </p:cNvSpPr>
          <p:nvPr/>
        </p:nvSpPr>
        <p:spPr bwMode="auto">
          <a:xfrm flipV="1">
            <a:off x="5899150" y="469900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39" name="Line 68"/>
          <p:cNvSpPr>
            <a:spLocks noChangeShapeType="1"/>
          </p:cNvSpPr>
          <p:nvPr/>
        </p:nvSpPr>
        <p:spPr bwMode="auto">
          <a:xfrm>
            <a:off x="6500813" y="474503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40" name="Line 69"/>
          <p:cNvSpPr>
            <a:spLocks noChangeShapeType="1"/>
          </p:cNvSpPr>
          <p:nvPr/>
        </p:nvSpPr>
        <p:spPr bwMode="auto">
          <a:xfrm flipH="1">
            <a:off x="7296150" y="474186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7441" name="Object 70"/>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2058" name="Clip" r:id="rId14" imgW="982811" imgH="1208363" progId="MS_ClipArt_Gallery.2">
                  <p:embed/>
                </p:oleObj>
              </mc:Choice>
              <mc:Fallback>
                <p:oleObj name="Clip" r:id="rId14"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2" name="Object 71"/>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2059" name="Clip" r:id="rId16" imgW="982811" imgH="1208363" progId="MS_ClipArt_Gallery.2">
                  <p:embed/>
                </p:oleObj>
              </mc:Choice>
              <mc:Fallback>
                <p:oleObj name="Clip" r:id="rId16"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3" name="Freeform 72"/>
          <p:cNvSpPr>
            <a:spLocks/>
          </p:cNvSpPr>
          <p:nvPr/>
        </p:nvSpPr>
        <p:spPr bwMode="auto">
          <a:xfrm>
            <a:off x="6218238"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17444" name="Group 73"/>
          <p:cNvGrpSpPr>
            <a:grpSpLocks/>
          </p:cNvGrpSpPr>
          <p:nvPr/>
        </p:nvGrpSpPr>
        <p:grpSpPr bwMode="auto">
          <a:xfrm>
            <a:off x="6484938" y="5572125"/>
            <a:ext cx="406400" cy="427038"/>
            <a:chOff x="2870" y="1518"/>
            <a:chExt cx="292" cy="320"/>
          </a:xfrm>
        </p:grpSpPr>
        <p:graphicFrame>
          <p:nvGraphicFramePr>
            <p:cNvPr id="17629"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0" name="Clip" r:id="rId17" imgW="826829" imgH="840406" progId="MS_ClipArt_Gallery.2">
                    <p:embed/>
                  </p:oleObj>
                </mc:Choice>
                <mc:Fallback>
                  <p:oleObj name="Clip" r:id="rId17"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30"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1" name="Clip" r:id="rId19" imgW="1268295" imgH="1199426" progId="MS_ClipArt_Gallery.2">
                    <p:embed/>
                  </p:oleObj>
                </mc:Choice>
                <mc:Fallback>
                  <p:oleObj name="Clip" r:id="rId19"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45" name="Group 76"/>
          <p:cNvGrpSpPr>
            <a:grpSpLocks/>
          </p:cNvGrpSpPr>
          <p:nvPr/>
        </p:nvGrpSpPr>
        <p:grpSpPr bwMode="auto">
          <a:xfrm>
            <a:off x="7262813" y="5603875"/>
            <a:ext cx="406400" cy="427038"/>
            <a:chOff x="2870" y="1518"/>
            <a:chExt cx="292" cy="320"/>
          </a:xfrm>
        </p:grpSpPr>
        <p:graphicFrame>
          <p:nvGraphicFramePr>
            <p:cNvPr id="17627"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2" name="Clip" r:id="rId21" imgW="826829" imgH="840406" progId="MS_ClipArt_Gallery.2">
                    <p:embed/>
                  </p:oleObj>
                </mc:Choice>
                <mc:Fallback>
                  <p:oleObj name="Clip" r:id="rId21"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28"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3" name="Clip" r:id="rId22" imgW="1268295" imgH="1199426" progId="MS_ClipArt_Gallery.2">
                    <p:embed/>
                  </p:oleObj>
                </mc:Choice>
                <mc:Fallback>
                  <p:oleObj name="Clip" r:id="rId22"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46" name="Group 79"/>
          <p:cNvGrpSpPr>
            <a:grpSpLocks/>
          </p:cNvGrpSpPr>
          <p:nvPr/>
        </p:nvGrpSpPr>
        <p:grpSpPr bwMode="auto">
          <a:xfrm>
            <a:off x="6848475" y="5319713"/>
            <a:ext cx="379413" cy="376237"/>
            <a:chOff x="4733" y="2082"/>
            <a:chExt cx="272" cy="282"/>
          </a:xfrm>
        </p:grpSpPr>
        <p:graphicFrame>
          <p:nvGraphicFramePr>
            <p:cNvPr id="17625"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64" name="Clip" r:id="rId23" imgW="826829" imgH="840406" progId="MS_ClipArt_Gallery.2">
                    <p:embed/>
                  </p:oleObj>
                </mc:Choice>
                <mc:Fallback>
                  <p:oleObj name="Clip" r:id="rId23"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26"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7447" name="Line 82"/>
          <p:cNvSpPr>
            <a:spLocks noChangeShapeType="1"/>
          </p:cNvSpPr>
          <p:nvPr/>
        </p:nvSpPr>
        <p:spPr bwMode="auto">
          <a:xfrm>
            <a:off x="7154863" y="52228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7448" name="Group 83"/>
          <p:cNvGrpSpPr>
            <a:grpSpLocks/>
          </p:cNvGrpSpPr>
          <p:nvPr/>
        </p:nvGrpSpPr>
        <p:grpSpPr bwMode="auto">
          <a:xfrm>
            <a:off x="7875588" y="4646613"/>
            <a:ext cx="207962" cy="409575"/>
            <a:chOff x="4180" y="783"/>
            <a:chExt cx="150" cy="307"/>
          </a:xfrm>
        </p:grpSpPr>
        <p:sp>
          <p:nvSpPr>
            <p:cNvPr id="17617" name="AutoShape 8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8" name="Rectangle 8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9"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20"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21" name="Line 8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22" name="Line 8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23"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24" name="Rectangle 9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17449" name="Group 92"/>
          <p:cNvGrpSpPr>
            <a:grpSpLocks/>
          </p:cNvGrpSpPr>
          <p:nvPr/>
        </p:nvGrpSpPr>
        <p:grpSpPr bwMode="auto">
          <a:xfrm>
            <a:off x="7862888" y="5091113"/>
            <a:ext cx="207962" cy="409575"/>
            <a:chOff x="4180" y="783"/>
            <a:chExt cx="150" cy="307"/>
          </a:xfrm>
        </p:grpSpPr>
        <p:sp>
          <p:nvSpPr>
            <p:cNvPr id="17609" name="AutoShape 9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0" name="Rectangle 9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1"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2"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3" name="Line 9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14" name="Line 9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15"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616" name="Rectangle 10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17450" name="Line 101"/>
          <p:cNvSpPr>
            <a:spLocks noChangeShapeType="1"/>
          </p:cNvSpPr>
          <p:nvPr/>
        </p:nvSpPr>
        <p:spPr bwMode="auto">
          <a:xfrm rot="5400000" flipH="1">
            <a:off x="7489031" y="502046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1" name="Line 102"/>
          <p:cNvSpPr>
            <a:spLocks noChangeShapeType="1"/>
          </p:cNvSpPr>
          <p:nvPr/>
        </p:nvSpPr>
        <p:spPr bwMode="auto">
          <a:xfrm rot="-5400000">
            <a:off x="7843044" y="527288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2" name="Line 103"/>
          <p:cNvSpPr>
            <a:spLocks noChangeShapeType="1"/>
          </p:cNvSpPr>
          <p:nvPr/>
        </p:nvSpPr>
        <p:spPr bwMode="auto">
          <a:xfrm rot="-5400000">
            <a:off x="7832725" y="480377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3" name="Line 104"/>
          <p:cNvSpPr>
            <a:spLocks noChangeShapeType="1"/>
          </p:cNvSpPr>
          <p:nvPr/>
        </p:nvSpPr>
        <p:spPr bwMode="auto">
          <a:xfrm flipV="1">
            <a:off x="6511925" y="294481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4" name="Line 105"/>
          <p:cNvSpPr>
            <a:spLocks noChangeShapeType="1"/>
          </p:cNvSpPr>
          <p:nvPr/>
        </p:nvSpPr>
        <p:spPr bwMode="auto">
          <a:xfrm>
            <a:off x="7446963" y="292893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5" name="Line 106"/>
          <p:cNvSpPr>
            <a:spLocks noChangeShapeType="1"/>
          </p:cNvSpPr>
          <p:nvPr/>
        </p:nvSpPr>
        <p:spPr bwMode="auto">
          <a:xfrm flipH="1">
            <a:off x="7966075" y="326548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6" name="Line 107"/>
          <p:cNvSpPr>
            <a:spLocks noChangeShapeType="1"/>
          </p:cNvSpPr>
          <p:nvPr/>
        </p:nvSpPr>
        <p:spPr bwMode="auto">
          <a:xfrm>
            <a:off x="7196138" y="304165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7" name="Line 108"/>
          <p:cNvSpPr>
            <a:spLocks noChangeShapeType="1"/>
          </p:cNvSpPr>
          <p:nvPr/>
        </p:nvSpPr>
        <p:spPr bwMode="auto">
          <a:xfrm>
            <a:off x="7221538" y="368935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8" name="Line 109"/>
          <p:cNvSpPr>
            <a:spLocks noChangeShapeType="1"/>
          </p:cNvSpPr>
          <p:nvPr/>
        </p:nvSpPr>
        <p:spPr bwMode="auto">
          <a:xfrm flipH="1">
            <a:off x="7681913" y="415448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59" name="Line 110"/>
          <p:cNvSpPr>
            <a:spLocks noChangeShapeType="1"/>
          </p:cNvSpPr>
          <p:nvPr/>
        </p:nvSpPr>
        <p:spPr bwMode="auto">
          <a:xfrm flipH="1">
            <a:off x="7454900" y="323373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60" name="Line 111"/>
          <p:cNvSpPr>
            <a:spLocks noChangeShapeType="1"/>
          </p:cNvSpPr>
          <p:nvPr/>
        </p:nvSpPr>
        <p:spPr bwMode="auto">
          <a:xfrm flipH="1">
            <a:off x="7464425" y="267335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61" name="Line 112"/>
          <p:cNvSpPr>
            <a:spLocks noChangeShapeType="1"/>
          </p:cNvSpPr>
          <p:nvPr/>
        </p:nvSpPr>
        <p:spPr bwMode="auto">
          <a:xfrm flipH="1">
            <a:off x="8181975" y="284956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62" name="Text Box 113"/>
          <p:cNvSpPr txBox="1">
            <a:spLocks noChangeArrowheads="1"/>
          </p:cNvSpPr>
          <p:nvPr/>
        </p:nvSpPr>
        <p:spPr bwMode="auto">
          <a:xfrm>
            <a:off x="5419725" y="2487613"/>
            <a:ext cx="149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Ulusal veya</a:t>
            </a:r>
          </a:p>
          <a:p>
            <a:pPr>
              <a:spcBef>
                <a:spcPct val="0"/>
              </a:spcBef>
              <a:buClrTx/>
              <a:buSzTx/>
              <a:buFontTx/>
              <a:buNone/>
            </a:pPr>
            <a:r>
              <a:rPr lang="tr-TR" altLang="en-US" sz="2000">
                <a:solidFill>
                  <a:srgbClr val="FF0000"/>
                </a:solidFill>
              </a:rPr>
              <a:t>Global ISS</a:t>
            </a:r>
            <a:endParaRPr lang="en-US" altLang="en-US" sz="2400">
              <a:latin typeface="Times New Roman" pitchFamily="18" charset="0"/>
            </a:endParaRPr>
          </a:p>
        </p:txBody>
      </p:sp>
      <p:sp>
        <p:nvSpPr>
          <p:cNvPr id="17463" name="Text Box 114"/>
          <p:cNvSpPr txBox="1">
            <a:spLocks noChangeArrowheads="1"/>
          </p:cNvSpPr>
          <p:nvPr/>
        </p:nvSpPr>
        <p:spPr bwMode="auto">
          <a:xfrm>
            <a:off x="5353050" y="5499100"/>
            <a:ext cx="1025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Şirket </a:t>
            </a:r>
          </a:p>
          <a:p>
            <a:pPr>
              <a:spcBef>
                <a:spcPct val="0"/>
              </a:spcBef>
              <a:buClrTx/>
              <a:buSzTx/>
              <a:buFontTx/>
              <a:buNone/>
            </a:pPr>
            <a:r>
              <a:rPr lang="tr-TR" altLang="en-US" sz="2000">
                <a:solidFill>
                  <a:srgbClr val="FF0000"/>
                </a:solidFill>
              </a:rPr>
              <a:t>ağı</a:t>
            </a:r>
            <a:endParaRPr lang="en-US" altLang="en-US" sz="2400">
              <a:latin typeface="Times New Roman" pitchFamily="18" charset="0"/>
            </a:endParaRPr>
          </a:p>
        </p:txBody>
      </p:sp>
      <p:sp>
        <p:nvSpPr>
          <p:cNvPr id="17464" name="Text Box 115"/>
          <p:cNvSpPr txBox="1">
            <a:spLocks noChangeArrowheads="1"/>
          </p:cNvSpPr>
          <p:nvPr/>
        </p:nvSpPr>
        <p:spPr bwMode="auto">
          <a:xfrm>
            <a:off x="6948488" y="3640138"/>
            <a:ext cx="1722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Yerel veya</a:t>
            </a:r>
          </a:p>
          <a:p>
            <a:pPr>
              <a:spcBef>
                <a:spcPct val="0"/>
              </a:spcBef>
              <a:buClrTx/>
              <a:buSzTx/>
              <a:buFontTx/>
              <a:buNone/>
            </a:pPr>
            <a:r>
              <a:rPr lang="tr-TR" altLang="en-US" sz="2000">
                <a:solidFill>
                  <a:srgbClr val="FF0000"/>
                </a:solidFill>
              </a:rPr>
              <a:t>Bölgesel ISS</a:t>
            </a:r>
            <a:endParaRPr lang="en-US" altLang="en-US" sz="2000">
              <a:solidFill>
                <a:srgbClr val="FF0000"/>
              </a:solidFill>
            </a:endParaRPr>
          </a:p>
        </p:txBody>
      </p:sp>
      <p:grpSp>
        <p:nvGrpSpPr>
          <p:cNvPr id="17465" name="Group 116"/>
          <p:cNvGrpSpPr>
            <a:grpSpLocks/>
          </p:cNvGrpSpPr>
          <p:nvPr/>
        </p:nvGrpSpPr>
        <p:grpSpPr bwMode="auto">
          <a:xfrm>
            <a:off x="5851525" y="1243013"/>
            <a:ext cx="501650" cy="233362"/>
            <a:chOff x="3600" y="219"/>
            <a:chExt cx="360" cy="175"/>
          </a:xfrm>
        </p:grpSpPr>
        <p:sp>
          <p:nvSpPr>
            <p:cNvPr id="17596" name="Oval 1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97" name="Line 11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98" name="Line 11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99" name="Rectangle 12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600" name="Oval 1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601" name="Group 122"/>
            <p:cNvGrpSpPr>
              <a:grpSpLocks/>
            </p:cNvGrpSpPr>
            <p:nvPr/>
          </p:nvGrpSpPr>
          <p:grpSpPr bwMode="auto">
            <a:xfrm>
              <a:off x="3686" y="244"/>
              <a:ext cx="177" cy="66"/>
              <a:chOff x="2848" y="848"/>
              <a:chExt cx="140" cy="98"/>
            </a:xfrm>
          </p:grpSpPr>
          <p:sp>
            <p:nvSpPr>
              <p:cNvPr id="17606" name="Line 1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07" name="Line 1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08" name="Line 1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602" name="Group 126"/>
            <p:cNvGrpSpPr>
              <a:grpSpLocks/>
            </p:cNvGrpSpPr>
            <p:nvPr/>
          </p:nvGrpSpPr>
          <p:grpSpPr bwMode="auto">
            <a:xfrm flipV="1">
              <a:off x="3686" y="243"/>
              <a:ext cx="177" cy="66"/>
              <a:chOff x="2848" y="848"/>
              <a:chExt cx="140" cy="98"/>
            </a:xfrm>
          </p:grpSpPr>
          <p:sp>
            <p:nvSpPr>
              <p:cNvPr id="17603" name="Line 12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04" name="Line 12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605" name="Line 12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66" name="Group 130"/>
          <p:cNvGrpSpPr>
            <a:grpSpLocks/>
          </p:cNvGrpSpPr>
          <p:nvPr/>
        </p:nvGrpSpPr>
        <p:grpSpPr bwMode="auto">
          <a:xfrm>
            <a:off x="5861050" y="1819275"/>
            <a:ext cx="209550" cy="409575"/>
            <a:chOff x="4180" y="783"/>
            <a:chExt cx="150" cy="307"/>
          </a:xfrm>
        </p:grpSpPr>
        <p:sp>
          <p:nvSpPr>
            <p:cNvPr id="17588" name="AutoShape 13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89" name="Rectangle 13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90" name="Rectangle 1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91" name="AutoShape 1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92" name="Line 13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93" name="Line 13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94" name="Rectangle 1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95" name="Rectangle 13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aphicFrame>
        <p:nvGraphicFramePr>
          <p:cNvPr id="17467" name="Object 139"/>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2065" name="Clip" r:id="rId24" imgW="1307263" imgH="1084139" progId="MS_ClipArt_Gallery.2">
                  <p:embed/>
                </p:oleObj>
              </mc:Choice>
              <mc:Fallback>
                <p:oleObj name="Clip" r:id="rId2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68" name="Group 140"/>
          <p:cNvGrpSpPr>
            <a:grpSpLocks/>
          </p:cNvGrpSpPr>
          <p:nvPr/>
        </p:nvGrpSpPr>
        <p:grpSpPr bwMode="auto">
          <a:xfrm>
            <a:off x="7053263" y="1903413"/>
            <a:ext cx="406400" cy="427037"/>
            <a:chOff x="2870" y="1518"/>
            <a:chExt cx="292" cy="320"/>
          </a:xfrm>
        </p:grpSpPr>
        <p:graphicFrame>
          <p:nvGraphicFramePr>
            <p:cNvPr id="17586" name="Object 14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6" name="Clip" r:id="rId25" imgW="826829" imgH="840406" progId="MS_ClipArt_Gallery.2">
                    <p:embed/>
                  </p:oleObj>
                </mc:Choice>
                <mc:Fallback>
                  <p:oleObj name="Clip" r:id="rId25"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7" name="Object 14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7" name="Clip" r:id="rId26" imgW="1268295" imgH="1199426" progId="MS_ClipArt_Gallery.2">
                    <p:embed/>
                  </p:oleObj>
                </mc:Choice>
                <mc:Fallback>
                  <p:oleObj name="Clip" r:id="rId26"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69" name="Group 143"/>
          <p:cNvGrpSpPr>
            <a:grpSpLocks/>
          </p:cNvGrpSpPr>
          <p:nvPr/>
        </p:nvGrpSpPr>
        <p:grpSpPr bwMode="auto">
          <a:xfrm>
            <a:off x="5992813" y="3041650"/>
            <a:ext cx="501650" cy="233363"/>
            <a:chOff x="3600" y="219"/>
            <a:chExt cx="360" cy="175"/>
          </a:xfrm>
        </p:grpSpPr>
        <p:sp>
          <p:nvSpPr>
            <p:cNvPr id="17573"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74" name="Line 14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75" name="Line 14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76" name="Rectangle 14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77"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78" name="Group 149"/>
            <p:cNvGrpSpPr>
              <a:grpSpLocks/>
            </p:cNvGrpSpPr>
            <p:nvPr/>
          </p:nvGrpSpPr>
          <p:grpSpPr bwMode="auto">
            <a:xfrm>
              <a:off x="3686" y="244"/>
              <a:ext cx="177" cy="66"/>
              <a:chOff x="2848" y="848"/>
              <a:chExt cx="140" cy="98"/>
            </a:xfrm>
          </p:grpSpPr>
          <p:sp>
            <p:nvSpPr>
              <p:cNvPr id="17583"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84"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85"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79" name="Group 153"/>
            <p:cNvGrpSpPr>
              <a:grpSpLocks/>
            </p:cNvGrpSpPr>
            <p:nvPr/>
          </p:nvGrpSpPr>
          <p:grpSpPr bwMode="auto">
            <a:xfrm flipV="1">
              <a:off x="3686" y="243"/>
              <a:ext cx="177" cy="66"/>
              <a:chOff x="2848" y="848"/>
              <a:chExt cx="140" cy="98"/>
            </a:xfrm>
          </p:grpSpPr>
          <p:sp>
            <p:nvSpPr>
              <p:cNvPr id="17580" name="Line 1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81" name="Line 1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82" name="Line 1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0" name="Group 157"/>
          <p:cNvGrpSpPr>
            <a:grpSpLocks/>
          </p:cNvGrpSpPr>
          <p:nvPr/>
        </p:nvGrpSpPr>
        <p:grpSpPr bwMode="auto">
          <a:xfrm>
            <a:off x="6945313" y="2813050"/>
            <a:ext cx="501650" cy="233363"/>
            <a:chOff x="3600" y="219"/>
            <a:chExt cx="360" cy="175"/>
          </a:xfrm>
        </p:grpSpPr>
        <p:sp>
          <p:nvSpPr>
            <p:cNvPr id="17560"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61" name="Line 15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62" name="Line 16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63" name="Rectangle 16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64"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65" name="Group 163"/>
            <p:cNvGrpSpPr>
              <a:grpSpLocks/>
            </p:cNvGrpSpPr>
            <p:nvPr/>
          </p:nvGrpSpPr>
          <p:grpSpPr bwMode="auto">
            <a:xfrm>
              <a:off x="3686" y="244"/>
              <a:ext cx="177" cy="66"/>
              <a:chOff x="2848" y="848"/>
              <a:chExt cx="140" cy="98"/>
            </a:xfrm>
          </p:grpSpPr>
          <p:sp>
            <p:nvSpPr>
              <p:cNvPr id="17570"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71"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72"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66" name="Group 167"/>
            <p:cNvGrpSpPr>
              <a:grpSpLocks/>
            </p:cNvGrpSpPr>
            <p:nvPr/>
          </p:nvGrpSpPr>
          <p:grpSpPr bwMode="auto">
            <a:xfrm flipV="1">
              <a:off x="3686" y="243"/>
              <a:ext cx="177" cy="66"/>
              <a:chOff x="2848" y="848"/>
              <a:chExt cx="140" cy="98"/>
            </a:xfrm>
          </p:grpSpPr>
          <p:sp>
            <p:nvSpPr>
              <p:cNvPr id="17567" name="Line 16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68" name="Line 16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69" name="Line 17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1" name="Group 171"/>
          <p:cNvGrpSpPr>
            <a:grpSpLocks/>
          </p:cNvGrpSpPr>
          <p:nvPr/>
        </p:nvGrpSpPr>
        <p:grpSpPr bwMode="auto">
          <a:xfrm>
            <a:off x="6962775" y="3470275"/>
            <a:ext cx="501650" cy="233363"/>
            <a:chOff x="3600" y="219"/>
            <a:chExt cx="360" cy="175"/>
          </a:xfrm>
        </p:grpSpPr>
        <p:sp>
          <p:nvSpPr>
            <p:cNvPr id="17547"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48" name="Line 17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49" name="Line 17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50" name="Rectangle 17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51"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52" name="Group 177"/>
            <p:cNvGrpSpPr>
              <a:grpSpLocks/>
            </p:cNvGrpSpPr>
            <p:nvPr/>
          </p:nvGrpSpPr>
          <p:grpSpPr bwMode="auto">
            <a:xfrm>
              <a:off x="3686" y="244"/>
              <a:ext cx="177" cy="66"/>
              <a:chOff x="2848" y="848"/>
              <a:chExt cx="140" cy="98"/>
            </a:xfrm>
          </p:grpSpPr>
          <p:sp>
            <p:nvSpPr>
              <p:cNvPr id="17557"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58"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59"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53" name="Group 181"/>
            <p:cNvGrpSpPr>
              <a:grpSpLocks/>
            </p:cNvGrpSpPr>
            <p:nvPr/>
          </p:nvGrpSpPr>
          <p:grpSpPr bwMode="auto">
            <a:xfrm flipV="1">
              <a:off x="3686" y="243"/>
              <a:ext cx="177" cy="66"/>
              <a:chOff x="2848" y="848"/>
              <a:chExt cx="140" cy="98"/>
            </a:xfrm>
          </p:grpSpPr>
          <p:sp>
            <p:nvSpPr>
              <p:cNvPr id="17554" name="Line 1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55" name="Line 1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56" name="Line 1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2" name="Group 185"/>
          <p:cNvGrpSpPr>
            <a:grpSpLocks/>
          </p:cNvGrpSpPr>
          <p:nvPr/>
        </p:nvGrpSpPr>
        <p:grpSpPr bwMode="auto">
          <a:xfrm>
            <a:off x="7932738" y="3021013"/>
            <a:ext cx="500062" cy="233362"/>
            <a:chOff x="3600" y="219"/>
            <a:chExt cx="360" cy="175"/>
          </a:xfrm>
        </p:grpSpPr>
        <p:sp>
          <p:nvSpPr>
            <p:cNvPr id="17534"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35" name="Line 18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36" name="Line 18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37" name="Rectangle 18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38"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39" name="Group 191"/>
            <p:cNvGrpSpPr>
              <a:grpSpLocks/>
            </p:cNvGrpSpPr>
            <p:nvPr/>
          </p:nvGrpSpPr>
          <p:grpSpPr bwMode="auto">
            <a:xfrm>
              <a:off x="3686" y="244"/>
              <a:ext cx="177" cy="66"/>
              <a:chOff x="2848" y="848"/>
              <a:chExt cx="140" cy="98"/>
            </a:xfrm>
          </p:grpSpPr>
          <p:sp>
            <p:nvSpPr>
              <p:cNvPr id="17544"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45"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46"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40" name="Group 195"/>
            <p:cNvGrpSpPr>
              <a:grpSpLocks/>
            </p:cNvGrpSpPr>
            <p:nvPr/>
          </p:nvGrpSpPr>
          <p:grpSpPr bwMode="auto">
            <a:xfrm flipV="1">
              <a:off x="3686" y="243"/>
              <a:ext cx="177" cy="66"/>
              <a:chOff x="2848" y="848"/>
              <a:chExt cx="140" cy="98"/>
            </a:xfrm>
          </p:grpSpPr>
          <p:sp>
            <p:nvSpPr>
              <p:cNvPr id="17541" name="Line 1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42" name="Line 1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43" name="Line 1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3" name="Group 199"/>
          <p:cNvGrpSpPr>
            <a:grpSpLocks/>
          </p:cNvGrpSpPr>
          <p:nvPr/>
        </p:nvGrpSpPr>
        <p:grpSpPr bwMode="auto">
          <a:xfrm>
            <a:off x="7739063" y="3917950"/>
            <a:ext cx="501650" cy="233363"/>
            <a:chOff x="3600" y="219"/>
            <a:chExt cx="360" cy="175"/>
          </a:xfrm>
        </p:grpSpPr>
        <p:sp>
          <p:nvSpPr>
            <p:cNvPr id="17521"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22" name="Line 20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23" name="Line 20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24" name="Rectangle 20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25"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26" name="Group 205"/>
            <p:cNvGrpSpPr>
              <a:grpSpLocks/>
            </p:cNvGrpSpPr>
            <p:nvPr/>
          </p:nvGrpSpPr>
          <p:grpSpPr bwMode="auto">
            <a:xfrm>
              <a:off x="3686" y="244"/>
              <a:ext cx="177" cy="66"/>
              <a:chOff x="2848" y="848"/>
              <a:chExt cx="140" cy="98"/>
            </a:xfrm>
          </p:grpSpPr>
          <p:sp>
            <p:nvSpPr>
              <p:cNvPr id="17531"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32"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33"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27" name="Group 209"/>
            <p:cNvGrpSpPr>
              <a:grpSpLocks/>
            </p:cNvGrpSpPr>
            <p:nvPr/>
          </p:nvGrpSpPr>
          <p:grpSpPr bwMode="auto">
            <a:xfrm flipV="1">
              <a:off x="3686" y="243"/>
              <a:ext cx="177" cy="66"/>
              <a:chOff x="2848" y="848"/>
              <a:chExt cx="140" cy="98"/>
            </a:xfrm>
          </p:grpSpPr>
          <p:sp>
            <p:nvSpPr>
              <p:cNvPr id="17528" name="Line 21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29" name="Line 21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30" name="Line 21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4" name="Group 213"/>
          <p:cNvGrpSpPr>
            <a:grpSpLocks/>
          </p:cNvGrpSpPr>
          <p:nvPr/>
        </p:nvGrpSpPr>
        <p:grpSpPr bwMode="auto">
          <a:xfrm>
            <a:off x="7405688" y="4502150"/>
            <a:ext cx="501650" cy="234950"/>
            <a:chOff x="3600" y="219"/>
            <a:chExt cx="360" cy="175"/>
          </a:xfrm>
        </p:grpSpPr>
        <p:sp>
          <p:nvSpPr>
            <p:cNvPr id="17508"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509" name="Line 21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10" name="Line 21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11" name="Rectangle 21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512"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13" name="Group 219"/>
            <p:cNvGrpSpPr>
              <a:grpSpLocks/>
            </p:cNvGrpSpPr>
            <p:nvPr/>
          </p:nvGrpSpPr>
          <p:grpSpPr bwMode="auto">
            <a:xfrm>
              <a:off x="3686" y="244"/>
              <a:ext cx="177" cy="66"/>
              <a:chOff x="2848" y="848"/>
              <a:chExt cx="140" cy="98"/>
            </a:xfrm>
          </p:grpSpPr>
          <p:sp>
            <p:nvSpPr>
              <p:cNvPr id="17518"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19"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20"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14" name="Group 223"/>
            <p:cNvGrpSpPr>
              <a:grpSpLocks/>
            </p:cNvGrpSpPr>
            <p:nvPr/>
          </p:nvGrpSpPr>
          <p:grpSpPr bwMode="auto">
            <a:xfrm flipV="1">
              <a:off x="3686" y="243"/>
              <a:ext cx="177" cy="66"/>
              <a:chOff x="2848" y="848"/>
              <a:chExt cx="140" cy="98"/>
            </a:xfrm>
          </p:grpSpPr>
          <p:sp>
            <p:nvSpPr>
              <p:cNvPr id="17515" name="Line 2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16" name="Line 2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17" name="Line 2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5" name="Group 227"/>
          <p:cNvGrpSpPr>
            <a:grpSpLocks/>
          </p:cNvGrpSpPr>
          <p:nvPr/>
        </p:nvGrpSpPr>
        <p:grpSpPr bwMode="auto">
          <a:xfrm>
            <a:off x="6796088" y="4991100"/>
            <a:ext cx="500062" cy="233363"/>
            <a:chOff x="3600" y="219"/>
            <a:chExt cx="360" cy="175"/>
          </a:xfrm>
        </p:grpSpPr>
        <p:sp>
          <p:nvSpPr>
            <p:cNvPr id="17495"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496" name="Line 22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7" name="Line 23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8" name="Rectangle 23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499"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500" name="Group 233"/>
            <p:cNvGrpSpPr>
              <a:grpSpLocks/>
            </p:cNvGrpSpPr>
            <p:nvPr/>
          </p:nvGrpSpPr>
          <p:grpSpPr bwMode="auto">
            <a:xfrm>
              <a:off x="3686" y="244"/>
              <a:ext cx="177" cy="66"/>
              <a:chOff x="2848" y="848"/>
              <a:chExt cx="140" cy="98"/>
            </a:xfrm>
          </p:grpSpPr>
          <p:sp>
            <p:nvSpPr>
              <p:cNvPr id="17505"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06"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07"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501" name="Group 237"/>
            <p:cNvGrpSpPr>
              <a:grpSpLocks/>
            </p:cNvGrpSpPr>
            <p:nvPr/>
          </p:nvGrpSpPr>
          <p:grpSpPr bwMode="auto">
            <a:xfrm flipV="1">
              <a:off x="3686" y="243"/>
              <a:ext cx="177" cy="66"/>
              <a:chOff x="2848" y="848"/>
              <a:chExt cx="140" cy="98"/>
            </a:xfrm>
          </p:grpSpPr>
          <p:sp>
            <p:nvSpPr>
              <p:cNvPr id="17502"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03"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504"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17476" name="Group 241"/>
          <p:cNvGrpSpPr>
            <a:grpSpLocks/>
          </p:cNvGrpSpPr>
          <p:nvPr/>
        </p:nvGrpSpPr>
        <p:grpSpPr bwMode="auto">
          <a:xfrm>
            <a:off x="5992813" y="4614863"/>
            <a:ext cx="501650" cy="233362"/>
            <a:chOff x="3600" y="219"/>
            <a:chExt cx="360" cy="175"/>
          </a:xfrm>
        </p:grpSpPr>
        <p:sp>
          <p:nvSpPr>
            <p:cNvPr id="17482" name="Oval 2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7483" name="Line 24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84" name="Line 24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85" name="Rectangle 24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17486" name="Oval 2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17487" name="Group 247"/>
            <p:cNvGrpSpPr>
              <a:grpSpLocks/>
            </p:cNvGrpSpPr>
            <p:nvPr/>
          </p:nvGrpSpPr>
          <p:grpSpPr bwMode="auto">
            <a:xfrm>
              <a:off x="3686" y="244"/>
              <a:ext cx="177" cy="66"/>
              <a:chOff x="2848" y="848"/>
              <a:chExt cx="140" cy="98"/>
            </a:xfrm>
          </p:grpSpPr>
          <p:sp>
            <p:nvSpPr>
              <p:cNvPr id="17492" name="Line 2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3" name="Line 2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4" name="Line 2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17488" name="Group 251"/>
            <p:cNvGrpSpPr>
              <a:grpSpLocks/>
            </p:cNvGrpSpPr>
            <p:nvPr/>
          </p:nvGrpSpPr>
          <p:grpSpPr bwMode="auto">
            <a:xfrm flipV="1">
              <a:off x="3686" y="243"/>
              <a:ext cx="177" cy="66"/>
              <a:chOff x="2848" y="848"/>
              <a:chExt cx="140" cy="98"/>
            </a:xfrm>
          </p:grpSpPr>
          <p:sp>
            <p:nvSpPr>
              <p:cNvPr id="17489" name="Line 2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0" name="Line 2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7491" name="Line 2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17477" name="Text Box 255"/>
          <p:cNvSpPr txBox="1">
            <a:spLocks noChangeArrowheads="1"/>
          </p:cNvSpPr>
          <p:nvPr/>
        </p:nvSpPr>
        <p:spPr bwMode="auto">
          <a:xfrm>
            <a:off x="5803900" y="1406525"/>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router</a:t>
            </a:r>
            <a:endParaRPr lang="en-US" altLang="en-US" sz="2000">
              <a:latin typeface="Times New Roman" pitchFamily="18" charset="0"/>
            </a:endParaRPr>
          </a:p>
        </p:txBody>
      </p:sp>
      <p:sp>
        <p:nvSpPr>
          <p:cNvPr id="17478" name="Text Box 256"/>
          <p:cNvSpPr txBox="1">
            <a:spLocks noChangeArrowheads="1"/>
          </p:cNvSpPr>
          <p:nvPr/>
        </p:nvSpPr>
        <p:spPr bwMode="auto">
          <a:xfrm>
            <a:off x="7015163" y="1533525"/>
            <a:ext cx="157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workstation</a:t>
            </a:r>
            <a:endParaRPr lang="en-US" altLang="en-US" sz="2000">
              <a:latin typeface="Times New Roman" pitchFamily="18" charset="0"/>
            </a:endParaRPr>
          </a:p>
        </p:txBody>
      </p:sp>
      <p:sp>
        <p:nvSpPr>
          <p:cNvPr id="17479" name="Text Box 257"/>
          <p:cNvSpPr txBox="1">
            <a:spLocks noChangeArrowheads="1"/>
          </p:cNvSpPr>
          <p:nvPr/>
        </p:nvSpPr>
        <p:spPr bwMode="auto">
          <a:xfrm>
            <a:off x="6021388" y="1917700"/>
            <a:ext cx="95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server</a:t>
            </a:r>
            <a:endParaRPr lang="en-US" altLang="en-US" sz="2000">
              <a:latin typeface="Times New Roman" pitchFamily="18" charset="0"/>
            </a:endParaRPr>
          </a:p>
        </p:txBody>
      </p:sp>
      <p:sp>
        <p:nvSpPr>
          <p:cNvPr id="17480" name="Text Box 258"/>
          <p:cNvSpPr txBox="1">
            <a:spLocks noChangeArrowheads="1"/>
          </p:cNvSpPr>
          <p:nvPr/>
        </p:nvSpPr>
        <p:spPr bwMode="auto">
          <a:xfrm>
            <a:off x="7399338" y="21034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mobile</a:t>
            </a:r>
            <a:endParaRPr lang="en-US" altLang="en-US" sz="2000">
              <a:latin typeface="Times New Roman" pitchFamily="18" charset="0"/>
            </a:endParaRPr>
          </a:p>
        </p:txBody>
      </p:sp>
      <p:sp>
        <p:nvSpPr>
          <p:cNvPr id="17481" name="Line 259"/>
          <p:cNvSpPr>
            <a:spLocks noChangeShapeType="1"/>
          </p:cNvSpPr>
          <p:nvPr/>
        </p:nvSpPr>
        <p:spPr bwMode="auto">
          <a:xfrm flipV="1">
            <a:off x="6248400" y="482758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1034499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84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D8CC387C-2A79-4FF3-AD40-A29C566F6D12}" type="slidenum">
              <a:rPr lang="en-US" altLang="en-US" sz="1400">
                <a:latin typeface="Times New Roman" pitchFamily="18" charset="0"/>
              </a:rPr>
              <a:pPr>
                <a:spcBef>
                  <a:spcPct val="0"/>
                </a:spcBef>
                <a:buClrTx/>
                <a:buSzTx/>
                <a:buFontTx/>
                <a:buNone/>
              </a:pPr>
              <a:t>17</a:t>
            </a:fld>
            <a:endParaRPr lang="en-US" altLang="en-US" sz="1400">
              <a:latin typeface="Times New Roman" pitchFamily="18" charset="0"/>
            </a:endParaRPr>
          </a:p>
        </p:txBody>
      </p:sp>
      <p:sp>
        <p:nvSpPr>
          <p:cNvPr id="18436" name="Rectangle 2"/>
          <p:cNvSpPr>
            <a:spLocks noGrp="1" noChangeArrowheads="1"/>
          </p:cNvSpPr>
          <p:nvPr>
            <p:ph type="title"/>
          </p:nvPr>
        </p:nvSpPr>
        <p:spPr/>
        <p:txBody>
          <a:bodyPr/>
          <a:lstStyle/>
          <a:p>
            <a:r>
              <a:rPr lang="tr-TR" altLang="en-US" smtClean="0"/>
              <a:t>Protokol nedir?</a:t>
            </a:r>
            <a:endParaRPr lang="en-US" altLang="en-US" smtClean="0"/>
          </a:p>
        </p:txBody>
      </p:sp>
      <p:sp>
        <p:nvSpPr>
          <p:cNvPr id="18437" name="Rectangle 3"/>
          <p:cNvSpPr>
            <a:spLocks noGrp="1" noChangeArrowheads="1"/>
          </p:cNvSpPr>
          <p:nvPr>
            <p:ph type="body" sz="half" idx="1"/>
          </p:nvPr>
        </p:nvSpPr>
        <p:spPr>
          <a:xfrm>
            <a:off x="533400" y="1371600"/>
            <a:ext cx="3581400" cy="4648200"/>
          </a:xfrm>
        </p:spPr>
        <p:txBody>
          <a:bodyPr/>
          <a:lstStyle/>
          <a:p>
            <a:pPr>
              <a:lnSpc>
                <a:spcPct val="90000"/>
              </a:lnSpc>
              <a:buFont typeface="Wingdings" pitchFamily="2" charset="2"/>
              <a:buNone/>
            </a:pPr>
            <a:r>
              <a:rPr lang="tr-TR" altLang="en-US" sz="2400" u="sng" smtClean="0">
                <a:solidFill>
                  <a:srgbClr val="FF0000"/>
                </a:solidFill>
              </a:rPr>
              <a:t>İnsan protokolleri</a:t>
            </a:r>
            <a:endParaRPr lang="en-US" altLang="en-US" sz="2400" smtClean="0"/>
          </a:p>
          <a:p>
            <a:pPr>
              <a:lnSpc>
                <a:spcPct val="90000"/>
              </a:lnSpc>
            </a:pPr>
            <a:r>
              <a:rPr lang="en-US" altLang="en-US" sz="2400" smtClean="0"/>
              <a:t>“</a:t>
            </a:r>
            <a:r>
              <a:rPr lang="tr-TR" altLang="en-US" sz="2400" smtClean="0"/>
              <a:t>saat kaç</a:t>
            </a:r>
            <a:r>
              <a:rPr lang="en-US" altLang="en-US" sz="2400" smtClean="0"/>
              <a:t>?”</a:t>
            </a:r>
          </a:p>
          <a:p>
            <a:pPr>
              <a:lnSpc>
                <a:spcPct val="90000"/>
              </a:lnSpc>
            </a:pPr>
            <a:r>
              <a:rPr lang="en-US" altLang="en-US" sz="2400" smtClean="0"/>
              <a:t>“</a:t>
            </a:r>
            <a:r>
              <a:rPr lang="tr-TR" altLang="en-US" sz="2400" smtClean="0"/>
              <a:t>bir sorum var</a:t>
            </a:r>
            <a:r>
              <a:rPr lang="en-US" altLang="en-US" sz="2400" smtClean="0"/>
              <a:t>”</a:t>
            </a:r>
          </a:p>
          <a:p>
            <a:pPr>
              <a:lnSpc>
                <a:spcPct val="90000"/>
              </a:lnSpc>
            </a:pPr>
            <a:r>
              <a:rPr lang="tr-TR" altLang="en-US" sz="2400" smtClean="0"/>
              <a:t>Başlangıç - Merhaba</a:t>
            </a:r>
            <a:endParaRPr lang="en-US" altLang="en-US" smtClean="0"/>
          </a:p>
          <a:p>
            <a:pPr lvl="1">
              <a:lnSpc>
                <a:spcPct val="90000"/>
              </a:lnSpc>
            </a:pPr>
            <a:endParaRPr lang="en-US" altLang="en-US" sz="2000" smtClean="0"/>
          </a:p>
          <a:p>
            <a:pPr>
              <a:lnSpc>
                <a:spcPct val="90000"/>
              </a:lnSpc>
              <a:buFont typeface="Wingdings" pitchFamily="2" charset="2"/>
              <a:buNone/>
            </a:pPr>
            <a:r>
              <a:rPr lang="en-US" altLang="en-US" sz="2400" smtClean="0"/>
              <a:t>… </a:t>
            </a:r>
            <a:r>
              <a:rPr lang="tr-TR" altLang="en-US" sz="2400" smtClean="0"/>
              <a:t>spesifik bir mesaj gönderme</a:t>
            </a:r>
            <a:endParaRPr lang="en-US" altLang="en-US" sz="2400" smtClean="0"/>
          </a:p>
          <a:p>
            <a:pPr>
              <a:lnSpc>
                <a:spcPct val="90000"/>
              </a:lnSpc>
              <a:buFont typeface="Wingdings" pitchFamily="2" charset="2"/>
              <a:buNone/>
            </a:pPr>
            <a:r>
              <a:rPr lang="en-US" altLang="en-US" sz="2400" smtClean="0"/>
              <a:t>… </a:t>
            </a:r>
            <a:r>
              <a:rPr lang="tr-TR" altLang="en-US" sz="2400" smtClean="0"/>
              <a:t>alınan mesaja veya diğer olaylara göre gerçekleştirilen spesifik hareketler</a:t>
            </a:r>
            <a:endParaRPr lang="en-US" altLang="en-US" sz="2400" smtClean="0"/>
          </a:p>
        </p:txBody>
      </p:sp>
      <p:sp>
        <p:nvSpPr>
          <p:cNvPr id="18438" name="Rectangle 4"/>
          <p:cNvSpPr>
            <a:spLocks noGrp="1" noChangeArrowheads="1"/>
          </p:cNvSpPr>
          <p:nvPr>
            <p:ph type="body" sz="half" idx="2"/>
          </p:nvPr>
        </p:nvSpPr>
        <p:spPr>
          <a:xfrm>
            <a:off x="4495800" y="1371600"/>
            <a:ext cx="3810000" cy="2590800"/>
          </a:xfrm>
        </p:spPr>
        <p:txBody>
          <a:bodyPr/>
          <a:lstStyle/>
          <a:p>
            <a:pPr>
              <a:lnSpc>
                <a:spcPct val="90000"/>
              </a:lnSpc>
              <a:buFont typeface="Wingdings" pitchFamily="2" charset="2"/>
              <a:buNone/>
            </a:pPr>
            <a:r>
              <a:rPr lang="tr-TR" altLang="en-US" sz="2400" u="sng" smtClean="0">
                <a:solidFill>
                  <a:srgbClr val="FF0000"/>
                </a:solidFill>
              </a:rPr>
              <a:t>ağ</a:t>
            </a:r>
            <a:r>
              <a:rPr lang="en-US" altLang="en-US" sz="2400" u="sng" smtClean="0">
                <a:solidFill>
                  <a:srgbClr val="FF0000"/>
                </a:solidFill>
              </a:rPr>
              <a:t> proto</a:t>
            </a:r>
            <a:r>
              <a:rPr lang="tr-TR" altLang="en-US" sz="2400" u="sng" smtClean="0">
                <a:solidFill>
                  <a:srgbClr val="FF0000"/>
                </a:solidFill>
              </a:rPr>
              <a:t>k</a:t>
            </a:r>
            <a:r>
              <a:rPr lang="en-US" altLang="en-US" sz="2400" u="sng" smtClean="0">
                <a:solidFill>
                  <a:srgbClr val="FF0000"/>
                </a:solidFill>
              </a:rPr>
              <a:t>ol</a:t>
            </a:r>
            <a:r>
              <a:rPr lang="tr-TR" altLang="en-US" sz="2400" u="sng" smtClean="0">
                <a:solidFill>
                  <a:srgbClr val="FF0000"/>
                </a:solidFill>
              </a:rPr>
              <a:t>leri</a:t>
            </a:r>
            <a:r>
              <a:rPr lang="en-US" altLang="en-US" sz="2400" u="sng" smtClean="0">
                <a:solidFill>
                  <a:srgbClr val="FF0000"/>
                </a:solidFill>
              </a:rPr>
              <a:t>:</a:t>
            </a:r>
            <a:endParaRPr lang="en-US" altLang="en-US" sz="2400" smtClean="0"/>
          </a:p>
          <a:p>
            <a:pPr>
              <a:lnSpc>
                <a:spcPct val="90000"/>
              </a:lnSpc>
            </a:pPr>
            <a:r>
              <a:rPr lang="tr-TR" altLang="en-US" sz="2400" smtClean="0"/>
              <a:t>insanlar yerine makineler arasında</a:t>
            </a:r>
            <a:endParaRPr lang="en-US" altLang="en-US" sz="2400" smtClean="0"/>
          </a:p>
          <a:p>
            <a:pPr>
              <a:lnSpc>
                <a:spcPct val="90000"/>
              </a:lnSpc>
            </a:pPr>
            <a:r>
              <a:rPr lang="tr-TR" altLang="en-US" sz="2400" smtClean="0"/>
              <a:t>Internet üzerindeki tüm iletişim protokoller tarafından yönetilir</a:t>
            </a:r>
            <a:endParaRPr lang="en-US" altLang="en-US" sz="2400" smtClean="0"/>
          </a:p>
        </p:txBody>
      </p:sp>
      <p:sp>
        <p:nvSpPr>
          <p:cNvPr id="18439" name="Rectangle 5"/>
          <p:cNvSpPr>
            <a:spLocks noChangeArrowheads="1"/>
          </p:cNvSpPr>
          <p:nvPr/>
        </p:nvSpPr>
        <p:spPr bwMode="auto">
          <a:xfrm>
            <a:off x="4343400" y="3962400"/>
            <a:ext cx="426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 typeface="Wingdings" pitchFamily="2" charset="2"/>
              <a:buNone/>
            </a:pPr>
            <a:r>
              <a:rPr lang="tr-TR" altLang="en-US" sz="2400" i="1"/>
              <a:t>Protokoller ağ elemanları arasında gönderilen ve alınan mesajların biçimini, sırasını ve mesaj iletimi ve alımı sırasındaki eylemleri belirler</a:t>
            </a:r>
            <a:endParaRPr lang="en-US" altLang="en-US" sz="2400" i="1">
              <a:solidFill>
                <a:srgbClr val="FF0000"/>
              </a:solidFill>
            </a:endParaRPr>
          </a:p>
        </p:txBody>
      </p:sp>
      <p:sp>
        <p:nvSpPr>
          <p:cNvPr id="18440" name="Rectangle 6"/>
          <p:cNvSpPr>
            <a:spLocks noChangeArrowheads="1"/>
          </p:cNvSpPr>
          <p:nvPr/>
        </p:nvSpPr>
        <p:spPr bwMode="auto">
          <a:xfrm>
            <a:off x="4495800" y="3962400"/>
            <a:ext cx="4343400" cy="23622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Tree>
    <p:extLst>
      <p:ext uri="{BB962C8B-B14F-4D97-AF65-F5344CB8AC3E}">
        <p14:creationId xmlns:p14="http://schemas.microsoft.com/office/powerpoint/2010/main" val="3784435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250C540F-F1FC-41F0-BE6C-EA1FCE4C9BB0}" type="slidenum">
              <a:rPr lang="en-US" altLang="en-US" sz="1400">
                <a:latin typeface="Times New Roman" pitchFamily="18" charset="0"/>
              </a:rPr>
              <a:pPr>
                <a:spcBef>
                  <a:spcPct val="0"/>
                </a:spcBef>
                <a:buClrTx/>
                <a:buSzTx/>
                <a:buFontTx/>
                <a:buNone/>
              </a:pPr>
              <a:t>18</a:t>
            </a:fld>
            <a:endParaRPr lang="en-US" altLang="en-US" sz="1400">
              <a:latin typeface="Times New Roman" pitchFamily="18" charset="0"/>
            </a:endParaRPr>
          </a:p>
        </p:txBody>
      </p:sp>
      <p:sp>
        <p:nvSpPr>
          <p:cNvPr id="19460" name="Rectangle 2"/>
          <p:cNvSpPr>
            <a:spLocks noGrp="1" noChangeArrowheads="1"/>
          </p:cNvSpPr>
          <p:nvPr>
            <p:ph type="title"/>
          </p:nvPr>
        </p:nvSpPr>
        <p:spPr/>
        <p:txBody>
          <a:bodyPr/>
          <a:lstStyle/>
          <a:p>
            <a:r>
              <a:rPr lang="tr-TR" altLang="en-US" smtClean="0"/>
              <a:t>Protokol nedir?</a:t>
            </a:r>
            <a:endParaRPr lang="en-US" altLang="en-US" smtClean="0"/>
          </a:p>
        </p:txBody>
      </p:sp>
      <p:sp>
        <p:nvSpPr>
          <p:cNvPr id="19461" name="Rectangle 3"/>
          <p:cNvSpPr>
            <a:spLocks noGrp="1" noChangeArrowheads="1"/>
          </p:cNvSpPr>
          <p:nvPr>
            <p:ph type="body" sz="half" idx="1"/>
          </p:nvPr>
        </p:nvSpPr>
        <p:spPr>
          <a:xfrm>
            <a:off x="533400" y="1371600"/>
            <a:ext cx="8153400" cy="685800"/>
          </a:xfrm>
        </p:spPr>
        <p:txBody>
          <a:bodyPr/>
          <a:lstStyle/>
          <a:p>
            <a:pPr>
              <a:buFont typeface="Wingdings" pitchFamily="2" charset="2"/>
              <a:buNone/>
            </a:pPr>
            <a:r>
              <a:rPr lang="tr-TR" altLang="en-US" sz="2400" smtClean="0"/>
              <a:t>insan protokolü ve bilgisayar ağı protokolü: </a:t>
            </a:r>
            <a:endParaRPr lang="en-US" altLang="en-US" sz="2400" smtClean="0"/>
          </a:p>
        </p:txBody>
      </p:sp>
      <p:sp>
        <p:nvSpPr>
          <p:cNvPr id="19462" name="Rectangle 8"/>
          <p:cNvSpPr>
            <a:spLocks noChangeArrowheads="1"/>
          </p:cNvSpPr>
          <p:nvPr/>
        </p:nvSpPr>
        <p:spPr bwMode="auto">
          <a:xfrm>
            <a:off x="685800" y="5943600"/>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Wingdings" pitchFamily="2" charset="2"/>
              <a:buNone/>
            </a:pPr>
            <a:r>
              <a:rPr lang="en-US" altLang="en-US" sz="2400" u="sng">
                <a:solidFill>
                  <a:srgbClr val="FF0000"/>
                </a:solidFill>
              </a:rPr>
              <a:t>Q:</a:t>
            </a:r>
            <a:r>
              <a:rPr lang="en-US" altLang="en-US" sz="2400"/>
              <a:t> </a:t>
            </a:r>
            <a:r>
              <a:rPr lang="tr-TR" altLang="en-US" sz="2400"/>
              <a:t>Diğer insan protokolleri</a:t>
            </a:r>
            <a:r>
              <a:rPr lang="en-US" altLang="en-US" sz="2400"/>
              <a:t>? </a:t>
            </a:r>
          </a:p>
        </p:txBody>
      </p:sp>
      <p:sp>
        <p:nvSpPr>
          <p:cNvPr id="19463" name="Line 10"/>
          <p:cNvSpPr>
            <a:spLocks noChangeShapeType="1"/>
          </p:cNvSpPr>
          <p:nvPr/>
        </p:nvSpPr>
        <p:spPr bwMode="auto">
          <a:xfrm>
            <a:off x="1257300" y="2771775"/>
            <a:ext cx="1762125" cy="276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pSp>
        <p:nvGrpSpPr>
          <p:cNvPr id="19464" name="Group 16"/>
          <p:cNvGrpSpPr>
            <a:grpSpLocks/>
          </p:cNvGrpSpPr>
          <p:nvPr/>
        </p:nvGrpSpPr>
        <p:grpSpPr bwMode="auto">
          <a:xfrm>
            <a:off x="7173913" y="2917825"/>
            <a:ext cx="355600" cy="933450"/>
            <a:chOff x="4180" y="783"/>
            <a:chExt cx="150" cy="307"/>
          </a:xfrm>
        </p:grpSpPr>
        <p:sp>
          <p:nvSpPr>
            <p:cNvPr id="19497" name="AutoShape 1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8" name="Rectangle 1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9"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500"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501" name="Line 2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502" name="Line 2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9503"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504" name="Rectangle 2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aphicFrame>
        <p:nvGraphicFramePr>
          <p:cNvPr id="19465" name="Object 26"/>
          <p:cNvGraphicFramePr>
            <a:graphicFrameLocks noChangeAspect="1"/>
          </p:cNvGraphicFramePr>
          <p:nvPr/>
        </p:nvGraphicFramePr>
        <p:xfrm>
          <a:off x="4543425" y="2632075"/>
          <a:ext cx="622300" cy="500063"/>
        </p:xfrm>
        <a:graphic>
          <a:graphicData uri="http://schemas.openxmlformats.org/presentationml/2006/ole">
            <mc:AlternateContent xmlns:mc="http://schemas.openxmlformats.org/markup-compatibility/2006">
              <mc:Choice xmlns:v="urn:schemas-microsoft-com:vml" Requires="v">
                <p:oleObj spid="_x0000_s3074"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25" y="2632075"/>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6" name="Picture 62" descr="Al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13" y="2376488"/>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63" descr="Bo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8963" y="2771775"/>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64"/>
          <p:cNvSpPr txBox="1">
            <a:spLocks noChangeArrowheads="1"/>
          </p:cNvSpPr>
          <p:nvPr/>
        </p:nvSpPr>
        <p:spPr bwMode="auto">
          <a:xfrm>
            <a:off x="1698625" y="2484438"/>
            <a:ext cx="143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400">
                <a:solidFill>
                  <a:srgbClr val="FF0000"/>
                </a:solidFill>
              </a:rPr>
              <a:t>Merhaba</a:t>
            </a:r>
            <a:endParaRPr lang="en-US" altLang="en-US" sz="2400">
              <a:solidFill>
                <a:srgbClr val="FF0000"/>
              </a:solidFill>
            </a:endParaRPr>
          </a:p>
        </p:txBody>
      </p:sp>
      <p:sp>
        <p:nvSpPr>
          <p:cNvPr id="19469" name="Line 66"/>
          <p:cNvSpPr>
            <a:spLocks noChangeShapeType="1"/>
          </p:cNvSpPr>
          <p:nvPr/>
        </p:nvSpPr>
        <p:spPr bwMode="auto">
          <a:xfrm flipV="1">
            <a:off x="971550" y="3352800"/>
            <a:ext cx="2085975" cy="36195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70" name="Text Box 67"/>
          <p:cNvSpPr txBox="1">
            <a:spLocks noChangeArrowheads="1"/>
          </p:cNvSpPr>
          <p:nvPr/>
        </p:nvSpPr>
        <p:spPr bwMode="auto">
          <a:xfrm>
            <a:off x="1177925" y="3141663"/>
            <a:ext cx="143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400">
                <a:solidFill>
                  <a:srgbClr val="FF0000"/>
                </a:solidFill>
              </a:rPr>
              <a:t>Merhaba</a:t>
            </a:r>
            <a:endParaRPr lang="en-US" altLang="en-US" sz="2400">
              <a:solidFill>
                <a:srgbClr val="FF0000"/>
              </a:solidFill>
            </a:endParaRPr>
          </a:p>
        </p:txBody>
      </p:sp>
      <p:sp>
        <p:nvSpPr>
          <p:cNvPr id="19471" name="Line 70"/>
          <p:cNvSpPr>
            <a:spLocks noChangeShapeType="1"/>
          </p:cNvSpPr>
          <p:nvPr/>
        </p:nvSpPr>
        <p:spPr bwMode="auto">
          <a:xfrm>
            <a:off x="933450" y="3762375"/>
            <a:ext cx="2162175" cy="4381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pSp>
        <p:nvGrpSpPr>
          <p:cNvPr id="19472" name="Group 72"/>
          <p:cNvGrpSpPr>
            <a:grpSpLocks/>
          </p:cNvGrpSpPr>
          <p:nvPr/>
        </p:nvGrpSpPr>
        <p:grpSpPr bwMode="auto">
          <a:xfrm>
            <a:off x="1400175" y="3694113"/>
            <a:ext cx="933450" cy="701675"/>
            <a:chOff x="786" y="2747"/>
            <a:chExt cx="588" cy="442"/>
          </a:xfrm>
        </p:grpSpPr>
        <p:sp>
          <p:nvSpPr>
            <p:cNvPr id="19495" name="Rectangle 71"/>
            <p:cNvSpPr>
              <a:spLocks noChangeArrowheads="1"/>
            </p:cNvSpPr>
            <p:nvPr/>
          </p:nvSpPr>
          <p:spPr bwMode="auto">
            <a:xfrm>
              <a:off x="786" y="2790"/>
              <a:ext cx="58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6" name="Text Box 69"/>
            <p:cNvSpPr txBox="1">
              <a:spLocks noChangeArrowheads="1"/>
            </p:cNvSpPr>
            <p:nvPr/>
          </p:nvSpPr>
          <p:spPr bwMode="auto">
            <a:xfrm>
              <a:off x="824" y="2747"/>
              <a:ext cx="514"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r>
                <a:rPr lang="tr-TR" altLang="en-US" sz="2000">
                  <a:solidFill>
                    <a:srgbClr val="FF0000"/>
                  </a:solidFill>
                </a:rPr>
                <a:t>Saat </a:t>
              </a:r>
            </a:p>
            <a:p>
              <a:pPr algn="ctr">
                <a:spcBef>
                  <a:spcPct val="0"/>
                </a:spcBef>
                <a:buClrTx/>
                <a:buSzTx/>
                <a:buFontTx/>
                <a:buNone/>
              </a:pPr>
              <a:r>
                <a:rPr lang="tr-TR" altLang="en-US" sz="2000">
                  <a:solidFill>
                    <a:srgbClr val="FF0000"/>
                  </a:solidFill>
                </a:rPr>
                <a:t>kaç?</a:t>
              </a:r>
              <a:endParaRPr lang="en-US" altLang="en-US" sz="2000">
                <a:latin typeface="Times New Roman" pitchFamily="18" charset="0"/>
              </a:endParaRPr>
            </a:p>
          </p:txBody>
        </p:sp>
      </p:grpSp>
      <p:sp>
        <p:nvSpPr>
          <p:cNvPr id="19473" name="Line 73"/>
          <p:cNvSpPr>
            <a:spLocks noChangeShapeType="1"/>
          </p:cNvSpPr>
          <p:nvPr/>
        </p:nvSpPr>
        <p:spPr bwMode="auto">
          <a:xfrm flipV="1">
            <a:off x="1095375" y="4333875"/>
            <a:ext cx="1952625" cy="333375"/>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9474" name="Group 76"/>
          <p:cNvGrpSpPr>
            <a:grpSpLocks/>
          </p:cNvGrpSpPr>
          <p:nvPr/>
        </p:nvGrpSpPr>
        <p:grpSpPr bwMode="auto">
          <a:xfrm>
            <a:off x="1431925" y="4360863"/>
            <a:ext cx="831850" cy="457200"/>
            <a:chOff x="1046" y="2771"/>
            <a:chExt cx="524" cy="288"/>
          </a:xfrm>
        </p:grpSpPr>
        <p:sp>
          <p:nvSpPr>
            <p:cNvPr id="19493" name="Rectangle 75"/>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4" name="Text Box 74"/>
            <p:cNvSpPr txBox="1">
              <a:spLocks noChangeArrowheads="1"/>
            </p:cNvSpPr>
            <p:nvPr/>
          </p:nvSpPr>
          <p:spPr bwMode="auto">
            <a:xfrm>
              <a:off x="1046" y="2771"/>
              <a:ext cx="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400">
                  <a:solidFill>
                    <a:srgbClr val="FF0000"/>
                  </a:solidFill>
                </a:rPr>
                <a:t>2:00</a:t>
              </a:r>
              <a:endParaRPr lang="en-US" altLang="en-US" sz="2400">
                <a:latin typeface="Times New Roman" pitchFamily="18" charset="0"/>
              </a:endParaRPr>
            </a:p>
          </p:txBody>
        </p:sp>
      </p:grpSp>
      <p:sp>
        <p:nvSpPr>
          <p:cNvPr id="19475" name="Text Box 78"/>
          <p:cNvSpPr txBox="1">
            <a:spLocks noChangeArrowheads="1"/>
          </p:cNvSpPr>
          <p:nvPr/>
        </p:nvSpPr>
        <p:spPr bwMode="auto">
          <a:xfrm>
            <a:off x="5175250" y="2655888"/>
            <a:ext cx="173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solidFill>
                  <a:srgbClr val="FF0000"/>
                </a:solidFill>
              </a:rPr>
              <a:t>TCP </a:t>
            </a:r>
            <a:r>
              <a:rPr lang="tr-TR" altLang="en-US" sz="2000">
                <a:solidFill>
                  <a:srgbClr val="FF0000"/>
                </a:solidFill>
              </a:rPr>
              <a:t>bağlantı </a:t>
            </a:r>
          </a:p>
          <a:p>
            <a:pPr>
              <a:spcBef>
                <a:spcPct val="0"/>
              </a:spcBef>
              <a:buClrTx/>
              <a:buSzTx/>
              <a:buFontTx/>
              <a:buNone/>
            </a:pPr>
            <a:r>
              <a:rPr lang="tr-TR" altLang="en-US" sz="2000">
                <a:solidFill>
                  <a:srgbClr val="FF0000"/>
                </a:solidFill>
              </a:rPr>
              <a:t>isteği</a:t>
            </a:r>
            <a:endParaRPr lang="en-US" altLang="en-US" sz="2400">
              <a:latin typeface="Times New Roman" pitchFamily="18" charset="0"/>
            </a:endParaRPr>
          </a:p>
        </p:txBody>
      </p:sp>
      <p:sp>
        <p:nvSpPr>
          <p:cNvPr id="19476" name="Line 85"/>
          <p:cNvSpPr>
            <a:spLocks noChangeShapeType="1"/>
          </p:cNvSpPr>
          <p:nvPr/>
        </p:nvSpPr>
        <p:spPr bwMode="auto">
          <a:xfrm flipV="1">
            <a:off x="4943475" y="4648200"/>
            <a:ext cx="2343150" cy="428625"/>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a:p>
        </p:txBody>
      </p:sp>
      <p:sp>
        <p:nvSpPr>
          <p:cNvPr id="19477" name="Line 89"/>
          <p:cNvSpPr>
            <a:spLocks noChangeShapeType="1"/>
          </p:cNvSpPr>
          <p:nvPr/>
        </p:nvSpPr>
        <p:spPr bwMode="auto">
          <a:xfrm>
            <a:off x="5219700" y="2981325"/>
            <a:ext cx="1762125" cy="276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9478" name="Line 90"/>
          <p:cNvSpPr>
            <a:spLocks noChangeShapeType="1"/>
          </p:cNvSpPr>
          <p:nvPr/>
        </p:nvSpPr>
        <p:spPr bwMode="auto">
          <a:xfrm flipV="1">
            <a:off x="4895850" y="3476625"/>
            <a:ext cx="2085975" cy="36195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19479" name="Group 93"/>
          <p:cNvGrpSpPr>
            <a:grpSpLocks/>
          </p:cNvGrpSpPr>
          <p:nvPr/>
        </p:nvGrpSpPr>
        <p:grpSpPr bwMode="auto">
          <a:xfrm>
            <a:off x="5156200" y="3408363"/>
            <a:ext cx="1733550" cy="701675"/>
            <a:chOff x="3248" y="2147"/>
            <a:chExt cx="1092" cy="442"/>
          </a:xfrm>
        </p:grpSpPr>
        <p:sp>
          <p:nvSpPr>
            <p:cNvPr id="19491" name="Rectangle 92"/>
            <p:cNvSpPr>
              <a:spLocks noChangeArrowheads="1"/>
            </p:cNvSpPr>
            <p:nvPr/>
          </p:nvSpPr>
          <p:spPr bwMode="auto">
            <a:xfrm>
              <a:off x="3306" y="2190"/>
              <a:ext cx="906"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2" name="Text Box 91"/>
            <p:cNvSpPr txBox="1">
              <a:spLocks noChangeArrowheads="1"/>
            </p:cNvSpPr>
            <p:nvPr/>
          </p:nvSpPr>
          <p:spPr bwMode="auto">
            <a:xfrm>
              <a:off x="3248" y="2147"/>
              <a:ext cx="10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solidFill>
                    <a:srgbClr val="FF0000"/>
                  </a:solidFill>
                </a:rPr>
                <a:t>TCP </a:t>
              </a:r>
              <a:r>
                <a:rPr lang="tr-TR" altLang="en-US" sz="2000">
                  <a:solidFill>
                    <a:srgbClr val="FF0000"/>
                  </a:solidFill>
                </a:rPr>
                <a:t>bağlantı </a:t>
              </a:r>
            </a:p>
            <a:p>
              <a:pPr>
                <a:spcBef>
                  <a:spcPct val="0"/>
                </a:spcBef>
                <a:buClrTx/>
                <a:buSzTx/>
                <a:buFontTx/>
                <a:buNone/>
              </a:pPr>
              <a:r>
                <a:rPr lang="tr-TR" altLang="en-US" sz="2000">
                  <a:solidFill>
                    <a:srgbClr val="FF0000"/>
                  </a:solidFill>
                </a:rPr>
                <a:t>cevabı</a:t>
              </a:r>
              <a:endParaRPr lang="en-US" altLang="en-US" sz="2400">
                <a:latin typeface="Times New Roman" pitchFamily="18" charset="0"/>
              </a:endParaRPr>
            </a:p>
          </p:txBody>
        </p:sp>
      </p:grpSp>
      <p:sp>
        <p:nvSpPr>
          <p:cNvPr id="19480" name="Line 94"/>
          <p:cNvSpPr>
            <a:spLocks noChangeShapeType="1"/>
          </p:cNvSpPr>
          <p:nvPr/>
        </p:nvSpPr>
        <p:spPr bwMode="auto">
          <a:xfrm>
            <a:off x="4943475" y="4086225"/>
            <a:ext cx="2400300" cy="4191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pSp>
        <p:nvGrpSpPr>
          <p:cNvPr id="19481" name="Group 97"/>
          <p:cNvGrpSpPr>
            <a:grpSpLocks/>
          </p:cNvGrpSpPr>
          <p:nvPr/>
        </p:nvGrpSpPr>
        <p:grpSpPr bwMode="auto">
          <a:xfrm>
            <a:off x="5156200" y="4151313"/>
            <a:ext cx="3794125" cy="304800"/>
            <a:chOff x="3212" y="2597"/>
            <a:chExt cx="2390" cy="192"/>
          </a:xfrm>
        </p:grpSpPr>
        <p:sp>
          <p:nvSpPr>
            <p:cNvPr id="19489" name="Rectangle 96"/>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90" name="Text Box 95"/>
            <p:cNvSpPr txBox="1">
              <a:spLocks noChangeArrowheads="1"/>
            </p:cNvSpPr>
            <p:nvPr/>
          </p:nvSpPr>
          <p:spPr bwMode="auto">
            <a:xfrm>
              <a:off x="3212" y="2597"/>
              <a:ext cx="2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solidFill>
                    <a:srgbClr val="FF0000"/>
                  </a:solidFill>
                </a:rPr>
                <a:t>Get http://www.awl.com/kurose-ross</a:t>
              </a:r>
              <a:endParaRPr lang="en-US" altLang="en-US" sz="2400">
                <a:latin typeface="Times New Roman" pitchFamily="18" charset="0"/>
              </a:endParaRPr>
            </a:p>
          </p:txBody>
        </p:sp>
      </p:grpSp>
      <p:grpSp>
        <p:nvGrpSpPr>
          <p:cNvPr id="19482" name="Group 98"/>
          <p:cNvGrpSpPr>
            <a:grpSpLocks/>
          </p:cNvGrpSpPr>
          <p:nvPr/>
        </p:nvGrpSpPr>
        <p:grpSpPr bwMode="auto">
          <a:xfrm>
            <a:off x="5784850" y="4656138"/>
            <a:ext cx="1217613" cy="457200"/>
            <a:chOff x="1046" y="2771"/>
            <a:chExt cx="767" cy="288"/>
          </a:xfrm>
        </p:grpSpPr>
        <p:sp>
          <p:nvSpPr>
            <p:cNvPr id="19487" name="Rectangle 99"/>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88" name="Text Box 100"/>
            <p:cNvSpPr txBox="1">
              <a:spLocks noChangeArrowheads="1"/>
            </p:cNvSpPr>
            <p:nvPr/>
          </p:nvSpPr>
          <p:spPr bwMode="auto">
            <a:xfrm>
              <a:off x="1046" y="2771"/>
              <a:ext cx="7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400">
                  <a:solidFill>
                    <a:srgbClr val="FF0000"/>
                  </a:solidFill>
                </a:rPr>
                <a:t>&lt;</a:t>
              </a:r>
              <a:r>
                <a:rPr lang="tr-TR" altLang="en-US" sz="2400">
                  <a:solidFill>
                    <a:srgbClr val="FF0000"/>
                  </a:solidFill>
                </a:rPr>
                <a:t>dosya</a:t>
              </a:r>
              <a:r>
                <a:rPr lang="en-US" altLang="en-US" sz="2400">
                  <a:solidFill>
                    <a:srgbClr val="FF0000"/>
                  </a:solidFill>
                </a:rPr>
                <a:t>&gt;</a:t>
              </a:r>
              <a:endParaRPr lang="en-US" altLang="en-US" sz="2400">
                <a:latin typeface="Times New Roman" pitchFamily="18" charset="0"/>
              </a:endParaRPr>
            </a:p>
          </p:txBody>
        </p:sp>
      </p:grpSp>
      <p:sp>
        <p:nvSpPr>
          <p:cNvPr id="19483" name="Line 101"/>
          <p:cNvSpPr>
            <a:spLocks noChangeShapeType="1"/>
          </p:cNvSpPr>
          <p:nvPr/>
        </p:nvSpPr>
        <p:spPr bwMode="auto">
          <a:xfrm>
            <a:off x="4057650" y="1962150"/>
            <a:ext cx="0" cy="38576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pSp>
        <p:nvGrpSpPr>
          <p:cNvPr id="19484" name="Group 105"/>
          <p:cNvGrpSpPr>
            <a:grpSpLocks/>
          </p:cNvGrpSpPr>
          <p:nvPr/>
        </p:nvGrpSpPr>
        <p:grpSpPr bwMode="auto">
          <a:xfrm>
            <a:off x="3679825" y="5094288"/>
            <a:ext cx="1055688" cy="457200"/>
            <a:chOff x="2198" y="3221"/>
            <a:chExt cx="665" cy="288"/>
          </a:xfrm>
        </p:grpSpPr>
        <p:sp>
          <p:nvSpPr>
            <p:cNvPr id="19485" name="Rectangle 104"/>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19486" name="Text Box 102"/>
            <p:cNvSpPr txBox="1">
              <a:spLocks noChangeArrowheads="1"/>
            </p:cNvSpPr>
            <p:nvPr/>
          </p:nvSpPr>
          <p:spPr bwMode="auto">
            <a:xfrm>
              <a:off x="2198" y="3221"/>
              <a:ext cx="6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400">
                  <a:solidFill>
                    <a:schemeClr val="accent2"/>
                  </a:solidFill>
                </a:rPr>
                <a:t>zaman</a:t>
              </a:r>
              <a:endParaRPr lang="en-US" altLang="en-US" sz="2400">
                <a:latin typeface="Times New Roman" pitchFamily="18" charset="0"/>
              </a:endParaRPr>
            </a:p>
          </p:txBody>
        </p:sp>
      </p:grpSp>
    </p:spTree>
    <p:extLst>
      <p:ext uri="{BB962C8B-B14F-4D97-AF65-F5344CB8AC3E}">
        <p14:creationId xmlns:p14="http://schemas.microsoft.com/office/powerpoint/2010/main" val="2739034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4969EAC7-026B-4EDA-B37A-F125E312A506}" type="slidenum">
              <a:rPr lang="en-US" altLang="en-US" sz="1400">
                <a:latin typeface="Times New Roman" pitchFamily="18" charset="0"/>
              </a:rPr>
              <a:pPr>
                <a:spcBef>
                  <a:spcPct val="0"/>
                </a:spcBef>
                <a:buClrTx/>
                <a:buSzTx/>
                <a:buFontTx/>
                <a:buNone/>
              </a:pPr>
              <a:t>19</a:t>
            </a:fld>
            <a:endParaRPr lang="en-US" altLang="en-US" sz="1400">
              <a:latin typeface="Times New Roman" pitchFamily="18" charset="0"/>
            </a:endParaRPr>
          </a:p>
        </p:txBody>
      </p:sp>
      <p:sp>
        <p:nvSpPr>
          <p:cNvPr id="20484" name="Rectangle 2"/>
          <p:cNvSpPr>
            <a:spLocks noGrp="1" noChangeArrowheads="1"/>
          </p:cNvSpPr>
          <p:nvPr>
            <p:ph type="title"/>
          </p:nvPr>
        </p:nvSpPr>
        <p:spPr/>
        <p:txBody>
          <a:bodyPr/>
          <a:lstStyle/>
          <a:p>
            <a:r>
              <a:rPr lang="tr-TR" altLang="en-US" smtClean="0"/>
              <a:t>Protokol nedir?</a:t>
            </a:r>
          </a:p>
        </p:txBody>
      </p:sp>
      <p:sp>
        <p:nvSpPr>
          <p:cNvPr id="20485" name="Rectangle 3"/>
          <p:cNvSpPr>
            <a:spLocks noGrp="1" noChangeArrowheads="1"/>
          </p:cNvSpPr>
          <p:nvPr>
            <p:ph type="body" idx="1"/>
          </p:nvPr>
        </p:nvSpPr>
        <p:spPr>
          <a:xfrm>
            <a:off x="533400" y="1600200"/>
            <a:ext cx="4224338" cy="4648200"/>
          </a:xfrm>
        </p:spPr>
        <p:txBody>
          <a:bodyPr>
            <a:normAutofit fontScale="92500" lnSpcReduction="10000"/>
          </a:bodyPr>
          <a:lstStyle/>
          <a:p>
            <a:pPr>
              <a:lnSpc>
                <a:spcPct val="90000"/>
              </a:lnSpc>
            </a:pPr>
            <a:r>
              <a:rPr lang="tr-TR" altLang="en-US" smtClean="0"/>
              <a:t>Bir protokol:</a:t>
            </a:r>
          </a:p>
          <a:p>
            <a:pPr lvl="1">
              <a:lnSpc>
                <a:spcPct val="90000"/>
              </a:lnSpc>
            </a:pPr>
            <a:r>
              <a:rPr lang="tr-TR" altLang="en-US" smtClean="0"/>
              <a:t>İletişim halindeki iki ya da daha fazla bilgisayar ortamı varlığı arasında gönderilip alınan mesajların biçim ve sıralamasını</a:t>
            </a:r>
          </a:p>
          <a:p>
            <a:pPr lvl="1">
              <a:lnSpc>
                <a:spcPct val="90000"/>
              </a:lnSpc>
            </a:pPr>
            <a:r>
              <a:rPr lang="tr-TR" altLang="en-US" smtClean="0"/>
              <a:t>Ve bir mesajın alınması ya da gönderilmesi durumunda yapılması gereken eylemleri</a:t>
            </a:r>
          </a:p>
          <a:p>
            <a:pPr lvl="1">
              <a:lnSpc>
                <a:spcPct val="90000"/>
              </a:lnSpc>
              <a:buFont typeface="ZapfDingbats" pitchFamily="82" charset="2"/>
              <a:buNone/>
            </a:pPr>
            <a:r>
              <a:rPr lang="tr-TR" altLang="en-US" smtClean="0"/>
              <a:t>belirler. </a:t>
            </a:r>
            <a:endParaRPr lang="en-US" altLang="en-US" smtClean="0"/>
          </a:p>
          <a:p>
            <a:pPr>
              <a:lnSpc>
                <a:spcPct val="90000"/>
              </a:lnSpc>
            </a:pPr>
            <a:endParaRPr lang="tr-TR" altLang="en-US" smtClean="0"/>
          </a:p>
        </p:txBody>
      </p:sp>
      <p:pic>
        <p:nvPicPr>
          <p:cNvPr id="2048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975" y="1219200"/>
            <a:ext cx="35591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499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30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2C3A01E5-DADD-4297-966D-B901D3496DDB}" type="slidenum">
              <a:rPr lang="en-US" altLang="en-US" sz="1400">
                <a:latin typeface="Times New Roman" pitchFamily="18" charset="0"/>
              </a:rPr>
              <a:pPr>
                <a:spcBef>
                  <a:spcPct val="0"/>
                </a:spcBef>
                <a:buClrTx/>
                <a:buSzTx/>
                <a:buFontTx/>
                <a:buNone/>
              </a:pPr>
              <a:t>2</a:t>
            </a:fld>
            <a:endParaRPr lang="en-US" altLang="en-US" sz="1400">
              <a:latin typeface="Times New Roman" pitchFamily="18" charset="0"/>
            </a:endParaRPr>
          </a:p>
        </p:txBody>
      </p:sp>
      <p:sp>
        <p:nvSpPr>
          <p:cNvPr id="3076" name="Rectangle 2"/>
          <p:cNvSpPr>
            <a:spLocks noGrp="1" noChangeArrowheads="1"/>
          </p:cNvSpPr>
          <p:nvPr>
            <p:ph type="title"/>
          </p:nvPr>
        </p:nvSpPr>
        <p:spPr>
          <a:xfrm>
            <a:off x="457200" y="241300"/>
            <a:ext cx="7772400" cy="1143000"/>
          </a:xfrm>
        </p:spPr>
        <p:txBody>
          <a:bodyPr/>
          <a:lstStyle/>
          <a:p>
            <a:r>
              <a:rPr lang="tr-TR" altLang="en-US" smtClean="0"/>
              <a:t>HAFTA 1</a:t>
            </a:r>
            <a:r>
              <a:rPr lang="en-US" altLang="en-US" smtClean="0"/>
              <a:t>: </a:t>
            </a:r>
            <a:r>
              <a:rPr lang="tr-TR" altLang="en-US" smtClean="0"/>
              <a:t>GİRİŞ</a:t>
            </a:r>
            <a:endParaRPr lang="en-US" altLang="en-US" smtClean="0"/>
          </a:p>
        </p:txBody>
      </p:sp>
      <p:sp>
        <p:nvSpPr>
          <p:cNvPr id="3077" name="Rectangle 3"/>
          <p:cNvSpPr>
            <a:spLocks noGrp="1" noChangeArrowheads="1"/>
          </p:cNvSpPr>
          <p:nvPr>
            <p:ph type="body" sz="half" idx="1"/>
          </p:nvPr>
        </p:nvSpPr>
        <p:spPr>
          <a:xfrm>
            <a:off x="533400" y="1371600"/>
            <a:ext cx="3581400" cy="4648200"/>
          </a:xfrm>
        </p:spPr>
        <p:txBody>
          <a:bodyPr/>
          <a:lstStyle/>
          <a:p>
            <a:pPr>
              <a:lnSpc>
                <a:spcPct val="90000"/>
              </a:lnSpc>
              <a:buFont typeface="Wingdings" pitchFamily="2" charset="2"/>
              <a:buNone/>
            </a:pPr>
            <a:r>
              <a:rPr lang="tr-TR" altLang="en-US" u="sng" smtClean="0">
                <a:solidFill>
                  <a:srgbClr val="FF0000"/>
                </a:solidFill>
              </a:rPr>
              <a:t>Amacımız</a:t>
            </a:r>
            <a:r>
              <a:rPr lang="en-US" altLang="en-US" u="sng" smtClean="0">
                <a:solidFill>
                  <a:srgbClr val="FF0000"/>
                </a:solidFill>
              </a:rPr>
              <a:t>:</a:t>
            </a:r>
            <a:r>
              <a:rPr lang="en-US" altLang="en-US" smtClean="0"/>
              <a:t> </a:t>
            </a:r>
          </a:p>
          <a:p>
            <a:pPr>
              <a:lnSpc>
                <a:spcPct val="90000"/>
              </a:lnSpc>
            </a:pPr>
            <a:r>
              <a:rPr lang="tr-TR" altLang="en-US" sz="2400" smtClean="0"/>
              <a:t>Genel olarak kavramlar</a:t>
            </a:r>
            <a:endParaRPr lang="en-US" altLang="en-US" sz="2400" smtClean="0"/>
          </a:p>
          <a:p>
            <a:pPr>
              <a:lnSpc>
                <a:spcPct val="90000"/>
              </a:lnSpc>
            </a:pPr>
            <a:r>
              <a:rPr lang="tr-TR" altLang="en-US" sz="2400" smtClean="0"/>
              <a:t>Detaylar daha sonraki haftalarda </a:t>
            </a:r>
            <a:endParaRPr lang="en-US" altLang="en-US" sz="2400" smtClean="0"/>
          </a:p>
          <a:p>
            <a:pPr>
              <a:lnSpc>
                <a:spcPct val="90000"/>
              </a:lnSpc>
            </a:pPr>
            <a:r>
              <a:rPr lang="tr-TR" altLang="en-US" sz="2400" smtClean="0"/>
              <a:t>yaklaşımımız</a:t>
            </a:r>
            <a:r>
              <a:rPr lang="en-US" altLang="en-US" sz="2400" smtClean="0"/>
              <a:t>:</a:t>
            </a:r>
          </a:p>
          <a:p>
            <a:pPr lvl="1">
              <a:lnSpc>
                <a:spcPct val="90000"/>
              </a:lnSpc>
            </a:pPr>
            <a:r>
              <a:rPr lang="en-US" altLang="en-US" smtClean="0"/>
              <a:t>Internet </a:t>
            </a:r>
            <a:r>
              <a:rPr lang="tr-TR" altLang="en-US" smtClean="0"/>
              <a:t>i örnek alarak</a:t>
            </a:r>
            <a:endParaRPr lang="en-US" altLang="en-US" smtClean="0"/>
          </a:p>
          <a:p>
            <a:pPr>
              <a:lnSpc>
                <a:spcPct val="90000"/>
              </a:lnSpc>
            </a:pPr>
            <a:endParaRPr lang="en-US" altLang="en-US" sz="2400" smtClean="0"/>
          </a:p>
        </p:txBody>
      </p:sp>
      <p:sp>
        <p:nvSpPr>
          <p:cNvPr id="3078" name="Rectangle 4"/>
          <p:cNvSpPr>
            <a:spLocks noGrp="1" noChangeArrowheads="1"/>
          </p:cNvSpPr>
          <p:nvPr>
            <p:ph type="body" sz="half" idx="2"/>
          </p:nvPr>
        </p:nvSpPr>
        <p:spPr>
          <a:xfrm>
            <a:off x="4114800" y="1371600"/>
            <a:ext cx="5029200" cy="4648200"/>
          </a:xfrm>
        </p:spPr>
        <p:txBody>
          <a:bodyPr/>
          <a:lstStyle/>
          <a:p>
            <a:pPr>
              <a:buFont typeface="Wingdings" pitchFamily="2" charset="2"/>
              <a:buNone/>
            </a:pPr>
            <a:r>
              <a:rPr lang="tr-TR" altLang="en-US" u="sng" smtClean="0">
                <a:solidFill>
                  <a:srgbClr val="FF0000"/>
                </a:solidFill>
              </a:rPr>
              <a:t>Genel kavramlar</a:t>
            </a:r>
            <a:r>
              <a:rPr lang="en-US" altLang="en-US" u="sng" smtClean="0">
                <a:solidFill>
                  <a:srgbClr val="FF0000"/>
                </a:solidFill>
              </a:rPr>
              <a:t>:</a:t>
            </a:r>
            <a:endParaRPr lang="en-US" altLang="en-US" smtClean="0"/>
          </a:p>
          <a:p>
            <a:r>
              <a:rPr lang="tr-TR" altLang="en-US" sz="2400" smtClean="0"/>
              <a:t>Internet nedir?</a:t>
            </a:r>
            <a:endParaRPr lang="en-US" altLang="en-US" sz="2400" smtClean="0"/>
          </a:p>
          <a:p>
            <a:r>
              <a:rPr lang="tr-TR" altLang="en-US" sz="2400" smtClean="0"/>
              <a:t>Bir protokol nedir</a:t>
            </a:r>
            <a:r>
              <a:rPr lang="en-US" altLang="en-US" sz="2400" smtClean="0"/>
              <a:t>?</a:t>
            </a:r>
          </a:p>
          <a:p>
            <a:r>
              <a:rPr lang="tr-TR" altLang="en-US" sz="2400" smtClean="0"/>
              <a:t>Ağ sınırı</a:t>
            </a:r>
            <a:endParaRPr lang="en-US" altLang="en-US" sz="2400" smtClean="0"/>
          </a:p>
          <a:p>
            <a:r>
              <a:rPr lang="tr-TR" altLang="en-US" sz="2400" smtClean="0"/>
              <a:t>Ağ çekirdeği</a:t>
            </a:r>
            <a:endParaRPr lang="en-US" altLang="en-US" sz="2400" smtClean="0"/>
          </a:p>
          <a:p>
            <a:r>
              <a:rPr lang="tr-TR" altLang="en-US" sz="2400" smtClean="0"/>
              <a:t>Ağ erişimi ve fiziksel ortam</a:t>
            </a:r>
            <a:endParaRPr lang="en-US" altLang="en-US" sz="2400" smtClean="0"/>
          </a:p>
          <a:p>
            <a:r>
              <a:rPr lang="en-US" altLang="en-US" sz="2400" smtClean="0"/>
              <a:t>Internet/IS</a:t>
            </a:r>
            <a:r>
              <a:rPr lang="tr-TR" altLang="en-US" sz="2400" smtClean="0"/>
              <a:t>S</a:t>
            </a:r>
            <a:r>
              <a:rPr lang="en-US" altLang="en-US" sz="2400" smtClean="0"/>
              <a:t> </a:t>
            </a:r>
            <a:r>
              <a:rPr lang="tr-TR" altLang="en-US" sz="2400" smtClean="0"/>
              <a:t>yapısı</a:t>
            </a:r>
            <a:endParaRPr lang="en-US" altLang="en-US" sz="2400" smtClean="0"/>
          </a:p>
          <a:p>
            <a:r>
              <a:rPr lang="en-US" altLang="en-US" sz="2400" smtClean="0"/>
              <a:t>performan</a:t>
            </a:r>
            <a:r>
              <a:rPr lang="tr-TR" altLang="en-US" sz="2400" smtClean="0"/>
              <a:t>s</a:t>
            </a:r>
            <a:r>
              <a:rPr lang="en-US" altLang="en-US" sz="2400" smtClean="0"/>
              <a:t>: </a:t>
            </a:r>
            <a:r>
              <a:rPr lang="tr-TR" altLang="en-US" sz="2400" smtClean="0"/>
              <a:t>kayıp</a:t>
            </a:r>
            <a:r>
              <a:rPr lang="en-US" altLang="en-US" sz="2400" smtClean="0"/>
              <a:t>, </a:t>
            </a:r>
            <a:r>
              <a:rPr lang="tr-TR" altLang="en-US" sz="2400" smtClean="0"/>
              <a:t>gecikme</a:t>
            </a:r>
            <a:endParaRPr lang="en-US" altLang="en-US" sz="2400" smtClean="0"/>
          </a:p>
          <a:p>
            <a:r>
              <a:rPr lang="tr-TR" altLang="en-US" sz="2400" smtClean="0"/>
              <a:t>Protokol katmanları ve servis modelleri</a:t>
            </a:r>
            <a:endParaRPr lang="en-US" altLang="en-US" sz="2400" smtClean="0"/>
          </a:p>
        </p:txBody>
      </p:sp>
    </p:spTree>
    <p:extLst>
      <p:ext uri="{BB962C8B-B14F-4D97-AF65-F5344CB8AC3E}">
        <p14:creationId xmlns:p14="http://schemas.microsoft.com/office/powerpoint/2010/main" val="1966955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15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EBB2C95C-17BD-4237-A69A-3EFCA361BF48}" type="slidenum">
              <a:rPr lang="en-US" altLang="en-US" sz="1400">
                <a:latin typeface="Times New Roman" pitchFamily="18" charset="0"/>
              </a:rPr>
              <a:pPr>
                <a:spcBef>
                  <a:spcPct val="0"/>
                </a:spcBef>
                <a:buClrTx/>
                <a:buSzTx/>
                <a:buFontTx/>
                <a:buNone/>
              </a:pPr>
              <a:t>20</a:t>
            </a:fld>
            <a:endParaRPr lang="en-US" altLang="en-US" sz="1400">
              <a:latin typeface="Times New Roman" pitchFamily="18" charset="0"/>
            </a:endParaRPr>
          </a:p>
        </p:txBody>
      </p:sp>
      <p:sp>
        <p:nvSpPr>
          <p:cNvPr id="21508" name="Rectangle 2"/>
          <p:cNvSpPr>
            <a:spLocks noGrp="1" noChangeArrowheads="1"/>
          </p:cNvSpPr>
          <p:nvPr>
            <p:ph type="title"/>
          </p:nvPr>
        </p:nvSpPr>
        <p:spPr>
          <a:xfrm>
            <a:off x="304800" y="228600"/>
            <a:ext cx="8839200" cy="1143000"/>
          </a:xfrm>
        </p:spPr>
        <p:txBody>
          <a:bodyPr/>
          <a:lstStyle/>
          <a:p>
            <a:r>
              <a:rPr lang="tr-TR" altLang="en-US" sz="3200" smtClean="0"/>
              <a:t>Internet Nedir?</a:t>
            </a:r>
            <a:r>
              <a:rPr lang="en-US" altLang="en-US" sz="3200" smtClean="0"/>
              <a:t>: “</a:t>
            </a:r>
            <a:r>
              <a:rPr lang="tr-TR" altLang="en-US" sz="3200" smtClean="0"/>
              <a:t>temel parçalar</a:t>
            </a:r>
            <a:r>
              <a:rPr lang="en-US" altLang="en-US" sz="3200" smtClean="0"/>
              <a:t>” </a:t>
            </a:r>
            <a:r>
              <a:rPr lang="tr-TR" altLang="en-US" sz="3200" smtClean="0"/>
              <a:t>yaklaşımı</a:t>
            </a:r>
            <a:endParaRPr lang="en-US" altLang="en-US" sz="3200" smtClean="0"/>
          </a:p>
        </p:txBody>
      </p:sp>
      <p:sp>
        <p:nvSpPr>
          <p:cNvPr id="21509" name="Rectangle 3"/>
          <p:cNvSpPr>
            <a:spLocks noGrp="1" noChangeArrowheads="1"/>
          </p:cNvSpPr>
          <p:nvPr>
            <p:ph type="body" sz="half" idx="1"/>
          </p:nvPr>
        </p:nvSpPr>
        <p:spPr>
          <a:xfrm>
            <a:off x="304800" y="1371600"/>
            <a:ext cx="4419600" cy="5486400"/>
          </a:xfrm>
        </p:spPr>
        <p:txBody>
          <a:bodyPr/>
          <a:lstStyle/>
          <a:p>
            <a:pPr>
              <a:lnSpc>
                <a:spcPct val="90000"/>
              </a:lnSpc>
            </a:pPr>
            <a:r>
              <a:rPr lang="tr-TR" altLang="en-US" sz="2000" i="1" smtClean="0">
                <a:solidFill>
                  <a:srgbClr val="FF0000"/>
                </a:solidFill>
              </a:rPr>
              <a:t>protokoller</a:t>
            </a:r>
            <a:r>
              <a:rPr lang="en-US" altLang="en-US" sz="2000" smtClean="0">
                <a:solidFill>
                  <a:srgbClr val="FF0000"/>
                </a:solidFill>
              </a:rPr>
              <a:t> </a:t>
            </a:r>
            <a:r>
              <a:rPr lang="tr-TR" altLang="en-US" sz="2000" smtClean="0"/>
              <a:t>mesajların gönderilmesi ve alınmasını kontrol ederler</a:t>
            </a:r>
            <a:endParaRPr lang="en-US" altLang="en-US" sz="2000" smtClean="0"/>
          </a:p>
          <a:p>
            <a:pPr lvl="1">
              <a:lnSpc>
                <a:spcPct val="90000"/>
              </a:lnSpc>
            </a:pPr>
            <a:r>
              <a:rPr lang="tr-TR" altLang="en-US" sz="1800" smtClean="0"/>
              <a:t>örn</a:t>
            </a:r>
            <a:r>
              <a:rPr lang="en-US" altLang="en-US" sz="1800" smtClean="0"/>
              <a:t>., TCP, IP, HTTP, FTP,  PPP</a:t>
            </a:r>
          </a:p>
          <a:p>
            <a:pPr>
              <a:lnSpc>
                <a:spcPct val="90000"/>
              </a:lnSpc>
            </a:pPr>
            <a:r>
              <a:rPr lang="en-US" altLang="en-US" sz="2000" i="1" smtClean="0">
                <a:solidFill>
                  <a:srgbClr val="FF0000"/>
                </a:solidFill>
              </a:rPr>
              <a:t>Internet: </a:t>
            </a:r>
            <a:r>
              <a:rPr lang="en-US" altLang="en-US" sz="2000" smtClean="0">
                <a:solidFill>
                  <a:srgbClr val="FF0000"/>
                </a:solidFill>
              </a:rPr>
              <a:t>“</a:t>
            </a:r>
            <a:r>
              <a:rPr lang="tr-TR" altLang="en-US" sz="2000" smtClean="0">
                <a:solidFill>
                  <a:srgbClr val="FF0000"/>
                </a:solidFill>
              </a:rPr>
              <a:t>ağların ağı (</a:t>
            </a:r>
            <a:r>
              <a:rPr lang="en-US" altLang="en-US" sz="2000" smtClean="0">
                <a:solidFill>
                  <a:srgbClr val="FF0000"/>
                </a:solidFill>
              </a:rPr>
              <a:t>network of networks</a:t>
            </a:r>
            <a:r>
              <a:rPr lang="tr-TR" altLang="en-US" sz="2000" smtClean="0">
                <a:solidFill>
                  <a:srgbClr val="FF0000"/>
                </a:solidFill>
              </a:rPr>
              <a:t>)</a:t>
            </a:r>
            <a:r>
              <a:rPr lang="en-US" altLang="en-US" sz="2000" smtClean="0">
                <a:solidFill>
                  <a:srgbClr val="FF0000"/>
                </a:solidFill>
              </a:rPr>
              <a:t>”</a:t>
            </a:r>
          </a:p>
          <a:p>
            <a:pPr lvl="1">
              <a:lnSpc>
                <a:spcPct val="90000"/>
              </a:lnSpc>
            </a:pPr>
            <a:r>
              <a:rPr lang="tr-TR" altLang="en-US" sz="1800" smtClean="0"/>
              <a:t>Hiyerarşik</a:t>
            </a:r>
          </a:p>
          <a:p>
            <a:pPr lvl="1">
              <a:lnSpc>
                <a:spcPct val="90000"/>
              </a:lnSpc>
            </a:pPr>
            <a:r>
              <a:rPr lang="tr-TR" altLang="en-US" sz="1800" smtClean="0"/>
              <a:t>Internet Servis Sağlayıcılar (ISP)</a:t>
            </a:r>
            <a:endParaRPr lang="en-US" altLang="en-US" sz="1800" smtClean="0"/>
          </a:p>
          <a:p>
            <a:pPr lvl="1">
              <a:lnSpc>
                <a:spcPct val="90000"/>
              </a:lnSpc>
            </a:pPr>
            <a:r>
              <a:rPr lang="tr-TR" altLang="en-US" sz="1800" smtClean="0"/>
              <a:t>genel</a:t>
            </a:r>
            <a:r>
              <a:rPr lang="en-US" altLang="en-US" sz="1800" smtClean="0"/>
              <a:t> Internet </a:t>
            </a:r>
            <a:r>
              <a:rPr lang="tr-TR" altLang="en-US" sz="1800" smtClean="0"/>
              <a:t>vs</a:t>
            </a:r>
            <a:r>
              <a:rPr lang="en-US" altLang="en-US" sz="1800" smtClean="0"/>
              <a:t> </a:t>
            </a:r>
            <a:r>
              <a:rPr lang="tr-TR" altLang="en-US" sz="1800" smtClean="0"/>
              <a:t>özel</a:t>
            </a:r>
            <a:r>
              <a:rPr lang="en-US" altLang="en-US" sz="1800" smtClean="0"/>
              <a:t> intranet</a:t>
            </a:r>
          </a:p>
          <a:p>
            <a:pPr>
              <a:lnSpc>
                <a:spcPct val="90000"/>
              </a:lnSpc>
            </a:pPr>
            <a:r>
              <a:rPr lang="en-US" altLang="en-US" sz="2000" smtClean="0"/>
              <a:t>Internet </a:t>
            </a:r>
            <a:r>
              <a:rPr lang="tr-TR" altLang="en-US" sz="2000" smtClean="0"/>
              <a:t>standartları</a:t>
            </a:r>
            <a:endParaRPr lang="en-US" altLang="en-US" sz="2000" smtClean="0"/>
          </a:p>
          <a:p>
            <a:pPr lvl="1">
              <a:lnSpc>
                <a:spcPct val="90000"/>
              </a:lnSpc>
            </a:pPr>
            <a:r>
              <a:rPr lang="en-US" altLang="en-US" sz="1800" smtClean="0"/>
              <a:t>RFC: Request for comments</a:t>
            </a:r>
          </a:p>
          <a:p>
            <a:pPr lvl="1">
              <a:lnSpc>
                <a:spcPct val="90000"/>
              </a:lnSpc>
            </a:pPr>
            <a:r>
              <a:rPr lang="en-US" altLang="en-US" sz="1800" smtClean="0"/>
              <a:t>IETF: Internet Engineering Task Force</a:t>
            </a:r>
            <a:endParaRPr lang="tr-TR" altLang="en-US" sz="1800" smtClean="0"/>
          </a:p>
          <a:p>
            <a:pPr lvl="1">
              <a:lnSpc>
                <a:spcPct val="90000"/>
              </a:lnSpc>
            </a:pPr>
            <a:r>
              <a:rPr lang="tr-TR" altLang="en-US" sz="2000" smtClean="0"/>
              <a:t>Tüm RFC’lerin listesi ~5350: </a:t>
            </a:r>
            <a:r>
              <a:rPr lang="en-US" altLang="en-US" sz="2000" smtClean="0"/>
              <a:t>http://www.ietf.org/iesg/1rfc_index.txt</a:t>
            </a:r>
          </a:p>
        </p:txBody>
      </p:sp>
      <p:sp>
        <p:nvSpPr>
          <p:cNvPr id="21510" name="Freeform 4"/>
          <p:cNvSpPr>
            <a:spLocks/>
          </p:cNvSpPr>
          <p:nvPr/>
        </p:nvSpPr>
        <p:spPr bwMode="auto">
          <a:xfrm>
            <a:off x="6797675" y="264795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1511" name="Freeform 5"/>
          <p:cNvSpPr>
            <a:spLocks/>
          </p:cNvSpPr>
          <p:nvPr/>
        </p:nvSpPr>
        <p:spPr bwMode="auto">
          <a:xfrm>
            <a:off x="4918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1512" name="Freeform 6"/>
          <p:cNvSpPr>
            <a:spLocks/>
          </p:cNvSpPr>
          <p:nvPr/>
        </p:nvSpPr>
        <p:spPr bwMode="auto">
          <a:xfrm>
            <a:off x="5286375" y="395605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21513" name="Group 7"/>
          <p:cNvGrpSpPr>
            <a:grpSpLocks/>
          </p:cNvGrpSpPr>
          <p:nvPr/>
        </p:nvGrpSpPr>
        <p:grpSpPr bwMode="auto">
          <a:xfrm>
            <a:off x="5035550" y="2640013"/>
            <a:ext cx="733425" cy="319087"/>
            <a:chOff x="3552" y="246"/>
            <a:chExt cx="527" cy="248"/>
          </a:xfrm>
        </p:grpSpPr>
        <p:graphicFrame>
          <p:nvGraphicFramePr>
            <p:cNvPr id="21761"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098"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62"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099" name="Clip" r:id="rId6" imgW="681706" imgH="480401" progId="MS_ClipArt_Gallery.2">
                    <p:embed/>
                  </p:oleObj>
                </mc:Choice>
                <mc:Fallback>
                  <p:oleObj name="Clip" r:id="rId6"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63"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514" name="Group 11"/>
          <p:cNvGrpSpPr>
            <a:grpSpLocks/>
          </p:cNvGrpSpPr>
          <p:nvPr/>
        </p:nvGrpSpPr>
        <p:grpSpPr bwMode="auto">
          <a:xfrm>
            <a:off x="5035550" y="3235325"/>
            <a:ext cx="733425" cy="319088"/>
            <a:chOff x="3552" y="246"/>
            <a:chExt cx="527" cy="248"/>
          </a:xfrm>
        </p:grpSpPr>
        <p:graphicFrame>
          <p:nvGraphicFramePr>
            <p:cNvPr id="21758"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100"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59"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101" name="Clip" r:id="rId9" imgW="681706" imgH="480401" progId="MS_ClipArt_Gallery.2">
                    <p:embed/>
                  </p:oleObj>
                </mc:Choice>
                <mc:Fallback>
                  <p:oleObj name="Clip" r:id="rId9"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60"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515" name="Group 15"/>
          <p:cNvGrpSpPr>
            <a:grpSpLocks/>
          </p:cNvGrpSpPr>
          <p:nvPr/>
        </p:nvGrpSpPr>
        <p:grpSpPr bwMode="auto">
          <a:xfrm>
            <a:off x="5411788" y="3022600"/>
            <a:ext cx="69850" cy="214313"/>
            <a:chOff x="3842" y="406"/>
            <a:chExt cx="51" cy="167"/>
          </a:xfrm>
        </p:grpSpPr>
        <p:sp>
          <p:nvSpPr>
            <p:cNvPr id="21755"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56"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57"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1516" name="Group 19"/>
          <p:cNvGrpSpPr>
            <a:grpSpLocks/>
          </p:cNvGrpSpPr>
          <p:nvPr/>
        </p:nvGrpSpPr>
        <p:grpSpPr bwMode="auto">
          <a:xfrm>
            <a:off x="5881688" y="3525838"/>
            <a:ext cx="209550" cy="395287"/>
            <a:chOff x="4180" y="783"/>
            <a:chExt cx="150" cy="307"/>
          </a:xfrm>
        </p:grpSpPr>
        <p:sp>
          <p:nvSpPr>
            <p:cNvPr id="21747"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8"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9"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50"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51"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52"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53"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54"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1517" name="Group 28"/>
          <p:cNvGrpSpPr>
            <a:grpSpLocks/>
          </p:cNvGrpSpPr>
          <p:nvPr/>
        </p:nvGrpSpPr>
        <p:grpSpPr bwMode="auto">
          <a:xfrm rot="-5400000">
            <a:off x="6194425" y="3603625"/>
            <a:ext cx="80963" cy="233363"/>
            <a:chOff x="3842" y="406"/>
            <a:chExt cx="51" cy="167"/>
          </a:xfrm>
        </p:grpSpPr>
        <p:sp>
          <p:nvSpPr>
            <p:cNvPr id="21744"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5"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6"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1518" name="Line 32"/>
          <p:cNvSpPr>
            <a:spLocks noChangeShapeType="1"/>
          </p:cNvSpPr>
          <p:nvPr/>
        </p:nvSpPr>
        <p:spPr bwMode="auto">
          <a:xfrm>
            <a:off x="6018213" y="343376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19" name="Line 33"/>
          <p:cNvSpPr>
            <a:spLocks noChangeShapeType="1"/>
          </p:cNvSpPr>
          <p:nvPr/>
        </p:nvSpPr>
        <p:spPr bwMode="auto">
          <a:xfrm>
            <a:off x="6021388" y="343058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20" name="Line 34"/>
          <p:cNvSpPr>
            <a:spLocks noChangeShapeType="1"/>
          </p:cNvSpPr>
          <p:nvPr/>
        </p:nvSpPr>
        <p:spPr bwMode="auto">
          <a:xfrm>
            <a:off x="6516688" y="342900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21" name="Line 35"/>
          <p:cNvSpPr>
            <a:spLocks noChangeShapeType="1"/>
          </p:cNvSpPr>
          <p:nvPr/>
        </p:nvSpPr>
        <p:spPr bwMode="auto">
          <a:xfrm>
            <a:off x="5718175" y="289401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22" name="Line 36"/>
          <p:cNvSpPr>
            <a:spLocks noChangeShapeType="1"/>
          </p:cNvSpPr>
          <p:nvPr/>
        </p:nvSpPr>
        <p:spPr bwMode="auto">
          <a:xfrm flipV="1">
            <a:off x="5730875" y="317976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23" name="Line 37"/>
          <p:cNvSpPr>
            <a:spLocks noChangeShapeType="1"/>
          </p:cNvSpPr>
          <p:nvPr/>
        </p:nvSpPr>
        <p:spPr bwMode="auto">
          <a:xfrm flipV="1">
            <a:off x="6257925" y="326548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1524" name="Group 38"/>
          <p:cNvGrpSpPr>
            <a:grpSpLocks/>
          </p:cNvGrpSpPr>
          <p:nvPr/>
        </p:nvGrpSpPr>
        <p:grpSpPr bwMode="auto">
          <a:xfrm>
            <a:off x="6386513" y="3513138"/>
            <a:ext cx="209550" cy="395287"/>
            <a:chOff x="4180" y="783"/>
            <a:chExt cx="150" cy="307"/>
          </a:xfrm>
        </p:grpSpPr>
        <p:sp>
          <p:nvSpPr>
            <p:cNvPr id="21736"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37"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38"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39"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0"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41"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42"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43"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1525" name="Group 47"/>
          <p:cNvGrpSpPr>
            <a:grpSpLocks/>
          </p:cNvGrpSpPr>
          <p:nvPr/>
        </p:nvGrpSpPr>
        <p:grpSpPr bwMode="auto">
          <a:xfrm>
            <a:off x="5419725" y="4122738"/>
            <a:ext cx="479425" cy="925512"/>
            <a:chOff x="3314" y="1248"/>
            <a:chExt cx="344" cy="694"/>
          </a:xfrm>
        </p:grpSpPr>
        <p:graphicFrame>
          <p:nvGraphicFramePr>
            <p:cNvPr id="21727"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102"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28"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1729"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103"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30"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1731" name="Group 52"/>
            <p:cNvGrpSpPr>
              <a:grpSpLocks/>
            </p:cNvGrpSpPr>
            <p:nvPr/>
          </p:nvGrpSpPr>
          <p:grpSpPr bwMode="auto">
            <a:xfrm>
              <a:off x="3404" y="1504"/>
              <a:ext cx="51" cy="167"/>
              <a:chOff x="3842" y="406"/>
              <a:chExt cx="51" cy="167"/>
            </a:xfrm>
          </p:grpSpPr>
          <p:sp>
            <p:nvSpPr>
              <p:cNvPr id="21733"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34"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35"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1732"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aphicFrame>
        <p:nvGraphicFramePr>
          <p:cNvPr id="21526" name="Object 57"/>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4104" name="Clip" r:id="rId12" imgW="1307263" imgH="1084139" progId="MS_ClipArt_Gallery.2">
                  <p:embed/>
                </p:oleObj>
              </mc:Choice>
              <mc:Fallback>
                <p:oleObj name="Clip" r:id="rId12"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7" name="Object 58"/>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4105" name="Clip" r:id="rId13" imgW="1307263" imgH="1084139" progId="MS_ClipArt_Gallery.2">
                  <p:embed/>
                </p:oleObj>
              </mc:Choice>
              <mc:Fallback>
                <p:oleObj name="Clip" r:id="rId13"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8" name="Oval 59"/>
          <p:cNvSpPr>
            <a:spLocks noChangeArrowheads="1"/>
          </p:cNvSpPr>
          <p:nvPr/>
        </p:nvSpPr>
        <p:spPr bwMode="auto">
          <a:xfrm rot="-5400000">
            <a:off x="6090444" y="522525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529" name="Oval 60"/>
          <p:cNvSpPr>
            <a:spLocks noChangeArrowheads="1"/>
          </p:cNvSpPr>
          <p:nvPr/>
        </p:nvSpPr>
        <p:spPr bwMode="auto">
          <a:xfrm rot="-5400000">
            <a:off x="6175376" y="522287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530" name="Oval 61"/>
          <p:cNvSpPr>
            <a:spLocks noChangeArrowheads="1"/>
          </p:cNvSpPr>
          <p:nvPr/>
        </p:nvSpPr>
        <p:spPr bwMode="auto">
          <a:xfrm rot="-5400000">
            <a:off x="6253162" y="522763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531" name="Line 62"/>
          <p:cNvSpPr>
            <a:spLocks noChangeShapeType="1"/>
          </p:cNvSpPr>
          <p:nvPr/>
        </p:nvSpPr>
        <p:spPr bwMode="auto">
          <a:xfrm rot="-5400000">
            <a:off x="6512719" y="510778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32" name="Line 63"/>
          <p:cNvSpPr>
            <a:spLocks noChangeShapeType="1"/>
          </p:cNvSpPr>
          <p:nvPr/>
        </p:nvSpPr>
        <p:spPr bwMode="auto">
          <a:xfrm rot="5400000" flipH="1">
            <a:off x="5886450" y="509905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33" name="Line 64"/>
          <p:cNvSpPr>
            <a:spLocks noChangeShapeType="1"/>
          </p:cNvSpPr>
          <p:nvPr/>
        </p:nvSpPr>
        <p:spPr bwMode="auto">
          <a:xfrm rot="16200000" flipV="1">
            <a:off x="6233319" y="476011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34" name="Line 65"/>
          <p:cNvSpPr>
            <a:spLocks noChangeShapeType="1"/>
          </p:cNvSpPr>
          <p:nvPr/>
        </p:nvSpPr>
        <p:spPr bwMode="auto">
          <a:xfrm flipV="1">
            <a:off x="5899150" y="469900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35" name="Line 66"/>
          <p:cNvSpPr>
            <a:spLocks noChangeShapeType="1"/>
          </p:cNvSpPr>
          <p:nvPr/>
        </p:nvSpPr>
        <p:spPr bwMode="auto">
          <a:xfrm>
            <a:off x="6500813" y="474503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36" name="Line 67"/>
          <p:cNvSpPr>
            <a:spLocks noChangeShapeType="1"/>
          </p:cNvSpPr>
          <p:nvPr/>
        </p:nvSpPr>
        <p:spPr bwMode="auto">
          <a:xfrm flipH="1">
            <a:off x="7296150" y="474186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1537" name="Object 68"/>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4106" name="Clip" r:id="rId14" imgW="982811" imgH="1208363" progId="MS_ClipArt_Gallery.2">
                  <p:embed/>
                </p:oleObj>
              </mc:Choice>
              <mc:Fallback>
                <p:oleObj name="Clip" r:id="rId14"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8" name="Object 69"/>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4107" name="Clip" r:id="rId16" imgW="982811" imgH="1208363" progId="MS_ClipArt_Gallery.2">
                  <p:embed/>
                </p:oleObj>
              </mc:Choice>
              <mc:Fallback>
                <p:oleObj name="Clip" r:id="rId16"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9" name="Freeform 70"/>
          <p:cNvSpPr>
            <a:spLocks/>
          </p:cNvSpPr>
          <p:nvPr/>
        </p:nvSpPr>
        <p:spPr bwMode="auto">
          <a:xfrm>
            <a:off x="6218238"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21540" name="Group 71"/>
          <p:cNvGrpSpPr>
            <a:grpSpLocks/>
          </p:cNvGrpSpPr>
          <p:nvPr/>
        </p:nvGrpSpPr>
        <p:grpSpPr bwMode="auto">
          <a:xfrm>
            <a:off x="6484938" y="5572125"/>
            <a:ext cx="406400" cy="427038"/>
            <a:chOff x="2870" y="1518"/>
            <a:chExt cx="292" cy="320"/>
          </a:xfrm>
        </p:grpSpPr>
        <p:graphicFrame>
          <p:nvGraphicFramePr>
            <p:cNvPr id="21725"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08" name="Clip" r:id="rId17" imgW="826829" imgH="840406" progId="MS_ClipArt_Gallery.2">
                    <p:embed/>
                  </p:oleObj>
                </mc:Choice>
                <mc:Fallback>
                  <p:oleObj name="Clip" r:id="rId17"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26"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09" name="Clip" r:id="rId19" imgW="1268295" imgH="1199426" progId="MS_ClipArt_Gallery.2">
                    <p:embed/>
                  </p:oleObj>
                </mc:Choice>
                <mc:Fallback>
                  <p:oleObj name="Clip" r:id="rId19"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41" name="Group 74"/>
          <p:cNvGrpSpPr>
            <a:grpSpLocks/>
          </p:cNvGrpSpPr>
          <p:nvPr/>
        </p:nvGrpSpPr>
        <p:grpSpPr bwMode="auto">
          <a:xfrm>
            <a:off x="7262813" y="5603875"/>
            <a:ext cx="406400" cy="427038"/>
            <a:chOff x="2870" y="1518"/>
            <a:chExt cx="292" cy="320"/>
          </a:xfrm>
        </p:grpSpPr>
        <p:graphicFrame>
          <p:nvGraphicFramePr>
            <p:cNvPr id="21723"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10" name="Clip" r:id="rId21" imgW="826829" imgH="840406" progId="MS_ClipArt_Gallery.2">
                    <p:embed/>
                  </p:oleObj>
                </mc:Choice>
                <mc:Fallback>
                  <p:oleObj name="Clip" r:id="rId21"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24"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11" name="Clip" r:id="rId22" imgW="1268295" imgH="1199426" progId="MS_ClipArt_Gallery.2">
                    <p:embed/>
                  </p:oleObj>
                </mc:Choice>
                <mc:Fallback>
                  <p:oleObj name="Clip" r:id="rId22"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42" name="Group 77"/>
          <p:cNvGrpSpPr>
            <a:grpSpLocks/>
          </p:cNvGrpSpPr>
          <p:nvPr/>
        </p:nvGrpSpPr>
        <p:grpSpPr bwMode="auto">
          <a:xfrm>
            <a:off x="6848475" y="5319713"/>
            <a:ext cx="379413" cy="376237"/>
            <a:chOff x="4733" y="2082"/>
            <a:chExt cx="272" cy="282"/>
          </a:xfrm>
        </p:grpSpPr>
        <p:graphicFrame>
          <p:nvGraphicFramePr>
            <p:cNvPr id="21721"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112" name="Clip" r:id="rId23" imgW="826829" imgH="840406" progId="MS_ClipArt_Gallery.2">
                    <p:embed/>
                  </p:oleObj>
                </mc:Choice>
                <mc:Fallback>
                  <p:oleObj name="Clip" r:id="rId23"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22"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1543" name="Line 80"/>
          <p:cNvSpPr>
            <a:spLocks noChangeShapeType="1"/>
          </p:cNvSpPr>
          <p:nvPr/>
        </p:nvSpPr>
        <p:spPr bwMode="auto">
          <a:xfrm>
            <a:off x="7154863" y="52228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1544" name="Group 81"/>
          <p:cNvGrpSpPr>
            <a:grpSpLocks/>
          </p:cNvGrpSpPr>
          <p:nvPr/>
        </p:nvGrpSpPr>
        <p:grpSpPr bwMode="auto">
          <a:xfrm>
            <a:off x="7875588" y="4646613"/>
            <a:ext cx="207962" cy="409575"/>
            <a:chOff x="4180" y="783"/>
            <a:chExt cx="150" cy="307"/>
          </a:xfrm>
        </p:grpSpPr>
        <p:sp>
          <p:nvSpPr>
            <p:cNvPr id="21713" name="AutoShape 8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14" name="Rectangle 8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15"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16"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17" name="Line 8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18" name="Line 8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19"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20" name="Rectangle 8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1545" name="Group 90"/>
          <p:cNvGrpSpPr>
            <a:grpSpLocks/>
          </p:cNvGrpSpPr>
          <p:nvPr/>
        </p:nvGrpSpPr>
        <p:grpSpPr bwMode="auto">
          <a:xfrm>
            <a:off x="7862888" y="5091113"/>
            <a:ext cx="207962" cy="409575"/>
            <a:chOff x="4180" y="783"/>
            <a:chExt cx="150" cy="307"/>
          </a:xfrm>
        </p:grpSpPr>
        <p:sp>
          <p:nvSpPr>
            <p:cNvPr id="21705" name="AutoShape 9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06" name="Rectangle 9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07"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08"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09" name="Line 9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10" name="Line 9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11"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712" name="Rectangle 9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1546" name="Line 99"/>
          <p:cNvSpPr>
            <a:spLocks noChangeShapeType="1"/>
          </p:cNvSpPr>
          <p:nvPr/>
        </p:nvSpPr>
        <p:spPr bwMode="auto">
          <a:xfrm rot="5400000" flipH="1">
            <a:off x="7489031" y="502046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47" name="Line 100"/>
          <p:cNvSpPr>
            <a:spLocks noChangeShapeType="1"/>
          </p:cNvSpPr>
          <p:nvPr/>
        </p:nvSpPr>
        <p:spPr bwMode="auto">
          <a:xfrm rot="-5400000">
            <a:off x="7843044" y="527288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48" name="Line 101"/>
          <p:cNvSpPr>
            <a:spLocks noChangeShapeType="1"/>
          </p:cNvSpPr>
          <p:nvPr/>
        </p:nvSpPr>
        <p:spPr bwMode="auto">
          <a:xfrm rot="-5400000">
            <a:off x="7832725" y="480377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49" name="Line 102"/>
          <p:cNvSpPr>
            <a:spLocks noChangeShapeType="1"/>
          </p:cNvSpPr>
          <p:nvPr/>
        </p:nvSpPr>
        <p:spPr bwMode="auto">
          <a:xfrm flipV="1">
            <a:off x="6511925" y="294481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0" name="Line 103"/>
          <p:cNvSpPr>
            <a:spLocks noChangeShapeType="1"/>
          </p:cNvSpPr>
          <p:nvPr/>
        </p:nvSpPr>
        <p:spPr bwMode="auto">
          <a:xfrm>
            <a:off x="7446963" y="292893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1" name="Line 104"/>
          <p:cNvSpPr>
            <a:spLocks noChangeShapeType="1"/>
          </p:cNvSpPr>
          <p:nvPr/>
        </p:nvSpPr>
        <p:spPr bwMode="auto">
          <a:xfrm flipH="1">
            <a:off x="7966075" y="326548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2" name="Line 105"/>
          <p:cNvSpPr>
            <a:spLocks noChangeShapeType="1"/>
          </p:cNvSpPr>
          <p:nvPr/>
        </p:nvSpPr>
        <p:spPr bwMode="auto">
          <a:xfrm>
            <a:off x="7196138" y="304165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3" name="Line 106"/>
          <p:cNvSpPr>
            <a:spLocks noChangeShapeType="1"/>
          </p:cNvSpPr>
          <p:nvPr/>
        </p:nvSpPr>
        <p:spPr bwMode="auto">
          <a:xfrm>
            <a:off x="7221538" y="368935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4" name="Line 107"/>
          <p:cNvSpPr>
            <a:spLocks noChangeShapeType="1"/>
          </p:cNvSpPr>
          <p:nvPr/>
        </p:nvSpPr>
        <p:spPr bwMode="auto">
          <a:xfrm flipH="1">
            <a:off x="7681913" y="415448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5" name="Line 108"/>
          <p:cNvSpPr>
            <a:spLocks noChangeShapeType="1"/>
          </p:cNvSpPr>
          <p:nvPr/>
        </p:nvSpPr>
        <p:spPr bwMode="auto">
          <a:xfrm flipH="1">
            <a:off x="7454900" y="323373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6" name="Line 109"/>
          <p:cNvSpPr>
            <a:spLocks noChangeShapeType="1"/>
          </p:cNvSpPr>
          <p:nvPr/>
        </p:nvSpPr>
        <p:spPr bwMode="auto">
          <a:xfrm flipH="1">
            <a:off x="7464425" y="267335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7" name="Line 110"/>
          <p:cNvSpPr>
            <a:spLocks noChangeShapeType="1"/>
          </p:cNvSpPr>
          <p:nvPr/>
        </p:nvSpPr>
        <p:spPr bwMode="auto">
          <a:xfrm flipH="1">
            <a:off x="8181975" y="284956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58" name="Text Box 111"/>
          <p:cNvSpPr txBox="1">
            <a:spLocks noChangeArrowheads="1"/>
          </p:cNvSpPr>
          <p:nvPr/>
        </p:nvSpPr>
        <p:spPr bwMode="auto">
          <a:xfrm>
            <a:off x="5419725" y="2487613"/>
            <a:ext cx="149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Ulusal veya</a:t>
            </a:r>
          </a:p>
          <a:p>
            <a:pPr>
              <a:spcBef>
                <a:spcPct val="0"/>
              </a:spcBef>
              <a:buClrTx/>
              <a:buSzTx/>
              <a:buFontTx/>
              <a:buNone/>
            </a:pPr>
            <a:r>
              <a:rPr lang="tr-TR" altLang="en-US" sz="2000">
                <a:solidFill>
                  <a:srgbClr val="FF0000"/>
                </a:solidFill>
              </a:rPr>
              <a:t>Global ISS</a:t>
            </a:r>
            <a:endParaRPr lang="en-US" altLang="en-US" sz="2400">
              <a:latin typeface="Times New Roman" pitchFamily="18" charset="0"/>
            </a:endParaRPr>
          </a:p>
        </p:txBody>
      </p:sp>
      <p:sp>
        <p:nvSpPr>
          <p:cNvPr id="21559" name="Text Box 112"/>
          <p:cNvSpPr txBox="1">
            <a:spLocks noChangeArrowheads="1"/>
          </p:cNvSpPr>
          <p:nvPr/>
        </p:nvSpPr>
        <p:spPr bwMode="auto">
          <a:xfrm>
            <a:off x="5353050" y="5499100"/>
            <a:ext cx="1025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Şirket </a:t>
            </a:r>
          </a:p>
          <a:p>
            <a:pPr>
              <a:spcBef>
                <a:spcPct val="0"/>
              </a:spcBef>
              <a:buClrTx/>
              <a:buSzTx/>
              <a:buFontTx/>
              <a:buNone/>
            </a:pPr>
            <a:r>
              <a:rPr lang="tr-TR" altLang="en-US" sz="2000">
                <a:solidFill>
                  <a:srgbClr val="FF0000"/>
                </a:solidFill>
              </a:rPr>
              <a:t>ağı</a:t>
            </a:r>
            <a:endParaRPr lang="en-US" altLang="en-US" sz="2400">
              <a:latin typeface="Times New Roman" pitchFamily="18" charset="0"/>
            </a:endParaRPr>
          </a:p>
        </p:txBody>
      </p:sp>
      <p:sp>
        <p:nvSpPr>
          <p:cNvPr id="21560" name="Text Box 113"/>
          <p:cNvSpPr txBox="1">
            <a:spLocks noChangeArrowheads="1"/>
          </p:cNvSpPr>
          <p:nvPr/>
        </p:nvSpPr>
        <p:spPr bwMode="auto">
          <a:xfrm>
            <a:off x="6948488" y="3640138"/>
            <a:ext cx="1722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tr-TR" altLang="en-US" sz="2000">
                <a:solidFill>
                  <a:srgbClr val="FF0000"/>
                </a:solidFill>
              </a:rPr>
              <a:t>Yerel veya</a:t>
            </a:r>
          </a:p>
          <a:p>
            <a:pPr>
              <a:spcBef>
                <a:spcPct val="0"/>
              </a:spcBef>
              <a:buClrTx/>
              <a:buSzTx/>
              <a:buFontTx/>
              <a:buNone/>
            </a:pPr>
            <a:r>
              <a:rPr lang="tr-TR" altLang="en-US" sz="2000">
                <a:solidFill>
                  <a:srgbClr val="FF0000"/>
                </a:solidFill>
              </a:rPr>
              <a:t>Bölgesel ISS</a:t>
            </a:r>
            <a:endParaRPr lang="en-US" altLang="en-US" sz="2000">
              <a:solidFill>
                <a:srgbClr val="FF0000"/>
              </a:solidFill>
            </a:endParaRPr>
          </a:p>
        </p:txBody>
      </p:sp>
      <p:grpSp>
        <p:nvGrpSpPr>
          <p:cNvPr id="21561" name="Group 114"/>
          <p:cNvGrpSpPr>
            <a:grpSpLocks/>
          </p:cNvGrpSpPr>
          <p:nvPr/>
        </p:nvGrpSpPr>
        <p:grpSpPr bwMode="auto">
          <a:xfrm>
            <a:off x="5851525" y="1243013"/>
            <a:ext cx="501650" cy="233362"/>
            <a:chOff x="3600" y="219"/>
            <a:chExt cx="360" cy="175"/>
          </a:xfrm>
        </p:grpSpPr>
        <p:sp>
          <p:nvSpPr>
            <p:cNvPr id="21692" name="Oval 1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93" name="Line 11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94" name="Line 11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95" name="Rectangle 11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96" name="Oval 1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97" name="Group 120"/>
            <p:cNvGrpSpPr>
              <a:grpSpLocks/>
            </p:cNvGrpSpPr>
            <p:nvPr/>
          </p:nvGrpSpPr>
          <p:grpSpPr bwMode="auto">
            <a:xfrm>
              <a:off x="3686" y="244"/>
              <a:ext cx="177" cy="66"/>
              <a:chOff x="2848" y="848"/>
              <a:chExt cx="140" cy="98"/>
            </a:xfrm>
          </p:grpSpPr>
          <p:sp>
            <p:nvSpPr>
              <p:cNvPr id="21702"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03"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04"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98" name="Group 124"/>
            <p:cNvGrpSpPr>
              <a:grpSpLocks/>
            </p:cNvGrpSpPr>
            <p:nvPr/>
          </p:nvGrpSpPr>
          <p:grpSpPr bwMode="auto">
            <a:xfrm flipV="1">
              <a:off x="3686" y="243"/>
              <a:ext cx="177" cy="66"/>
              <a:chOff x="2848" y="848"/>
              <a:chExt cx="140" cy="98"/>
            </a:xfrm>
          </p:grpSpPr>
          <p:sp>
            <p:nvSpPr>
              <p:cNvPr id="21699"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00"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701"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62" name="Group 128"/>
          <p:cNvGrpSpPr>
            <a:grpSpLocks/>
          </p:cNvGrpSpPr>
          <p:nvPr/>
        </p:nvGrpSpPr>
        <p:grpSpPr bwMode="auto">
          <a:xfrm>
            <a:off x="5861050" y="1819275"/>
            <a:ext cx="209550" cy="409575"/>
            <a:chOff x="4180" y="783"/>
            <a:chExt cx="150" cy="307"/>
          </a:xfrm>
        </p:grpSpPr>
        <p:sp>
          <p:nvSpPr>
            <p:cNvPr id="21684" name="AutoShape 12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85" name="Rectangle 13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86" name="Rectangle 1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87" name="AutoShape 1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88" name="Line 13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89" name="Line 13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90" name="Rectangle 1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91" name="Rectangle 13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aphicFrame>
        <p:nvGraphicFramePr>
          <p:cNvPr id="21563" name="Object 137"/>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4113" name="Clip" r:id="rId24" imgW="1307263" imgH="1084139" progId="MS_ClipArt_Gallery.2">
                  <p:embed/>
                </p:oleObj>
              </mc:Choice>
              <mc:Fallback>
                <p:oleObj name="Clip" r:id="rId2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64" name="Group 138"/>
          <p:cNvGrpSpPr>
            <a:grpSpLocks/>
          </p:cNvGrpSpPr>
          <p:nvPr/>
        </p:nvGrpSpPr>
        <p:grpSpPr bwMode="auto">
          <a:xfrm>
            <a:off x="7053263" y="1903413"/>
            <a:ext cx="406400" cy="427037"/>
            <a:chOff x="2870" y="1518"/>
            <a:chExt cx="292" cy="320"/>
          </a:xfrm>
        </p:grpSpPr>
        <p:graphicFrame>
          <p:nvGraphicFramePr>
            <p:cNvPr id="21682" name="Object 13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114" name="Clip" r:id="rId25" imgW="826829" imgH="840406" progId="MS_ClipArt_Gallery.2">
                    <p:embed/>
                  </p:oleObj>
                </mc:Choice>
                <mc:Fallback>
                  <p:oleObj name="Clip" r:id="rId25"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83" name="Object 14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115" name="Clip" r:id="rId26" imgW="1268295" imgH="1199426" progId="MS_ClipArt_Gallery.2">
                    <p:embed/>
                  </p:oleObj>
                </mc:Choice>
                <mc:Fallback>
                  <p:oleObj name="Clip" r:id="rId26"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65" name="Group 141"/>
          <p:cNvGrpSpPr>
            <a:grpSpLocks/>
          </p:cNvGrpSpPr>
          <p:nvPr/>
        </p:nvGrpSpPr>
        <p:grpSpPr bwMode="auto">
          <a:xfrm>
            <a:off x="5992813" y="3041650"/>
            <a:ext cx="501650" cy="233363"/>
            <a:chOff x="3600" y="219"/>
            <a:chExt cx="360" cy="175"/>
          </a:xfrm>
        </p:grpSpPr>
        <p:sp>
          <p:nvSpPr>
            <p:cNvPr id="21669"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70" name="Line 14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71" name="Line 14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72" name="Rectangle 14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73"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74" name="Group 147"/>
            <p:cNvGrpSpPr>
              <a:grpSpLocks/>
            </p:cNvGrpSpPr>
            <p:nvPr/>
          </p:nvGrpSpPr>
          <p:grpSpPr bwMode="auto">
            <a:xfrm>
              <a:off x="3686" y="244"/>
              <a:ext cx="177" cy="66"/>
              <a:chOff x="2848" y="848"/>
              <a:chExt cx="140" cy="98"/>
            </a:xfrm>
          </p:grpSpPr>
          <p:sp>
            <p:nvSpPr>
              <p:cNvPr id="21679" name="Line 1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80" name="Line 1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81" name="Line 1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75" name="Group 151"/>
            <p:cNvGrpSpPr>
              <a:grpSpLocks/>
            </p:cNvGrpSpPr>
            <p:nvPr/>
          </p:nvGrpSpPr>
          <p:grpSpPr bwMode="auto">
            <a:xfrm flipV="1">
              <a:off x="3686" y="243"/>
              <a:ext cx="177" cy="66"/>
              <a:chOff x="2848" y="848"/>
              <a:chExt cx="140" cy="98"/>
            </a:xfrm>
          </p:grpSpPr>
          <p:sp>
            <p:nvSpPr>
              <p:cNvPr id="21676" name="Line 1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77" name="Line 1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78" name="Line 1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66" name="Group 155"/>
          <p:cNvGrpSpPr>
            <a:grpSpLocks/>
          </p:cNvGrpSpPr>
          <p:nvPr/>
        </p:nvGrpSpPr>
        <p:grpSpPr bwMode="auto">
          <a:xfrm>
            <a:off x="6945313" y="2813050"/>
            <a:ext cx="501650" cy="233363"/>
            <a:chOff x="3600" y="219"/>
            <a:chExt cx="360" cy="175"/>
          </a:xfrm>
        </p:grpSpPr>
        <p:sp>
          <p:nvSpPr>
            <p:cNvPr id="21656"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57" name="Line 15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8" name="Line 15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9" name="Rectangle 15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60"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61" name="Group 161"/>
            <p:cNvGrpSpPr>
              <a:grpSpLocks/>
            </p:cNvGrpSpPr>
            <p:nvPr/>
          </p:nvGrpSpPr>
          <p:grpSpPr bwMode="auto">
            <a:xfrm>
              <a:off x="3686" y="244"/>
              <a:ext cx="177" cy="66"/>
              <a:chOff x="2848" y="848"/>
              <a:chExt cx="140" cy="98"/>
            </a:xfrm>
          </p:grpSpPr>
          <p:sp>
            <p:nvSpPr>
              <p:cNvPr id="21666" name="Line 16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67" name="Line 16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68" name="Line 16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62" name="Group 165"/>
            <p:cNvGrpSpPr>
              <a:grpSpLocks/>
            </p:cNvGrpSpPr>
            <p:nvPr/>
          </p:nvGrpSpPr>
          <p:grpSpPr bwMode="auto">
            <a:xfrm flipV="1">
              <a:off x="3686" y="243"/>
              <a:ext cx="177" cy="66"/>
              <a:chOff x="2848" y="848"/>
              <a:chExt cx="140" cy="98"/>
            </a:xfrm>
          </p:grpSpPr>
          <p:sp>
            <p:nvSpPr>
              <p:cNvPr id="21663" name="Line 1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64" name="Line 1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65" name="Line 1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67" name="Group 169"/>
          <p:cNvGrpSpPr>
            <a:grpSpLocks/>
          </p:cNvGrpSpPr>
          <p:nvPr/>
        </p:nvGrpSpPr>
        <p:grpSpPr bwMode="auto">
          <a:xfrm>
            <a:off x="6962775" y="3470275"/>
            <a:ext cx="501650" cy="233363"/>
            <a:chOff x="3600" y="219"/>
            <a:chExt cx="360" cy="175"/>
          </a:xfrm>
        </p:grpSpPr>
        <p:sp>
          <p:nvSpPr>
            <p:cNvPr id="21643"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44" name="Line 17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45" name="Line 17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46" name="Rectangle 17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47"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48" name="Group 175"/>
            <p:cNvGrpSpPr>
              <a:grpSpLocks/>
            </p:cNvGrpSpPr>
            <p:nvPr/>
          </p:nvGrpSpPr>
          <p:grpSpPr bwMode="auto">
            <a:xfrm>
              <a:off x="3686" y="244"/>
              <a:ext cx="177" cy="66"/>
              <a:chOff x="2848" y="848"/>
              <a:chExt cx="140" cy="98"/>
            </a:xfrm>
          </p:grpSpPr>
          <p:sp>
            <p:nvSpPr>
              <p:cNvPr id="21653" name="Line 1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4" name="Line 1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5" name="Line 1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49" name="Group 179"/>
            <p:cNvGrpSpPr>
              <a:grpSpLocks/>
            </p:cNvGrpSpPr>
            <p:nvPr/>
          </p:nvGrpSpPr>
          <p:grpSpPr bwMode="auto">
            <a:xfrm flipV="1">
              <a:off x="3686" y="243"/>
              <a:ext cx="177" cy="66"/>
              <a:chOff x="2848" y="848"/>
              <a:chExt cx="140" cy="98"/>
            </a:xfrm>
          </p:grpSpPr>
          <p:sp>
            <p:nvSpPr>
              <p:cNvPr id="21650" name="Line 1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1" name="Line 1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52" name="Line 1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68" name="Group 183"/>
          <p:cNvGrpSpPr>
            <a:grpSpLocks/>
          </p:cNvGrpSpPr>
          <p:nvPr/>
        </p:nvGrpSpPr>
        <p:grpSpPr bwMode="auto">
          <a:xfrm>
            <a:off x="7932738" y="3021013"/>
            <a:ext cx="500062" cy="233362"/>
            <a:chOff x="3600" y="219"/>
            <a:chExt cx="360" cy="175"/>
          </a:xfrm>
        </p:grpSpPr>
        <p:sp>
          <p:nvSpPr>
            <p:cNvPr id="21630"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31" name="Line 18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32" name="Line 18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33" name="Rectangle 18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34"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35" name="Group 189"/>
            <p:cNvGrpSpPr>
              <a:grpSpLocks/>
            </p:cNvGrpSpPr>
            <p:nvPr/>
          </p:nvGrpSpPr>
          <p:grpSpPr bwMode="auto">
            <a:xfrm>
              <a:off x="3686" y="244"/>
              <a:ext cx="177" cy="66"/>
              <a:chOff x="2848" y="848"/>
              <a:chExt cx="140" cy="98"/>
            </a:xfrm>
          </p:grpSpPr>
          <p:sp>
            <p:nvSpPr>
              <p:cNvPr id="21640" name="Line 19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41" name="Line 19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42" name="Line 19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36" name="Group 193"/>
            <p:cNvGrpSpPr>
              <a:grpSpLocks/>
            </p:cNvGrpSpPr>
            <p:nvPr/>
          </p:nvGrpSpPr>
          <p:grpSpPr bwMode="auto">
            <a:xfrm flipV="1">
              <a:off x="3686" y="243"/>
              <a:ext cx="177" cy="66"/>
              <a:chOff x="2848" y="848"/>
              <a:chExt cx="140" cy="98"/>
            </a:xfrm>
          </p:grpSpPr>
          <p:sp>
            <p:nvSpPr>
              <p:cNvPr id="21637" name="Line 1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38" name="Line 1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39" name="Line 1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69" name="Group 197"/>
          <p:cNvGrpSpPr>
            <a:grpSpLocks/>
          </p:cNvGrpSpPr>
          <p:nvPr/>
        </p:nvGrpSpPr>
        <p:grpSpPr bwMode="auto">
          <a:xfrm>
            <a:off x="7739063" y="3917950"/>
            <a:ext cx="501650" cy="233363"/>
            <a:chOff x="3600" y="219"/>
            <a:chExt cx="360" cy="175"/>
          </a:xfrm>
        </p:grpSpPr>
        <p:sp>
          <p:nvSpPr>
            <p:cNvPr id="21617"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18" name="Line 19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19" name="Line 20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20" name="Rectangle 20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21"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22" name="Group 203"/>
            <p:cNvGrpSpPr>
              <a:grpSpLocks/>
            </p:cNvGrpSpPr>
            <p:nvPr/>
          </p:nvGrpSpPr>
          <p:grpSpPr bwMode="auto">
            <a:xfrm>
              <a:off x="3686" y="244"/>
              <a:ext cx="177" cy="66"/>
              <a:chOff x="2848" y="848"/>
              <a:chExt cx="140" cy="98"/>
            </a:xfrm>
          </p:grpSpPr>
          <p:sp>
            <p:nvSpPr>
              <p:cNvPr id="21627" name="Line 2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28" name="Line 2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29" name="Line 2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23" name="Group 207"/>
            <p:cNvGrpSpPr>
              <a:grpSpLocks/>
            </p:cNvGrpSpPr>
            <p:nvPr/>
          </p:nvGrpSpPr>
          <p:grpSpPr bwMode="auto">
            <a:xfrm flipV="1">
              <a:off x="3686" y="243"/>
              <a:ext cx="177" cy="66"/>
              <a:chOff x="2848" y="848"/>
              <a:chExt cx="140" cy="98"/>
            </a:xfrm>
          </p:grpSpPr>
          <p:sp>
            <p:nvSpPr>
              <p:cNvPr id="21624" name="Line 2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25" name="Line 2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26" name="Line 2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70" name="Group 211"/>
          <p:cNvGrpSpPr>
            <a:grpSpLocks/>
          </p:cNvGrpSpPr>
          <p:nvPr/>
        </p:nvGrpSpPr>
        <p:grpSpPr bwMode="auto">
          <a:xfrm>
            <a:off x="7405688" y="4502150"/>
            <a:ext cx="501650" cy="234950"/>
            <a:chOff x="3600" y="219"/>
            <a:chExt cx="360" cy="175"/>
          </a:xfrm>
        </p:grpSpPr>
        <p:sp>
          <p:nvSpPr>
            <p:cNvPr id="21604"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605" name="Line 2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06" name="Line 2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07" name="Rectangle 21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608"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609" name="Group 217"/>
            <p:cNvGrpSpPr>
              <a:grpSpLocks/>
            </p:cNvGrpSpPr>
            <p:nvPr/>
          </p:nvGrpSpPr>
          <p:grpSpPr bwMode="auto">
            <a:xfrm>
              <a:off x="3686" y="244"/>
              <a:ext cx="177" cy="66"/>
              <a:chOff x="2848" y="848"/>
              <a:chExt cx="140" cy="98"/>
            </a:xfrm>
          </p:grpSpPr>
          <p:sp>
            <p:nvSpPr>
              <p:cNvPr id="21614" name="Line 2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15" name="Line 2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16" name="Line 2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610" name="Group 221"/>
            <p:cNvGrpSpPr>
              <a:grpSpLocks/>
            </p:cNvGrpSpPr>
            <p:nvPr/>
          </p:nvGrpSpPr>
          <p:grpSpPr bwMode="auto">
            <a:xfrm flipV="1">
              <a:off x="3686" y="243"/>
              <a:ext cx="177" cy="66"/>
              <a:chOff x="2848" y="848"/>
              <a:chExt cx="140" cy="98"/>
            </a:xfrm>
          </p:grpSpPr>
          <p:sp>
            <p:nvSpPr>
              <p:cNvPr id="21611" name="Line 2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12" name="Line 2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13" name="Line 2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71" name="Group 225"/>
          <p:cNvGrpSpPr>
            <a:grpSpLocks/>
          </p:cNvGrpSpPr>
          <p:nvPr/>
        </p:nvGrpSpPr>
        <p:grpSpPr bwMode="auto">
          <a:xfrm>
            <a:off x="6796088" y="4991100"/>
            <a:ext cx="500062" cy="233363"/>
            <a:chOff x="3600" y="219"/>
            <a:chExt cx="360" cy="175"/>
          </a:xfrm>
        </p:grpSpPr>
        <p:sp>
          <p:nvSpPr>
            <p:cNvPr id="21591" name="Oval 2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592" name="Line 2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93" name="Line 2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94" name="Rectangle 2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595" name="Oval 2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596" name="Group 231"/>
            <p:cNvGrpSpPr>
              <a:grpSpLocks/>
            </p:cNvGrpSpPr>
            <p:nvPr/>
          </p:nvGrpSpPr>
          <p:grpSpPr bwMode="auto">
            <a:xfrm>
              <a:off x="3686" y="244"/>
              <a:ext cx="177" cy="66"/>
              <a:chOff x="2848" y="848"/>
              <a:chExt cx="140" cy="98"/>
            </a:xfrm>
          </p:grpSpPr>
          <p:sp>
            <p:nvSpPr>
              <p:cNvPr id="21601" name="Line 2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02" name="Line 2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03" name="Line 2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597" name="Group 235"/>
            <p:cNvGrpSpPr>
              <a:grpSpLocks/>
            </p:cNvGrpSpPr>
            <p:nvPr/>
          </p:nvGrpSpPr>
          <p:grpSpPr bwMode="auto">
            <a:xfrm flipV="1">
              <a:off x="3686" y="243"/>
              <a:ext cx="177" cy="66"/>
              <a:chOff x="2848" y="848"/>
              <a:chExt cx="140" cy="98"/>
            </a:xfrm>
          </p:grpSpPr>
          <p:sp>
            <p:nvSpPr>
              <p:cNvPr id="21598" name="Line 2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99" name="Line 2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600" name="Line 2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1572" name="Group 239"/>
          <p:cNvGrpSpPr>
            <a:grpSpLocks/>
          </p:cNvGrpSpPr>
          <p:nvPr/>
        </p:nvGrpSpPr>
        <p:grpSpPr bwMode="auto">
          <a:xfrm>
            <a:off x="5992813" y="4614863"/>
            <a:ext cx="501650" cy="233362"/>
            <a:chOff x="3600" y="219"/>
            <a:chExt cx="360" cy="175"/>
          </a:xfrm>
        </p:grpSpPr>
        <p:sp>
          <p:nvSpPr>
            <p:cNvPr id="21578" name="Oval 2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1579" name="Line 2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80" name="Line 2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81" name="Rectangle 2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1582" name="Oval 2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1583" name="Group 245"/>
            <p:cNvGrpSpPr>
              <a:grpSpLocks/>
            </p:cNvGrpSpPr>
            <p:nvPr/>
          </p:nvGrpSpPr>
          <p:grpSpPr bwMode="auto">
            <a:xfrm>
              <a:off x="3686" y="244"/>
              <a:ext cx="177" cy="66"/>
              <a:chOff x="2848" y="848"/>
              <a:chExt cx="140" cy="98"/>
            </a:xfrm>
          </p:grpSpPr>
          <p:sp>
            <p:nvSpPr>
              <p:cNvPr id="21588" name="Line 2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89" name="Line 2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90" name="Line 2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1584" name="Group 249"/>
            <p:cNvGrpSpPr>
              <a:grpSpLocks/>
            </p:cNvGrpSpPr>
            <p:nvPr/>
          </p:nvGrpSpPr>
          <p:grpSpPr bwMode="auto">
            <a:xfrm flipV="1">
              <a:off x="3686" y="243"/>
              <a:ext cx="177" cy="66"/>
              <a:chOff x="2848" y="848"/>
              <a:chExt cx="140" cy="98"/>
            </a:xfrm>
          </p:grpSpPr>
          <p:sp>
            <p:nvSpPr>
              <p:cNvPr id="21585" name="Line 2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86" name="Line 2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1587" name="Line 2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21573" name="Text Box 253"/>
          <p:cNvSpPr txBox="1">
            <a:spLocks noChangeArrowheads="1"/>
          </p:cNvSpPr>
          <p:nvPr/>
        </p:nvSpPr>
        <p:spPr bwMode="auto">
          <a:xfrm>
            <a:off x="5803900" y="1406525"/>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router</a:t>
            </a:r>
            <a:endParaRPr lang="en-US" altLang="en-US" sz="2000">
              <a:latin typeface="Times New Roman" pitchFamily="18" charset="0"/>
            </a:endParaRPr>
          </a:p>
        </p:txBody>
      </p:sp>
      <p:sp>
        <p:nvSpPr>
          <p:cNvPr id="21574" name="Text Box 254"/>
          <p:cNvSpPr txBox="1">
            <a:spLocks noChangeArrowheads="1"/>
          </p:cNvSpPr>
          <p:nvPr/>
        </p:nvSpPr>
        <p:spPr bwMode="auto">
          <a:xfrm>
            <a:off x="7015163" y="1533525"/>
            <a:ext cx="157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workstation</a:t>
            </a:r>
            <a:endParaRPr lang="en-US" altLang="en-US" sz="2000">
              <a:latin typeface="Times New Roman" pitchFamily="18" charset="0"/>
            </a:endParaRPr>
          </a:p>
        </p:txBody>
      </p:sp>
      <p:sp>
        <p:nvSpPr>
          <p:cNvPr id="21575" name="Text Box 255"/>
          <p:cNvSpPr txBox="1">
            <a:spLocks noChangeArrowheads="1"/>
          </p:cNvSpPr>
          <p:nvPr/>
        </p:nvSpPr>
        <p:spPr bwMode="auto">
          <a:xfrm>
            <a:off x="6021388" y="1917700"/>
            <a:ext cx="95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server</a:t>
            </a:r>
            <a:endParaRPr lang="en-US" altLang="en-US" sz="2000">
              <a:latin typeface="Times New Roman" pitchFamily="18" charset="0"/>
            </a:endParaRPr>
          </a:p>
        </p:txBody>
      </p:sp>
      <p:sp>
        <p:nvSpPr>
          <p:cNvPr id="21576" name="Text Box 256"/>
          <p:cNvSpPr txBox="1">
            <a:spLocks noChangeArrowheads="1"/>
          </p:cNvSpPr>
          <p:nvPr/>
        </p:nvSpPr>
        <p:spPr bwMode="auto">
          <a:xfrm>
            <a:off x="7399338" y="21034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2000"/>
              <a:t>mobile</a:t>
            </a:r>
            <a:endParaRPr lang="en-US" altLang="en-US" sz="2000">
              <a:latin typeface="Times New Roman" pitchFamily="18" charset="0"/>
            </a:endParaRPr>
          </a:p>
        </p:txBody>
      </p:sp>
      <p:sp>
        <p:nvSpPr>
          <p:cNvPr id="21577" name="Line 257"/>
          <p:cNvSpPr>
            <a:spLocks noChangeShapeType="1"/>
          </p:cNvSpPr>
          <p:nvPr/>
        </p:nvSpPr>
        <p:spPr bwMode="auto">
          <a:xfrm flipV="1">
            <a:off x="6248400" y="482758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4041602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253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6A588163-349F-408B-A7C7-9AC5DD324140}" type="slidenum">
              <a:rPr lang="en-US" altLang="en-US" sz="1400">
                <a:latin typeface="Times New Roman" pitchFamily="18" charset="0"/>
              </a:rPr>
              <a:pPr>
                <a:spcBef>
                  <a:spcPct val="0"/>
                </a:spcBef>
                <a:buClrTx/>
                <a:buSzTx/>
                <a:buFontTx/>
                <a:buNone/>
              </a:pPr>
              <a:t>21</a:t>
            </a:fld>
            <a:endParaRPr lang="en-US" altLang="en-US" sz="1400">
              <a:latin typeface="Times New Roman" pitchFamily="18" charset="0"/>
            </a:endParaRPr>
          </a:p>
        </p:txBody>
      </p:sp>
      <p:sp>
        <p:nvSpPr>
          <p:cNvPr id="22532" name="Rectangle 2"/>
          <p:cNvSpPr>
            <a:spLocks noGrp="1" noChangeArrowheads="1"/>
          </p:cNvSpPr>
          <p:nvPr>
            <p:ph type="title"/>
          </p:nvPr>
        </p:nvSpPr>
        <p:spPr>
          <a:xfrm>
            <a:off x="304800" y="228600"/>
            <a:ext cx="8382000" cy="1143000"/>
          </a:xfrm>
        </p:spPr>
        <p:txBody>
          <a:bodyPr/>
          <a:lstStyle/>
          <a:p>
            <a:r>
              <a:rPr lang="tr-TR" altLang="en-US" sz="3200" smtClean="0"/>
              <a:t>Internet nedir? Servis yaklaşımı</a:t>
            </a:r>
            <a:endParaRPr lang="en-US" altLang="en-US" smtClean="0"/>
          </a:p>
        </p:txBody>
      </p:sp>
      <p:sp>
        <p:nvSpPr>
          <p:cNvPr id="22533" name="Rectangle 3"/>
          <p:cNvSpPr>
            <a:spLocks noGrp="1" noChangeArrowheads="1"/>
          </p:cNvSpPr>
          <p:nvPr>
            <p:ph type="body" sz="half" idx="1"/>
          </p:nvPr>
        </p:nvSpPr>
        <p:spPr>
          <a:xfrm>
            <a:off x="504825" y="1233488"/>
            <a:ext cx="4267200" cy="3802062"/>
          </a:xfrm>
        </p:spPr>
        <p:txBody>
          <a:bodyPr/>
          <a:lstStyle/>
          <a:p>
            <a:r>
              <a:rPr lang="tr-TR" altLang="en-US" sz="2400" smtClean="0"/>
              <a:t>dağıtık uygulamalara servis sağlayan </a:t>
            </a:r>
            <a:r>
              <a:rPr lang="tr-TR" altLang="en-US" sz="2400" smtClean="0">
                <a:solidFill>
                  <a:srgbClr val="FF0000"/>
                </a:solidFill>
              </a:rPr>
              <a:t>iletişim</a:t>
            </a:r>
            <a:r>
              <a:rPr lang="en-US" altLang="en-US" sz="2400" smtClean="0">
                <a:solidFill>
                  <a:srgbClr val="FF0000"/>
                </a:solidFill>
              </a:rPr>
              <a:t> </a:t>
            </a:r>
            <a:r>
              <a:rPr lang="tr-TR" altLang="en-US" sz="2400" i="1" smtClean="0">
                <a:solidFill>
                  <a:srgbClr val="FF0000"/>
                </a:solidFill>
              </a:rPr>
              <a:t>altyapısı</a:t>
            </a:r>
            <a:r>
              <a:rPr lang="en-US" altLang="en-US" sz="2400" smtClean="0"/>
              <a:t>:</a:t>
            </a:r>
          </a:p>
          <a:p>
            <a:pPr lvl="1"/>
            <a:r>
              <a:rPr lang="en-US" altLang="en-US" sz="2000" smtClean="0"/>
              <a:t>Web, email, </a:t>
            </a:r>
            <a:r>
              <a:rPr lang="tr-TR" altLang="en-US" sz="2000" smtClean="0"/>
              <a:t>oyunlar</a:t>
            </a:r>
            <a:r>
              <a:rPr lang="en-US" altLang="en-US" sz="2000" smtClean="0"/>
              <a:t>, e-</a:t>
            </a:r>
            <a:r>
              <a:rPr lang="tr-TR" altLang="en-US" sz="2000" smtClean="0"/>
              <a:t>ticaret</a:t>
            </a:r>
            <a:r>
              <a:rPr lang="en-US" altLang="en-US" sz="2000" smtClean="0"/>
              <a:t>, </a:t>
            </a:r>
            <a:r>
              <a:rPr lang="tr-TR" altLang="en-US" sz="2000" smtClean="0"/>
              <a:t>dosya paylaşımı</a:t>
            </a:r>
            <a:endParaRPr lang="en-US" altLang="en-US" sz="2000" smtClean="0"/>
          </a:p>
          <a:p>
            <a:r>
              <a:rPr lang="tr-TR" altLang="en-US" sz="2400" smtClean="0">
                <a:solidFill>
                  <a:srgbClr val="FF0000"/>
                </a:solidFill>
              </a:rPr>
              <a:t>Uygulamalara sağlanan iletişim servisi</a:t>
            </a:r>
            <a:r>
              <a:rPr lang="en-US" altLang="en-US" sz="2400" smtClean="0">
                <a:solidFill>
                  <a:srgbClr val="FF0000"/>
                </a:solidFill>
              </a:rPr>
              <a:t>:</a:t>
            </a:r>
            <a:endParaRPr lang="en-US" altLang="en-US" sz="2400" smtClean="0"/>
          </a:p>
          <a:p>
            <a:pPr lvl="1"/>
            <a:r>
              <a:rPr lang="en-US" altLang="en-US" sz="2000" smtClean="0"/>
              <a:t>Connectionless unreliable</a:t>
            </a:r>
          </a:p>
          <a:p>
            <a:pPr lvl="1"/>
            <a:r>
              <a:rPr lang="en-US" altLang="en-US" sz="2000" smtClean="0"/>
              <a:t>connection-oriented reliable</a:t>
            </a:r>
          </a:p>
        </p:txBody>
      </p:sp>
      <p:sp>
        <p:nvSpPr>
          <p:cNvPr id="22534" name="Freeform 6"/>
          <p:cNvSpPr>
            <a:spLocks/>
          </p:cNvSpPr>
          <p:nvPr/>
        </p:nvSpPr>
        <p:spPr bwMode="auto">
          <a:xfrm>
            <a:off x="6783388" y="1881188"/>
            <a:ext cx="1798637" cy="167481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2535" name="Freeform 7"/>
          <p:cNvSpPr>
            <a:spLocks/>
          </p:cNvSpPr>
          <p:nvPr/>
        </p:nvSpPr>
        <p:spPr bwMode="auto">
          <a:xfrm>
            <a:off x="4903788" y="1738313"/>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2536" name="Freeform 8"/>
          <p:cNvSpPr>
            <a:spLocks/>
          </p:cNvSpPr>
          <p:nvPr/>
        </p:nvSpPr>
        <p:spPr bwMode="auto">
          <a:xfrm>
            <a:off x="5272088" y="3189288"/>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22537" name="Group 9"/>
          <p:cNvGrpSpPr>
            <a:grpSpLocks/>
          </p:cNvGrpSpPr>
          <p:nvPr/>
        </p:nvGrpSpPr>
        <p:grpSpPr bwMode="auto">
          <a:xfrm>
            <a:off x="5021263" y="1873250"/>
            <a:ext cx="733425" cy="319088"/>
            <a:chOff x="3552" y="246"/>
            <a:chExt cx="527" cy="248"/>
          </a:xfrm>
        </p:grpSpPr>
        <p:graphicFrame>
          <p:nvGraphicFramePr>
            <p:cNvPr id="22751"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2"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52"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3" name="Clip" r:id="rId6" imgW="681706" imgH="480401" progId="MS_ClipArt_Gallery.2">
                    <p:embed/>
                  </p:oleObj>
                </mc:Choice>
                <mc:Fallback>
                  <p:oleObj name="Clip" r:id="rId6"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53" name="Line 12"/>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538" name="Group 13"/>
          <p:cNvGrpSpPr>
            <a:grpSpLocks/>
          </p:cNvGrpSpPr>
          <p:nvPr/>
        </p:nvGrpSpPr>
        <p:grpSpPr bwMode="auto">
          <a:xfrm>
            <a:off x="5021263" y="2468563"/>
            <a:ext cx="733425" cy="319087"/>
            <a:chOff x="3552" y="246"/>
            <a:chExt cx="527" cy="248"/>
          </a:xfrm>
        </p:grpSpPr>
        <p:graphicFrame>
          <p:nvGraphicFramePr>
            <p:cNvPr id="22748"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4"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49"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5" name="Clip" r:id="rId9" imgW="681706" imgH="480401" progId="MS_ClipArt_Gallery.2">
                    <p:embed/>
                  </p:oleObj>
                </mc:Choice>
                <mc:Fallback>
                  <p:oleObj name="Clip" r:id="rId9"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50" name="Line 16"/>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539" name="Group 17"/>
          <p:cNvGrpSpPr>
            <a:grpSpLocks/>
          </p:cNvGrpSpPr>
          <p:nvPr/>
        </p:nvGrpSpPr>
        <p:grpSpPr bwMode="auto">
          <a:xfrm>
            <a:off x="5397500" y="2255838"/>
            <a:ext cx="69850" cy="214312"/>
            <a:chOff x="3842" y="406"/>
            <a:chExt cx="51" cy="167"/>
          </a:xfrm>
        </p:grpSpPr>
        <p:sp>
          <p:nvSpPr>
            <p:cNvPr id="22745" name="Oval 18"/>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46" name="Oval 19"/>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47" name="Oval 20"/>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2540" name="Group 21"/>
          <p:cNvGrpSpPr>
            <a:grpSpLocks/>
          </p:cNvGrpSpPr>
          <p:nvPr/>
        </p:nvGrpSpPr>
        <p:grpSpPr bwMode="auto">
          <a:xfrm>
            <a:off x="5867400" y="2759075"/>
            <a:ext cx="209550" cy="395288"/>
            <a:chOff x="4180" y="783"/>
            <a:chExt cx="150" cy="307"/>
          </a:xfrm>
        </p:grpSpPr>
        <p:sp>
          <p:nvSpPr>
            <p:cNvPr id="22737" name="AutoShape 2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8" name="Rectangle 2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9"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40"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41" name="Line 2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42" name="Line 2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43"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44" name="Rectangle 2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2541" name="Group 30"/>
          <p:cNvGrpSpPr>
            <a:grpSpLocks/>
          </p:cNvGrpSpPr>
          <p:nvPr/>
        </p:nvGrpSpPr>
        <p:grpSpPr bwMode="auto">
          <a:xfrm rot="-5400000">
            <a:off x="6180138" y="2836863"/>
            <a:ext cx="80962" cy="233362"/>
            <a:chOff x="3842" y="406"/>
            <a:chExt cx="51" cy="167"/>
          </a:xfrm>
        </p:grpSpPr>
        <p:sp>
          <p:nvSpPr>
            <p:cNvPr id="22734" name="Oval 3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5" name="Oval 3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6" name="Oval 3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2542" name="Line 34"/>
          <p:cNvSpPr>
            <a:spLocks noChangeShapeType="1"/>
          </p:cNvSpPr>
          <p:nvPr/>
        </p:nvSpPr>
        <p:spPr bwMode="auto">
          <a:xfrm>
            <a:off x="6003925" y="2667000"/>
            <a:ext cx="4953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3" name="Line 35"/>
          <p:cNvSpPr>
            <a:spLocks noChangeShapeType="1"/>
          </p:cNvSpPr>
          <p:nvPr/>
        </p:nvSpPr>
        <p:spPr bwMode="auto">
          <a:xfrm>
            <a:off x="6007100" y="2663825"/>
            <a:ext cx="1588"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4" name="Line 36"/>
          <p:cNvSpPr>
            <a:spLocks noChangeShapeType="1"/>
          </p:cNvSpPr>
          <p:nvPr/>
        </p:nvSpPr>
        <p:spPr bwMode="auto">
          <a:xfrm>
            <a:off x="6502400" y="2662238"/>
            <a:ext cx="1588"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5" name="Line 37"/>
          <p:cNvSpPr>
            <a:spLocks noChangeShapeType="1"/>
          </p:cNvSpPr>
          <p:nvPr/>
        </p:nvSpPr>
        <p:spPr bwMode="auto">
          <a:xfrm>
            <a:off x="5703888" y="2127250"/>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6" name="Line 38"/>
          <p:cNvSpPr>
            <a:spLocks noChangeShapeType="1"/>
          </p:cNvSpPr>
          <p:nvPr/>
        </p:nvSpPr>
        <p:spPr bwMode="auto">
          <a:xfrm flipV="1">
            <a:off x="5716588" y="2413000"/>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47" name="Line 39"/>
          <p:cNvSpPr>
            <a:spLocks noChangeShapeType="1"/>
          </p:cNvSpPr>
          <p:nvPr/>
        </p:nvSpPr>
        <p:spPr bwMode="auto">
          <a:xfrm flipV="1">
            <a:off x="6243638" y="2498725"/>
            <a:ext cx="1587" cy="163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2548" name="Group 40"/>
          <p:cNvGrpSpPr>
            <a:grpSpLocks/>
          </p:cNvGrpSpPr>
          <p:nvPr/>
        </p:nvGrpSpPr>
        <p:grpSpPr bwMode="auto">
          <a:xfrm>
            <a:off x="6362700" y="2736850"/>
            <a:ext cx="209550" cy="395288"/>
            <a:chOff x="4180" y="783"/>
            <a:chExt cx="150" cy="307"/>
          </a:xfrm>
        </p:grpSpPr>
        <p:sp>
          <p:nvSpPr>
            <p:cNvPr id="22726" name="AutoShape 4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27" name="Rectangle 4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28"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29"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0" name="Line 4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31" name="Line 4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32"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33" name="Rectangle 4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2549" name="Group 49"/>
          <p:cNvGrpSpPr>
            <a:grpSpLocks/>
          </p:cNvGrpSpPr>
          <p:nvPr/>
        </p:nvGrpSpPr>
        <p:grpSpPr bwMode="auto">
          <a:xfrm>
            <a:off x="5405438" y="3355975"/>
            <a:ext cx="479425" cy="925513"/>
            <a:chOff x="3314" y="1248"/>
            <a:chExt cx="344" cy="694"/>
          </a:xfrm>
        </p:grpSpPr>
        <p:graphicFrame>
          <p:nvGraphicFramePr>
            <p:cNvPr id="22717"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5126"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18" name="Line 51"/>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2719"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5127"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20" name="Line 53"/>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2721" name="Group 54"/>
            <p:cNvGrpSpPr>
              <a:grpSpLocks/>
            </p:cNvGrpSpPr>
            <p:nvPr/>
          </p:nvGrpSpPr>
          <p:grpSpPr bwMode="auto">
            <a:xfrm>
              <a:off x="3404" y="1504"/>
              <a:ext cx="51" cy="167"/>
              <a:chOff x="3842" y="406"/>
              <a:chExt cx="51" cy="167"/>
            </a:xfrm>
          </p:grpSpPr>
          <p:sp>
            <p:nvSpPr>
              <p:cNvPr id="22723" name="Oval 55"/>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24" name="Oval 56"/>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25" name="Oval 57"/>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2722" name="Line 58"/>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aphicFrame>
        <p:nvGraphicFramePr>
          <p:cNvPr id="22550" name="Object 59"/>
          <p:cNvGraphicFramePr>
            <a:graphicFrameLocks noChangeAspect="1"/>
          </p:cNvGraphicFramePr>
          <p:nvPr/>
        </p:nvGraphicFramePr>
        <p:xfrm>
          <a:off x="6273800" y="4365625"/>
          <a:ext cx="417513" cy="331788"/>
        </p:xfrm>
        <a:graphic>
          <a:graphicData uri="http://schemas.openxmlformats.org/presentationml/2006/ole">
            <mc:AlternateContent xmlns:mc="http://schemas.openxmlformats.org/markup-compatibility/2006">
              <mc:Choice xmlns:v="urn:schemas-microsoft-com:vml" Requires="v">
                <p:oleObj spid="_x0000_s5128" name="Clip" r:id="rId12" imgW="1307263" imgH="1084139" progId="MS_ClipArt_Gallery.2">
                  <p:embed/>
                </p:oleObj>
              </mc:Choice>
              <mc:Fallback>
                <p:oleObj name="Clip" r:id="rId12"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800" y="4365625"/>
                        <a:ext cx="41751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1" name="Object 60"/>
          <p:cNvGraphicFramePr>
            <a:graphicFrameLocks noChangeAspect="1"/>
          </p:cNvGraphicFramePr>
          <p:nvPr/>
        </p:nvGraphicFramePr>
        <p:xfrm>
          <a:off x="5659438" y="4354513"/>
          <a:ext cx="415925" cy="330200"/>
        </p:xfrm>
        <a:graphic>
          <a:graphicData uri="http://schemas.openxmlformats.org/presentationml/2006/ole">
            <mc:AlternateContent xmlns:mc="http://schemas.openxmlformats.org/markup-compatibility/2006">
              <mc:Choice xmlns:v="urn:schemas-microsoft-com:vml" Requires="v">
                <p:oleObj spid="_x0000_s5129" name="Clip" r:id="rId13" imgW="1307263" imgH="1084139" progId="MS_ClipArt_Gallery.2">
                  <p:embed/>
                </p:oleObj>
              </mc:Choice>
              <mc:Fallback>
                <p:oleObj name="Clip" r:id="rId13"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35451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2" name="Oval 61"/>
          <p:cNvSpPr>
            <a:spLocks noChangeArrowheads="1"/>
          </p:cNvSpPr>
          <p:nvPr/>
        </p:nvSpPr>
        <p:spPr bwMode="auto">
          <a:xfrm rot="-5400000">
            <a:off x="6076157" y="4458494"/>
            <a:ext cx="63500" cy="6508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553" name="Oval 62"/>
          <p:cNvSpPr>
            <a:spLocks noChangeArrowheads="1"/>
          </p:cNvSpPr>
          <p:nvPr/>
        </p:nvSpPr>
        <p:spPr bwMode="auto">
          <a:xfrm rot="-5400000">
            <a:off x="6161088" y="4456112"/>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554" name="Oval 63"/>
          <p:cNvSpPr>
            <a:spLocks noChangeArrowheads="1"/>
          </p:cNvSpPr>
          <p:nvPr/>
        </p:nvSpPr>
        <p:spPr bwMode="auto">
          <a:xfrm rot="-5400000">
            <a:off x="6238876" y="4460875"/>
            <a:ext cx="61912" cy="6508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555" name="Line 64"/>
          <p:cNvSpPr>
            <a:spLocks noChangeShapeType="1"/>
          </p:cNvSpPr>
          <p:nvPr/>
        </p:nvSpPr>
        <p:spPr bwMode="auto">
          <a:xfrm rot="-5400000">
            <a:off x="6498431" y="4341019"/>
            <a:ext cx="603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6" name="Line 65"/>
          <p:cNvSpPr>
            <a:spLocks noChangeShapeType="1"/>
          </p:cNvSpPr>
          <p:nvPr/>
        </p:nvSpPr>
        <p:spPr bwMode="auto">
          <a:xfrm rot="5400000" flipH="1">
            <a:off x="5872163" y="4332288"/>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7" name="Line 66"/>
          <p:cNvSpPr>
            <a:spLocks noChangeShapeType="1"/>
          </p:cNvSpPr>
          <p:nvPr/>
        </p:nvSpPr>
        <p:spPr bwMode="auto">
          <a:xfrm rot="16200000" flipV="1">
            <a:off x="6219032" y="3983831"/>
            <a:ext cx="0" cy="627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8" name="Line 67"/>
          <p:cNvSpPr>
            <a:spLocks noChangeShapeType="1"/>
          </p:cNvSpPr>
          <p:nvPr/>
        </p:nvSpPr>
        <p:spPr bwMode="auto">
          <a:xfrm flipV="1">
            <a:off x="5884863" y="3932238"/>
            <a:ext cx="93662"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59" name="Line 68"/>
          <p:cNvSpPr>
            <a:spLocks noChangeShapeType="1"/>
          </p:cNvSpPr>
          <p:nvPr/>
        </p:nvSpPr>
        <p:spPr bwMode="auto">
          <a:xfrm>
            <a:off x="6486525" y="3978275"/>
            <a:ext cx="30321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60" name="Line 69"/>
          <p:cNvSpPr>
            <a:spLocks noChangeShapeType="1"/>
          </p:cNvSpPr>
          <p:nvPr/>
        </p:nvSpPr>
        <p:spPr bwMode="auto">
          <a:xfrm flipH="1">
            <a:off x="7281863" y="3975100"/>
            <a:ext cx="279400" cy="392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2561" name="Object 70"/>
          <p:cNvGraphicFramePr>
            <a:graphicFrameLocks noChangeAspect="1"/>
          </p:cNvGraphicFramePr>
          <p:nvPr/>
        </p:nvGraphicFramePr>
        <p:xfrm>
          <a:off x="7459663" y="3527425"/>
          <a:ext cx="203200" cy="241300"/>
        </p:xfrm>
        <a:graphic>
          <a:graphicData uri="http://schemas.openxmlformats.org/presentationml/2006/ole">
            <mc:AlternateContent xmlns:mc="http://schemas.openxmlformats.org/markup-compatibility/2006">
              <mc:Choice xmlns:v="urn:schemas-microsoft-com:vml" Requires="v">
                <p:oleObj spid="_x0000_s5130" name="Clip" r:id="rId14" imgW="982811" imgH="1208363" progId="MS_ClipArt_Gallery.2">
                  <p:embed/>
                </p:oleObj>
              </mc:Choice>
              <mc:Fallback>
                <p:oleObj name="Clip" r:id="rId14"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9663" y="352742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2" name="Object 71"/>
          <p:cNvGraphicFramePr>
            <a:graphicFrameLocks noChangeAspect="1"/>
          </p:cNvGraphicFramePr>
          <p:nvPr/>
        </p:nvGraphicFramePr>
        <p:xfrm>
          <a:off x="6122988" y="3608388"/>
          <a:ext cx="203200" cy="239712"/>
        </p:xfrm>
        <a:graphic>
          <a:graphicData uri="http://schemas.openxmlformats.org/presentationml/2006/ole">
            <mc:AlternateContent xmlns:mc="http://schemas.openxmlformats.org/markup-compatibility/2006">
              <mc:Choice xmlns:v="urn:schemas-microsoft-com:vml" Requires="v">
                <p:oleObj spid="_x0000_s5131" name="Clip" r:id="rId16" imgW="982811" imgH="1208363" progId="MS_ClipArt_Gallery.2">
                  <p:embed/>
                </p:oleObj>
              </mc:Choice>
              <mc:Fallback>
                <p:oleObj name="Clip" r:id="rId16"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2988" y="360838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3" name="Freeform 72"/>
          <p:cNvSpPr>
            <a:spLocks/>
          </p:cNvSpPr>
          <p:nvPr/>
        </p:nvSpPr>
        <p:spPr bwMode="auto">
          <a:xfrm>
            <a:off x="6203950" y="3382963"/>
            <a:ext cx="1354138"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22564" name="Group 73"/>
          <p:cNvGrpSpPr>
            <a:grpSpLocks/>
          </p:cNvGrpSpPr>
          <p:nvPr/>
        </p:nvGrpSpPr>
        <p:grpSpPr bwMode="auto">
          <a:xfrm>
            <a:off x="6470650" y="4805363"/>
            <a:ext cx="406400" cy="427037"/>
            <a:chOff x="2870" y="1518"/>
            <a:chExt cx="292" cy="320"/>
          </a:xfrm>
        </p:grpSpPr>
        <p:graphicFrame>
          <p:nvGraphicFramePr>
            <p:cNvPr id="22715"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2" name="Clip" r:id="rId17" imgW="826829" imgH="840406" progId="MS_ClipArt_Gallery.2">
                    <p:embed/>
                  </p:oleObj>
                </mc:Choice>
                <mc:Fallback>
                  <p:oleObj name="Clip" r:id="rId17"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16"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3" name="Clip" r:id="rId19" imgW="1268295" imgH="1199426" progId="MS_ClipArt_Gallery.2">
                    <p:embed/>
                  </p:oleObj>
                </mc:Choice>
                <mc:Fallback>
                  <p:oleObj name="Clip" r:id="rId19"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65" name="Group 76"/>
          <p:cNvGrpSpPr>
            <a:grpSpLocks/>
          </p:cNvGrpSpPr>
          <p:nvPr/>
        </p:nvGrpSpPr>
        <p:grpSpPr bwMode="auto">
          <a:xfrm>
            <a:off x="7248525" y="4837113"/>
            <a:ext cx="406400" cy="427037"/>
            <a:chOff x="2870" y="1518"/>
            <a:chExt cx="292" cy="320"/>
          </a:xfrm>
        </p:grpSpPr>
        <p:graphicFrame>
          <p:nvGraphicFramePr>
            <p:cNvPr id="22713"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4" name="Clip" r:id="rId21" imgW="826829" imgH="840406" progId="MS_ClipArt_Gallery.2">
                    <p:embed/>
                  </p:oleObj>
                </mc:Choice>
                <mc:Fallback>
                  <p:oleObj name="Clip" r:id="rId21"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14"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5" name="Clip" r:id="rId22" imgW="1268295" imgH="1199426" progId="MS_ClipArt_Gallery.2">
                    <p:embed/>
                  </p:oleObj>
                </mc:Choice>
                <mc:Fallback>
                  <p:oleObj name="Clip" r:id="rId22" imgW="1268295" imgH="1199426"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66" name="Group 79"/>
          <p:cNvGrpSpPr>
            <a:grpSpLocks/>
          </p:cNvGrpSpPr>
          <p:nvPr/>
        </p:nvGrpSpPr>
        <p:grpSpPr bwMode="auto">
          <a:xfrm>
            <a:off x="6834188" y="4552950"/>
            <a:ext cx="379412" cy="376238"/>
            <a:chOff x="4733" y="2082"/>
            <a:chExt cx="272" cy="282"/>
          </a:xfrm>
        </p:grpSpPr>
        <p:graphicFrame>
          <p:nvGraphicFramePr>
            <p:cNvPr id="22711"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5136" name="Clip" r:id="rId23" imgW="826829" imgH="840406" progId="MS_ClipArt_Gallery.2">
                    <p:embed/>
                  </p:oleObj>
                </mc:Choice>
                <mc:Fallback>
                  <p:oleObj name="Clip" r:id="rId23" imgW="826829" imgH="840406"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12"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2567" name="Line 82"/>
          <p:cNvSpPr>
            <a:spLocks noChangeShapeType="1"/>
          </p:cNvSpPr>
          <p:nvPr/>
        </p:nvSpPr>
        <p:spPr bwMode="auto">
          <a:xfrm>
            <a:off x="7140575" y="4456113"/>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2568" name="Group 83"/>
          <p:cNvGrpSpPr>
            <a:grpSpLocks/>
          </p:cNvGrpSpPr>
          <p:nvPr/>
        </p:nvGrpSpPr>
        <p:grpSpPr bwMode="auto">
          <a:xfrm>
            <a:off x="7861300" y="3879850"/>
            <a:ext cx="207963" cy="409575"/>
            <a:chOff x="4180" y="783"/>
            <a:chExt cx="150" cy="307"/>
          </a:xfrm>
        </p:grpSpPr>
        <p:sp>
          <p:nvSpPr>
            <p:cNvPr id="22703" name="AutoShape 8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04" name="Rectangle 8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05"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06"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07" name="Line 8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08" name="Line 8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09"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10" name="Rectangle 9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2569" name="Group 92"/>
          <p:cNvGrpSpPr>
            <a:grpSpLocks/>
          </p:cNvGrpSpPr>
          <p:nvPr/>
        </p:nvGrpSpPr>
        <p:grpSpPr bwMode="auto">
          <a:xfrm>
            <a:off x="7848600" y="4324350"/>
            <a:ext cx="207963" cy="409575"/>
            <a:chOff x="4180" y="783"/>
            <a:chExt cx="150" cy="307"/>
          </a:xfrm>
        </p:grpSpPr>
        <p:sp>
          <p:nvSpPr>
            <p:cNvPr id="22695" name="AutoShape 9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96" name="Rectangle 9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97"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98"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99" name="Line 9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00" name="Line 9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701"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702" name="Rectangle 10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2570" name="Line 101"/>
          <p:cNvSpPr>
            <a:spLocks noChangeShapeType="1"/>
          </p:cNvSpPr>
          <p:nvPr/>
        </p:nvSpPr>
        <p:spPr bwMode="auto">
          <a:xfrm rot="5400000" flipH="1">
            <a:off x="7474744" y="4253707"/>
            <a:ext cx="6111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1" name="Line 102"/>
          <p:cNvSpPr>
            <a:spLocks noChangeShapeType="1"/>
          </p:cNvSpPr>
          <p:nvPr/>
        </p:nvSpPr>
        <p:spPr bwMode="auto">
          <a:xfrm rot="-5400000">
            <a:off x="7828757" y="4506119"/>
            <a:ext cx="0" cy="103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2" name="Line 103"/>
          <p:cNvSpPr>
            <a:spLocks noChangeShapeType="1"/>
          </p:cNvSpPr>
          <p:nvPr/>
        </p:nvSpPr>
        <p:spPr bwMode="auto">
          <a:xfrm rot="-5400000">
            <a:off x="7818438" y="4037013"/>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3" name="Line 104"/>
          <p:cNvSpPr>
            <a:spLocks noChangeShapeType="1"/>
          </p:cNvSpPr>
          <p:nvPr/>
        </p:nvSpPr>
        <p:spPr bwMode="auto">
          <a:xfrm flipV="1">
            <a:off x="6497638" y="2178050"/>
            <a:ext cx="458787"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4" name="Line 105"/>
          <p:cNvSpPr>
            <a:spLocks noChangeShapeType="1"/>
          </p:cNvSpPr>
          <p:nvPr/>
        </p:nvSpPr>
        <p:spPr bwMode="auto">
          <a:xfrm>
            <a:off x="7432675" y="216217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5" name="Line 106"/>
          <p:cNvSpPr>
            <a:spLocks noChangeShapeType="1"/>
          </p:cNvSpPr>
          <p:nvPr/>
        </p:nvSpPr>
        <p:spPr bwMode="auto">
          <a:xfrm flipH="1">
            <a:off x="7951788" y="2498725"/>
            <a:ext cx="241300" cy="681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6" name="Line 107"/>
          <p:cNvSpPr>
            <a:spLocks noChangeShapeType="1"/>
          </p:cNvSpPr>
          <p:nvPr/>
        </p:nvSpPr>
        <p:spPr bwMode="auto">
          <a:xfrm>
            <a:off x="7181850" y="227488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7" name="Line 108"/>
          <p:cNvSpPr>
            <a:spLocks noChangeShapeType="1"/>
          </p:cNvSpPr>
          <p:nvPr/>
        </p:nvSpPr>
        <p:spPr bwMode="auto">
          <a:xfrm>
            <a:off x="7207250" y="2922588"/>
            <a:ext cx="534988"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8" name="Line 109"/>
          <p:cNvSpPr>
            <a:spLocks noChangeShapeType="1"/>
          </p:cNvSpPr>
          <p:nvPr/>
        </p:nvSpPr>
        <p:spPr bwMode="auto">
          <a:xfrm flipH="1">
            <a:off x="7667625" y="3387725"/>
            <a:ext cx="26670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79" name="Line 110"/>
          <p:cNvSpPr>
            <a:spLocks noChangeShapeType="1"/>
          </p:cNvSpPr>
          <p:nvPr/>
        </p:nvSpPr>
        <p:spPr bwMode="auto">
          <a:xfrm flipH="1">
            <a:off x="7440613" y="2466975"/>
            <a:ext cx="56038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80" name="Line 111"/>
          <p:cNvSpPr>
            <a:spLocks noChangeShapeType="1"/>
          </p:cNvSpPr>
          <p:nvPr/>
        </p:nvSpPr>
        <p:spPr bwMode="auto">
          <a:xfrm flipH="1">
            <a:off x="7450138" y="1906588"/>
            <a:ext cx="350837" cy="255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81" name="Line 112"/>
          <p:cNvSpPr>
            <a:spLocks noChangeShapeType="1"/>
          </p:cNvSpPr>
          <p:nvPr/>
        </p:nvSpPr>
        <p:spPr bwMode="auto">
          <a:xfrm flipH="1">
            <a:off x="8167688" y="2082800"/>
            <a:ext cx="201612" cy="176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2582" name="Group 143"/>
          <p:cNvGrpSpPr>
            <a:grpSpLocks/>
          </p:cNvGrpSpPr>
          <p:nvPr/>
        </p:nvGrpSpPr>
        <p:grpSpPr bwMode="auto">
          <a:xfrm>
            <a:off x="5978525" y="2274888"/>
            <a:ext cx="501650" cy="233362"/>
            <a:chOff x="3600" y="219"/>
            <a:chExt cx="360" cy="175"/>
          </a:xfrm>
        </p:grpSpPr>
        <p:sp>
          <p:nvSpPr>
            <p:cNvPr id="22682"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83" name="Line 14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84" name="Line 14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85" name="Rectangle 14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86"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87" name="Group 149"/>
            <p:cNvGrpSpPr>
              <a:grpSpLocks/>
            </p:cNvGrpSpPr>
            <p:nvPr/>
          </p:nvGrpSpPr>
          <p:grpSpPr bwMode="auto">
            <a:xfrm>
              <a:off x="3686" y="244"/>
              <a:ext cx="177" cy="66"/>
              <a:chOff x="2848" y="848"/>
              <a:chExt cx="140" cy="98"/>
            </a:xfrm>
          </p:grpSpPr>
          <p:sp>
            <p:nvSpPr>
              <p:cNvPr id="22692"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93"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94"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88" name="Group 153"/>
            <p:cNvGrpSpPr>
              <a:grpSpLocks/>
            </p:cNvGrpSpPr>
            <p:nvPr/>
          </p:nvGrpSpPr>
          <p:grpSpPr bwMode="auto">
            <a:xfrm flipV="1">
              <a:off x="3686" y="243"/>
              <a:ext cx="177" cy="66"/>
              <a:chOff x="2848" y="848"/>
              <a:chExt cx="140" cy="98"/>
            </a:xfrm>
          </p:grpSpPr>
          <p:sp>
            <p:nvSpPr>
              <p:cNvPr id="22689" name="Line 1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90" name="Line 1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91" name="Line 1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3" name="Group 157"/>
          <p:cNvGrpSpPr>
            <a:grpSpLocks/>
          </p:cNvGrpSpPr>
          <p:nvPr/>
        </p:nvGrpSpPr>
        <p:grpSpPr bwMode="auto">
          <a:xfrm>
            <a:off x="6931025" y="2046288"/>
            <a:ext cx="501650" cy="233362"/>
            <a:chOff x="3600" y="219"/>
            <a:chExt cx="360" cy="175"/>
          </a:xfrm>
        </p:grpSpPr>
        <p:sp>
          <p:nvSpPr>
            <p:cNvPr id="22669"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70" name="Line 15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71" name="Line 16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72" name="Rectangle 16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73"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74" name="Group 163"/>
            <p:cNvGrpSpPr>
              <a:grpSpLocks/>
            </p:cNvGrpSpPr>
            <p:nvPr/>
          </p:nvGrpSpPr>
          <p:grpSpPr bwMode="auto">
            <a:xfrm>
              <a:off x="3686" y="244"/>
              <a:ext cx="177" cy="66"/>
              <a:chOff x="2848" y="848"/>
              <a:chExt cx="140" cy="98"/>
            </a:xfrm>
          </p:grpSpPr>
          <p:sp>
            <p:nvSpPr>
              <p:cNvPr id="22679"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80"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81"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75" name="Group 167"/>
            <p:cNvGrpSpPr>
              <a:grpSpLocks/>
            </p:cNvGrpSpPr>
            <p:nvPr/>
          </p:nvGrpSpPr>
          <p:grpSpPr bwMode="auto">
            <a:xfrm flipV="1">
              <a:off x="3686" y="243"/>
              <a:ext cx="177" cy="66"/>
              <a:chOff x="2848" y="848"/>
              <a:chExt cx="140" cy="98"/>
            </a:xfrm>
          </p:grpSpPr>
          <p:sp>
            <p:nvSpPr>
              <p:cNvPr id="22676" name="Line 16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77" name="Line 16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78" name="Line 17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4" name="Group 171"/>
          <p:cNvGrpSpPr>
            <a:grpSpLocks/>
          </p:cNvGrpSpPr>
          <p:nvPr/>
        </p:nvGrpSpPr>
        <p:grpSpPr bwMode="auto">
          <a:xfrm>
            <a:off x="6948488" y="2703513"/>
            <a:ext cx="501650" cy="233362"/>
            <a:chOff x="3600" y="219"/>
            <a:chExt cx="360" cy="175"/>
          </a:xfrm>
        </p:grpSpPr>
        <p:sp>
          <p:nvSpPr>
            <p:cNvPr id="22656"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57" name="Line 17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8" name="Line 17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9" name="Rectangle 17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60"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61" name="Group 177"/>
            <p:cNvGrpSpPr>
              <a:grpSpLocks/>
            </p:cNvGrpSpPr>
            <p:nvPr/>
          </p:nvGrpSpPr>
          <p:grpSpPr bwMode="auto">
            <a:xfrm>
              <a:off x="3686" y="244"/>
              <a:ext cx="177" cy="66"/>
              <a:chOff x="2848" y="848"/>
              <a:chExt cx="140" cy="98"/>
            </a:xfrm>
          </p:grpSpPr>
          <p:sp>
            <p:nvSpPr>
              <p:cNvPr id="22666"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67"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68"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62" name="Group 181"/>
            <p:cNvGrpSpPr>
              <a:grpSpLocks/>
            </p:cNvGrpSpPr>
            <p:nvPr/>
          </p:nvGrpSpPr>
          <p:grpSpPr bwMode="auto">
            <a:xfrm flipV="1">
              <a:off x="3686" y="243"/>
              <a:ext cx="177" cy="66"/>
              <a:chOff x="2848" y="848"/>
              <a:chExt cx="140" cy="98"/>
            </a:xfrm>
          </p:grpSpPr>
          <p:sp>
            <p:nvSpPr>
              <p:cNvPr id="22663" name="Line 1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64" name="Line 1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65" name="Line 1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5" name="Group 185"/>
          <p:cNvGrpSpPr>
            <a:grpSpLocks/>
          </p:cNvGrpSpPr>
          <p:nvPr/>
        </p:nvGrpSpPr>
        <p:grpSpPr bwMode="auto">
          <a:xfrm>
            <a:off x="7918450" y="2254250"/>
            <a:ext cx="500063" cy="233363"/>
            <a:chOff x="3600" y="219"/>
            <a:chExt cx="360" cy="175"/>
          </a:xfrm>
        </p:grpSpPr>
        <p:sp>
          <p:nvSpPr>
            <p:cNvPr id="22643"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44" name="Line 18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45" name="Line 18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46" name="Rectangle 18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47"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48" name="Group 191"/>
            <p:cNvGrpSpPr>
              <a:grpSpLocks/>
            </p:cNvGrpSpPr>
            <p:nvPr/>
          </p:nvGrpSpPr>
          <p:grpSpPr bwMode="auto">
            <a:xfrm>
              <a:off x="3686" y="244"/>
              <a:ext cx="177" cy="66"/>
              <a:chOff x="2848" y="848"/>
              <a:chExt cx="140" cy="98"/>
            </a:xfrm>
          </p:grpSpPr>
          <p:sp>
            <p:nvSpPr>
              <p:cNvPr id="22653"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4"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5"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49" name="Group 195"/>
            <p:cNvGrpSpPr>
              <a:grpSpLocks/>
            </p:cNvGrpSpPr>
            <p:nvPr/>
          </p:nvGrpSpPr>
          <p:grpSpPr bwMode="auto">
            <a:xfrm flipV="1">
              <a:off x="3686" y="243"/>
              <a:ext cx="177" cy="66"/>
              <a:chOff x="2848" y="848"/>
              <a:chExt cx="140" cy="98"/>
            </a:xfrm>
          </p:grpSpPr>
          <p:sp>
            <p:nvSpPr>
              <p:cNvPr id="22650" name="Line 1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1" name="Line 1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52" name="Line 1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6" name="Group 199"/>
          <p:cNvGrpSpPr>
            <a:grpSpLocks/>
          </p:cNvGrpSpPr>
          <p:nvPr/>
        </p:nvGrpSpPr>
        <p:grpSpPr bwMode="auto">
          <a:xfrm>
            <a:off x="7724775" y="3151188"/>
            <a:ext cx="501650" cy="233362"/>
            <a:chOff x="3600" y="219"/>
            <a:chExt cx="360" cy="175"/>
          </a:xfrm>
        </p:grpSpPr>
        <p:sp>
          <p:nvSpPr>
            <p:cNvPr id="22630"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31" name="Line 20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32" name="Line 20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33" name="Rectangle 20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34"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35" name="Group 205"/>
            <p:cNvGrpSpPr>
              <a:grpSpLocks/>
            </p:cNvGrpSpPr>
            <p:nvPr/>
          </p:nvGrpSpPr>
          <p:grpSpPr bwMode="auto">
            <a:xfrm>
              <a:off x="3686" y="244"/>
              <a:ext cx="177" cy="66"/>
              <a:chOff x="2848" y="848"/>
              <a:chExt cx="140" cy="98"/>
            </a:xfrm>
          </p:grpSpPr>
          <p:sp>
            <p:nvSpPr>
              <p:cNvPr id="22640"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41"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42"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36" name="Group 209"/>
            <p:cNvGrpSpPr>
              <a:grpSpLocks/>
            </p:cNvGrpSpPr>
            <p:nvPr/>
          </p:nvGrpSpPr>
          <p:grpSpPr bwMode="auto">
            <a:xfrm flipV="1">
              <a:off x="3686" y="243"/>
              <a:ext cx="177" cy="66"/>
              <a:chOff x="2848" y="848"/>
              <a:chExt cx="140" cy="98"/>
            </a:xfrm>
          </p:grpSpPr>
          <p:sp>
            <p:nvSpPr>
              <p:cNvPr id="22637" name="Line 21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38" name="Line 21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39" name="Line 21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7" name="Group 213"/>
          <p:cNvGrpSpPr>
            <a:grpSpLocks/>
          </p:cNvGrpSpPr>
          <p:nvPr/>
        </p:nvGrpSpPr>
        <p:grpSpPr bwMode="auto">
          <a:xfrm>
            <a:off x="7391400" y="3735388"/>
            <a:ext cx="501650" cy="234950"/>
            <a:chOff x="3600" y="219"/>
            <a:chExt cx="360" cy="175"/>
          </a:xfrm>
        </p:grpSpPr>
        <p:sp>
          <p:nvSpPr>
            <p:cNvPr id="22617"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18" name="Line 21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19" name="Line 21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20" name="Rectangle 21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21"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22" name="Group 219"/>
            <p:cNvGrpSpPr>
              <a:grpSpLocks/>
            </p:cNvGrpSpPr>
            <p:nvPr/>
          </p:nvGrpSpPr>
          <p:grpSpPr bwMode="auto">
            <a:xfrm>
              <a:off x="3686" y="244"/>
              <a:ext cx="177" cy="66"/>
              <a:chOff x="2848" y="848"/>
              <a:chExt cx="140" cy="98"/>
            </a:xfrm>
          </p:grpSpPr>
          <p:sp>
            <p:nvSpPr>
              <p:cNvPr id="22627"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28"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29"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23" name="Group 223"/>
            <p:cNvGrpSpPr>
              <a:grpSpLocks/>
            </p:cNvGrpSpPr>
            <p:nvPr/>
          </p:nvGrpSpPr>
          <p:grpSpPr bwMode="auto">
            <a:xfrm flipV="1">
              <a:off x="3686" y="243"/>
              <a:ext cx="177" cy="66"/>
              <a:chOff x="2848" y="848"/>
              <a:chExt cx="140" cy="98"/>
            </a:xfrm>
          </p:grpSpPr>
          <p:sp>
            <p:nvSpPr>
              <p:cNvPr id="22624" name="Line 2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25" name="Line 2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26" name="Line 2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8" name="Group 227"/>
          <p:cNvGrpSpPr>
            <a:grpSpLocks/>
          </p:cNvGrpSpPr>
          <p:nvPr/>
        </p:nvGrpSpPr>
        <p:grpSpPr bwMode="auto">
          <a:xfrm>
            <a:off x="6781800" y="4224338"/>
            <a:ext cx="500063" cy="233362"/>
            <a:chOff x="3600" y="219"/>
            <a:chExt cx="360" cy="175"/>
          </a:xfrm>
        </p:grpSpPr>
        <p:sp>
          <p:nvSpPr>
            <p:cNvPr id="22604"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605" name="Line 22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06" name="Line 23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07" name="Rectangle 23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608"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609" name="Group 233"/>
            <p:cNvGrpSpPr>
              <a:grpSpLocks/>
            </p:cNvGrpSpPr>
            <p:nvPr/>
          </p:nvGrpSpPr>
          <p:grpSpPr bwMode="auto">
            <a:xfrm>
              <a:off x="3686" y="244"/>
              <a:ext cx="177" cy="66"/>
              <a:chOff x="2848" y="848"/>
              <a:chExt cx="140" cy="98"/>
            </a:xfrm>
          </p:grpSpPr>
          <p:sp>
            <p:nvSpPr>
              <p:cNvPr id="22614"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15"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16"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610" name="Group 237"/>
            <p:cNvGrpSpPr>
              <a:grpSpLocks/>
            </p:cNvGrpSpPr>
            <p:nvPr/>
          </p:nvGrpSpPr>
          <p:grpSpPr bwMode="auto">
            <a:xfrm flipV="1">
              <a:off x="3686" y="243"/>
              <a:ext cx="177" cy="66"/>
              <a:chOff x="2848" y="848"/>
              <a:chExt cx="140" cy="98"/>
            </a:xfrm>
          </p:grpSpPr>
          <p:sp>
            <p:nvSpPr>
              <p:cNvPr id="22611"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12"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13"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2589" name="Group 241"/>
          <p:cNvGrpSpPr>
            <a:grpSpLocks/>
          </p:cNvGrpSpPr>
          <p:nvPr/>
        </p:nvGrpSpPr>
        <p:grpSpPr bwMode="auto">
          <a:xfrm>
            <a:off x="5978525" y="3848100"/>
            <a:ext cx="501650" cy="233363"/>
            <a:chOff x="3600" y="219"/>
            <a:chExt cx="360" cy="175"/>
          </a:xfrm>
        </p:grpSpPr>
        <p:sp>
          <p:nvSpPr>
            <p:cNvPr id="22591" name="Oval 2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2592" name="Line 24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93" name="Line 24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94" name="Rectangle 24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2595" name="Oval 2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2596" name="Group 247"/>
            <p:cNvGrpSpPr>
              <a:grpSpLocks/>
            </p:cNvGrpSpPr>
            <p:nvPr/>
          </p:nvGrpSpPr>
          <p:grpSpPr bwMode="auto">
            <a:xfrm>
              <a:off x="3686" y="244"/>
              <a:ext cx="177" cy="66"/>
              <a:chOff x="2848" y="848"/>
              <a:chExt cx="140" cy="98"/>
            </a:xfrm>
          </p:grpSpPr>
          <p:sp>
            <p:nvSpPr>
              <p:cNvPr id="22601" name="Line 2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02" name="Line 2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03" name="Line 2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2597" name="Group 251"/>
            <p:cNvGrpSpPr>
              <a:grpSpLocks/>
            </p:cNvGrpSpPr>
            <p:nvPr/>
          </p:nvGrpSpPr>
          <p:grpSpPr bwMode="auto">
            <a:xfrm flipV="1">
              <a:off x="3686" y="243"/>
              <a:ext cx="177" cy="66"/>
              <a:chOff x="2848" y="848"/>
              <a:chExt cx="140" cy="98"/>
            </a:xfrm>
          </p:grpSpPr>
          <p:sp>
            <p:nvSpPr>
              <p:cNvPr id="22598" name="Line 25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599" name="Line 25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2600" name="Line 25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22590" name="Line 260"/>
          <p:cNvSpPr>
            <a:spLocks noChangeShapeType="1"/>
          </p:cNvSpPr>
          <p:nvPr/>
        </p:nvSpPr>
        <p:spPr bwMode="auto">
          <a:xfrm flipV="1">
            <a:off x="6234113" y="4079875"/>
            <a:ext cx="1587"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1388665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3077F8A6-1B23-4AD4-B9F4-DA05ED64E297}" type="slidenum">
              <a:rPr lang="en-US" altLang="en-US" sz="1400">
                <a:latin typeface="Times New Roman" pitchFamily="18" charset="0"/>
              </a:rPr>
              <a:pPr>
                <a:spcBef>
                  <a:spcPct val="0"/>
                </a:spcBef>
                <a:buClrTx/>
                <a:buSzTx/>
                <a:buFontTx/>
                <a:buNone/>
              </a:pPr>
              <a:t>22</a:t>
            </a:fld>
            <a:endParaRPr lang="en-US" altLang="en-US" sz="1400">
              <a:latin typeface="Times New Roman" pitchFamily="18" charset="0"/>
            </a:endParaRPr>
          </a:p>
        </p:txBody>
      </p:sp>
      <p:sp>
        <p:nvSpPr>
          <p:cNvPr id="23556" name="Rectangle 2"/>
          <p:cNvSpPr>
            <a:spLocks noGrp="1" noChangeArrowheads="1"/>
          </p:cNvSpPr>
          <p:nvPr>
            <p:ph type="title"/>
          </p:nvPr>
        </p:nvSpPr>
        <p:spPr/>
        <p:txBody>
          <a:bodyPr/>
          <a:lstStyle/>
          <a:p>
            <a:r>
              <a:rPr lang="tr-TR" altLang="en-US" sz="3600" smtClean="0"/>
              <a:t>Internet nedir? Servis yaklaşımı</a:t>
            </a:r>
          </a:p>
        </p:txBody>
      </p:sp>
      <p:grpSp>
        <p:nvGrpSpPr>
          <p:cNvPr id="23557" name="Group 7"/>
          <p:cNvGrpSpPr>
            <a:grpSpLocks/>
          </p:cNvGrpSpPr>
          <p:nvPr/>
        </p:nvGrpSpPr>
        <p:grpSpPr bwMode="auto">
          <a:xfrm>
            <a:off x="777875" y="1095375"/>
            <a:ext cx="6918325" cy="5307013"/>
            <a:chOff x="490" y="690"/>
            <a:chExt cx="4358" cy="3343"/>
          </a:xfrm>
        </p:grpSpPr>
        <p:pic>
          <p:nvPicPr>
            <p:cNvPr id="23558" name="Picture 4" descr="Draw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 y="864"/>
              <a:ext cx="4208" cy="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 y="690"/>
              <a:ext cx="678"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30346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457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DB4A4818-4A30-4FBD-B0AA-936D48AA1C80}" type="slidenum">
              <a:rPr lang="en-US" altLang="en-US" sz="1400">
                <a:latin typeface="Times New Roman" pitchFamily="18" charset="0"/>
              </a:rPr>
              <a:pPr>
                <a:spcBef>
                  <a:spcPct val="0"/>
                </a:spcBef>
                <a:buClrTx/>
                <a:buSzTx/>
                <a:buFontTx/>
                <a:buNone/>
              </a:pPr>
              <a:t>23</a:t>
            </a:fld>
            <a:endParaRPr lang="en-US" altLang="en-US" sz="1400">
              <a:latin typeface="Times New Roman" pitchFamily="18" charset="0"/>
            </a:endParaRPr>
          </a:p>
        </p:txBody>
      </p:sp>
      <p:sp>
        <p:nvSpPr>
          <p:cNvPr id="24580" name="Rectangle 2"/>
          <p:cNvSpPr>
            <a:spLocks noGrp="1" noChangeArrowheads="1"/>
          </p:cNvSpPr>
          <p:nvPr>
            <p:ph type="title"/>
          </p:nvPr>
        </p:nvSpPr>
        <p:spPr>
          <a:xfrm>
            <a:off x="304800" y="228600"/>
            <a:ext cx="8382000" cy="1143000"/>
          </a:xfrm>
        </p:spPr>
        <p:txBody>
          <a:bodyPr/>
          <a:lstStyle/>
          <a:p>
            <a:r>
              <a:rPr lang="tr-TR" altLang="en-US" sz="3200" smtClean="0"/>
              <a:t>Internet nedir? Servis yaklaşımı</a:t>
            </a:r>
            <a:endParaRPr lang="en-US" altLang="en-US" smtClean="0"/>
          </a:p>
        </p:txBody>
      </p:sp>
      <p:sp>
        <p:nvSpPr>
          <p:cNvPr id="24581" name="Rectangle 3"/>
          <p:cNvSpPr>
            <a:spLocks noGrp="1" noChangeArrowheads="1"/>
          </p:cNvSpPr>
          <p:nvPr>
            <p:ph type="body" sz="half" idx="1"/>
          </p:nvPr>
        </p:nvSpPr>
        <p:spPr>
          <a:xfrm>
            <a:off x="504825" y="1233488"/>
            <a:ext cx="4267200" cy="3802062"/>
          </a:xfrm>
        </p:spPr>
        <p:txBody>
          <a:bodyPr/>
          <a:lstStyle/>
          <a:p>
            <a:r>
              <a:rPr lang="tr-TR" altLang="en-US" sz="2400" smtClean="0"/>
              <a:t>dağıtık uygulamalara servis sağlayan </a:t>
            </a:r>
            <a:r>
              <a:rPr lang="tr-TR" altLang="en-US" sz="2400" smtClean="0">
                <a:solidFill>
                  <a:srgbClr val="FF0000"/>
                </a:solidFill>
              </a:rPr>
              <a:t>iletişim</a:t>
            </a:r>
            <a:r>
              <a:rPr lang="en-US" altLang="en-US" sz="2400" smtClean="0">
                <a:solidFill>
                  <a:srgbClr val="FF0000"/>
                </a:solidFill>
              </a:rPr>
              <a:t> </a:t>
            </a:r>
            <a:r>
              <a:rPr lang="tr-TR" altLang="en-US" sz="2400" i="1" smtClean="0">
                <a:solidFill>
                  <a:srgbClr val="FF0000"/>
                </a:solidFill>
              </a:rPr>
              <a:t>altyapısı</a:t>
            </a:r>
            <a:r>
              <a:rPr lang="en-US" altLang="en-US" sz="2400" smtClean="0"/>
              <a:t>:</a:t>
            </a:r>
          </a:p>
          <a:p>
            <a:pPr lvl="1"/>
            <a:r>
              <a:rPr lang="en-US" altLang="en-US" sz="2000" smtClean="0"/>
              <a:t>Web, email, </a:t>
            </a:r>
            <a:r>
              <a:rPr lang="tr-TR" altLang="en-US" sz="2000" smtClean="0"/>
              <a:t>oyunlar</a:t>
            </a:r>
            <a:r>
              <a:rPr lang="en-US" altLang="en-US" sz="2000" smtClean="0"/>
              <a:t>, e-</a:t>
            </a:r>
            <a:r>
              <a:rPr lang="tr-TR" altLang="en-US" sz="2000" smtClean="0"/>
              <a:t>ticaret</a:t>
            </a:r>
            <a:r>
              <a:rPr lang="en-US" altLang="en-US" sz="2000" smtClean="0"/>
              <a:t>, </a:t>
            </a:r>
            <a:r>
              <a:rPr lang="tr-TR" altLang="en-US" sz="2000" smtClean="0"/>
              <a:t>dosya paylaşımı</a:t>
            </a:r>
            <a:endParaRPr lang="en-US" altLang="en-US" sz="2000" smtClean="0"/>
          </a:p>
          <a:p>
            <a:r>
              <a:rPr lang="tr-TR" altLang="en-US" sz="2400" smtClean="0">
                <a:solidFill>
                  <a:srgbClr val="FF0000"/>
                </a:solidFill>
              </a:rPr>
              <a:t>Uygulamalara sağlanan iletişim servisi</a:t>
            </a:r>
            <a:r>
              <a:rPr lang="en-US" altLang="en-US" sz="2400" smtClean="0">
                <a:solidFill>
                  <a:srgbClr val="FF0000"/>
                </a:solidFill>
              </a:rPr>
              <a:t>:</a:t>
            </a:r>
            <a:endParaRPr lang="en-US" altLang="en-US" sz="2400" smtClean="0"/>
          </a:p>
          <a:p>
            <a:pPr lvl="1"/>
            <a:r>
              <a:rPr lang="en-US" altLang="en-US" sz="2000" smtClean="0"/>
              <a:t>Connectionless unreliable</a:t>
            </a:r>
          </a:p>
          <a:p>
            <a:pPr lvl="1"/>
            <a:r>
              <a:rPr lang="en-US" altLang="en-US" sz="2000" smtClean="0"/>
              <a:t>connection-oriented reliable</a:t>
            </a:r>
          </a:p>
        </p:txBody>
      </p:sp>
      <p:sp>
        <p:nvSpPr>
          <p:cNvPr id="24582" name="Freeform 4"/>
          <p:cNvSpPr>
            <a:spLocks/>
          </p:cNvSpPr>
          <p:nvPr/>
        </p:nvSpPr>
        <p:spPr bwMode="auto">
          <a:xfrm>
            <a:off x="6783388" y="1881188"/>
            <a:ext cx="1798637" cy="167481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4583" name="Freeform 5"/>
          <p:cNvSpPr>
            <a:spLocks/>
          </p:cNvSpPr>
          <p:nvPr/>
        </p:nvSpPr>
        <p:spPr bwMode="auto">
          <a:xfrm>
            <a:off x="4903788" y="1738313"/>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sp>
        <p:nvSpPr>
          <p:cNvPr id="24584" name="Freeform 6"/>
          <p:cNvSpPr>
            <a:spLocks/>
          </p:cNvSpPr>
          <p:nvPr/>
        </p:nvSpPr>
        <p:spPr bwMode="auto">
          <a:xfrm>
            <a:off x="5272088" y="3189288"/>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tr-TR"/>
          </a:p>
        </p:txBody>
      </p:sp>
      <p:grpSp>
        <p:nvGrpSpPr>
          <p:cNvPr id="24585" name="Group 7"/>
          <p:cNvGrpSpPr>
            <a:grpSpLocks/>
          </p:cNvGrpSpPr>
          <p:nvPr/>
        </p:nvGrpSpPr>
        <p:grpSpPr bwMode="auto">
          <a:xfrm>
            <a:off x="5021263" y="1873250"/>
            <a:ext cx="733425" cy="319088"/>
            <a:chOff x="3552" y="246"/>
            <a:chExt cx="527" cy="248"/>
          </a:xfrm>
        </p:grpSpPr>
        <p:graphicFrame>
          <p:nvGraphicFramePr>
            <p:cNvPr id="24799"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146"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00"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147" name="Clip" r:id="rId6" imgW="681706" imgH="480401" progId="MS_ClipArt_Gallery.2">
                    <p:embed/>
                  </p:oleObj>
                </mc:Choice>
                <mc:Fallback>
                  <p:oleObj name="Clip" r:id="rId6"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01"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586" name="Group 11"/>
          <p:cNvGrpSpPr>
            <a:grpSpLocks/>
          </p:cNvGrpSpPr>
          <p:nvPr/>
        </p:nvGrpSpPr>
        <p:grpSpPr bwMode="auto">
          <a:xfrm>
            <a:off x="5021263" y="2468563"/>
            <a:ext cx="733425" cy="319087"/>
            <a:chOff x="3552" y="246"/>
            <a:chExt cx="527" cy="248"/>
          </a:xfrm>
        </p:grpSpPr>
        <p:graphicFrame>
          <p:nvGraphicFramePr>
            <p:cNvPr id="24796"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148"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97"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149" name="Clip" r:id="rId9" imgW="681706" imgH="480401" progId="MS_ClipArt_Gallery.2">
                    <p:embed/>
                  </p:oleObj>
                </mc:Choice>
                <mc:Fallback>
                  <p:oleObj name="Clip" r:id="rId9" imgW="681706" imgH="48040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98"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587" name="Group 15"/>
          <p:cNvGrpSpPr>
            <a:grpSpLocks/>
          </p:cNvGrpSpPr>
          <p:nvPr/>
        </p:nvGrpSpPr>
        <p:grpSpPr bwMode="auto">
          <a:xfrm>
            <a:off x="5397500" y="2255838"/>
            <a:ext cx="69850" cy="214312"/>
            <a:chOff x="3842" y="406"/>
            <a:chExt cx="51" cy="167"/>
          </a:xfrm>
        </p:grpSpPr>
        <p:sp>
          <p:nvSpPr>
            <p:cNvPr id="24793"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94"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95"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4588" name="Group 19"/>
          <p:cNvGrpSpPr>
            <a:grpSpLocks/>
          </p:cNvGrpSpPr>
          <p:nvPr/>
        </p:nvGrpSpPr>
        <p:grpSpPr bwMode="auto">
          <a:xfrm>
            <a:off x="5867400" y="2759075"/>
            <a:ext cx="209550" cy="395288"/>
            <a:chOff x="4180" y="783"/>
            <a:chExt cx="150" cy="307"/>
          </a:xfrm>
        </p:grpSpPr>
        <p:sp>
          <p:nvSpPr>
            <p:cNvPr id="24785"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6"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7"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8"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9"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90"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91"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92"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4589" name="Group 28"/>
          <p:cNvGrpSpPr>
            <a:grpSpLocks/>
          </p:cNvGrpSpPr>
          <p:nvPr/>
        </p:nvGrpSpPr>
        <p:grpSpPr bwMode="auto">
          <a:xfrm rot="-5400000">
            <a:off x="6180138" y="2836863"/>
            <a:ext cx="80962" cy="233362"/>
            <a:chOff x="3842" y="406"/>
            <a:chExt cx="51" cy="167"/>
          </a:xfrm>
        </p:grpSpPr>
        <p:sp>
          <p:nvSpPr>
            <p:cNvPr id="24782"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3"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4"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4590" name="Line 32"/>
          <p:cNvSpPr>
            <a:spLocks noChangeShapeType="1"/>
          </p:cNvSpPr>
          <p:nvPr/>
        </p:nvSpPr>
        <p:spPr bwMode="auto">
          <a:xfrm>
            <a:off x="6003925" y="2667000"/>
            <a:ext cx="4953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591" name="Line 33"/>
          <p:cNvSpPr>
            <a:spLocks noChangeShapeType="1"/>
          </p:cNvSpPr>
          <p:nvPr/>
        </p:nvSpPr>
        <p:spPr bwMode="auto">
          <a:xfrm>
            <a:off x="6007100" y="2663825"/>
            <a:ext cx="1588"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592" name="Line 34"/>
          <p:cNvSpPr>
            <a:spLocks noChangeShapeType="1"/>
          </p:cNvSpPr>
          <p:nvPr/>
        </p:nvSpPr>
        <p:spPr bwMode="auto">
          <a:xfrm>
            <a:off x="6502400" y="2662238"/>
            <a:ext cx="1588"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593" name="Line 35"/>
          <p:cNvSpPr>
            <a:spLocks noChangeShapeType="1"/>
          </p:cNvSpPr>
          <p:nvPr/>
        </p:nvSpPr>
        <p:spPr bwMode="auto">
          <a:xfrm>
            <a:off x="5703888" y="2127250"/>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594" name="Line 36"/>
          <p:cNvSpPr>
            <a:spLocks noChangeShapeType="1"/>
          </p:cNvSpPr>
          <p:nvPr/>
        </p:nvSpPr>
        <p:spPr bwMode="auto">
          <a:xfrm flipV="1">
            <a:off x="5716588" y="2413000"/>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595" name="Line 37"/>
          <p:cNvSpPr>
            <a:spLocks noChangeShapeType="1"/>
          </p:cNvSpPr>
          <p:nvPr/>
        </p:nvSpPr>
        <p:spPr bwMode="auto">
          <a:xfrm flipV="1">
            <a:off x="6243638" y="2498725"/>
            <a:ext cx="1587" cy="163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4596" name="Group 38"/>
          <p:cNvGrpSpPr>
            <a:grpSpLocks/>
          </p:cNvGrpSpPr>
          <p:nvPr/>
        </p:nvGrpSpPr>
        <p:grpSpPr bwMode="auto">
          <a:xfrm>
            <a:off x="6362700" y="2736850"/>
            <a:ext cx="209550" cy="395288"/>
            <a:chOff x="4180" y="783"/>
            <a:chExt cx="150" cy="307"/>
          </a:xfrm>
        </p:grpSpPr>
        <p:sp>
          <p:nvSpPr>
            <p:cNvPr id="24774"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5"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6"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7"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8"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79"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80"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81"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4597" name="Group 47"/>
          <p:cNvGrpSpPr>
            <a:grpSpLocks/>
          </p:cNvGrpSpPr>
          <p:nvPr/>
        </p:nvGrpSpPr>
        <p:grpSpPr bwMode="auto">
          <a:xfrm>
            <a:off x="5405438" y="3355975"/>
            <a:ext cx="479425" cy="925513"/>
            <a:chOff x="3314" y="1248"/>
            <a:chExt cx="344" cy="694"/>
          </a:xfrm>
        </p:grpSpPr>
        <p:graphicFrame>
          <p:nvGraphicFramePr>
            <p:cNvPr id="24765"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6150" name="Clip" r:id="rId10" imgW="1307263" imgH="1084139" progId="MS_ClipArt_Gallery.2">
                    <p:embed/>
                  </p:oleObj>
                </mc:Choice>
                <mc:Fallback>
                  <p:oleObj name="Clip" r:id="rId10"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66"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4767"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6151" name="Clip" r:id="rId11" imgW="1307263" imgH="1084139" progId="MS_ClipArt_Gallery.2">
                    <p:embed/>
                  </p:oleObj>
                </mc:Choice>
                <mc:Fallback>
                  <p:oleObj name="Clip" r:id="rId11"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68"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4769" name="Group 52"/>
            <p:cNvGrpSpPr>
              <a:grpSpLocks/>
            </p:cNvGrpSpPr>
            <p:nvPr/>
          </p:nvGrpSpPr>
          <p:grpSpPr bwMode="auto">
            <a:xfrm>
              <a:off x="3404" y="1504"/>
              <a:ext cx="51" cy="167"/>
              <a:chOff x="3842" y="406"/>
              <a:chExt cx="51" cy="167"/>
            </a:xfrm>
          </p:grpSpPr>
          <p:sp>
            <p:nvSpPr>
              <p:cNvPr id="24771"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2"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73"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4770"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aphicFrame>
        <p:nvGraphicFramePr>
          <p:cNvPr id="24598" name="Object 57"/>
          <p:cNvGraphicFramePr>
            <a:graphicFrameLocks noChangeAspect="1"/>
          </p:cNvGraphicFramePr>
          <p:nvPr/>
        </p:nvGraphicFramePr>
        <p:xfrm>
          <a:off x="6273800" y="4365625"/>
          <a:ext cx="417513" cy="331788"/>
        </p:xfrm>
        <a:graphic>
          <a:graphicData uri="http://schemas.openxmlformats.org/presentationml/2006/ole">
            <mc:AlternateContent xmlns:mc="http://schemas.openxmlformats.org/markup-compatibility/2006">
              <mc:Choice xmlns:v="urn:schemas-microsoft-com:vml" Requires="v">
                <p:oleObj spid="_x0000_s6152" name="Clip" r:id="rId12" imgW="1307263" imgH="1084139" progId="MS_ClipArt_Gallery.2">
                  <p:embed/>
                </p:oleObj>
              </mc:Choice>
              <mc:Fallback>
                <p:oleObj name="Clip" r:id="rId12"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800" y="4365625"/>
                        <a:ext cx="41751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9" name="Object 58"/>
          <p:cNvGraphicFramePr>
            <a:graphicFrameLocks noChangeAspect="1"/>
          </p:cNvGraphicFramePr>
          <p:nvPr/>
        </p:nvGraphicFramePr>
        <p:xfrm>
          <a:off x="5659438" y="4354513"/>
          <a:ext cx="415925" cy="330200"/>
        </p:xfrm>
        <a:graphic>
          <a:graphicData uri="http://schemas.openxmlformats.org/presentationml/2006/ole">
            <mc:AlternateContent xmlns:mc="http://schemas.openxmlformats.org/markup-compatibility/2006">
              <mc:Choice xmlns:v="urn:schemas-microsoft-com:vml" Requires="v">
                <p:oleObj spid="_x0000_s6153" name="Clip" r:id="rId13" imgW="1307263" imgH="1084139" progId="MS_ClipArt_Gallery.2">
                  <p:embed/>
                </p:oleObj>
              </mc:Choice>
              <mc:Fallback>
                <p:oleObj name="Clip" r:id="rId13"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35451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0" name="Oval 59"/>
          <p:cNvSpPr>
            <a:spLocks noChangeArrowheads="1"/>
          </p:cNvSpPr>
          <p:nvPr/>
        </p:nvSpPr>
        <p:spPr bwMode="auto">
          <a:xfrm rot="-5400000">
            <a:off x="6076157" y="4458494"/>
            <a:ext cx="63500" cy="6508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01" name="Oval 60"/>
          <p:cNvSpPr>
            <a:spLocks noChangeArrowheads="1"/>
          </p:cNvSpPr>
          <p:nvPr/>
        </p:nvSpPr>
        <p:spPr bwMode="auto">
          <a:xfrm rot="-5400000">
            <a:off x="6161088" y="4456112"/>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02" name="Oval 61"/>
          <p:cNvSpPr>
            <a:spLocks noChangeArrowheads="1"/>
          </p:cNvSpPr>
          <p:nvPr/>
        </p:nvSpPr>
        <p:spPr bwMode="auto">
          <a:xfrm rot="-5400000">
            <a:off x="6238876" y="4460875"/>
            <a:ext cx="61912" cy="6508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03" name="Line 62"/>
          <p:cNvSpPr>
            <a:spLocks noChangeShapeType="1"/>
          </p:cNvSpPr>
          <p:nvPr/>
        </p:nvSpPr>
        <p:spPr bwMode="auto">
          <a:xfrm rot="-5400000">
            <a:off x="6498431" y="4341019"/>
            <a:ext cx="603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04" name="Line 63"/>
          <p:cNvSpPr>
            <a:spLocks noChangeShapeType="1"/>
          </p:cNvSpPr>
          <p:nvPr/>
        </p:nvSpPr>
        <p:spPr bwMode="auto">
          <a:xfrm rot="5400000" flipH="1">
            <a:off x="5872163" y="4332288"/>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05" name="Line 64"/>
          <p:cNvSpPr>
            <a:spLocks noChangeShapeType="1"/>
          </p:cNvSpPr>
          <p:nvPr/>
        </p:nvSpPr>
        <p:spPr bwMode="auto">
          <a:xfrm rot="16200000" flipV="1">
            <a:off x="6219032" y="3983831"/>
            <a:ext cx="0" cy="627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06" name="Line 65"/>
          <p:cNvSpPr>
            <a:spLocks noChangeShapeType="1"/>
          </p:cNvSpPr>
          <p:nvPr/>
        </p:nvSpPr>
        <p:spPr bwMode="auto">
          <a:xfrm flipV="1">
            <a:off x="5884863" y="3932238"/>
            <a:ext cx="93662"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07" name="Line 66"/>
          <p:cNvSpPr>
            <a:spLocks noChangeShapeType="1"/>
          </p:cNvSpPr>
          <p:nvPr/>
        </p:nvSpPr>
        <p:spPr bwMode="auto">
          <a:xfrm>
            <a:off x="6486525" y="3978275"/>
            <a:ext cx="30321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08" name="Line 67"/>
          <p:cNvSpPr>
            <a:spLocks noChangeShapeType="1"/>
          </p:cNvSpPr>
          <p:nvPr/>
        </p:nvSpPr>
        <p:spPr bwMode="auto">
          <a:xfrm flipH="1">
            <a:off x="7281863" y="3975100"/>
            <a:ext cx="279400" cy="392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4609" name="Object 68"/>
          <p:cNvGraphicFramePr>
            <a:graphicFrameLocks noChangeAspect="1"/>
          </p:cNvGraphicFramePr>
          <p:nvPr/>
        </p:nvGraphicFramePr>
        <p:xfrm>
          <a:off x="7459663" y="3527425"/>
          <a:ext cx="203200" cy="241300"/>
        </p:xfrm>
        <a:graphic>
          <a:graphicData uri="http://schemas.openxmlformats.org/presentationml/2006/ole">
            <mc:AlternateContent xmlns:mc="http://schemas.openxmlformats.org/markup-compatibility/2006">
              <mc:Choice xmlns:v="urn:schemas-microsoft-com:vml" Requires="v">
                <p:oleObj spid="_x0000_s6154" name="Clip" r:id="rId14" imgW="982811" imgH="1208363" progId="MS_ClipArt_Gallery.2">
                  <p:embed/>
                </p:oleObj>
              </mc:Choice>
              <mc:Fallback>
                <p:oleObj name="Clip" r:id="rId14"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9663" y="352742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0" name="Object 69"/>
          <p:cNvGraphicFramePr>
            <a:graphicFrameLocks noChangeAspect="1"/>
          </p:cNvGraphicFramePr>
          <p:nvPr/>
        </p:nvGraphicFramePr>
        <p:xfrm>
          <a:off x="6122988" y="3608388"/>
          <a:ext cx="203200" cy="239712"/>
        </p:xfrm>
        <a:graphic>
          <a:graphicData uri="http://schemas.openxmlformats.org/presentationml/2006/ole">
            <mc:AlternateContent xmlns:mc="http://schemas.openxmlformats.org/markup-compatibility/2006">
              <mc:Choice xmlns:v="urn:schemas-microsoft-com:vml" Requires="v">
                <p:oleObj spid="_x0000_s6155" name="Clip" r:id="rId16" imgW="982811" imgH="1208363" progId="MS_ClipArt_Gallery.2">
                  <p:embed/>
                </p:oleObj>
              </mc:Choice>
              <mc:Fallback>
                <p:oleObj name="Clip" r:id="rId16" imgW="982811" imgH="1208363"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2988" y="360838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Freeform 70"/>
          <p:cNvSpPr>
            <a:spLocks/>
          </p:cNvSpPr>
          <p:nvPr/>
        </p:nvSpPr>
        <p:spPr bwMode="auto">
          <a:xfrm>
            <a:off x="6203950" y="3382963"/>
            <a:ext cx="1354138"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24612" name="Group 71"/>
          <p:cNvGrpSpPr>
            <a:grpSpLocks/>
          </p:cNvGrpSpPr>
          <p:nvPr/>
        </p:nvGrpSpPr>
        <p:grpSpPr bwMode="auto">
          <a:xfrm>
            <a:off x="6470650" y="4805363"/>
            <a:ext cx="406400" cy="427037"/>
            <a:chOff x="2870" y="1518"/>
            <a:chExt cx="292" cy="320"/>
          </a:xfrm>
        </p:grpSpPr>
        <p:pic>
          <p:nvPicPr>
            <p:cNvPr id="24763" name="Object 7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4764"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6" name="Clip" r:id="rId18" imgW="1268295" imgH="1199426" progId="MS_ClipArt_Gallery.2">
                    <p:embed/>
                  </p:oleObj>
                </mc:Choice>
                <mc:Fallback>
                  <p:oleObj name="Clip" r:id="rId18" imgW="1268295" imgH="1199426"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613" name="Group 74"/>
          <p:cNvGrpSpPr>
            <a:grpSpLocks/>
          </p:cNvGrpSpPr>
          <p:nvPr/>
        </p:nvGrpSpPr>
        <p:grpSpPr bwMode="auto">
          <a:xfrm>
            <a:off x="7248525" y="4837113"/>
            <a:ext cx="406400" cy="427037"/>
            <a:chOff x="2870" y="1518"/>
            <a:chExt cx="292" cy="320"/>
          </a:xfrm>
        </p:grpSpPr>
        <p:graphicFrame>
          <p:nvGraphicFramePr>
            <p:cNvPr id="24761"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57" name="Clip" r:id="rId20" imgW="826829" imgH="840406" progId="MS_ClipArt_Gallery.2">
                    <p:embed/>
                  </p:oleObj>
                </mc:Choice>
                <mc:Fallback>
                  <p:oleObj name="Clip" r:id="rId20" imgW="826829" imgH="840406"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62"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8" name="Clip" r:id="rId21" imgW="1268295" imgH="1199426" progId="MS_ClipArt_Gallery.2">
                    <p:embed/>
                  </p:oleObj>
                </mc:Choice>
                <mc:Fallback>
                  <p:oleObj name="Clip" r:id="rId21" imgW="1268295" imgH="1199426" progId="MS_ClipArt_Gallery.2">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614" name="Group 77"/>
          <p:cNvGrpSpPr>
            <a:grpSpLocks/>
          </p:cNvGrpSpPr>
          <p:nvPr/>
        </p:nvGrpSpPr>
        <p:grpSpPr bwMode="auto">
          <a:xfrm>
            <a:off x="6834188" y="4552950"/>
            <a:ext cx="379412" cy="376238"/>
            <a:chOff x="4733" y="2082"/>
            <a:chExt cx="272" cy="282"/>
          </a:xfrm>
        </p:grpSpPr>
        <p:graphicFrame>
          <p:nvGraphicFramePr>
            <p:cNvPr id="24759"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6159" name="Clip" r:id="rId22" imgW="826829" imgH="840406" progId="MS_ClipArt_Gallery.2">
                    <p:embed/>
                  </p:oleObj>
                </mc:Choice>
                <mc:Fallback>
                  <p:oleObj name="Clip" r:id="rId22" imgW="826829" imgH="840406"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60"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4615" name="Line 80"/>
          <p:cNvSpPr>
            <a:spLocks noChangeShapeType="1"/>
          </p:cNvSpPr>
          <p:nvPr/>
        </p:nvSpPr>
        <p:spPr bwMode="auto">
          <a:xfrm>
            <a:off x="7140575" y="4456113"/>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4616" name="Group 81"/>
          <p:cNvGrpSpPr>
            <a:grpSpLocks/>
          </p:cNvGrpSpPr>
          <p:nvPr/>
        </p:nvGrpSpPr>
        <p:grpSpPr bwMode="auto">
          <a:xfrm>
            <a:off x="7861300" y="3879850"/>
            <a:ext cx="207963" cy="409575"/>
            <a:chOff x="4180" y="783"/>
            <a:chExt cx="150" cy="307"/>
          </a:xfrm>
        </p:grpSpPr>
        <p:sp>
          <p:nvSpPr>
            <p:cNvPr id="24751" name="AutoShape 8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2" name="Rectangle 8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3"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4"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5" name="Line 8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56" name="Line 8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57"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8" name="Rectangle 8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grpSp>
        <p:nvGrpSpPr>
          <p:cNvPr id="24617" name="Group 90"/>
          <p:cNvGrpSpPr>
            <a:grpSpLocks/>
          </p:cNvGrpSpPr>
          <p:nvPr/>
        </p:nvGrpSpPr>
        <p:grpSpPr bwMode="auto">
          <a:xfrm>
            <a:off x="7848600" y="4324350"/>
            <a:ext cx="207963" cy="409575"/>
            <a:chOff x="4180" y="783"/>
            <a:chExt cx="150" cy="307"/>
          </a:xfrm>
        </p:grpSpPr>
        <p:sp>
          <p:nvSpPr>
            <p:cNvPr id="24743" name="AutoShape 9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44" name="Rectangle 9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45"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46"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47" name="Line 9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48" name="Line 9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49"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50" name="Rectangle 9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sp>
        <p:nvSpPr>
          <p:cNvPr id="24618" name="Line 99"/>
          <p:cNvSpPr>
            <a:spLocks noChangeShapeType="1"/>
          </p:cNvSpPr>
          <p:nvPr/>
        </p:nvSpPr>
        <p:spPr bwMode="auto">
          <a:xfrm rot="5400000" flipH="1">
            <a:off x="7474744" y="4253707"/>
            <a:ext cx="6111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19" name="Line 100"/>
          <p:cNvSpPr>
            <a:spLocks noChangeShapeType="1"/>
          </p:cNvSpPr>
          <p:nvPr/>
        </p:nvSpPr>
        <p:spPr bwMode="auto">
          <a:xfrm rot="-5400000">
            <a:off x="7828757" y="4506119"/>
            <a:ext cx="0" cy="103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0" name="Line 101"/>
          <p:cNvSpPr>
            <a:spLocks noChangeShapeType="1"/>
          </p:cNvSpPr>
          <p:nvPr/>
        </p:nvSpPr>
        <p:spPr bwMode="auto">
          <a:xfrm rot="-5400000">
            <a:off x="7818438" y="4037013"/>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1" name="Line 102"/>
          <p:cNvSpPr>
            <a:spLocks noChangeShapeType="1"/>
          </p:cNvSpPr>
          <p:nvPr/>
        </p:nvSpPr>
        <p:spPr bwMode="auto">
          <a:xfrm flipV="1">
            <a:off x="6497638" y="2178050"/>
            <a:ext cx="458787"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2" name="Line 103"/>
          <p:cNvSpPr>
            <a:spLocks noChangeShapeType="1"/>
          </p:cNvSpPr>
          <p:nvPr/>
        </p:nvSpPr>
        <p:spPr bwMode="auto">
          <a:xfrm>
            <a:off x="7432675" y="216217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3" name="Line 104"/>
          <p:cNvSpPr>
            <a:spLocks noChangeShapeType="1"/>
          </p:cNvSpPr>
          <p:nvPr/>
        </p:nvSpPr>
        <p:spPr bwMode="auto">
          <a:xfrm flipH="1">
            <a:off x="7951788" y="2498725"/>
            <a:ext cx="241300" cy="6810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4" name="Line 105"/>
          <p:cNvSpPr>
            <a:spLocks noChangeShapeType="1"/>
          </p:cNvSpPr>
          <p:nvPr/>
        </p:nvSpPr>
        <p:spPr bwMode="auto">
          <a:xfrm>
            <a:off x="7181850" y="227488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5" name="Line 106"/>
          <p:cNvSpPr>
            <a:spLocks noChangeShapeType="1"/>
          </p:cNvSpPr>
          <p:nvPr/>
        </p:nvSpPr>
        <p:spPr bwMode="auto">
          <a:xfrm>
            <a:off x="7207250" y="2922588"/>
            <a:ext cx="534988"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6" name="Line 107"/>
          <p:cNvSpPr>
            <a:spLocks noChangeShapeType="1"/>
          </p:cNvSpPr>
          <p:nvPr/>
        </p:nvSpPr>
        <p:spPr bwMode="auto">
          <a:xfrm flipH="1">
            <a:off x="7667625" y="3387725"/>
            <a:ext cx="26670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7" name="Line 108"/>
          <p:cNvSpPr>
            <a:spLocks noChangeShapeType="1"/>
          </p:cNvSpPr>
          <p:nvPr/>
        </p:nvSpPr>
        <p:spPr bwMode="auto">
          <a:xfrm flipH="1">
            <a:off x="7440613" y="2466975"/>
            <a:ext cx="56038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8" name="Line 109"/>
          <p:cNvSpPr>
            <a:spLocks noChangeShapeType="1"/>
          </p:cNvSpPr>
          <p:nvPr/>
        </p:nvSpPr>
        <p:spPr bwMode="auto">
          <a:xfrm flipH="1">
            <a:off x="7450138" y="1906588"/>
            <a:ext cx="350837" cy="255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29" name="Line 110"/>
          <p:cNvSpPr>
            <a:spLocks noChangeShapeType="1"/>
          </p:cNvSpPr>
          <p:nvPr/>
        </p:nvSpPr>
        <p:spPr bwMode="auto">
          <a:xfrm flipH="1">
            <a:off x="8167688" y="2082800"/>
            <a:ext cx="201612" cy="176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nvGrpSpPr>
          <p:cNvPr id="24630" name="Group 111"/>
          <p:cNvGrpSpPr>
            <a:grpSpLocks/>
          </p:cNvGrpSpPr>
          <p:nvPr/>
        </p:nvGrpSpPr>
        <p:grpSpPr bwMode="auto">
          <a:xfrm>
            <a:off x="5978525" y="2274888"/>
            <a:ext cx="501650" cy="233362"/>
            <a:chOff x="3600" y="219"/>
            <a:chExt cx="360" cy="175"/>
          </a:xfrm>
        </p:grpSpPr>
        <p:sp>
          <p:nvSpPr>
            <p:cNvPr id="24730"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31" name="Line 1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32" name="Line 1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33" name="Rectangle 11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734"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735" name="Group 117"/>
            <p:cNvGrpSpPr>
              <a:grpSpLocks/>
            </p:cNvGrpSpPr>
            <p:nvPr/>
          </p:nvGrpSpPr>
          <p:grpSpPr bwMode="auto">
            <a:xfrm>
              <a:off x="3686" y="244"/>
              <a:ext cx="177" cy="66"/>
              <a:chOff x="2848" y="848"/>
              <a:chExt cx="140" cy="98"/>
            </a:xfrm>
          </p:grpSpPr>
          <p:sp>
            <p:nvSpPr>
              <p:cNvPr id="24740" name="Line 1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41" name="Line 1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42" name="Line 1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736" name="Group 121"/>
            <p:cNvGrpSpPr>
              <a:grpSpLocks/>
            </p:cNvGrpSpPr>
            <p:nvPr/>
          </p:nvGrpSpPr>
          <p:grpSpPr bwMode="auto">
            <a:xfrm flipV="1">
              <a:off x="3686" y="243"/>
              <a:ext cx="177" cy="66"/>
              <a:chOff x="2848" y="848"/>
              <a:chExt cx="140" cy="98"/>
            </a:xfrm>
          </p:grpSpPr>
          <p:sp>
            <p:nvSpPr>
              <p:cNvPr id="24737" name="Line 1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38" name="Line 1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39" name="Line 1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1" name="Group 125"/>
          <p:cNvGrpSpPr>
            <a:grpSpLocks/>
          </p:cNvGrpSpPr>
          <p:nvPr/>
        </p:nvGrpSpPr>
        <p:grpSpPr bwMode="auto">
          <a:xfrm>
            <a:off x="6931025" y="2046288"/>
            <a:ext cx="501650" cy="233362"/>
            <a:chOff x="3600" y="219"/>
            <a:chExt cx="360" cy="175"/>
          </a:xfrm>
        </p:grpSpPr>
        <p:sp>
          <p:nvSpPr>
            <p:cNvPr id="24717"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18" name="Line 1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19" name="Line 1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20" name="Rectangle 1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721"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722" name="Group 131"/>
            <p:cNvGrpSpPr>
              <a:grpSpLocks/>
            </p:cNvGrpSpPr>
            <p:nvPr/>
          </p:nvGrpSpPr>
          <p:grpSpPr bwMode="auto">
            <a:xfrm>
              <a:off x="3686" y="244"/>
              <a:ext cx="177" cy="66"/>
              <a:chOff x="2848" y="848"/>
              <a:chExt cx="140" cy="98"/>
            </a:xfrm>
          </p:grpSpPr>
          <p:sp>
            <p:nvSpPr>
              <p:cNvPr id="24727" name="Line 1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28" name="Line 1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29" name="Line 1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723" name="Group 135"/>
            <p:cNvGrpSpPr>
              <a:grpSpLocks/>
            </p:cNvGrpSpPr>
            <p:nvPr/>
          </p:nvGrpSpPr>
          <p:grpSpPr bwMode="auto">
            <a:xfrm flipV="1">
              <a:off x="3686" y="243"/>
              <a:ext cx="177" cy="66"/>
              <a:chOff x="2848" y="848"/>
              <a:chExt cx="140" cy="98"/>
            </a:xfrm>
          </p:grpSpPr>
          <p:sp>
            <p:nvSpPr>
              <p:cNvPr id="24724"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25"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26"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2" name="Group 139"/>
          <p:cNvGrpSpPr>
            <a:grpSpLocks/>
          </p:cNvGrpSpPr>
          <p:nvPr/>
        </p:nvGrpSpPr>
        <p:grpSpPr bwMode="auto">
          <a:xfrm>
            <a:off x="6948488" y="2703513"/>
            <a:ext cx="501650" cy="233362"/>
            <a:chOff x="3600" y="219"/>
            <a:chExt cx="360" cy="175"/>
          </a:xfrm>
        </p:grpSpPr>
        <p:sp>
          <p:nvSpPr>
            <p:cNvPr id="24704"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705" name="Line 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06" name="Line 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07" name="Rectangle 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708"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709" name="Group 145"/>
            <p:cNvGrpSpPr>
              <a:grpSpLocks/>
            </p:cNvGrpSpPr>
            <p:nvPr/>
          </p:nvGrpSpPr>
          <p:grpSpPr bwMode="auto">
            <a:xfrm>
              <a:off x="3686" y="244"/>
              <a:ext cx="177" cy="66"/>
              <a:chOff x="2848" y="848"/>
              <a:chExt cx="140" cy="98"/>
            </a:xfrm>
          </p:grpSpPr>
          <p:sp>
            <p:nvSpPr>
              <p:cNvPr id="24714" name="Line 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15" name="Line 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16" name="Line 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710" name="Group 149"/>
            <p:cNvGrpSpPr>
              <a:grpSpLocks/>
            </p:cNvGrpSpPr>
            <p:nvPr/>
          </p:nvGrpSpPr>
          <p:grpSpPr bwMode="auto">
            <a:xfrm flipV="1">
              <a:off x="3686" y="243"/>
              <a:ext cx="177" cy="66"/>
              <a:chOff x="2848" y="848"/>
              <a:chExt cx="140" cy="98"/>
            </a:xfrm>
          </p:grpSpPr>
          <p:sp>
            <p:nvSpPr>
              <p:cNvPr id="24711"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12"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13"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3" name="Group 153"/>
          <p:cNvGrpSpPr>
            <a:grpSpLocks/>
          </p:cNvGrpSpPr>
          <p:nvPr/>
        </p:nvGrpSpPr>
        <p:grpSpPr bwMode="auto">
          <a:xfrm>
            <a:off x="7918450" y="2254250"/>
            <a:ext cx="500063" cy="233363"/>
            <a:chOff x="3600" y="219"/>
            <a:chExt cx="360" cy="175"/>
          </a:xfrm>
        </p:grpSpPr>
        <p:sp>
          <p:nvSpPr>
            <p:cNvPr id="24691"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92" name="Line 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93" name="Line 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94" name="Rectangle 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695"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696" name="Group 159"/>
            <p:cNvGrpSpPr>
              <a:grpSpLocks/>
            </p:cNvGrpSpPr>
            <p:nvPr/>
          </p:nvGrpSpPr>
          <p:grpSpPr bwMode="auto">
            <a:xfrm>
              <a:off x="3686" y="244"/>
              <a:ext cx="177" cy="66"/>
              <a:chOff x="2848" y="848"/>
              <a:chExt cx="140" cy="98"/>
            </a:xfrm>
          </p:grpSpPr>
          <p:sp>
            <p:nvSpPr>
              <p:cNvPr id="24701" name="Line 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02" name="Line 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03" name="Line 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697" name="Group 163"/>
            <p:cNvGrpSpPr>
              <a:grpSpLocks/>
            </p:cNvGrpSpPr>
            <p:nvPr/>
          </p:nvGrpSpPr>
          <p:grpSpPr bwMode="auto">
            <a:xfrm flipV="1">
              <a:off x="3686" y="243"/>
              <a:ext cx="177" cy="66"/>
              <a:chOff x="2848" y="848"/>
              <a:chExt cx="140" cy="98"/>
            </a:xfrm>
          </p:grpSpPr>
          <p:sp>
            <p:nvSpPr>
              <p:cNvPr id="24698"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99"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700"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4" name="Group 167"/>
          <p:cNvGrpSpPr>
            <a:grpSpLocks/>
          </p:cNvGrpSpPr>
          <p:nvPr/>
        </p:nvGrpSpPr>
        <p:grpSpPr bwMode="auto">
          <a:xfrm>
            <a:off x="7724775" y="3151188"/>
            <a:ext cx="501650" cy="233362"/>
            <a:chOff x="3600" y="219"/>
            <a:chExt cx="360" cy="175"/>
          </a:xfrm>
        </p:grpSpPr>
        <p:sp>
          <p:nvSpPr>
            <p:cNvPr id="24678"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79" name="Line 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80" name="Line 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81" name="Rectangle 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682"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683" name="Group 173"/>
            <p:cNvGrpSpPr>
              <a:grpSpLocks/>
            </p:cNvGrpSpPr>
            <p:nvPr/>
          </p:nvGrpSpPr>
          <p:grpSpPr bwMode="auto">
            <a:xfrm>
              <a:off x="3686" y="244"/>
              <a:ext cx="177" cy="66"/>
              <a:chOff x="2848" y="848"/>
              <a:chExt cx="140" cy="98"/>
            </a:xfrm>
          </p:grpSpPr>
          <p:sp>
            <p:nvSpPr>
              <p:cNvPr id="24688" name="Line 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89" name="Line 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90" name="Line 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684" name="Group 177"/>
            <p:cNvGrpSpPr>
              <a:grpSpLocks/>
            </p:cNvGrpSpPr>
            <p:nvPr/>
          </p:nvGrpSpPr>
          <p:grpSpPr bwMode="auto">
            <a:xfrm flipV="1">
              <a:off x="3686" y="243"/>
              <a:ext cx="177" cy="66"/>
              <a:chOff x="2848" y="848"/>
              <a:chExt cx="140" cy="98"/>
            </a:xfrm>
          </p:grpSpPr>
          <p:sp>
            <p:nvSpPr>
              <p:cNvPr id="24685"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86"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87"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5" name="Group 181"/>
          <p:cNvGrpSpPr>
            <a:grpSpLocks/>
          </p:cNvGrpSpPr>
          <p:nvPr/>
        </p:nvGrpSpPr>
        <p:grpSpPr bwMode="auto">
          <a:xfrm>
            <a:off x="7391400" y="3735388"/>
            <a:ext cx="501650" cy="234950"/>
            <a:chOff x="3600" y="219"/>
            <a:chExt cx="360" cy="175"/>
          </a:xfrm>
        </p:grpSpPr>
        <p:sp>
          <p:nvSpPr>
            <p:cNvPr id="24665"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66" name="Line 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7" name="Line 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8" name="Rectangle 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669"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670" name="Group 187"/>
            <p:cNvGrpSpPr>
              <a:grpSpLocks/>
            </p:cNvGrpSpPr>
            <p:nvPr/>
          </p:nvGrpSpPr>
          <p:grpSpPr bwMode="auto">
            <a:xfrm>
              <a:off x="3686" y="244"/>
              <a:ext cx="177" cy="66"/>
              <a:chOff x="2848" y="848"/>
              <a:chExt cx="140" cy="98"/>
            </a:xfrm>
          </p:grpSpPr>
          <p:sp>
            <p:nvSpPr>
              <p:cNvPr id="24675" name="Line 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76" name="Line 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77" name="Line 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671" name="Group 191"/>
            <p:cNvGrpSpPr>
              <a:grpSpLocks/>
            </p:cNvGrpSpPr>
            <p:nvPr/>
          </p:nvGrpSpPr>
          <p:grpSpPr bwMode="auto">
            <a:xfrm flipV="1">
              <a:off x="3686" y="243"/>
              <a:ext cx="177" cy="66"/>
              <a:chOff x="2848" y="848"/>
              <a:chExt cx="140" cy="98"/>
            </a:xfrm>
          </p:grpSpPr>
          <p:sp>
            <p:nvSpPr>
              <p:cNvPr id="24672"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73"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74"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6" name="Group 195"/>
          <p:cNvGrpSpPr>
            <a:grpSpLocks/>
          </p:cNvGrpSpPr>
          <p:nvPr/>
        </p:nvGrpSpPr>
        <p:grpSpPr bwMode="auto">
          <a:xfrm>
            <a:off x="6781800" y="4224338"/>
            <a:ext cx="500063" cy="233362"/>
            <a:chOff x="3600" y="219"/>
            <a:chExt cx="360" cy="175"/>
          </a:xfrm>
        </p:grpSpPr>
        <p:sp>
          <p:nvSpPr>
            <p:cNvPr id="24652"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53" name="Line 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54" name="Line 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55" name="Rectangle 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656"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657" name="Group 201"/>
            <p:cNvGrpSpPr>
              <a:grpSpLocks/>
            </p:cNvGrpSpPr>
            <p:nvPr/>
          </p:nvGrpSpPr>
          <p:grpSpPr bwMode="auto">
            <a:xfrm>
              <a:off x="3686" y="244"/>
              <a:ext cx="177" cy="66"/>
              <a:chOff x="2848" y="848"/>
              <a:chExt cx="140" cy="98"/>
            </a:xfrm>
          </p:grpSpPr>
          <p:sp>
            <p:nvSpPr>
              <p:cNvPr id="24662" name="Line 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3" name="Line 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4" name="Line 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658" name="Group 205"/>
            <p:cNvGrpSpPr>
              <a:grpSpLocks/>
            </p:cNvGrpSpPr>
            <p:nvPr/>
          </p:nvGrpSpPr>
          <p:grpSpPr bwMode="auto">
            <a:xfrm flipV="1">
              <a:off x="3686" y="243"/>
              <a:ext cx="177" cy="66"/>
              <a:chOff x="2848" y="848"/>
              <a:chExt cx="140" cy="98"/>
            </a:xfrm>
          </p:grpSpPr>
          <p:sp>
            <p:nvSpPr>
              <p:cNvPr id="24659"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0"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61"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grpSp>
        <p:nvGrpSpPr>
          <p:cNvPr id="24637" name="Group 209"/>
          <p:cNvGrpSpPr>
            <a:grpSpLocks/>
          </p:cNvGrpSpPr>
          <p:nvPr/>
        </p:nvGrpSpPr>
        <p:grpSpPr bwMode="auto">
          <a:xfrm>
            <a:off x="5978525" y="3848100"/>
            <a:ext cx="501650" cy="233363"/>
            <a:chOff x="3600" y="219"/>
            <a:chExt cx="360" cy="175"/>
          </a:xfrm>
        </p:grpSpPr>
        <p:sp>
          <p:nvSpPr>
            <p:cNvPr id="24639"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sp>
          <p:nvSpPr>
            <p:cNvPr id="24640" name="Line 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41" name="Line 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42" name="Rectangle 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ClrTx/>
                <a:buSzTx/>
                <a:buFontTx/>
                <a:buNone/>
              </a:pPr>
              <a:endParaRPr lang="tr-TR" altLang="en-US" sz="2400">
                <a:latin typeface="Times New Roman" pitchFamily="18" charset="0"/>
              </a:endParaRPr>
            </a:p>
          </p:txBody>
        </p:sp>
        <p:sp>
          <p:nvSpPr>
            <p:cNvPr id="24643"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endParaRPr lang="tr-TR" altLang="en-US" sz="2400"/>
            </a:p>
          </p:txBody>
        </p:sp>
        <p:grpSp>
          <p:nvGrpSpPr>
            <p:cNvPr id="24644" name="Group 215"/>
            <p:cNvGrpSpPr>
              <a:grpSpLocks/>
            </p:cNvGrpSpPr>
            <p:nvPr/>
          </p:nvGrpSpPr>
          <p:grpSpPr bwMode="auto">
            <a:xfrm>
              <a:off x="3686" y="244"/>
              <a:ext cx="177" cy="66"/>
              <a:chOff x="2848" y="848"/>
              <a:chExt cx="140" cy="98"/>
            </a:xfrm>
          </p:grpSpPr>
          <p:sp>
            <p:nvSpPr>
              <p:cNvPr id="24649" name="Line 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50" name="Line 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51" name="Line 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24645" name="Group 219"/>
            <p:cNvGrpSpPr>
              <a:grpSpLocks/>
            </p:cNvGrpSpPr>
            <p:nvPr/>
          </p:nvGrpSpPr>
          <p:grpSpPr bwMode="auto">
            <a:xfrm flipV="1">
              <a:off x="3686" y="243"/>
              <a:ext cx="177" cy="66"/>
              <a:chOff x="2848" y="848"/>
              <a:chExt cx="140" cy="98"/>
            </a:xfrm>
          </p:grpSpPr>
          <p:sp>
            <p:nvSpPr>
              <p:cNvPr id="24646"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47"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24648"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sp>
        <p:nvSpPr>
          <p:cNvPr id="24638" name="Line 223"/>
          <p:cNvSpPr>
            <a:spLocks noChangeShapeType="1"/>
          </p:cNvSpPr>
          <p:nvPr/>
        </p:nvSpPr>
        <p:spPr bwMode="auto">
          <a:xfrm flipV="1">
            <a:off x="6234113" y="4079875"/>
            <a:ext cx="1587"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Tree>
    <p:extLst>
      <p:ext uri="{BB962C8B-B14F-4D97-AF65-F5344CB8AC3E}">
        <p14:creationId xmlns:p14="http://schemas.microsoft.com/office/powerpoint/2010/main" val="1463380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56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A9933C11-ECA3-4DCF-ACD3-D5D4575E0D83}" type="slidenum">
              <a:rPr lang="en-US" altLang="en-US" sz="1400">
                <a:latin typeface="Times New Roman" pitchFamily="18" charset="0"/>
              </a:rPr>
              <a:pPr>
                <a:spcBef>
                  <a:spcPct val="0"/>
                </a:spcBef>
                <a:buClrTx/>
                <a:buSzTx/>
                <a:buFontTx/>
                <a:buNone/>
              </a:pPr>
              <a:t>24</a:t>
            </a:fld>
            <a:endParaRPr lang="en-US" altLang="en-US" sz="1400">
              <a:latin typeface="Times New Roman" pitchFamily="18" charset="0"/>
            </a:endParaRPr>
          </a:p>
        </p:txBody>
      </p:sp>
      <p:sp>
        <p:nvSpPr>
          <p:cNvPr id="25604" name="Rectangle 2"/>
          <p:cNvSpPr>
            <a:spLocks noGrp="1" noChangeArrowheads="1"/>
          </p:cNvSpPr>
          <p:nvPr>
            <p:ph type="title"/>
          </p:nvPr>
        </p:nvSpPr>
        <p:spPr>
          <a:xfrm>
            <a:off x="228600" y="228600"/>
            <a:ext cx="8458200" cy="1143000"/>
          </a:xfrm>
        </p:spPr>
        <p:txBody>
          <a:bodyPr/>
          <a:lstStyle/>
          <a:p>
            <a:r>
              <a:rPr lang="tr-TR" altLang="en-US" sz="3600" smtClean="0"/>
              <a:t>Ağ sınırı</a:t>
            </a:r>
            <a:r>
              <a:rPr lang="en-US" altLang="en-US" sz="3600" smtClean="0"/>
              <a:t>: </a:t>
            </a:r>
            <a:r>
              <a:rPr lang="tr-TR" altLang="en-US" sz="3600" smtClean="0"/>
              <a:t>bağlantı-yönelimli servis </a:t>
            </a:r>
            <a:r>
              <a:rPr lang="tr-TR" altLang="en-US" sz="2000" smtClean="0"/>
              <a:t>(connection-oriented)</a:t>
            </a:r>
            <a:endParaRPr lang="en-US" altLang="en-US" sz="2000" smtClean="0"/>
          </a:p>
        </p:txBody>
      </p:sp>
      <p:sp>
        <p:nvSpPr>
          <p:cNvPr id="25605" name="Rectangle 3"/>
          <p:cNvSpPr>
            <a:spLocks noGrp="1" noChangeArrowheads="1"/>
          </p:cNvSpPr>
          <p:nvPr>
            <p:ph type="body" sz="half" idx="1"/>
          </p:nvPr>
        </p:nvSpPr>
        <p:spPr/>
        <p:txBody>
          <a:bodyPr/>
          <a:lstStyle/>
          <a:p>
            <a:pPr>
              <a:buFont typeface="Wingdings" pitchFamily="2" charset="2"/>
              <a:buNone/>
            </a:pPr>
            <a:r>
              <a:rPr lang="tr-TR" altLang="en-US" i="1" u="sng" smtClean="0">
                <a:solidFill>
                  <a:srgbClr val="FF0000"/>
                </a:solidFill>
              </a:rPr>
              <a:t>Amaç</a:t>
            </a:r>
            <a:r>
              <a:rPr lang="en-US" altLang="en-US" i="1" u="sng" smtClean="0">
                <a:solidFill>
                  <a:srgbClr val="FF0000"/>
                </a:solidFill>
              </a:rPr>
              <a:t>:</a:t>
            </a:r>
            <a:r>
              <a:rPr lang="en-US" altLang="en-US" sz="2400" smtClean="0"/>
              <a:t> </a:t>
            </a:r>
            <a:r>
              <a:rPr lang="tr-TR" altLang="en-US" sz="2400" smtClean="0"/>
              <a:t>Uç birimler arasında veri iletimi</a:t>
            </a:r>
            <a:endParaRPr lang="en-US" altLang="en-US" sz="2400" smtClean="0"/>
          </a:p>
          <a:p>
            <a:r>
              <a:rPr lang="en-US" altLang="en-US" sz="2400" i="1" smtClean="0"/>
              <a:t>handshaking:</a:t>
            </a:r>
            <a:r>
              <a:rPr lang="en-US" altLang="en-US" sz="2400" smtClean="0"/>
              <a:t> </a:t>
            </a:r>
            <a:r>
              <a:rPr lang="tr-TR" altLang="en-US" sz="2400" smtClean="0"/>
              <a:t>veri iletimine önceden hazırlanma </a:t>
            </a:r>
          </a:p>
          <a:p>
            <a:pPr lvl="1"/>
            <a:r>
              <a:rPr lang="tr-TR" altLang="en-US" sz="2000" smtClean="0"/>
              <a:t>Merhaba</a:t>
            </a:r>
            <a:r>
              <a:rPr lang="en-US" altLang="en-US" sz="2000" smtClean="0"/>
              <a:t>, </a:t>
            </a:r>
            <a:r>
              <a:rPr lang="tr-TR" altLang="en-US" sz="2000" smtClean="0"/>
              <a:t>sana da merhaba insan protokolü</a:t>
            </a:r>
            <a:endParaRPr lang="en-US" altLang="en-US" sz="2000" smtClean="0"/>
          </a:p>
          <a:p>
            <a:pPr lvl="1"/>
            <a:r>
              <a:rPr lang="tr-TR" altLang="en-US" sz="2000" i="1" smtClean="0"/>
              <a:t>İki iletişim uç biriminde  “</a:t>
            </a:r>
            <a:r>
              <a:rPr lang="tr-TR" altLang="en-US" sz="2000" i="1" smtClean="0">
                <a:solidFill>
                  <a:srgbClr val="FF0000"/>
                </a:solidFill>
              </a:rPr>
              <a:t>durumu” (state) ayarlamak </a:t>
            </a:r>
            <a:endParaRPr lang="en-US" altLang="en-US" sz="2000" smtClean="0"/>
          </a:p>
          <a:p>
            <a:r>
              <a:rPr lang="en-US" altLang="en-US" sz="2400" smtClean="0"/>
              <a:t>TCP - Transmission Control Protocol </a:t>
            </a:r>
          </a:p>
          <a:p>
            <a:pPr lvl="1"/>
            <a:r>
              <a:rPr lang="en-US" altLang="en-US" sz="2000" smtClean="0"/>
              <a:t>Internet’</a:t>
            </a:r>
            <a:r>
              <a:rPr lang="tr-TR" altLang="en-US" sz="2000" smtClean="0"/>
              <a:t>in bağlantı temelli servisi</a:t>
            </a:r>
            <a:endParaRPr lang="en-US" altLang="en-US" sz="2000" smtClean="0"/>
          </a:p>
        </p:txBody>
      </p:sp>
      <p:sp>
        <p:nvSpPr>
          <p:cNvPr id="25606" name="Rectangle 4"/>
          <p:cNvSpPr>
            <a:spLocks noGrp="1" noChangeArrowheads="1"/>
          </p:cNvSpPr>
          <p:nvPr>
            <p:ph type="body" sz="half" idx="2"/>
          </p:nvPr>
        </p:nvSpPr>
        <p:spPr>
          <a:xfrm>
            <a:off x="4495800" y="1600200"/>
            <a:ext cx="4648200" cy="4648200"/>
          </a:xfrm>
        </p:spPr>
        <p:txBody>
          <a:bodyPr/>
          <a:lstStyle/>
          <a:p>
            <a:pPr>
              <a:buFont typeface="Wingdings" pitchFamily="2" charset="2"/>
              <a:buNone/>
            </a:pPr>
            <a:r>
              <a:rPr lang="en-US" altLang="en-US" u="sng" smtClean="0">
                <a:solidFill>
                  <a:srgbClr val="FF0000"/>
                </a:solidFill>
              </a:rPr>
              <a:t>TCP </a:t>
            </a:r>
            <a:r>
              <a:rPr lang="tr-TR" altLang="en-US" u="sng" smtClean="0">
                <a:solidFill>
                  <a:srgbClr val="FF0000"/>
                </a:solidFill>
              </a:rPr>
              <a:t>servisi</a:t>
            </a:r>
            <a:r>
              <a:rPr lang="en-US" altLang="en-US" sz="2400" u="sng" smtClean="0">
                <a:solidFill>
                  <a:srgbClr val="FF0000"/>
                </a:solidFill>
              </a:rPr>
              <a:t> </a:t>
            </a:r>
            <a:r>
              <a:rPr lang="en-US" altLang="en-US" sz="2400" smtClean="0"/>
              <a:t>[RFC 793]</a:t>
            </a:r>
          </a:p>
          <a:p>
            <a:r>
              <a:rPr lang="tr-TR" altLang="en-US" sz="2400" i="1" smtClean="0"/>
              <a:t>güvenilir (</a:t>
            </a:r>
            <a:r>
              <a:rPr lang="en-US" altLang="en-US" sz="2400" i="1" smtClean="0"/>
              <a:t>reliable</a:t>
            </a:r>
            <a:r>
              <a:rPr lang="tr-TR" altLang="en-US" sz="2400" i="1" smtClean="0"/>
              <a:t>)</a:t>
            </a:r>
            <a:r>
              <a:rPr lang="en-US" altLang="en-US" sz="2400" i="1" smtClean="0"/>
              <a:t>, </a:t>
            </a:r>
            <a:r>
              <a:rPr lang="tr-TR" altLang="en-US" sz="2400" i="1" smtClean="0"/>
              <a:t>sıralı </a:t>
            </a:r>
            <a:r>
              <a:rPr lang="en-US" altLang="en-US" sz="2400" smtClean="0"/>
              <a:t>byte-stream </a:t>
            </a:r>
            <a:r>
              <a:rPr lang="tr-TR" altLang="en-US" sz="2400" smtClean="0"/>
              <a:t>veri transferi</a:t>
            </a:r>
            <a:endParaRPr lang="en-US" altLang="en-US" sz="2400" smtClean="0"/>
          </a:p>
          <a:p>
            <a:pPr lvl="1"/>
            <a:r>
              <a:rPr lang="tr-TR" altLang="en-US" sz="2000" smtClean="0"/>
              <a:t>kayıp (</a:t>
            </a:r>
            <a:r>
              <a:rPr lang="en-US" altLang="en-US" sz="2000" smtClean="0"/>
              <a:t>loss</a:t>
            </a:r>
            <a:r>
              <a:rPr lang="tr-TR" altLang="en-US" sz="2000" smtClean="0"/>
              <a:t>)</a:t>
            </a:r>
            <a:r>
              <a:rPr lang="en-US" altLang="en-US" sz="2000" smtClean="0"/>
              <a:t>: </a:t>
            </a:r>
            <a:r>
              <a:rPr lang="tr-TR" altLang="en-US" sz="2000" smtClean="0"/>
              <a:t>doğrulama (</a:t>
            </a:r>
            <a:r>
              <a:rPr lang="en-US" altLang="en-US" sz="2000" smtClean="0"/>
              <a:t>acknowledgements</a:t>
            </a:r>
            <a:r>
              <a:rPr lang="tr-TR" altLang="en-US" sz="2000" smtClean="0"/>
              <a:t>)</a:t>
            </a:r>
            <a:r>
              <a:rPr lang="en-US" altLang="en-US" sz="2000" smtClean="0"/>
              <a:t> and </a:t>
            </a:r>
            <a:r>
              <a:rPr lang="tr-TR" altLang="en-US" sz="2000" smtClean="0"/>
              <a:t>tekrar gönderme (</a:t>
            </a:r>
            <a:r>
              <a:rPr lang="en-US" altLang="en-US" sz="2000" smtClean="0"/>
              <a:t>retransmissions</a:t>
            </a:r>
            <a:r>
              <a:rPr lang="tr-TR" altLang="en-US" sz="2000" smtClean="0"/>
              <a:t>)</a:t>
            </a:r>
            <a:endParaRPr lang="en-US" altLang="en-US" sz="2000" smtClean="0"/>
          </a:p>
          <a:p>
            <a:r>
              <a:rPr lang="tr-TR" altLang="en-US" sz="2400" i="1" smtClean="0"/>
              <a:t>akış (</a:t>
            </a:r>
            <a:r>
              <a:rPr lang="en-US" altLang="en-US" sz="2400" i="1" smtClean="0"/>
              <a:t>flow</a:t>
            </a:r>
            <a:r>
              <a:rPr lang="tr-TR" altLang="en-US" sz="2400" i="1" smtClean="0"/>
              <a:t>)</a:t>
            </a:r>
            <a:r>
              <a:rPr lang="en-US" altLang="en-US" sz="2400" i="1" smtClean="0"/>
              <a:t> </a:t>
            </a:r>
            <a:r>
              <a:rPr lang="tr-TR" altLang="en-US" sz="2400" i="1" smtClean="0"/>
              <a:t>k</a:t>
            </a:r>
            <a:r>
              <a:rPr lang="en-US" altLang="en-US" sz="2400" i="1" smtClean="0"/>
              <a:t>ontrol</a:t>
            </a:r>
            <a:r>
              <a:rPr lang="tr-TR" altLang="en-US" sz="2400" i="1" smtClean="0"/>
              <a:t>ü</a:t>
            </a:r>
            <a:r>
              <a:rPr lang="en-US" altLang="en-US" sz="2400" i="1" smtClean="0"/>
              <a:t>:</a:t>
            </a:r>
            <a:r>
              <a:rPr lang="en-US" altLang="en-US" sz="2400" smtClean="0"/>
              <a:t> </a:t>
            </a:r>
          </a:p>
          <a:p>
            <a:pPr lvl="1"/>
            <a:r>
              <a:rPr lang="tr-TR" altLang="en-US" sz="2000" smtClean="0"/>
              <a:t>Gönderici alıcıyı boğmaz</a:t>
            </a:r>
            <a:endParaRPr lang="en-US" altLang="en-US" sz="2000" smtClean="0"/>
          </a:p>
          <a:p>
            <a:r>
              <a:rPr lang="tr-TR" altLang="en-US" sz="2400" i="1" smtClean="0"/>
              <a:t>tıkanıklık (</a:t>
            </a:r>
            <a:r>
              <a:rPr lang="en-US" altLang="en-US" sz="2400" i="1" smtClean="0"/>
              <a:t>congestion</a:t>
            </a:r>
            <a:r>
              <a:rPr lang="tr-TR" altLang="en-US" sz="2400" i="1" smtClean="0"/>
              <a:t>)</a:t>
            </a:r>
            <a:r>
              <a:rPr lang="en-US" altLang="en-US" sz="2400" i="1" smtClean="0"/>
              <a:t> </a:t>
            </a:r>
            <a:r>
              <a:rPr lang="tr-TR" altLang="en-US" sz="2400" i="1" smtClean="0"/>
              <a:t>k</a:t>
            </a:r>
            <a:r>
              <a:rPr lang="en-US" altLang="en-US" sz="2400" i="1" smtClean="0"/>
              <a:t>ontrol</a:t>
            </a:r>
            <a:r>
              <a:rPr lang="tr-TR" altLang="en-US" sz="2400" i="1" smtClean="0"/>
              <a:t>ü</a:t>
            </a:r>
            <a:r>
              <a:rPr lang="en-US" altLang="en-US" sz="2400" i="1" smtClean="0"/>
              <a:t>:</a:t>
            </a:r>
            <a:r>
              <a:rPr lang="en-US" altLang="en-US" sz="2400" smtClean="0"/>
              <a:t> </a:t>
            </a:r>
          </a:p>
          <a:p>
            <a:pPr lvl="1"/>
            <a:r>
              <a:rPr lang="tr-TR" altLang="en-US" sz="2000" smtClean="0"/>
              <a:t>Ağ tıkandığında gönderici “gönderme hızını azaltır”.</a:t>
            </a:r>
            <a:endParaRPr lang="en-US" altLang="en-US" sz="2000" smtClean="0"/>
          </a:p>
        </p:txBody>
      </p:sp>
    </p:spTree>
    <p:extLst>
      <p:ext uri="{BB962C8B-B14F-4D97-AF65-F5344CB8AC3E}">
        <p14:creationId xmlns:p14="http://schemas.microsoft.com/office/powerpoint/2010/main" val="2915453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66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3609D964-4B8D-4976-85CB-2781C193F1AB}" type="slidenum">
              <a:rPr lang="en-US" altLang="en-US" sz="1400">
                <a:latin typeface="Times New Roman" pitchFamily="18" charset="0"/>
              </a:rPr>
              <a:pPr>
                <a:spcBef>
                  <a:spcPct val="0"/>
                </a:spcBef>
                <a:buClrTx/>
                <a:buSzTx/>
                <a:buFontTx/>
                <a:buNone/>
              </a:pPr>
              <a:t>25</a:t>
            </a:fld>
            <a:endParaRPr lang="en-US" altLang="en-US" sz="1400">
              <a:latin typeface="Times New Roman" pitchFamily="18" charset="0"/>
            </a:endParaRPr>
          </a:p>
        </p:txBody>
      </p:sp>
      <p:sp>
        <p:nvSpPr>
          <p:cNvPr id="26628" name="Rectangle 2"/>
          <p:cNvSpPr>
            <a:spLocks noGrp="1" noChangeArrowheads="1"/>
          </p:cNvSpPr>
          <p:nvPr>
            <p:ph type="title"/>
          </p:nvPr>
        </p:nvSpPr>
        <p:spPr>
          <a:xfrm>
            <a:off x="228600" y="228600"/>
            <a:ext cx="8458200" cy="1143000"/>
          </a:xfrm>
        </p:spPr>
        <p:txBody>
          <a:bodyPr/>
          <a:lstStyle/>
          <a:p>
            <a:r>
              <a:rPr lang="tr-TR" altLang="en-US" sz="3600" smtClean="0"/>
              <a:t>Ağ sınırı</a:t>
            </a:r>
            <a:r>
              <a:rPr lang="en-US" altLang="en-US" sz="3600" smtClean="0"/>
              <a:t>: </a:t>
            </a:r>
            <a:r>
              <a:rPr lang="tr-TR" altLang="en-US" sz="3600" smtClean="0"/>
              <a:t>bağlantısız servis</a:t>
            </a:r>
            <a:endParaRPr lang="en-US" altLang="en-US" sz="4400" smtClean="0"/>
          </a:p>
        </p:txBody>
      </p:sp>
      <p:sp>
        <p:nvSpPr>
          <p:cNvPr id="26629" name="Rectangle 3"/>
          <p:cNvSpPr>
            <a:spLocks noGrp="1" noChangeArrowheads="1"/>
          </p:cNvSpPr>
          <p:nvPr>
            <p:ph type="body" sz="half" idx="1"/>
          </p:nvPr>
        </p:nvSpPr>
        <p:spPr>
          <a:xfrm>
            <a:off x="533400" y="1600200"/>
            <a:ext cx="4495800" cy="4648200"/>
          </a:xfrm>
        </p:spPr>
        <p:txBody>
          <a:bodyPr/>
          <a:lstStyle/>
          <a:p>
            <a:pPr>
              <a:buFont typeface="Wingdings" pitchFamily="2" charset="2"/>
              <a:buNone/>
            </a:pPr>
            <a:r>
              <a:rPr lang="tr-TR" altLang="en-US" i="1" u="sng" smtClean="0">
                <a:solidFill>
                  <a:srgbClr val="FF0000"/>
                </a:solidFill>
              </a:rPr>
              <a:t>Amaç</a:t>
            </a:r>
            <a:r>
              <a:rPr lang="en-US" altLang="en-US" i="1" u="sng" smtClean="0">
                <a:solidFill>
                  <a:srgbClr val="FF0000"/>
                </a:solidFill>
              </a:rPr>
              <a:t>:</a:t>
            </a:r>
            <a:r>
              <a:rPr lang="en-US" altLang="en-US" sz="2400" smtClean="0"/>
              <a:t> </a:t>
            </a:r>
            <a:r>
              <a:rPr lang="tr-TR" altLang="en-US" sz="2400" smtClean="0"/>
              <a:t>uç birimler arasında veri iletimi</a:t>
            </a:r>
            <a:endParaRPr lang="en-US" altLang="en-US" sz="2400" smtClean="0"/>
          </a:p>
          <a:p>
            <a:pPr lvl="1"/>
            <a:r>
              <a:rPr lang="tr-TR" altLang="en-US" sz="2000" smtClean="0"/>
              <a:t>önceki ile aynı</a:t>
            </a:r>
            <a:r>
              <a:rPr lang="en-US" altLang="en-US" sz="2000" smtClean="0"/>
              <a:t>!</a:t>
            </a:r>
          </a:p>
          <a:p>
            <a:r>
              <a:rPr lang="en-US" altLang="en-US" sz="2400" smtClean="0">
                <a:solidFill>
                  <a:srgbClr val="FF0000"/>
                </a:solidFill>
              </a:rPr>
              <a:t>UDP</a:t>
            </a:r>
            <a:r>
              <a:rPr lang="en-US" altLang="en-US" sz="2400" smtClean="0"/>
              <a:t> - User Datagram Protocol [RFC 768]: </a:t>
            </a:r>
          </a:p>
          <a:p>
            <a:pPr lvl="1"/>
            <a:r>
              <a:rPr lang="tr-TR" altLang="en-US" smtClean="0"/>
              <a:t>bağlantısız</a:t>
            </a:r>
            <a:endParaRPr lang="en-US" altLang="en-US" smtClean="0"/>
          </a:p>
          <a:p>
            <a:pPr lvl="1"/>
            <a:r>
              <a:rPr lang="tr-TR" altLang="en-US" smtClean="0"/>
              <a:t>Güvenilir olmayan (</a:t>
            </a:r>
            <a:r>
              <a:rPr lang="en-US" altLang="en-US" smtClean="0"/>
              <a:t>unreliable</a:t>
            </a:r>
            <a:r>
              <a:rPr lang="tr-TR" altLang="en-US" smtClean="0"/>
              <a:t>) veri iletimi</a:t>
            </a:r>
          </a:p>
          <a:p>
            <a:pPr lvl="1"/>
            <a:r>
              <a:rPr lang="tr-TR" altLang="en-US" smtClean="0"/>
              <a:t>Akış kontrolü yok</a:t>
            </a:r>
          </a:p>
          <a:p>
            <a:pPr lvl="1"/>
            <a:r>
              <a:rPr lang="tr-TR" altLang="en-US" smtClean="0"/>
              <a:t>Tıkanıklık (</a:t>
            </a:r>
            <a:r>
              <a:rPr lang="en-US" altLang="en-US" smtClean="0"/>
              <a:t>congestion</a:t>
            </a:r>
            <a:r>
              <a:rPr lang="tr-TR" altLang="en-US" smtClean="0"/>
              <a:t>)</a:t>
            </a:r>
            <a:r>
              <a:rPr lang="en-US" altLang="en-US" smtClean="0"/>
              <a:t> </a:t>
            </a:r>
            <a:r>
              <a:rPr lang="tr-TR" altLang="en-US" smtClean="0"/>
              <a:t>kontrolü yok</a:t>
            </a:r>
            <a:endParaRPr lang="en-US" altLang="en-US" smtClean="0"/>
          </a:p>
        </p:txBody>
      </p:sp>
      <p:sp>
        <p:nvSpPr>
          <p:cNvPr id="26630" name="Rectangle 4"/>
          <p:cNvSpPr>
            <a:spLocks noGrp="1" noChangeArrowheads="1"/>
          </p:cNvSpPr>
          <p:nvPr>
            <p:ph type="body" sz="half" idx="2"/>
          </p:nvPr>
        </p:nvSpPr>
        <p:spPr>
          <a:xfrm>
            <a:off x="5029200" y="1600200"/>
            <a:ext cx="3886200" cy="4648200"/>
          </a:xfrm>
        </p:spPr>
        <p:txBody>
          <a:bodyPr/>
          <a:lstStyle/>
          <a:p>
            <a:pPr>
              <a:buFont typeface="Wingdings" pitchFamily="2" charset="2"/>
              <a:buNone/>
            </a:pPr>
            <a:r>
              <a:rPr lang="tr-TR" altLang="en-US" u="sng" smtClean="0">
                <a:solidFill>
                  <a:srgbClr val="FF0000"/>
                </a:solidFill>
              </a:rPr>
              <a:t>TCP kullanan uygulamalar</a:t>
            </a:r>
            <a:r>
              <a:rPr lang="en-US" altLang="en-US" u="sng" smtClean="0">
                <a:solidFill>
                  <a:srgbClr val="FF0000"/>
                </a:solidFill>
              </a:rPr>
              <a:t>:</a:t>
            </a:r>
            <a:r>
              <a:rPr lang="en-US" altLang="en-US" sz="2400" i="1" smtClean="0"/>
              <a:t> </a:t>
            </a:r>
          </a:p>
          <a:p>
            <a:r>
              <a:rPr lang="en-US" altLang="en-US" sz="2400" smtClean="0"/>
              <a:t>HTTP (Web), FTP (file transfer), Telnet (remote login), SMTP (email)</a:t>
            </a:r>
          </a:p>
          <a:p>
            <a:pPr>
              <a:buFont typeface="Wingdings" pitchFamily="2" charset="2"/>
              <a:buNone/>
            </a:pPr>
            <a:r>
              <a:rPr lang="en-US" altLang="en-US" u="sng" smtClean="0">
                <a:solidFill>
                  <a:srgbClr val="FF0000"/>
                </a:solidFill>
              </a:rPr>
              <a:t>UDP</a:t>
            </a:r>
            <a:r>
              <a:rPr lang="tr-TR" altLang="en-US" u="sng" smtClean="0">
                <a:solidFill>
                  <a:srgbClr val="FF0000"/>
                </a:solidFill>
              </a:rPr>
              <a:t> kullanan uygulamalar</a:t>
            </a:r>
            <a:r>
              <a:rPr lang="en-US" altLang="en-US" u="sng" smtClean="0">
                <a:solidFill>
                  <a:srgbClr val="FF0000"/>
                </a:solidFill>
              </a:rPr>
              <a:t>:</a:t>
            </a:r>
            <a:endParaRPr lang="en-US" altLang="en-US" smtClean="0">
              <a:solidFill>
                <a:srgbClr val="FF0000"/>
              </a:solidFill>
            </a:endParaRPr>
          </a:p>
          <a:p>
            <a:r>
              <a:rPr lang="en-US" altLang="en-US" sz="2400" smtClean="0"/>
              <a:t>streaming media, teleconferencing, DNS, Internet telephony</a:t>
            </a:r>
          </a:p>
        </p:txBody>
      </p:sp>
    </p:spTree>
    <p:extLst>
      <p:ext uri="{BB962C8B-B14F-4D97-AF65-F5344CB8AC3E}">
        <p14:creationId xmlns:p14="http://schemas.microsoft.com/office/powerpoint/2010/main" val="3614679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33D9E5E8-9C2E-4F53-A68F-30B8569CAC1B}" type="slidenum">
              <a:rPr lang="en-US" altLang="en-US" sz="1400">
                <a:latin typeface="Times New Roman" pitchFamily="18" charset="0"/>
              </a:rPr>
              <a:pPr>
                <a:spcBef>
                  <a:spcPct val="0"/>
                </a:spcBef>
                <a:buClrTx/>
                <a:buSzTx/>
                <a:buFontTx/>
                <a:buNone/>
              </a:pPr>
              <a:t>26</a:t>
            </a:fld>
            <a:endParaRPr lang="en-US" altLang="en-US" sz="1400">
              <a:latin typeface="Times New Roman" pitchFamily="18" charset="0"/>
            </a:endParaRPr>
          </a:p>
        </p:txBody>
      </p:sp>
      <p:sp>
        <p:nvSpPr>
          <p:cNvPr id="27652" name="Rectangle 2"/>
          <p:cNvSpPr>
            <a:spLocks noGrp="1" noChangeArrowheads="1"/>
          </p:cNvSpPr>
          <p:nvPr>
            <p:ph type="title"/>
          </p:nvPr>
        </p:nvSpPr>
        <p:spPr/>
        <p:txBody>
          <a:bodyPr/>
          <a:lstStyle/>
          <a:p>
            <a:r>
              <a:rPr lang="tr-TR" altLang="en-US" sz="3600" smtClean="0"/>
              <a:t>Internet nedir?</a:t>
            </a:r>
          </a:p>
        </p:txBody>
      </p:sp>
      <p:sp>
        <p:nvSpPr>
          <p:cNvPr id="27653" name="Rectangle 3"/>
          <p:cNvSpPr>
            <a:spLocks noGrp="1" noChangeArrowheads="1"/>
          </p:cNvSpPr>
          <p:nvPr>
            <p:ph type="body" idx="1"/>
          </p:nvPr>
        </p:nvSpPr>
        <p:spPr/>
        <p:txBody>
          <a:bodyPr/>
          <a:lstStyle/>
          <a:p>
            <a:r>
              <a:rPr lang="tr-TR" altLang="en-US" smtClean="0"/>
              <a:t>İki tanım yaptık:</a:t>
            </a:r>
          </a:p>
          <a:p>
            <a:pPr lvl="1"/>
            <a:r>
              <a:rPr lang="tr-TR" altLang="en-US" smtClean="0"/>
              <a:t>donanım ve yazılım bileşenleri anlamında</a:t>
            </a:r>
          </a:p>
          <a:p>
            <a:pPr lvl="1"/>
            <a:r>
              <a:rPr lang="tr-TR" altLang="en-US" smtClean="0"/>
              <a:t>dağıtık uygulamalara servisler sağlayan bir altyapı anlamında</a:t>
            </a:r>
          </a:p>
        </p:txBody>
      </p:sp>
    </p:spTree>
    <p:extLst>
      <p:ext uri="{BB962C8B-B14F-4D97-AF65-F5344CB8AC3E}">
        <p14:creationId xmlns:p14="http://schemas.microsoft.com/office/powerpoint/2010/main" val="375973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86127018-F7FB-4A63-A737-D522A6700D62}" type="slidenum">
              <a:rPr lang="en-US" altLang="en-US" sz="1400">
                <a:latin typeface="Times New Roman" pitchFamily="18" charset="0"/>
              </a:rPr>
              <a:pPr>
                <a:spcBef>
                  <a:spcPct val="0"/>
                </a:spcBef>
                <a:buClrTx/>
                <a:buSzTx/>
                <a:buFontTx/>
                <a:buNone/>
              </a:pPr>
              <a:t>3</a:t>
            </a:fld>
            <a:endParaRPr lang="en-US" altLang="en-US" sz="1400">
              <a:latin typeface="Times New Roman" pitchFamily="18" charset="0"/>
            </a:endParaRPr>
          </a:p>
        </p:txBody>
      </p:sp>
      <p:sp>
        <p:nvSpPr>
          <p:cNvPr id="4100" name="Rectangle 2"/>
          <p:cNvSpPr>
            <a:spLocks noGrp="1" noChangeArrowheads="1"/>
          </p:cNvSpPr>
          <p:nvPr>
            <p:ph type="title"/>
          </p:nvPr>
        </p:nvSpPr>
        <p:spPr/>
        <p:txBody>
          <a:bodyPr/>
          <a:lstStyle/>
          <a:p>
            <a:r>
              <a:rPr lang="tr-TR" altLang="en-US" sz="3600" smtClean="0"/>
              <a:t>HAFTA 1</a:t>
            </a:r>
            <a:r>
              <a:rPr lang="en-US" altLang="en-US" sz="3600" smtClean="0"/>
              <a:t>: </a:t>
            </a:r>
            <a:r>
              <a:rPr lang="tr-TR" altLang="en-US" sz="3600" smtClean="0"/>
              <a:t>GİRİŞ</a:t>
            </a:r>
            <a:r>
              <a:rPr lang="en-US" altLang="en-US" sz="3600" smtClean="0"/>
              <a:t> </a:t>
            </a:r>
            <a:r>
              <a:rPr lang="tr-TR" altLang="en-US" sz="3600" smtClean="0">
                <a:sym typeface="Wingdings" pitchFamily="2" charset="2"/>
              </a:rPr>
              <a:t> yol haritamız</a:t>
            </a:r>
            <a:endParaRPr lang="en-US" altLang="en-US" sz="3600" smtClean="0"/>
          </a:p>
        </p:txBody>
      </p:sp>
      <p:sp>
        <p:nvSpPr>
          <p:cNvPr id="4101" name="Rectangle 3"/>
          <p:cNvSpPr>
            <a:spLocks noGrp="1" noChangeArrowheads="1"/>
          </p:cNvSpPr>
          <p:nvPr>
            <p:ph type="body" idx="1"/>
          </p:nvPr>
        </p:nvSpPr>
        <p:spPr>
          <a:xfrm>
            <a:off x="215900" y="1600200"/>
            <a:ext cx="8207375" cy="4648200"/>
          </a:xfrm>
        </p:spPr>
        <p:txBody>
          <a:bodyPr/>
          <a:lstStyle/>
          <a:p>
            <a:pPr lvl="1">
              <a:buFont typeface="ZapfDingbats" pitchFamily="82" charset="2"/>
              <a:buNone/>
            </a:pPr>
            <a:r>
              <a:rPr lang="en-US" altLang="en-US" sz="2800" smtClean="0">
                <a:solidFill>
                  <a:srgbClr val="FF0000"/>
                </a:solidFill>
              </a:rPr>
              <a:t>1.1 </a:t>
            </a:r>
            <a:r>
              <a:rPr lang="tr-TR" altLang="en-US" sz="2800" smtClean="0">
                <a:solidFill>
                  <a:srgbClr val="FF0000"/>
                </a:solidFill>
              </a:rPr>
              <a:t>Internet nedir?</a:t>
            </a:r>
            <a:endParaRPr lang="en-US" altLang="en-US" sz="2800" smtClean="0">
              <a:solidFill>
                <a:srgbClr val="FF0000"/>
              </a:solidFill>
            </a:endParaRPr>
          </a:p>
          <a:p>
            <a:pPr lvl="1">
              <a:buFont typeface="ZapfDingbats" pitchFamily="82" charset="2"/>
              <a:buNone/>
            </a:pPr>
            <a:r>
              <a:rPr lang="en-US" altLang="en-US" sz="2800" smtClean="0">
                <a:solidFill>
                  <a:schemeClr val="accent2"/>
                </a:solidFill>
              </a:rPr>
              <a:t>1.2</a:t>
            </a:r>
            <a:r>
              <a:rPr lang="tr-TR" altLang="en-US" sz="2800" smtClean="0"/>
              <a:t> Ağ sınırı</a:t>
            </a:r>
            <a:endParaRPr lang="en-US" altLang="en-US" sz="2800" smtClean="0"/>
          </a:p>
          <a:p>
            <a:pPr lvl="1">
              <a:buFont typeface="ZapfDingbats" pitchFamily="82" charset="2"/>
              <a:buNone/>
            </a:pPr>
            <a:r>
              <a:rPr lang="en-US" altLang="en-US" sz="2800" smtClean="0">
                <a:solidFill>
                  <a:schemeClr val="accent2"/>
                </a:solidFill>
              </a:rPr>
              <a:t>1.3</a:t>
            </a:r>
            <a:r>
              <a:rPr lang="en-US" altLang="en-US" sz="2800" smtClean="0"/>
              <a:t> </a:t>
            </a:r>
            <a:r>
              <a:rPr lang="tr-TR" altLang="en-US" sz="2800" smtClean="0"/>
              <a:t>Ağ çekirdeği</a:t>
            </a:r>
            <a:endParaRPr lang="en-US" altLang="en-US" sz="2800" smtClean="0"/>
          </a:p>
          <a:p>
            <a:pPr lvl="1">
              <a:buFont typeface="ZapfDingbats" pitchFamily="82" charset="2"/>
              <a:buNone/>
            </a:pPr>
            <a:r>
              <a:rPr lang="en-US" altLang="en-US" sz="2800" smtClean="0">
                <a:solidFill>
                  <a:schemeClr val="accent2"/>
                </a:solidFill>
              </a:rPr>
              <a:t>1.4 </a:t>
            </a:r>
            <a:r>
              <a:rPr lang="tr-TR" altLang="en-US" sz="2800" smtClean="0"/>
              <a:t>Ağ erişimi ve fiziksel ortam</a:t>
            </a:r>
            <a:endParaRPr lang="en-US" altLang="en-US" sz="2800" smtClean="0"/>
          </a:p>
          <a:p>
            <a:pPr lvl="1">
              <a:buFont typeface="ZapfDingbats" pitchFamily="82" charset="2"/>
              <a:buNone/>
            </a:pPr>
            <a:r>
              <a:rPr lang="en-US" altLang="en-US" sz="2800" smtClean="0">
                <a:solidFill>
                  <a:schemeClr val="accent2"/>
                </a:solidFill>
              </a:rPr>
              <a:t>1.5</a:t>
            </a:r>
            <a:r>
              <a:rPr lang="en-US" altLang="en-US" sz="2800" smtClean="0"/>
              <a:t> Internet </a:t>
            </a:r>
            <a:r>
              <a:rPr lang="tr-TR" altLang="en-US" sz="2800" smtClean="0"/>
              <a:t>yapısı</a:t>
            </a:r>
            <a:r>
              <a:rPr lang="en-US" altLang="en-US" sz="2800" smtClean="0"/>
              <a:t> </a:t>
            </a:r>
            <a:r>
              <a:rPr lang="tr-TR" altLang="en-US" sz="2800" smtClean="0"/>
              <a:t>ve </a:t>
            </a:r>
            <a:r>
              <a:rPr lang="en-US" altLang="en-US" sz="2800" smtClean="0"/>
              <a:t>IS</a:t>
            </a:r>
            <a:r>
              <a:rPr lang="tr-TR" altLang="en-US" sz="2800" smtClean="0"/>
              <a:t>S ler</a:t>
            </a:r>
            <a:endParaRPr lang="en-US" altLang="en-US" sz="2800" smtClean="0"/>
          </a:p>
          <a:p>
            <a:pPr lvl="1">
              <a:buFont typeface="ZapfDingbats" pitchFamily="82" charset="2"/>
              <a:buNone/>
            </a:pPr>
            <a:r>
              <a:rPr lang="en-US" altLang="en-US" sz="2800" smtClean="0">
                <a:solidFill>
                  <a:schemeClr val="accent2"/>
                </a:solidFill>
              </a:rPr>
              <a:t>1.6</a:t>
            </a:r>
            <a:r>
              <a:rPr lang="en-US" altLang="en-US" sz="2800" smtClean="0"/>
              <a:t> </a:t>
            </a:r>
            <a:r>
              <a:rPr lang="tr-TR" altLang="en-US" sz="2800" smtClean="0"/>
              <a:t>Paket anahtarlama ağlarında gecikme, kayıp ve akış</a:t>
            </a:r>
            <a:endParaRPr lang="en-US" altLang="en-US" sz="2800" smtClean="0"/>
          </a:p>
          <a:p>
            <a:pPr lvl="1">
              <a:buFont typeface="ZapfDingbats" pitchFamily="82" charset="2"/>
              <a:buNone/>
            </a:pPr>
            <a:r>
              <a:rPr lang="en-US" altLang="en-US" sz="2800" smtClean="0">
                <a:solidFill>
                  <a:schemeClr val="accent2"/>
                </a:solidFill>
              </a:rPr>
              <a:t>1.7</a:t>
            </a:r>
            <a:r>
              <a:rPr lang="en-US" altLang="en-US" sz="2800" smtClean="0"/>
              <a:t> </a:t>
            </a:r>
            <a:r>
              <a:rPr lang="tr-TR" altLang="en-US" sz="2800" smtClean="0"/>
              <a:t>Protokol katmanları ve servis modelleri</a:t>
            </a:r>
            <a:endParaRPr lang="en-US" altLang="en-US" sz="2800" smtClean="0"/>
          </a:p>
          <a:p>
            <a:pPr lvl="1">
              <a:buFont typeface="ZapfDingbats" pitchFamily="82" charset="2"/>
              <a:buNone/>
            </a:pPr>
            <a:endParaRPr lang="en-US" altLang="en-US" smtClean="0"/>
          </a:p>
        </p:txBody>
      </p:sp>
    </p:spTree>
    <p:extLst>
      <p:ext uri="{BB962C8B-B14F-4D97-AF65-F5344CB8AC3E}">
        <p14:creationId xmlns:p14="http://schemas.microsoft.com/office/powerpoint/2010/main" val="419390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639B59B9-359B-4C4E-9039-F6FBA44A8D07}" type="slidenum">
              <a:rPr lang="en-US" altLang="en-US" sz="1400">
                <a:latin typeface="Times New Roman" pitchFamily="18" charset="0"/>
              </a:rPr>
              <a:pPr>
                <a:spcBef>
                  <a:spcPct val="0"/>
                </a:spcBef>
                <a:buClrTx/>
                <a:buSzTx/>
                <a:buFontTx/>
                <a:buNone/>
              </a:pPr>
              <a:t>4</a:t>
            </a:fld>
            <a:endParaRPr lang="en-US" altLang="en-US" sz="1400">
              <a:latin typeface="Times New Roman" pitchFamily="18" charset="0"/>
            </a:endParaRPr>
          </a:p>
        </p:txBody>
      </p:sp>
      <p:sp>
        <p:nvSpPr>
          <p:cNvPr id="5124" name="Rectangle 2"/>
          <p:cNvSpPr>
            <a:spLocks noGrp="1" noChangeArrowheads="1"/>
          </p:cNvSpPr>
          <p:nvPr>
            <p:ph type="title"/>
          </p:nvPr>
        </p:nvSpPr>
        <p:spPr/>
        <p:txBody>
          <a:bodyPr/>
          <a:lstStyle/>
          <a:p>
            <a:r>
              <a:rPr lang="tr-TR" altLang="en-US" smtClean="0"/>
              <a:t>İlk Soru</a:t>
            </a:r>
          </a:p>
        </p:txBody>
      </p:sp>
      <p:sp>
        <p:nvSpPr>
          <p:cNvPr id="5125" name="Rectangle 3"/>
          <p:cNvSpPr>
            <a:spLocks noGrp="1" noChangeArrowheads="1"/>
          </p:cNvSpPr>
          <p:nvPr>
            <p:ph type="body" idx="1"/>
          </p:nvPr>
        </p:nvSpPr>
        <p:spPr>
          <a:xfrm>
            <a:off x="533400" y="1600200"/>
            <a:ext cx="7772400" cy="784225"/>
          </a:xfrm>
        </p:spPr>
        <p:txBody>
          <a:bodyPr/>
          <a:lstStyle/>
          <a:p>
            <a:r>
              <a:rPr lang="tr-TR" altLang="en-US" smtClean="0"/>
              <a:t>Bilgisayar Ağı – Computer Networks Nedir?</a:t>
            </a:r>
          </a:p>
        </p:txBody>
      </p:sp>
      <p:sp>
        <p:nvSpPr>
          <p:cNvPr id="151556" name="Rectangle 4"/>
          <p:cNvSpPr>
            <a:spLocks noChangeArrowheads="1"/>
          </p:cNvSpPr>
          <p:nvPr/>
        </p:nvSpPr>
        <p:spPr bwMode="auto">
          <a:xfrm>
            <a:off x="533400" y="2384425"/>
            <a:ext cx="777240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tr-TR" altLang="en-US" b="1"/>
              <a:t>Bilgisayar ağı</a:t>
            </a:r>
            <a:r>
              <a:rPr lang="tr-TR" altLang="en-US"/>
              <a:t> (network), </a:t>
            </a:r>
            <a:r>
              <a:rPr lang="tr-TR" altLang="en-US">
                <a:solidFill>
                  <a:srgbClr val="FF0000"/>
                </a:solidFill>
              </a:rPr>
              <a:t>bilgisayarların</a:t>
            </a:r>
            <a:r>
              <a:rPr lang="tr-TR" altLang="en-US"/>
              <a:t> bilgi ve kaynaklarını paylaşabilmeleri için oluşturulan yapıdır. *</a:t>
            </a:r>
          </a:p>
          <a:p>
            <a:pPr lvl="1"/>
            <a:r>
              <a:rPr lang="tr-TR" altLang="en-US"/>
              <a:t>En az iki bilgisayarı birbirine bağlayarak bir ağ oluşturulur. </a:t>
            </a:r>
          </a:p>
          <a:p>
            <a:pPr lvl="1"/>
            <a:r>
              <a:rPr lang="tr-TR" altLang="en-US"/>
              <a:t>Bu ağ vasıtası ile bilgisayarlar birbiri ile haberleşirler. </a:t>
            </a:r>
          </a:p>
        </p:txBody>
      </p:sp>
      <p:sp>
        <p:nvSpPr>
          <p:cNvPr id="5127" name="Text Box 5"/>
          <p:cNvSpPr txBox="1">
            <a:spLocks noChangeArrowheads="1"/>
          </p:cNvSpPr>
          <p:nvPr/>
        </p:nvSpPr>
        <p:spPr bwMode="auto">
          <a:xfrm>
            <a:off x="533400" y="6029325"/>
            <a:ext cx="2519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ClrTx/>
              <a:buSzTx/>
              <a:buFontTx/>
              <a:buNone/>
            </a:pPr>
            <a:r>
              <a:rPr lang="tr-TR" altLang="en-US" sz="1200"/>
              <a:t>* Kaynak: http://tr.wikipedia.org</a:t>
            </a:r>
          </a:p>
        </p:txBody>
      </p:sp>
    </p:spTree>
    <p:extLst>
      <p:ext uri="{BB962C8B-B14F-4D97-AF65-F5344CB8AC3E}">
        <p14:creationId xmlns:p14="http://schemas.microsoft.com/office/powerpoint/2010/main" val="1053164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61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390F8077-E652-42A7-ABED-8E81F512382D}" type="slidenum">
              <a:rPr lang="en-US" altLang="en-US" sz="1400">
                <a:latin typeface="Times New Roman" pitchFamily="18" charset="0"/>
              </a:rPr>
              <a:pPr>
                <a:spcBef>
                  <a:spcPct val="0"/>
                </a:spcBef>
                <a:buClrTx/>
                <a:buSzTx/>
                <a:buFontTx/>
                <a:buNone/>
              </a:pPr>
              <a:t>5</a:t>
            </a:fld>
            <a:endParaRPr lang="en-US" altLang="en-US" sz="1400">
              <a:latin typeface="Times New Roman" pitchFamily="18" charset="0"/>
            </a:endParaRPr>
          </a:p>
        </p:txBody>
      </p:sp>
      <p:pic>
        <p:nvPicPr>
          <p:cNvPr id="6148" name="Picture 4"/>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4010025" y="1828800"/>
            <a:ext cx="5133975" cy="4111625"/>
          </a:xfrm>
          <a:noFill/>
        </p:spPr>
      </p:pic>
      <p:sp>
        <p:nvSpPr>
          <p:cNvPr id="6149" name="Rectangle 2"/>
          <p:cNvSpPr>
            <a:spLocks noGrp="1" noChangeArrowheads="1"/>
          </p:cNvSpPr>
          <p:nvPr>
            <p:ph type="title"/>
          </p:nvPr>
        </p:nvSpPr>
        <p:spPr/>
        <p:txBody>
          <a:bodyPr/>
          <a:lstStyle/>
          <a:p>
            <a:r>
              <a:rPr lang="tr-TR" altLang="en-US" smtClean="0"/>
              <a:t>Bilgisayar Ağı Nedir?</a:t>
            </a:r>
          </a:p>
        </p:txBody>
      </p:sp>
      <p:sp>
        <p:nvSpPr>
          <p:cNvPr id="6150" name="Rectangle 6"/>
          <p:cNvSpPr>
            <a:spLocks noGrp="1" noChangeArrowheads="1"/>
          </p:cNvSpPr>
          <p:nvPr>
            <p:ph sz="half" idx="1"/>
          </p:nvPr>
        </p:nvSpPr>
        <p:spPr>
          <a:xfrm>
            <a:off x="211138" y="2781300"/>
            <a:ext cx="4445000" cy="2362200"/>
          </a:xfrm>
        </p:spPr>
        <p:txBody>
          <a:bodyPr/>
          <a:lstStyle/>
          <a:p>
            <a:r>
              <a:rPr lang="tr-TR" altLang="en-US" sz="2400" i="1" u="sng" smtClean="0"/>
              <a:t>İki veya daha fazla bilgisayar</a:t>
            </a:r>
            <a:r>
              <a:rPr lang="tr-TR" altLang="en-US" sz="2400" smtClean="0"/>
              <a:t> </a:t>
            </a:r>
            <a:r>
              <a:rPr lang="tr-TR" altLang="en-US" sz="2400" b="1" i="1" smtClean="0"/>
              <a:t>bilgi ve kaynak paylaşmak</a:t>
            </a:r>
            <a:r>
              <a:rPr lang="tr-TR" altLang="en-US" sz="2400" smtClean="0"/>
              <a:t> için birbirlerine bağlandıklarında bir bilgisayar ağı oluştururlar</a:t>
            </a:r>
          </a:p>
        </p:txBody>
      </p:sp>
    </p:spTree>
    <p:extLst>
      <p:ext uri="{BB962C8B-B14F-4D97-AF65-F5344CB8AC3E}">
        <p14:creationId xmlns:p14="http://schemas.microsoft.com/office/powerpoint/2010/main" val="428825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C8915EB1-1AEF-4800-BACF-04E794D6946D}" type="slidenum">
              <a:rPr lang="en-US" altLang="en-US" sz="1400">
                <a:latin typeface="Times New Roman" pitchFamily="18" charset="0"/>
              </a:rPr>
              <a:pPr>
                <a:spcBef>
                  <a:spcPct val="0"/>
                </a:spcBef>
                <a:buClrTx/>
                <a:buSzTx/>
                <a:buFontTx/>
                <a:buNone/>
              </a:pPr>
              <a:t>6</a:t>
            </a:fld>
            <a:endParaRPr lang="en-US" altLang="en-US" sz="1400">
              <a:latin typeface="Times New Roman" pitchFamily="18" charset="0"/>
            </a:endParaRPr>
          </a:p>
        </p:txBody>
      </p:sp>
      <p:sp>
        <p:nvSpPr>
          <p:cNvPr id="7172" name="Rectangle 2"/>
          <p:cNvSpPr>
            <a:spLocks noGrp="1" noChangeArrowheads="1"/>
          </p:cNvSpPr>
          <p:nvPr>
            <p:ph type="title"/>
          </p:nvPr>
        </p:nvSpPr>
        <p:spPr/>
        <p:txBody>
          <a:bodyPr/>
          <a:lstStyle/>
          <a:p>
            <a:r>
              <a:rPr lang="tr-TR" altLang="en-US" smtClean="0"/>
              <a:t>Bilgisayar Ağı Nedir?</a:t>
            </a:r>
          </a:p>
        </p:txBody>
      </p:sp>
      <p:sp>
        <p:nvSpPr>
          <p:cNvPr id="7173" name="Rectangle 3"/>
          <p:cNvSpPr>
            <a:spLocks noGrp="1" noChangeArrowheads="1"/>
          </p:cNvSpPr>
          <p:nvPr>
            <p:ph type="body" idx="1"/>
          </p:nvPr>
        </p:nvSpPr>
        <p:spPr/>
        <p:txBody>
          <a:bodyPr/>
          <a:lstStyle/>
          <a:p>
            <a:r>
              <a:rPr lang="tr-TR" altLang="en-US" smtClean="0"/>
              <a:t>Network çeşitleri:</a:t>
            </a:r>
          </a:p>
          <a:p>
            <a:pPr lvl="1"/>
            <a:r>
              <a:rPr lang="tr-TR" altLang="en-US" smtClean="0"/>
              <a:t>Local Area Network (LAN)</a:t>
            </a:r>
          </a:p>
          <a:p>
            <a:pPr lvl="1"/>
            <a:r>
              <a:rPr lang="tr-TR" altLang="en-US" smtClean="0"/>
              <a:t>Metropolitan Area Network (MAN)</a:t>
            </a:r>
          </a:p>
          <a:p>
            <a:pPr lvl="1"/>
            <a:r>
              <a:rPr lang="tr-TR" altLang="en-US" smtClean="0"/>
              <a:t>Wide Area Network (WAN)</a:t>
            </a:r>
          </a:p>
          <a:p>
            <a:pPr lvl="1"/>
            <a:r>
              <a:rPr lang="tr-TR" altLang="en-US" smtClean="0"/>
              <a:t>Personal Area Network (PAN)</a:t>
            </a:r>
          </a:p>
          <a:p>
            <a:pPr lvl="1">
              <a:buFont typeface="ZapfDingbats" pitchFamily="82" charset="2"/>
              <a:buNone/>
            </a:pPr>
            <a:r>
              <a:rPr lang="tr-TR" altLang="en-US" smtClean="0"/>
              <a:t>vb...</a:t>
            </a:r>
          </a:p>
          <a:p>
            <a:pPr>
              <a:buFont typeface="Wingdings" pitchFamily="2" charset="2"/>
              <a:buNone/>
            </a:pPr>
            <a:endParaRPr lang="tr-TR" altLang="en-US" smtClean="0"/>
          </a:p>
        </p:txBody>
      </p:sp>
    </p:spTree>
    <p:extLst>
      <p:ext uri="{BB962C8B-B14F-4D97-AF65-F5344CB8AC3E}">
        <p14:creationId xmlns:p14="http://schemas.microsoft.com/office/powerpoint/2010/main" val="1014091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F05E8926-2D4A-4BC0-8AC1-C3793E07F9D0}" type="slidenum">
              <a:rPr lang="en-US" altLang="en-US" sz="1400">
                <a:latin typeface="Times New Roman" pitchFamily="18" charset="0"/>
              </a:rPr>
              <a:pPr>
                <a:spcBef>
                  <a:spcPct val="0"/>
                </a:spcBef>
                <a:buClrTx/>
                <a:buSzTx/>
                <a:buFontTx/>
                <a:buNone/>
              </a:pPr>
              <a:t>7</a:t>
            </a:fld>
            <a:endParaRPr lang="en-US" altLang="en-US" sz="1400">
              <a:latin typeface="Times New Roman" pitchFamily="18" charset="0"/>
            </a:endParaRPr>
          </a:p>
        </p:txBody>
      </p:sp>
      <p:sp>
        <p:nvSpPr>
          <p:cNvPr id="8196" name="Rectangle 2"/>
          <p:cNvSpPr>
            <a:spLocks noGrp="1" noChangeArrowheads="1"/>
          </p:cNvSpPr>
          <p:nvPr>
            <p:ph type="title"/>
          </p:nvPr>
        </p:nvSpPr>
        <p:spPr/>
        <p:txBody>
          <a:bodyPr/>
          <a:lstStyle/>
          <a:p>
            <a:r>
              <a:rPr lang="tr-TR" altLang="en-US" smtClean="0"/>
              <a:t>Bilgisayar Ağı Nedir?</a:t>
            </a:r>
          </a:p>
        </p:txBody>
      </p:sp>
      <p:sp>
        <p:nvSpPr>
          <p:cNvPr id="8197" name="Rectangle 3"/>
          <p:cNvSpPr>
            <a:spLocks noGrp="1" noChangeArrowheads="1"/>
          </p:cNvSpPr>
          <p:nvPr>
            <p:ph type="body" sz="half" idx="1"/>
          </p:nvPr>
        </p:nvSpPr>
        <p:spPr/>
        <p:txBody>
          <a:bodyPr/>
          <a:lstStyle/>
          <a:p>
            <a:r>
              <a:rPr lang="tr-TR" altLang="en-US" sz="2400" smtClean="0"/>
              <a:t>Network çeşitleri:</a:t>
            </a:r>
          </a:p>
          <a:p>
            <a:pPr lvl="1"/>
            <a:r>
              <a:rPr lang="tr-TR" altLang="en-US" sz="2000" smtClean="0"/>
              <a:t>Local Area Network (LAN) – Yerel Alan Ağları</a:t>
            </a:r>
          </a:p>
          <a:p>
            <a:pPr lvl="1"/>
            <a:r>
              <a:rPr lang="tr-TR" altLang="en-US" sz="2000" smtClean="0"/>
              <a:t>Şirket/üniversite yerel alan ağları (LAN)uç sistemleri sınır yönlendiricilere bağlar</a:t>
            </a:r>
          </a:p>
        </p:txBody>
      </p:sp>
      <p:pic>
        <p:nvPicPr>
          <p:cNvPr id="8198" name="Picture 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05338" y="1371600"/>
            <a:ext cx="4238625" cy="3394075"/>
          </a:xfrm>
          <a:noFill/>
        </p:spPr>
      </p:pic>
    </p:spTree>
    <p:extLst>
      <p:ext uri="{BB962C8B-B14F-4D97-AF65-F5344CB8AC3E}">
        <p14:creationId xmlns:p14="http://schemas.microsoft.com/office/powerpoint/2010/main" val="2961338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D286D336-9FE7-40DD-9489-68D93C7F186F}" type="slidenum">
              <a:rPr lang="en-US" altLang="en-US" sz="1400">
                <a:latin typeface="Times New Roman" pitchFamily="18" charset="0"/>
              </a:rPr>
              <a:pPr>
                <a:spcBef>
                  <a:spcPct val="0"/>
                </a:spcBef>
                <a:buClrTx/>
                <a:buSzTx/>
                <a:buFontTx/>
                <a:buNone/>
              </a:pPr>
              <a:t>8</a:t>
            </a:fld>
            <a:endParaRPr lang="en-US" altLang="en-US" sz="1400">
              <a:latin typeface="Times New Roman" pitchFamily="18" charset="0"/>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2555875"/>
            <a:ext cx="6227762"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2"/>
          <p:cNvSpPr>
            <a:spLocks noGrp="1" noChangeArrowheads="1"/>
          </p:cNvSpPr>
          <p:nvPr>
            <p:ph type="title"/>
          </p:nvPr>
        </p:nvSpPr>
        <p:spPr/>
        <p:txBody>
          <a:bodyPr/>
          <a:lstStyle/>
          <a:p>
            <a:r>
              <a:rPr lang="tr-TR" altLang="en-US" smtClean="0"/>
              <a:t>Bilgisayar Ağı Nedir?</a:t>
            </a:r>
          </a:p>
        </p:txBody>
      </p:sp>
      <p:sp>
        <p:nvSpPr>
          <p:cNvPr id="9222" name="Rectangle 3"/>
          <p:cNvSpPr>
            <a:spLocks noGrp="1" noChangeArrowheads="1"/>
          </p:cNvSpPr>
          <p:nvPr>
            <p:ph type="body" idx="1"/>
          </p:nvPr>
        </p:nvSpPr>
        <p:spPr/>
        <p:txBody>
          <a:bodyPr/>
          <a:lstStyle/>
          <a:p>
            <a:r>
              <a:rPr lang="tr-TR" altLang="en-US" smtClean="0"/>
              <a:t>Network çeşitleri:</a:t>
            </a:r>
          </a:p>
          <a:p>
            <a:pPr lvl="1"/>
            <a:r>
              <a:rPr lang="tr-TR" altLang="en-US" smtClean="0"/>
              <a:t>Metropolitan Area Network (MAN) – Büyük Kent (Metropol) Alan Ağları</a:t>
            </a:r>
          </a:p>
          <a:p>
            <a:pPr lvl="2"/>
            <a:r>
              <a:rPr lang="tr-TR" altLang="en-US" smtClean="0"/>
              <a:t>Örnek: Kablolu TV ağı</a:t>
            </a:r>
          </a:p>
          <a:p>
            <a:pPr>
              <a:buFont typeface="Wingdings" pitchFamily="2" charset="2"/>
              <a:buNone/>
            </a:pPr>
            <a:endParaRPr lang="tr-TR" altLang="en-US" smtClean="0"/>
          </a:p>
        </p:txBody>
      </p:sp>
    </p:spTree>
    <p:extLst>
      <p:ext uri="{BB962C8B-B14F-4D97-AF65-F5344CB8AC3E}">
        <p14:creationId xmlns:p14="http://schemas.microsoft.com/office/powerpoint/2010/main" val="432578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smtClean="0">
                <a:latin typeface="Times New Roman" pitchFamily="18" charset="0"/>
              </a:rPr>
              <a:t>Bilgisayar Ağları ve Internet Giriş</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ClrTx/>
              <a:buSzTx/>
              <a:buFontTx/>
              <a:buNone/>
            </a:pPr>
            <a:r>
              <a:rPr lang="en-US" altLang="en-US" sz="1400">
                <a:latin typeface="Times New Roman" pitchFamily="18" charset="0"/>
              </a:rPr>
              <a:t>1-</a:t>
            </a:r>
            <a:fld id="{CE4CC10C-96EE-4CCD-91A1-2C03D4452F8E}" type="slidenum">
              <a:rPr lang="en-US" altLang="en-US" sz="1400">
                <a:latin typeface="Times New Roman" pitchFamily="18" charset="0"/>
              </a:rPr>
              <a:pPr>
                <a:spcBef>
                  <a:spcPct val="0"/>
                </a:spcBef>
                <a:buClrTx/>
                <a:buSzTx/>
                <a:buFontTx/>
                <a:buNone/>
              </a:pPr>
              <a:t>9</a:t>
            </a:fld>
            <a:endParaRPr lang="en-US" altLang="en-US" sz="1400">
              <a:latin typeface="Times New Roman" pitchFamily="18" charset="0"/>
            </a:endParaRP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963" y="2176463"/>
            <a:ext cx="33432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p:cNvSpPr>
            <a:spLocks noGrp="1" noChangeArrowheads="1"/>
          </p:cNvSpPr>
          <p:nvPr>
            <p:ph type="title"/>
          </p:nvPr>
        </p:nvSpPr>
        <p:spPr/>
        <p:txBody>
          <a:bodyPr/>
          <a:lstStyle/>
          <a:p>
            <a:r>
              <a:rPr lang="tr-TR" altLang="en-US" smtClean="0"/>
              <a:t>Bilgisayar Ağı Nedir?</a:t>
            </a:r>
          </a:p>
        </p:txBody>
      </p:sp>
      <p:sp>
        <p:nvSpPr>
          <p:cNvPr id="10246" name="Rectangle 3"/>
          <p:cNvSpPr>
            <a:spLocks noGrp="1" noChangeArrowheads="1"/>
          </p:cNvSpPr>
          <p:nvPr>
            <p:ph type="body" idx="1"/>
          </p:nvPr>
        </p:nvSpPr>
        <p:spPr>
          <a:xfrm>
            <a:off x="533400" y="1600200"/>
            <a:ext cx="4754563" cy="4332288"/>
          </a:xfrm>
        </p:spPr>
        <p:txBody>
          <a:bodyPr/>
          <a:lstStyle/>
          <a:p>
            <a:r>
              <a:rPr lang="tr-TR" altLang="en-US" smtClean="0"/>
              <a:t>Network çeşitleri:</a:t>
            </a:r>
          </a:p>
          <a:p>
            <a:pPr lvl="1"/>
            <a:r>
              <a:rPr lang="tr-TR" altLang="en-US" smtClean="0"/>
              <a:t>Wide Area Network (WAN) – Geniş Alan Ağları</a:t>
            </a:r>
          </a:p>
          <a:p>
            <a:pPr lvl="2"/>
            <a:r>
              <a:rPr lang="tr-TR" altLang="en-US" smtClean="0"/>
              <a:t>Coğrafi olarak geniş bir alanı (ülke ya da kıta gibi)  kaplar</a:t>
            </a:r>
          </a:p>
          <a:p>
            <a:pPr lvl="2"/>
            <a:r>
              <a:rPr lang="tr-TR" altLang="en-US" smtClean="0"/>
              <a:t>Fazla sayıda iletim hattı ve yönlendirici içerir.</a:t>
            </a:r>
          </a:p>
          <a:p>
            <a:pPr lvl="2"/>
            <a:r>
              <a:rPr lang="tr-TR" altLang="en-US" smtClean="0"/>
              <a:t>örnek: Internet</a:t>
            </a:r>
          </a:p>
          <a:p>
            <a:pPr>
              <a:buFont typeface="Wingdings" pitchFamily="2" charset="2"/>
              <a:buNone/>
            </a:pPr>
            <a:endParaRPr lang="tr-TR" altLang="en-US" smtClean="0"/>
          </a:p>
        </p:txBody>
      </p:sp>
    </p:spTree>
    <p:extLst>
      <p:ext uri="{BB962C8B-B14F-4D97-AF65-F5344CB8AC3E}">
        <p14:creationId xmlns:p14="http://schemas.microsoft.com/office/powerpoint/2010/main" val="365097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2614</Words>
  <Application>Microsoft Office PowerPoint</Application>
  <PresentationFormat>Ekran Gösterisi (4:3)</PresentationFormat>
  <Paragraphs>354</Paragraphs>
  <Slides>26</Slides>
  <Notes>9</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26</vt:i4>
      </vt:variant>
    </vt:vector>
  </HeadingPairs>
  <TitlesOfParts>
    <vt:vector size="28" baseType="lpstr">
      <vt:lpstr>Ofis Teması</vt:lpstr>
      <vt:lpstr>Microsoft Clip Gallery</vt:lpstr>
      <vt:lpstr>PowerPoint Sunusu</vt:lpstr>
      <vt:lpstr>HAFTA 1: GİRİŞ</vt:lpstr>
      <vt:lpstr>HAFTA 1: GİRİŞ  yol haritamız</vt:lpstr>
      <vt:lpstr>İlk Soru</vt:lpstr>
      <vt:lpstr>Bilgisayar Ağı Nedir?</vt:lpstr>
      <vt:lpstr>Bilgisayar Ağı Nedir?</vt:lpstr>
      <vt:lpstr>Bilgisayar Ağı Nedir?</vt:lpstr>
      <vt:lpstr>Bilgisayar Ağı Nedir?</vt:lpstr>
      <vt:lpstr>Bilgisayar Ağı Nedir?</vt:lpstr>
      <vt:lpstr>Bilgisayar Ağı Nedir?</vt:lpstr>
      <vt:lpstr>Internet nedir ?</vt:lpstr>
      <vt:lpstr>HAFTA 1: GİRİŞ  Internet nedir ?</vt:lpstr>
      <vt:lpstr>Internet Nedir?: “temellere odaklı” yaklaşımı</vt:lpstr>
      <vt:lpstr>“İlginç” Internet tabanlı ev aletleri</vt:lpstr>
      <vt:lpstr>Internet Nedir?: “temellere odaklı” yaklaşımı</vt:lpstr>
      <vt:lpstr>Internet Nedir?: “temel parçalar” yaklaşımı</vt:lpstr>
      <vt:lpstr>Protokol nedir?</vt:lpstr>
      <vt:lpstr>Protokol nedir?</vt:lpstr>
      <vt:lpstr>Protokol nedir?</vt:lpstr>
      <vt:lpstr>Internet Nedir?: “temel parçalar” yaklaşımı</vt:lpstr>
      <vt:lpstr>Internet nedir? Servis yaklaşımı</vt:lpstr>
      <vt:lpstr>Internet nedir? Servis yaklaşımı</vt:lpstr>
      <vt:lpstr>Internet nedir? Servis yaklaşımı</vt:lpstr>
      <vt:lpstr>Ağ sınırı: bağlantı-yönelimli servis (connection-oriented)</vt:lpstr>
      <vt:lpstr>Ağ sınırı: bağlantısız servis</vt:lpstr>
      <vt:lpstr>Internet nedir?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dc:creator>
  <cp:lastModifiedBy>R</cp:lastModifiedBy>
  <cp:revision>1</cp:revision>
  <dcterms:created xsi:type="dcterms:W3CDTF">2020-10-09T06:52:46Z</dcterms:created>
  <dcterms:modified xsi:type="dcterms:W3CDTF">2020-10-09T06:53:30Z</dcterms:modified>
</cp:coreProperties>
</file>