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notesMasterIdLst>
    <p:notesMasterId r:id="rId32"/>
  </p:notesMasterIdLst>
  <p:sldIdLst>
    <p:sldId id="256" r:id="rId2"/>
    <p:sldId id="378" r:id="rId3"/>
    <p:sldId id="379" r:id="rId4"/>
    <p:sldId id="380" r:id="rId5"/>
    <p:sldId id="381" r:id="rId6"/>
    <p:sldId id="382" r:id="rId7"/>
    <p:sldId id="383" r:id="rId8"/>
    <p:sldId id="384" r:id="rId9"/>
    <p:sldId id="385" r:id="rId10"/>
    <p:sldId id="386" r:id="rId11"/>
    <p:sldId id="387" r:id="rId12"/>
    <p:sldId id="388" r:id="rId13"/>
    <p:sldId id="389" r:id="rId14"/>
    <p:sldId id="390" r:id="rId15"/>
    <p:sldId id="391" r:id="rId16"/>
    <p:sldId id="392" r:id="rId17"/>
    <p:sldId id="393" r:id="rId18"/>
    <p:sldId id="394" r:id="rId19"/>
    <p:sldId id="395" r:id="rId20"/>
    <p:sldId id="396" r:id="rId21"/>
    <p:sldId id="397" r:id="rId22"/>
    <p:sldId id="398" r:id="rId23"/>
    <p:sldId id="399" r:id="rId24"/>
    <p:sldId id="400" r:id="rId25"/>
    <p:sldId id="401" r:id="rId26"/>
    <p:sldId id="402" r:id="rId27"/>
    <p:sldId id="403" r:id="rId28"/>
    <p:sldId id="404" r:id="rId29"/>
    <p:sldId id="405" r:id="rId30"/>
    <p:sldId id="406" r:id="rId3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78" d="100"/>
          <a:sy n="78" d="100"/>
        </p:scale>
        <p:origin x="5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CE73A-5BDC-4211-B688-CC57F13CF66D}" type="datetimeFigureOut">
              <a:rPr lang="tr-TR" smtClean="0"/>
              <a:t>09.05.2016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6CAA6-3853-4066-9F90-24E9D92C1F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5140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33795" name="2 Not Yer Tutucusu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/>
          </a:p>
        </p:txBody>
      </p:sp>
      <p:sp>
        <p:nvSpPr>
          <p:cNvPr id="33796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7D079207-FF49-4AFC-AEF5-02A2F17878AE}" type="slidenum">
              <a:rPr lang="en-US" altLang="tr-TR" sz="1300">
                <a:latin typeface="Times New Roman" panose="02020603050405020304" pitchFamily="18" charset="0"/>
              </a:rPr>
              <a:pPr/>
              <a:t>21</a:t>
            </a:fld>
            <a:endParaRPr lang="en-US" altLang="tr-TR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151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09.05.2016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97744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09.05.2016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733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1DD50261-F88B-4BC0-A65D-D238C08F575D}" type="datetimeFigureOut">
              <a:rPr lang="tr-TR" smtClean="0"/>
              <a:t>09.05.2016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16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09.05.2016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4165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D50261-F88B-4BC0-A65D-D238C08F575D}" type="datetimeFigureOut">
              <a:rPr lang="tr-TR" smtClean="0"/>
              <a:t>09.05.2016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5933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09.05.2016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978717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09.05.2016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416066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09.05.2016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61862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09.05.2016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0470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09.05.2016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924639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09.05.2016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0338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1DD50261-F88B-4BC0-A65D-D238C08F575D}" type="datetimeFigureOut">
              <a:rPr lang="tr-TR" smtClean="0"/>
              <a:t>09.05.2016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62168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altLang="ko-KR" sz="5400" dirty="0">
                <a:ea typeface="굴림" pitchFamily="34" charset="-127"/>
              </a:rPr>
              <a:t>Kaynak Kodlaması:</a:t>
            </a:r>
            <a:br>
              <a:rPr lang="tr-TR" altLang="ko-KR" sz="5400" dirty="0">
                <a:ea typeface="굴림" pitchFamily="34" charset="-127"/>
              </a:rPr>
            </a:br>
            <a:r>
              <a:rPr lang="tr-TR" altLang="ko-KR" sz="5400" dirty="0">
                <a:ea typeface="굴림" pitchFamily="34" charset="-127"/>
              </a:rPr>
              <a:t>Veri Sıkıştırma Temelleri</a:t>
            </a:r>
            <a:endParaRPr lang="tr-TR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SAYISAL VERİ İLETİŞİMİ</a:t>
            </a:r>
          </a:p>
          <a:p>
            <a:r>
              <a:rPr lang="tr-TR" dirty="0" smtClean="0">
                <a:solidFill>
                  <a:schemeClr val="bg1"/>
                </a:solidFill>
              </a:rPr>
              <a:t>(10. HAFTA)</a:t>
            </a:r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40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smtClean="0"/>
              <a:t>Kavramlar (Devamı)</a:t>
            </a:r>
          </a:p>
        </p:txBody>
      </p:sp>
      <p:sp>
        <p:nvSpPr>
          <p:cNvPr id="11267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altLang="tr-TR" sz="2400" dirty="0">
                <a:solidFill>
                  <a:schemeClr val="bg1"/>
                </a:solidFill>
              </a:rPr>
              <a:t>Kaynak mesajları kodlamadan önce tespit edilir</a:t>
            </a:r>
          </a:p>
          <a:p>
            <a:pPr lvl="1" algn="just"/>
            <a:r>
              <a:rPr lang="tr-TR" altLang="tr-TR" sz="1800" dirty="0">
                <a:solidFill>
                  <a:schemeClr val="bg1"/>
                </a:solidFill>
              </a:rPr>
              <a:t>Mesaj Topluluğu olarak adlandırılır</a:t>
            </a:r>
          </a:p>
          <a:p>
            <a:pPr algn="just">
              <a:buFont typeface="Wingdings" panose="05000000000000000000" pitchFamily="2" charset="2"/>
              <a:buNone/>
            </a:pPr>
            <a:endParaRPr lang="tr-TR" altLang="tr-TR" sz="2400" dirty="0">
              <a:solidFill>
                <a:schemeClr val="bg1"/>
              </a:solidFill>
            </a:endParaRPr>
          </a:p>
          <a:p>
            <a:pPr algn="just"/>
            <a:r>
              <a:rPr lang="tr-TR" altLang="tr-TR" sz="2400" dirty="0">
                <a:solidFill>
                  <a:schemeClr val="bg1"/>
                </a:solidFill>
              </a:rPr>
              <a:t>Bir kod:</a:t>
            </a:r>
          </a:p>
          <a:p>
            <a:pPr lvl="1" algn="just"/>
            <a:r>
              <a:rPr lang="tr-TR" altLang="tr-TR" sz="1800" dirty="0">
                <a:solidFill>
                  <a:schemeClr val="bg1"/>
                </a:solidFill>
              </a:rPr>
              <a:t>Ayrıktır: Eğer her bir kod kelimesi diğer kod kelimesinden ayırt edilebiliyorsa (bire-bir eşleme)</a:t>
            </a:r>
          </a:p>
          <a:p>
            <a:pPr lvl="1" algn="just"/>
            <a:r>
              <a:rPr lang="tr-TR" altLang="tr-TR" sz="1800" dirty="0">
                <a:solidFill>
                  <a:schemeClr val="bg1"/>
                </a:solidFill>
              </a:rPr>
              <a:t>Benzersiz bir şekilde </a:t>
            </a:r>
            <a:r>
              <a:rPr lang="tr-TR" altLang="tr-TR" sz="1800" dirty="0" err="1">
                <a:solidFill>
                  <a:schemeClr val="bg1"/>
                </a:solidFill>
              </a:rPr>
              <a:t>decode</a:t>
            </a:r>
            <a:r>
              <a:rPr lang="tr-TR" altLang="tr-TR" sz="1800" dirty="0">
                <a:solidFill>
                  <a:schemeClr val="bg1"/>
                </a:solidFill>
              </a:rPr>
              <a:t> edilebilir: Kod sözcükleri dizisi içerisinde yer alan her bir kod sözcüğü tanımlanabilir olmalıdır.</a:t>
            </a:r>
          </a:p>
          <a:p>
            <a:pPr lvl="1" algn="just"/>
            <a:r>
              <a:rPr lang="tr-TR" altLang="tr-TR" sz="1800" dirty="0" err="1">
                <a:solidFill>
                  <a:schemeClr val="bg1"/>
                </a:solidFill>
              </a:rPr>
              <a:t>Örn</a:t>
            </a:r>
            <a:r>
              <a:rPr lang="tr-TR" altLang="tr-TR" sz="1800" dirty="0">
                <a:solidFill>
                  <a:schemeClr val="bg1"/>
                </a:solidFill>
              </a:rPr>
              <a:t>. Bir önceki tabloya göre, </a:t>
            </a:r>
            <a:r>
              <a:rPr lang="tr-TR" altLang="tr-TR" sz="1800" b="1" dirty="0">
                <a:solidFill>
                  <a:schemeClr val="bg1"/>
                </a:solidFill>
              </a:rPr>
              <a:t>11 mesajı </a:t>
            </a:r>
            <a:r>
              <a:rPr lang="tr-TR" altLang="tr-TR" sz="1800" b="1" dirty="0" err="1">
                <a:solidFill>
                  <a:schemeClr val="bg1"/>
                </a:solidFill>
              </a:rPr>
              <a:t>ddddd</a:t>
            </a:r>
            <a:r>
              <a:rPr lang="tr-TR" altLang="tr-TR" sz="1800" b="1" dirty="0">
                <a:solidFill>
                  <a:schemeClr val="bg1"/>
                </a:solidFill>
              </a:rPr>
              <a:t> veya </a:t>
            </a:r>
            <a:r>
              <a:rPr lang="tr-TR" altLang="tr-TR" sz="1800" b="1" dirty="0" err="1">
                <a:solidFill>
                  <a:schemeClr val="bg1"/>
                </a:solidFill>
              </a:rPr>
              <a:t>bbbbbb</a:t>
            </a:r>
            <a:r>
              <a:rPr lang="tr-TR" altLang="tr-TR" sz="1800" dirty="0">
                <a:solidFill>
                  <a:schemeClr val="bg1"/>
                </a:solidFill>
              </a:rPr>
              <a:t> olarak tanımlanabilir.</a:t>
            </a:r>
          </a:p>
        </p:txBody>
      </p:sp>
    </p:spTree>
    <p:extLst>
      <p:ext uri="{BB962C8B-B14F-4D97-AF65-F5344CB8AC3E}">
        <p14:creationId xmlns:p14="http://schemas.microsoft.com/office/powerpoint/2010/main" val="291479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smtClean="0"/>
              <a:t>Kavramlar (Devamı)</a:t>
            </a:r>
          </a:p>
        </p:txBody>
      </p:sp>
      <p:sp>
        <p:nvSpPr>
          <p:cNvPr id="12291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altLang="tr-TR" sz="2400" dirty="0">
                <a:solidFill>
                  <a:schemeClr val="bg1"/>
                </a:solidFill>
              </a:rPr>
              <a:t>Benzersiz bir şekilde </a:t>
            </a:r>
            <a:r>
              <a:rPr lang="tr-TR" altLang="tr-TR" sz="2400" dirty="0" err="1">
                <a:solidFill>
                  <a:schemeClr val="bg1"/>
                </a:solidFill>
              </a:rPr>
              <a:t>decode</a:t>
            </a:r>
            <a:r>
              <a:rPr lang="tr-TR" altLang="tr-TR" sz="2400" dirty="0">
                <a:solidFill>
                  <a:schemeClr val="bg1"/>
                </a:solidFill>
              </a:rPr>
              <a:t> edilebilir: Önekten bağımsız kod</a:t>
            </a:r>
          </a:p>
          <a:p>
            <a:pPr lvl="1" algn="just"/>
            <a:r>
              <a:rPr lang="tr-TR" altLang="tr-TR" sz="1800" dirty="0">
                <a:solidFill>
                  <a:schemeClr val="bg1"/>
                </a:solidFill>
              </a:rPr>
              <a:t>Herhangi bir kod kelimesi diğer bir kod kelimesinin öneki olmamalıdır.</a:t>
            </a:r>
          </a:p>
          <a:p>
            <a:pPr lvl="1" algn="just"/>
            <a:endParaRPr lang="tr-TR" altLang="tr-TR" dirty="0">
              <a:solidFill>
                <a:schemeClr val="bg1"/>
              </a:solidFill>
            </a:endParaRPr>
          </a:p>
          <a:p>
            <a:pPr algn="just"/>
            <a:r>
              <a:rPr lang="tr-TR" altLang="tr-TR" sz="2400" dirty="0">
                <a:solidFill>
                  <a:schemeClr val="bg1"/>
                </a:solidFill>
              </a:rPr>
              <a:t>{1, 100000, 00} benzersiz bir şekilde </a:t>
            </a:r>
            <a:r>
              <a:rPr lang="tr-TR" altLang="tr-TR" sz="2400" dirty="0" err="1">
                <a:solidFill>
                  <a:schemeClr val="bg1"/>
                </a:solidFill>
              </a:rPr>
              <a:t>decode</a:t>
            </a:r>
            <a:r>
              <a:rPr lang="tr-TR" altLang="tr-TR" sz="2400" dirty="0">
                <a:solidFill>
                  <a:schemeClr val="bg1"/>
                </a:solidFill>
              </a:rPr>
              <a:t> edilebilir, başka bir kodun öneki değildir.</a:t>
            </a:r>
          </a:p>
          <a:p>
            <a:pPr lvl="1" algn="just"/>
            <a:r>
              <a:rPr lang="en-US" altLang="tr-TR" sz="1800" dirty="0">
                <a:solidFill>
                  <a:schemeClr val="bg1"/>
                </a:solidFill>
              </a:rPr>
              <a:t>{…1000000001…}</a:t>
            </a:r>
            <a:r>
              <a:rPr lang="tr-TR" altLang="tr-TR" sz="1800" dirty="0">
                <a:solidFill>
                  <a:schemeClr val="bg1"/>
                </a:solidFill>
              </a:rPr>
              <a:t> şeklinde olan kod sözcüğüne bakalım</a:t>
            </a:r>
          </a:p>
          <a:p>
            <a:pPr algn="just"/>
            <a:endParaRPr lang="tr-TR" altLang="tr-TR" sz="2400" dirty="0">
              <a:solidFill>
                <a:schemeClr val="bg1"/>
              </a:solidFill>
            </a:endParaRPr>
          </a:p>
          <a:p>
            <a:pPr algn="just"/>
            <a:r>
              <a:rPr lang="tr-TR" altLang="tr-TR" dirty="0">
                <a:solidFill>
                  <a:schemeClr val="bg1"/>
                </a:solidFill>
              </a:rPr>
              <a:t>Kaynak topluluğunu kodlanmış mesaja dönüştürme işlemine kodlama (</a:t>
            </a:r>
            <a:r>
              <a:rPr lang="tr-TR" altLang="tr-TR" dirty="0" err="1">
                <a:solidFill>
                  <a:schemeClr val="bg1"/>
                </a:solidFill>
              </a:rPr>
              <a:t>encoding</a:t>
            </a:r>
            <a:r>
              <a:rPr lang="tr-TR" altLang="tr-TR" dirty="0">
                <a:solidFill>
                  <a:schemeClr val="bg1"/>
                </a:solidFill>
              </a:rPr>
              <a:t>) denir.</a:t>
            </a:r>
          </a:p>
        </p:txBody>
      </p:sp>
    </p:spTree>
    <p:extLst>
      <p:ext uri="{BB962C8B-B14F-4D97-AF65-F5344CB8AC3E}">
        <p14:creationId xmlns:p14="http://schemas.microsoft.com/office/powerpoint/2010/main" val="370704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smtClean="0"/>
              <a:t>Statik Kodlar</a:t>
            </a:r>
          </a:p>
        </p:txBody>
      </p:sp>
      <p:sp>
        <p:nvSpPr>
          <p:cNvPr id="13315" name="2 İçerik Yer Tutucusu"/>
          <p:cNvSpPr>
            <a:spLocks noGrp="1"/>
          </p:cNvSpPr>
          <p:nvPr>
            <p:ph idx="1"/>
          </p:nvPr>
        </p:nvSpPr>
        <p:spPr>
          <a:xfrm>
            <a:off x="1202919" y="2212032"/>
            <a:ext cx="7772400" cy="3135313"/>
          </a:xfrm>
        </p:spPr>
        <p:txBody>
          <a:bodyPr/>
          <a:lstStyle/>
          <a:p>
            <a:r>
              <a:rPr lang="tr-TR" altLang="tr-TR" sz="2400" dirty="0">
                <a:solidFill>
                  <a:schemeClr val="bg1"/>
                </a:solidFill>
              </a:rPr>
              <a:t>İletim yapılana kadar şema değiştirilmiyor</a:t>
            </a:r>
          </a:p>
          <a:p>
            <a:pPr lvl="1"/>
            <a:r>
              <a:rPr lang="tr-TR" altLang="tr-TR" sz="1800" dirty="0">
                <a:solidFill>
                  <a:schemeClr val="bg1"/>
                </a:solidFill>
              </a:rPr>
              <a:t>Mesaj her zaman aynı kod sözcüğü ile gösterilmektedir.</a:t>
            </a:r>
          </a:p>
          <a:p>
            <a:pPr lvl="1"/>
            <a:r>
              <a:rPr lang="tr-TR" altLang="tr-TR" sz="1800" dirty="0" err="1">
                <a:solidFill>
                  <a:schemeClr val="bg1"/>
                </a:solidFill>
              </a:rPr>
              <a:t>Örn</a:t>
            </a:r>
            <a:r>
              <a:rPr lang="tr-TR" altLang="tr-TR" sz="1800" dirty="0">
                <a:solidFill>
                  <a:schemeClr val="bg1"/>
                </a:solidFill>
              </a:rPr>
              <a:t>. </a:t>
            </a:r>
            <a:r>
              <a:rPr lang="tr-TR" altLang="tr-TR" sz="1800" dirty="0" err="1">
                <a:solidFill>
                  <a:schemeClr val="bg1"/>
                </a:solidFill>
              </a:rPr>
              <a:t>Huffman</a:t>
            </a:r>
            <a:r>
              <a:rPr lang="tr-TR" altLang="tr-TR" sz="1800" dirty="0">
                <a:solidFill>
                  <a:schemeClr val="bg1"/>
                </a:solidFill>
              </a:rPr>
              <a:t> Kodlaması</a:t>
            </a:r>
          </a:p>
          <a:p>
            <a:pPr lvl="1"/>
            <a:endParaRPr lang="tr-TR" altLang="tr-TR" sz="1800" dirty="0">
              <a:solidFill>
                <a:schemeClr val="bg1"/>
              </a:solidFill>
            </a:endParaRPr>
          </a:p>
          <a:p>
            <a:pPr lvl="1"/>
            <a:endParaRPr lang="tr-TR" altLang="tr-TR" sz="1800" dirty="0">
              <a:solidFill>
                <a:schemeClr val="bg1"/>
              </a:solidFill>
            </a:endParaRPr>
          </a:p>
          <a:p>
            <a:r>
              <a:rPr lang="tr-TR" altLang="tr-TR" sz="2400" dirty="0">
                <a:solidFill>
                  <a:schemeClr val="bg1"/>
                </a:solidFill>
              </a:rPr>
              <a:t>Bağımsız diziler için iyi</a:t>
            </a:r>
          </a:p>
          <a:p>
            <a:pPr lvl="1"/>
            <a:r>
              <a:rPr lang="tr-TR" altLang="tr-TR" sz="1800" dirty="0">
                <a:solidFill>
                  <a:schemeClr val="bg1"/>
                </a:solidFill>
              </a:rPr>
              <a:t>Olasılıkların önceden bilinmesi gerekmektedir ya da değerler öteki veri kaynaklarından hesaplanmalıdır</a:t>
            </a:r>
          </a:p>
          <a:p>
            <a:endParaRPr lang="tr-TR" alt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85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smtClean="0"/>
              <a:t>Dinamik Kodlar</a:t>
            </a:r>
          </a:p>
        </p:txBody>
      </p:sp>
      <p:sp>
        <p:nvSpPr>
          <p:cNvPr id="14339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altLang="tr-TR" sz="2400" dirty="0">
                <a:solidFill>
                  <a:schemeClr val="bg1"/>
                </a:solidFill>
              </a:rPr>
              <a:t>Haritalama işlemi zamanla değişmektedir</a:t>
            </a:r>
          </a:p>
          <a:p>
            <a:pPr lvl="1" algn="just"/>
            <a:r>
              <a:rPr lang="tr-TR" altLang="tr-TR" sz="1800" dirty="0" err="1">
                <a:solidFill>
                  <a:schemeClr val="bg1"/>
                </a:solidFill>
              </a:rPr>
              <a:t>Adaptif</a:t>
            </a:r>
            <a:r>
              <a:rPr lang="tr-TR" altLang="tr-TR" sz="1800" dirty="0">
                <a:solidFill>
                  <a:schemeClr val="bg1"/>
                </a:solidFill>
              </a:rPr>
              <a:t> kodlama olarak da bilinmektedir.</a:t>
            </a:r>
          </a:p>
          <a:p>
            <a:pPr lvl="1" algn="just">
              <a:buFont typeface="ZapfDingbats" pitchFamily="82" charset="2"/>
              <a:buNone/>
            </a:pPr>
            <a:endParaRPr lang="tr-TR" altLang="tr-TR" sz="1800" dirty="0">
              <a:solidFill>
                <a:schemeClr val="bg1"/>
              </a:solidFill>
            </a:endParaRPr>
          </a:p>
          <a:p>
            <a:pPr algn="just"/>
            <a:r>
              <a:rPr lang="tr-TR" altLang="tr-TR" sz="2400" dirty="0">
                <a:solidFill>
                  <a:schemeClr val="bg1"/>
                </a:solidFill>
              </a:rPr>
              <a:t>“</a:t>
            </a:r>
            <a:r>
              <a:rPr lang="tr-TR" altLang="tr-TR" sz="2400" dirty="0" err="1">
                <a:solidFill>
                  <a:schemeClr val="bg1"/>
                </a:solidFill>
              </a:rPr>
              <a:t>Locality</a:t>
            </a:r>
            <a:r>
              <a:rPr lang="tr-TR" altLang="tr-TR" sz="2400" dirty="0">
                <a:solidFill>
                  <a:schemeClr val="bg1"/>
                </a:solidFill>
              </a:rPr>
              <a:t> of </a:t>
            </a:r>
            <a:r>
              <a:rPr lang="tr-TR" altLang="tr-TR" sz="2400" dirty="0" err="1">
                <a:solidFill>
                  <a:schemeClr val="bg1"/>
                </a:solidFill>
              </a:rPr>
              <a:t>reference</a:t>
            </a:r>
            <a:r>
              <a:rPr lang="tr-TR" altLang="tr-TR" sz="2400" dirty="0">
                <a:solidFill>
                  <a:schemeClr val="bg1"/>
                </a:solidFill>
              </a:rPr>
              <a:t>” prensibinden yararlanma girişimi göstermektedir.</a:t>
            </a:r>
          </a:p>
          <a:p>
            <a:pPr lvl="1" algn="just"/>
            <a:r>
              <a:rPr lang="tr-TR" altLang="tr-TR" sz="1800" dirty="0">
                <a:solidFill>
                  <a:schemeClr val="bg1"/>
                </a:solidFill>
              </a:rPr>
              <a:t>Periyodik, mesajların sık tekrarı</a:t>
            </a:r>
          </a:p>
          <a:p>
            <a:pPr lvl="1" algn="just"/>
            <a:r>
              <a:rPr lang="tr-TR" altLang="tr-TR" sz="1800" dirty="0" err="1">
                <a:solidFill>
                  <a:schemeClr val="bg1"/>
                </a:solidFill>
              </a:rPr>
              <a:t>Örn</a:t>
            </a:r>
            <a:r>
              <a:rPr lang="tr-TR" altLang="tr-TR" sz="1800" dirty="0">
                <a:solidFill>
                  <a:schemeClr val="bg1"/>
                </a:solidFill>
              </a:rPr>
              <a:t>. Dinamik </a:t>
            </a:r>
            <a:r>
              <a:rPr lang="tr-TR" altLang="tr-TR" sz="1800" dirty="0" err="1">
                <a:solidFill>
                  <a:schemeClr val="bg1"/>
                </a:solidFill>
              </a:rPr>
              <a:t>Huffman</a:t>
            </a:r>
            <a:endParaRPr lang="tr-TR" altLang="tr-TR" sz="1800" dirty="0">
              <a:solidFill>
                <a:schemeClr val="bg1"/>
              </a:solidFill>
            </a:endParaRPr>
          </a:p>
          <a:p>
            <a:pPr lvl="1" algn="just"/>
            <a:endParaRPr lang="tr-TR" altLang="tr-TR" sz="1800" dirty="0">
              <a:solidFill>
                <a:schemeClr val="bg1"/>
              </a:solidFill>
            </a:endParaRPr>
          </a:p>
          <a:p>
            <a:pPr algn="just"/>
            <a:r>
              <a:rPr lang="tr-TR" altLang="tr-TR" dirty="0" err="1">
                <a:solidFill>
                  <a:schemeClr val="bg1"/>
                </a:solidFill>
              </a:rPr>
              <a:t>Hibrid</a:t>
            </a:r>
            <a:r>
              <a:rPr lang="tr-TR" altLang="tr-TR" dirty="0">
                <a:solidFill>
                  <a:schemeClr val="bg1"/>
                </a:solidFill>
              </a:rPr>
              <a:t>?</a:t>
            </a:r>
          </a:p>
          <a:p>
            <a:pPr lvl="1" algn="just"/>
            <a:r>
              <a:rPr lang="tr-TR" altLang="tr-TR" sz="1800" dirty="0">
                <a:solidFill>
                  <a:schemeClr val="bg1"/>
                </a:solidFill>
              </a:rPr>
              <a:t>Kodların bir kümesi oluşturulur, girişe bağlı olarak seçim yapılır.</a:t>
            </a:r>
          </a:p>
        </p:txBody>
      </p:sp>
    </p:spTree>
    <p:extLst>
      <p:ext uri="{BB962C8B-B14F-4D97-AF65-F5344CB8AC3E}">
        <p14:creationId xmlns:p14="http://schemas.microsoft.com/office/powerpoint/2010/main" val="303210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smtClean="0"/>
              <a:t>Geleneksel Değerlendirme Kriterleri</a:t>
            </a:r>
          </a:p>
        </p:txBody>
      </p:sp>
      <p:sp>
        <p:nvSpPr>
          <p:cNvPr id="1536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sz="2400" dirty="0">
                <a:solidFill>
                  <a:schemeClr val="bg1"/>
                </a:solidFill>
              </a:rPr>
              <a:t>Algoritma Karmaşıklığı</a:t>
            </a:r>
          </a:p>
          <a:p>
            <a:pPr lvl="1"/>
            <a:r>
              <a:rPr lang="tr-TR" altLang="tr-TR" sz="1800" dirty="0">
                <a:solidFill>
                  <a:schemeClr val="bg1"/>
                </a:solidFill>
              </a:rPr>
              <a:t>Çalışma Zamanı</a:t>
            </a:r>
          </a:p>
          <a:p>
            <a:pPr lvl="1"/>
            <a:endParaRPr lang="tr-TR" altLang="tr-TR" sz="1800" dirty="0">
              <a:solidFill>
                <a:schemeClr val="bg1"/>
              </a:solidFill>
            </a:endParaRPr>
          </a:p>
          <a:p>
            <a:r>
              <a:rPr lang="tr-TR" altLang="tr-TR" sz="2400" dirty="0">
                <a:solidFill>
                  <a:schemeClr val="bg1"/>
                </a:solidFill>
              </a:rPr>
              <a:t>Sıkıştırma Miktarı</a:t>
            </a:r>
          </a:p>
          <a:p>
            <a:pPr lvl="1"/>
            <a:r>
              <a:rPr lang="tr-TR" altLang="tr-TR" sz="1800" dirty="0">
                <a:solidFill>
                  <a:schemeClr val="bg1"/>
                </a:solidFill>
              </a:rPr>
              <a:t>Fazlalık</a:t>
            </a:r>
          </a:p>
          <a:p>
            <a:pPr lvl="1"/>
            <a:r>
              <a:rPr lang="tr-TR" altLang="tr-TR" sz="1800" dirty="0">
                <a:solidFill>
                  <a:schemeClr val="bg1"/>
                </a:solidFill>
              </a:rPr>
              <a:t>Sıkıştırma Oranı</a:t>
            </a:r>
          </a:p>
          <a:p>
            <a:endParaRPr lang="tr-TR" altLang="tr-TR" dirty="0">
              <a:solidFill>
                <a:schemeClr val="bg1"/>
              </a:solidFill>
            </a:endParaRPr>
          </a:p>
          <a:p>
            <a:r>
              <a:rPr lang="tr-TR" altLang="tr-TR" sz="2400" dirty="0">
                <a:solidFill>
                  <a:schemeClr val="bg1"/>
                </a:solidFill>
              </a:rPr>
              <a:t>Nasıl ölçülür?</a:t>
            </a:r>
          </a:p>
        </p:txBody>
      </p:sp>
    </p:spTree>
    <p:extLst>
      <p:ext uri="{BB962C8B-B14F-4D97-AF65-F5344CB8AC3E}">
        <p14:creationId xmlns:p14="http://schemas.microsoft.com/office/powerpoint/2010/main" val="327291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smtClean="0"/>
              <a:t>Bilgi Ölçüsü</a:t>
            </a:r>
          </a:p>
        </p:txBody>
      </p:sp>
      <p:sp>
        <p:nvSpPr>
          <p:cNvPr id="16387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altLang="tr-TR" sz="2400" dirty="0">
                <a:solidFill>
                  <a:schemeClr val="bg1"/>
                </a:solidFill>
              </a:rPr>
              <a:t>Semboller s</a:t>
            </a:r>
            <a:r>
              <a:rPr lang="tr-TR" altLang="tr-TR" sz="2400" baseline="-25000" dirty="0">
                <a:solidFill>
                  <a:schemeClr val="bg1"/>
                </a:solidFill>
              </a:rPr>
              <a:t>i</a:t>
            </a:r>
            <a:r>
              <a:rPr lang="tr-TR" altLang="tr-TR" sz="2400" dirty="0">
                <a:solidFill>
                  <a:schemeClr val="bg1"/>
                </a:solidFill>
              </a:rPr>
              <a:t> ile gösterilsin, her sembolün tekrarlanma olasılığı P(s</a:t>
            </a:r>
            <a:r>
              <a:rPr lang="tr-TR" altLang="tr-TR" sz="2400" baseline="-25000" dirty="0">
                <a:solidFill>
                  <a:schemeClr val="bg1"/>
                </a:solidFill>
              </a:rPr>
              <a:t>i</a:t>
            </a:r>
            <a:r>
              <a:rPr lang="tr-TR" altLang="tr-TR" sz="2400" dirty="0">
                <a:solidFill>
                  <a:schemeClr val="bg1"/>
                </a:solidFill>
              </a:rPr>
              <a:t>)</a:t>
            </a:r>
            <a:r>
              <a:rPr lang="tr-TR" altLang="tr-TR" sz="2400" baseline="-25000" dirty="0">
                <a:solidFill>
                  <a:schemeClr val="bg1"/>
                </a:solidFill>
              </a:rPr>
              <a:t> </a:t>
            </a:r>
            <a:r>
              <a:rPr lang="tr-TR" altLang="tr-TR" sz="2400" dirty="0">
                <a:solidFill>
                  <a:schemeClr val="bg1"/>
                </a:solidFill>
              </a:rPr>
              <a:t>olsun.</a:t>
            </a:r>
          </a:p>
          <a:p>
            <a:pPr algn="just"/>
            <a:endParaRPr lang="tr-TR" altLang="tr-TR" sz="2400" dirty="0">
              <a:solidFill>
                <a:schemeClr val="bg1"/>
              </a:solidFill>
            </a:endParaRPr>
          </a:p>
          <a:p>
            <a:pPr algn="just"/>
            <a:endParaRPr lang="tr-TR" altLang="tr-TR" sz="2400" dirty="0">
              <a:solidFill>
                <a:schemeClr val="bg1"/>
              </a:solidFill>
            </a:endParaRPr>
          </a:p>
          <a:p>
            <a:pPr algn="just"/>
            <a:r>
              <a:rPr lang="tr-TR" altLang="tr-TR" sz="2400" dirty="0">
                <a:solidFill>
                  <a:schemeClr val="bg1"/>
                </a:solidFill>
              </a:rPr>
              <a:t>Sabit-uzunluklu kodlamada sembol başına düşen bit sayısına ihtiyaç azdır.</a:t>
            </a:r>
          </a:p>
          <a:p>
            <a:pPr lvl="1" algn="just"/>
            <a:r>
              <a:rPr lang="en-US" altLang="tr-TR" sz="1800" i="1" dirty="0">
                <a:solidFill>
                  <a:schemeClr val="bg1"/>
                </a:solidFill>
              </a:rPr>
              <a:t>L ≥ log</a:t>
            </a:r>
            <a:r>
              <a:rPr lang="en-US" altLang="tr-TR" sz="1800" i="1" baseline="-25000" dirty="0">
                <a:solidFill>
                  <a:schemeClr val="bg1"/>
                </a:solidFill>
              </a:rPr>
              <a:t>2</a:t>
            </a:r>
            <a:r>
              <a:rPr lang="en-US" altLang="tr-TR" sz="1800" i="1" dirty="0">
                <a:solidFill>
                  <a:schemeClr val="bg1"/>
                </a:solidFill>
              </a:rPr>
              <a:t>(N)</a:t>
            </a:r>
            <a:r>
              <a:rPr lang="tr-TR" altLang="tr-TR" sz="1800" dirty="0">
                <a:solidFill>
                  <a:schemeClr val="bg1"/>
                </a:solidFill>
              </a:rPr>
              <a:t>  sembol başına düşen bit</a:t>
            </a:r>
          </a:p>
          <a:p>
            <a:pPr lvl="1" algn="just"/>
            <a:r>
              <a:rPr lang="tr-TR" altLang="tr-TR" sz="1800" dirty="0" err="1">
                <a:solidFill>
                  <a:schemeClr val="bg1"/>
                </a:solidFill>
              </a:rPr>
              <a:t>Örn</a:t>
            </a:r>
            <a:r>
              <a:rPr lang="tr-TR" altLang="tr-TR" sz="1800" dirty="0">
                <a:solidFill>
                  <a:schemeClr val="bg1"/>
                </a:solidFill>
              </a:rPr>
              <a:t>. 5 sembol uzunluğundaki mesaj 3 bite ihtiyaç vardır.</a:t>
            </a:r>
          </a:p>
          <a:p>
            <a:pPr lvl="1" algn="just">
              <a:buFont typeface="ZapfDingbats" pitchFamily="82" charset="2"/>
              <a:buNone/>
            </a:pPr>
            <a:r>
              <a:rPr lang="tr-TR" altLang="tr-TR" sz="1800" dirty="0">
                <a:solidFill>
                  <a:schemeClr val="bg1"/>
                </a:solidFill>
              </a:rPr>
              <a:t>	(</a:t>
            </a:r>
            <a:r>
              <a:rPr lang="en-US" altLang="tr-TR" sz="1800" i="1" dirty="0">
                <a:solidFill>
                  <a:schemeClr val="bg1"/>
                </a:solidFill>
              </a:rPr>
              <a:t>L ≥ log</a:t>
            </a:r>
            <a:r>
              <a:rPr lang="en-US" altLang="tr-TR" sz="1800" i="1" baseline="-25000" dirty="0">
                <a:solidFill>
                  <a:schemeClr val="bg1"/>
                </a:solidFill>
              </a:rPr>
              <a:t>2</a:t>
            </a:r>
            <a:r>
              <a:rPr lang="tr-TR" altLang="tr-TR" sz="1800" i="1" dirty="0">
                <a:solidFill>
                  <a:schemeClr val="bg1"/>
                </a:solidFill>
              </a:rPr>
              <a:t>5)</a:t>
            </a:r>
            <a:endParaRPr lang="tr-TR" altLang="tr-TR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78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smtClean="0"/>
              <a:t>Değişken-Uzunluklu Kodlama</a:t>
            </a:r>
            <a:br>
              <a:rPr lang="tr-TR" altLang="tr-TR" smtClean="0"/>
            </a:br>
            <a:r>
              <a:rPr lang="tr-TR" altLang="tr-TR" smtClean="0"/>
              <a:t>Entropy</a:t>
            </a:r>
          </a:p>
        </p:txBody>
      </p:sp>
      <p:sp>
        <p:nvSpPr>
          <p:cNvPr id="17411" name="2 İçerik Yer Tutucusu"/>
          <p:cNvSpPr>
            <a:spLocks noGrp="1"/>
          </p:cNvSpPr>
          <p:nvPr>
            <p:ph idx="1"/>
          </p:nvPr>
        </p:nvSpPr>
        <p:spPr>
          <a:xfrm>
            <a:off x="1202919" y="1982788"/>
            <a:ext cx="7772400" cy="22479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tr-TR" altLang="tr-TR" sz="2400" dirty="0">
                <a:solidFill>
                  <a:schemeClr val="bg1"/>
                </a:solidFill>
              </a:rPr>
              <a:t>Sembol başına düşen minimum bit sayısı nedir?</a:t>
            </a:r>
          </a:p>
          <a:p>
            <a:pPr algn="just"/>
            <a:r>
              <a:rPr lang="tr-TR" altLang="tr-TR" sz="2400" dirty="0">
                <a:solidFill>
                  <a:schemeClr val="bg1"/>
                </a:solidFill>
              </a:rPr>
              <a:t>Cevap: </a:t>
            </a:r>
            <a:r>
              <a:rPr lang="tr-TR" altLang="tr-TR" sz="2400" dirty="0" err="1">
                <a:solidFill>
                  <a:schemeClr val="bg1"/>
                </a:solidFill>
              </a:rPr>
              <a:t>Shannon’un</a:t>
            </a:r>
            <a:r>
              <a:rPr lang="tr-TR" altLang="tr-TR" sz="2400" dirty="0">
                <a:solidFill>
                  <a:schemeClr val="bg1"/>
                </a:solidFill>
              </a:rPr>
              <a:t> Sonucu- Teorik olarak kod başına düşen bit sayısının minimum ortalaması </a:t>
            </a:r>
            <a:r>
              <a:rPr lang="tr-TR" altLang="tr-TR" sz="2400" dirty="0" err="1">
                <a:solidFill>
                  <a:schemeClr val="bg1"/>
                </a:solidFill>
              </a:rPr>
              <a:t>Entropi</a:t>
            </a:r>
            <a:r>
              <a:rPr lang="tr-TR" altLang="tr-TR" sz="2400" dirty="0">
                <a:solidFill>
                  <a:schemeClr val="bg1"/>
                </a:solidFill>
              </a:rPr>
              <a:t> olarak adlandırılır</a:t>
            </a:r>
            <a:r>
              <a:rPr lang="tr-TR" altLang="tr-TR" sz="2400" dirty="0" smtClean="0">
                <a:solidFill>
                  <a:schemeClr val="bg1"/>
                </a:solidFill>
              </a:rPr>
              <a:t>.</a:t>
            </a:r>
            <a:endParaRPr lang="tr-TR" altLang="tr-TR" sz="2400" dirty="0">
              <a:solidFill>
                <a:schemeClr val="bg1"/>
              </a:solidFill>
            </a:endParaRPr>
          </a:p>
          <a:p>
            <a:pPr algn="just"/>
            <a:r>
              <a:rPr lang="tr-TR" altLang="tr-TR" sz="2400" dirty="0" err="1">
                <a:solidFill>
                  <a:schemeClr val="bg1"/>
                </a:solidFill>
              </a:rPr>
              <a:t>Entropi</a:t>
            </a:r>
            <a:r>
              <a:rPr lang="tr-TR" altLang="tr-TR" sz="2400" dirty="0">
                <a:solidFill>
                  <a:schemeClr val="bg1"/>
                </a:solidFill>
              </a:rPr>
              <a:t> kayıpsız sıkıştırma için limiti belirler. Yani </a:t>
            </a:r>
            <a:r>
              <a:rPr lang="tr-TR" altLang="tr-TR" sz="2400" dirty="0" smtClean="0">
                <a:solidFill>
                  <a:schemeClr val="bg1"/>
                </a:solidFill>
              </a:rPr>
              <a:t>sembolleri </a:t>
            </a:r>
            <a:r>
              <a:rPr lang="tr-TR" altLang="tr-TR" sz="2400" dirty="0">
                <a:solidFill>
                  <a:schemeClr val="bg1"/>
                </a:solidFill>
              </a:rPr>
              <a:t>gruplamadan kodlama yapan en iyi kayıpsız sıkıştırma </a:t>
            </a:r>
            <a:r>
              <a:rPr lang="tr-TR" altLang="tr-TR" sz="2400" dirty="0" err="1" smtClean="0">
                <a:solidFill>
                  <a:schemeClr val="bg1"/>
                </a:solidFill>
              </a:rPr>
              <a:t>kodlayıcısının</a:t>
            </a:r>
            <a:r>
              <a:rPr lang="tr-TR" altLang="tr-TR" sz="2400" dirty="0" smtClean="0">
                <a:solidFill>
                  <a:schemeClr val="bg1"/>
                </a:solidFill>
              </a:rPr>
              <a:t> mesajı </a:t>
            </a:r>
            <a:r>
              <a:rPr lang="tr-TR" altLang="tr-TR" sz="2400" dirty="0">
                <a:solidFill>
                  <a:schemeClr val="bg1"/>
                </a:solidFill>
              </a:rPr>
              <a:t>sembol başına en </a:t>
            </a:r>
            <a:r>
              <a:rPr lang="tr-TR" altLang="tr-TR" sz="2400">
                <a:solidFill>
                  <a:schemeClr val="bg1"/>
                </a:solidFill>
              </a:rPr>
              <a:t>az </a:t>
            </a:r>
            <a:r>
              <a:rPr lang="tr-TR" altLang="tr-TR" sz="2400" smtClean="0">
                <a:solidFill>
                  <a:schemeClr val="bg1"/>
                </a:solidFill>
              </a:rPr>
              <a:t>kaç </a:t>
            </a:r>
            <a:r>
              <a:rPr lang="tr-TR" altLang="tr-TR" sz="2400" dirty="0">
                <a:solidFill>
                  <a:schemeClr val="bg1"/>
                </a:solidFill>
              </a:rPr>
              <a:t>bit kullanarak kodlayabileceğidir. </a:t>
            </a:r>
            <a:endParaRPr lang="tr-TR" altLang="tr-TR" sz="2400" dirty="0">
              <a:solidFill>
                <a:schemeClr val="bg1"/>
              </a:solidFill>
            </a:endParaRPr>
          </a:p>
        </p:txBody>
      </p:sp>
      <p:graphicFrame>
        <p:nvGraphicFramePr>
          <p:cNvPr id="174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0871211"/>
              </p:ext>
            </p:extLst>
          </p:nvPr>
        </p:nvGraphicFramePr>
        <p:xfrm>
          <a:off x="4936912" y="4852645"/>
          <a:ext cx="3436937" cy="1230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3" imgW="1206500" imgH="431800" progId="Equation.3">
                  <p:embed/>
                </p:oleObj>
              </mc:Choice>
              <mc:Fallback>
                <p:oleObj name="Equation" r:id="rId3" imgW="12065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6912" y="4852645"/>
                        <a:ext cx="3436937" cy="1230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545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smtClean="0"/>
              <a:t>Entropi Örnek</a:t>
            </a:r>
          </a:p>
        </p:txBody>
      </p:sp>
      <p:sp>
        <p:nvSpPr>
          <p:cNvPr id="18435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tr-TR" sz="2400" dirty="0">
                <a:solidFill>
                  <a:schemeClr val="bg1"/>
                </a:solidFill>
              </a:rPr>
              <a:t>Alphabet = {A, B}</a:t>
            </a:r>
            <a:endParaRPr lang="tr-TR" altLang="tr-TR" sz="2400" dirty="0">
              <a:solidFill>
                <a:schemeClr val="bg1"/>
              </a:solidFill>
            </a:endParaRPr>
          </a:p>
          <a:p>
            <a:pPr lvl="1"/>
            <a:r>
              <a:rPr lang="en-US" altLang="tr-TR" sz="1800" dirty="0">
                <a:solidFill>
                  <a:schemeClr val="bg1"/>
                </a:solidFill>
              </a:rPr>
              <a:t>p(A) = 0.4; p(B) = 0.6</a:t>
            </a:r>
          </a:p>
          <a:p>
            <a:endParaRPr lang="tr-TR" altLang="tr-TR" dirty="0">
              <a:solidFill>
                <a:schemeClr val="bg1"/>
              </a:solidFill>
            </a:endParaRPr>
          </a:p>
          <a:p>
            <a:r>
              <a:rPr lang="en-US" altLang="tr-TR" sz="2400" dirty="0">
                <a:solidFill>
                  <a:schemeClr val="bg1"/>
                </a:solidFill>
              </a:rPr>
              <a:t>Compute Entropy (H)</a:t>
            </a:r>
          </a:p>
          <a:p>
            <a:pPr lvl="1"/>
            <a:r>
              <a:rPr lang="en-US" altLang="tr-TR" sz="1800" dirty="0">
                <a:solidFill>
                  <a:schemeClr val="bg1"/>
                </a:solidFill>
              </a:rPr>
              <a:t>-0.4*log</a:t>
            </a:r>
            <a:r>
              <a:rPr lang="en-US" altLang="tr-TR" sz="1800" baseline="-25000" dirty="0">
                <a:solidFill>
                  <a:schemeClr val="bg1"/>
                </a:solidFill>
              </a:rPr>
              <a:t>2 </a:t>
            </a:r>
            <a:r>
              <a:rPr lang="en-US" altLang="tr-TR" sz="1800" dirty="0">
                <a:solidFill>
                  <a:schemeClr val="bg1"/>
                </a:solidFill>
              </a:rPr>
              <a:t>0.4 + -0.6*log</a:t>
            </a:r>
            <a:r>
              <a:rPr lang="en-US" altLang="tr-TR" sz="1800" baseline="-25000" dirty="0">
                <a:solidFill>
                  <a:schemeClr val="bg1"/>
                </a:solidFill>
              </a:rPr>
              <a:t>2 </a:t>
            </a:r>
            <a:r>
              <a:rPr lang="en-US" altLang="tr-TR" sz="1800" dirty="0">
                <a:solidFill>
                  <a:schemeClr val="bg1"/>
                </a:solidFill>
              </a:rPr>
              <a:t>0.6 = .97 bits</a:t>
            </a:r>
          </a:p>
          <a:p>
            <a:endParaRPr lang="tr-TR" altLang="tr-TR" dirty="0">
              <a:solidFill>
                <a:schemeClr val="bg1"/>
              </a:solidFill>
            </a:endParaRPr>
          </a:p>
          <a:p>
            <a:r>
              <a:rPr lang="en-US" altLang="tr-TR" sz="2400" dirty="0">
                <a:solidFill>
                  <a:schemeClr val="bg1"/>
                </a:solidFill>
              </a:rPr>
              <a:t>Ma</a:t>
            </a:r>
            <a:r>
              <a:rPr lang="tr-TR" altLang="tr-TR" sz="2400" dirty="0" err="1">
                <a:solidFill>
                  <a:schemeClr val="bg1"/>
                </a:solidFill>
              </a:rPr>
              <a:t>ks</a:t>
            </a:r>
            <a:r>
              <a:rPr lang="en-US" altLang="tr-TR" sz="2400" dirty="0" err="1">
                <a:solidFill>
                  <a:schemeClr val="bg1"/>
                </a:solidFill>
              </a:rPr>
              <a:t>imum</a:t>
            </a:r>
            <a:r>
              <a:rPr lang="en-US" altLang="tr-TR" sz="2400" dirty="0">
                <a:solidFill>
                  <a:schemeClr val="bg1"/>
                </a:solidFill>
              </a:rPr>
              <a:t> </a:t>
            </a:r>
            <a:r>
              <a:rPr lang="tr-TR" altLang="tr-TR" sz="2400" dirty="0">
                <a:solidFill>
                  <a:schemeClr val="bg1"/>
                </a:solidFill>
              </a:rPr>
              <a:t>Belirsizlik</a:t>
            </a:r>
            <a:r>
              <a:rPr lang="en-US" altLang="tr-TR" sz="2400" dirty="0">
                <a:solidFill>
                  <a:schemeClr val="bg1"/>
                </a:solidFill>
              </a:rPr>
              <a:t> (</a:t>
            </a:r>
            <a:r>
              <a:rPr lang="tr-TR" altLang="tr-TR" sz="2400" dirty="0">
                <a:solidFill>
                  <a:schemeClr val="bg1"/>
                </a:solidFill>
              </a:rPr>
              <a:t>H en büyük olduğunda</a:t>
            </a:r>
            <a:r>
              <a:rPr lang="en-US" altLang="tr-TR" sz="2400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tr-TR" altLang="tr-TR" sz="1800" dirty="0">
                <a:solidFill>
                  <a:schemeClr val="bg1"/>
                </a:solidFill>
              </a:rPr>
              <a:t>Tüm olasılıklar eşit olduğunda meydana gelir</a:t>
            </a:r>
            <a:endParaRPr lang="en-US" altLang="tr-TR" sz="1800" dirty="0">
              <a:solidFill>
                <a:schemeClr val="bg1"/>
              </a:solidFill>
            </a:endParaRPr>
          </a:p>
          <a:p>
            <a:endParaRPr lang="tr-TR" altLang="tr-T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92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smtClean="0"/>
              <a:t>Fazlalık</a:t>
            </a:r>
          </a:p>
        </p:txBody>
      </p:sp>
      <p:sp>
        <p:nvSpPr>
          <p:cNvPr id="19459" name="2 İçerik Yer Tutucusu"/>
          <p:cNvSpPr>
            <a:spLocks noGrp="1"/>
          </p:cNvSpPr>
          <p:nvPr>
            <p:ph idx="1"/>
          </p:nvPr>
        </p:nvSpPr>
        <p:spPr>
          <a:xfrm>
            <a:off x="1202919" y="2242882"/>
            <a:ext cx="7772400" cy="2630487"/>
          </a:xfrm>
        </p:spPr>
        <p:txBody>
          <a:bodyPr/>
          <a:lstStyle/>
          <a:p>
            <a:pPr algn="just"/>
            <a:r>
              <a:rPr lang="tr-TR" altLang="tr-TR" sz="2400" dirty="0">
                <a:solidFill>
                  <a:schemeClr val="bg1"/>
                </a:solidFill>
              </a:rPr>
              <a:t>Ortalama kod sözcüğü uzunluğu (L) ile ortalama bilgi içeriği (H) arasındaki farktır.</a:t>
            </a:r>
          </a:p>
          <a:p>
            <a:pPr lvl="1" algn="just"/>
            <a:r>
              <a:rPr lang="tr-TR" altLang="tr-TR" sz="1800" dirty="0">
                <a:solidFill>
                  <a:schemeClr val="bg1"/>
                </a:solidFill>
              </a:rPr>
              <a:t>Eğer H sabit ise sadece L kullanılır</a:t>
            </a:r>
          </a:p>
          <a:p>
            <a:pPr lvl="1" algn="just"/>
            <a:endParaRPr lang="tr-TR" altLang="tr-TR" sz="1800" dirty="0">
              <a:solidFill>
                <a:schemeClr val="bg1"/>
              </a:solidFill>
            </a:endParaRPr>
          </a:p>
          <a:p>
            <a:pPr lvl="1" algn="just">
              <a:buFont typeface="ZapfDingbats" pitchFamily="82" charset="2"/>
              <a:buNone/>
            </a:pPr>
            <a:endParaRPr lang="tr-TR" altLang="tr-TR" sz="1800" dirty="0">
              <a:solidFill>
                <a:schemeClr val="bg1"/>
              </a:solidFill>
            </a:endParaRPr>
          </a:p>
          <a:p>
            <a:pPr algn="just"/>
            <a:r>
              <a:rPr lang="tr-TR" altLang="tr-TR" sz="2400" dirty="0">
                <a:solidFill>
                  <a:schemeClr val="bg1"/>
                </a:solidFill>
              </a:rPr>
              <a:t>Optimal değer ile ilişkilidir.</a:t>
            </a:r>
          </a:p>
        </p:txBody>
      </p:sp>
    </p:spTree>
    <p:extLst>
      <p:ext uri="{BB962C8B-B14F-4D97-AF65-F5344CB8AC3E}">
        <p14:creationId xmlns:p14="http://schemas.microsoft.com/office/powerpoint/2010/main" val="75433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smtClean="0"/>
              <a:t>Sıkıştırma Oranı</a:t>
            </a:r>
          </a:p>
        </p:txBody>
      </p:sp>
      <p:sp>
        <p:nvSpPr>
          <p:cNvPr id="2048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altLang="tr-TR" sz="2400" dirty="0">
                <a:solidFill>
                  <a:schemeClr val="bg1"/>
                </a:solidFill>
              </a:rPr>
              <a:t>Ortalama mesaj uzunluğu ile ortalama kod sözcüğü uzunluğu karşılaştırılır</a:t>
            </a:r>
          </a:p>
          <a:p>
            <a:pPr lvl="1" algn="just"/>
            <a:r>
              <a:rPr lang="tr-TR" altLang="tr-TR" sz="1800" dirty="0" err="1">
                <a:solidFill>
                  <a:schemeClr val="bg1"/>
                </a:solidFill>
              </a:rPr>
              <a:t>Örn</a:t>
            </a:r>
            <a:r>
              <a:rPr lang="tr-TR" altLang="tr-TR" sz="1800" dirty="0">
                <a:solidFill>
                  <a:schemeClr val="bg1"/>
                </a:solidFill>
              </a:rPr>
              <a:t>. Ortalama L(mesaj)/ortalama L(kod sözcüğü)</a:t>
            </a:r>
          </a:p>
          <a:p>
            <a:pPr lvl="1" algn="just">
              <a:buFont typeface="ZapfDingbats" pitchFamily="82" charset="2"/>
              <a:buNone/>
            </a:pPr>
            <a:endParaRPr lang="tr-TR" altLang="tr-TR" sz="1800" dirty="0">
              <a:solidFill>
                <a:schemeClr val="bg1"/>
              </a:solidFill>
            </a:endParaRPr>
          </a:p>
          <a:p>
            <a:pPr algn="just"/>
            <a:r>
              <a:rPr lang="tr-TR" altLang="tr-TR" sz="2400" dirty="0">
                <a:solidFill>
                  <a:schemeClr val="bg1"/>
                </a:solidFill>
              </a:rPr>
              <a:t>Örnek:</a:t>
            </a:r>
          </a:p>
          <a:p>
            <a:pPr lvl="1" algn="just"/>
            <a:r>
              <a:rPr lang="en-US" altLang="tr-TR" sz="1800" dirty="0">
                <a:solidFill>
                  <a:schemeClr val="bg1"/>
                </a:solidFill>
              </a:rPr>
              <a:t>{aa, </a:t>
            </a:r>
            <a:r>
              <a:rPr lang="en-US" altLang="tr-TR" sz="1800" dirty="0" err="1">
                <a:solidFill>
                  <a:schemeClr val="bg1"/>
                </a:solidFill>
              </a:rPr>
              <a:t>bbb</a:t>
            </a:r>
            <a:r>
              <a:rPr lang="en-US" altLang="tr-TR" sz="1800" dirty="0">
                <a:solidFill>
                  <a:schemeClr val="bg1"/>
                </a:solidFill>
              </a:rPr>
              <a:t>, </a:t>
            </a:r>
            <a:r>
              <a:rPr lang="en-US" altLang="tr-TR" sz="1800" dirty="0" err="1">
                <a:solidFill>
                  <a:schemeClr val="bg1"/>
                </a:solidFill>
              </a:rPr>
              <a:t>cccc</a:t>
            </a:r>
            <a:r>
              <a:rPr lang="en-US" altLang="tr-TR" sz="1800" dirty="0">
                <a:solidFill>
                  <a:schemeClr val="bg1"/>
                </a:solidFill>
              </a:rPr>
              <a:t>, </a:t>
            </a:r>
            <a:r>
              <a:rPr lang="en-US" altLang="tr-TR" sz="1800" dirty="0" err="1">
                <a:solidFill>
                  <a:schemeClr val="bg1"/>
                </a:solidFill>
              </a:rPr>
              <a:t>ddddd</a:t>
            </a:r>
            <a:r>
              <a:rPr lang="en-US" altLang="tr-TR" sz="1800" dirty="0">
                <a:solidFill>
                  <a:schemeClr val="bg1"/>
                </a:solidFill>
              </a:rPr>
              <a:t>, </a:t>
            </a:r>
            <a:r>
              <a:rPr lang="en-US" altLang="tr-TR" sz="1800" dirty="0" err="1">
                <a:solidFill>
                  <a:schemeClr val="bg1"/>
                </a:solidFill>
              </a:rPr>
              <a:t>eeeeee</a:t>
            </a:r>
            <a:r>
              <a:rPr lang="en-US" altLang="tr-TR" sz="1800" dirty="0">
                <a:solidFill>
                  <a:schemeClr val="bg1"/>
                </a:solidFill>
              </a:rPr>
              <a:t>, </a:t>
            </a:r>
            <a:r>
              <a:rPr lang="en-US" altLang="tr-TR" sz="1800" dirty="0" err="1">
                <a:solidFill>
                  <a:schemeClr val="bg1"/>
                </a:solidFill>
              </a:rPr>
              <a:t>fffffff</a:t>
            </a:r>
            <a:r>
              <a:rPr lang="en-US" altLang="tr-TR" sz="1800" dirty="0">
                <a:solidFill>
                  <a:schemeClr val="bg1"/>
                </a:solidFill>
              </a:rPr>
              <a:t>, </a:t>
            </a:r>
            <a:r>
              <a:rPr lang="en-US" altLang="tr-TR" sz="1800" dirty="0" err="1">
                <a:solidFill>
                  <a:schemeClr val="bg1"/>
                </a:solidFill>
              </a:rPr>
              <a:t>gggggggg</a:t>
            </a:r>
            <a:r>
              <a:rPr lang="en-US" altLang="tr-TR" sz="1800" dirty="0">
                <a:solidFill>
                  <a:schemeClr val="bg1"/>
                </a:solidFill>
              </a:rPr>
              <a:t>}</a:t>
            </a:r>
          </a:p>
          <a:p>
            <a:pPr lvl="1" algn="just"/>
            <a:r>
              <a:rPr lang="tr-TR" altLang="tr-TR" sz="1800" dirty="0">
                <a:solidFill>
                  <a:schemeClr val="bg1"/>
                </a:solidFill>
              </a:rPr>
              <a:t>Ortalama mesaj uzunluğu 5</a:t>
            </a:r>
          </a:p>
          <a:p>
            <a:pPr lvl="1" algn="just">
              <a:buFont typeface="ZapfDingbats" pitchFamily="82" charset="2"/>
              <a:buNone/>
            </a:pPr>
            <a:endParaRPr lang="tr-TR" altLang="tr-TR" sz="1800" dirty="0">
              <a:solidFill>
                <a:schemeClr val="bg1"/>
              </a:solidFill>
            </a:endParaRPr>
          </a:p>
          <a:p>
            <a:pPr algn="just"/>
            <a:r>
              <a:rPr lang="tr-TR" altLang="tr-TR" sz="2400" dirty="0">
                <a:solidFill>
                  <a:schemeClr val="bg1"/>
                </a:solidFill>
              </a:rPr>
              <a:t>Orijinal veriye bağlıdır.</a:t>
            </a:r>
          </a:p>
        </p:txBody>
      </p:sp>
    </p:spTree>
    <p:extLst>
      <p:ext uri="{BB962C8B-B14F-4D97-AF65-F5344CB8AC3E}">
        <p14:creationId xmlns:p14="http://schemas.microsoft.com/office/powerpoint/2010/main" val="274856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Başlık"/>
          <p:cNvSpPr>
            <a:spLocks noGrp="1"/>
          </p:cNvSpPr>
          <p:nvPr>
            <p:ph type="title"/>
          </p:nvPr>
        </p:nvSpPr>
        <p:spPr>
          <a:xfrm>
            <a:off x="772298" y="414252"/>
            <a:ext cx="8397875" cy="1143000"/>
          </a:xfrm>
        </p:spPr>
        <p:txBody>
          <a:bodyPr/>
          <a:lstStyle/>
          <a:p>
            <a:r>
              <a:rPr lang="tr-TR" altLang="ko-KR" dirty="0" smtClean="0">
                <a:ea typeface="굴림" pitchFamily="34" charset="-127"/>
              </a:rPr>
              <a:t>Veri Sıkıştırma Gereksinimi</a:t>
            </a:r>
            <a:endParaRPr lang="tr-TR" altLang="tr-TR" dirty="0" smtClean="0"/>
          </a:p>
        </p:txBody>
      </p:sp>
      <p:sp>
        <p:nvSpPr>
          <p:cNvPr id="3077" name="2 İçerik Yer Tutucusu"/>
          <p:cNvSpPr>
            <a:spLocks noGrp="1"/>
          </p:cNvSpPr>
          <p:nvPr>
            <p:ph idx="1"/>
          </p:nvPr>
        </p:nvSpPr>
        <p:spPr>
          <a:xfrm>
            <a:off x="1402493" y="2139779"/>
            <a:ext cx="3929063" cy="4648200"/>
          </a:xfrm>
        </p:spPr>
        <p:txBody>
          <a:bodyPr/>
          <a:lstStyle/>
          <a:p>
            <a:pPr algn="just"/>
            <a:r>
              <a:rPr lang="tr-TR" altLang="tr-TR" sz="2000" dirty="0">
                <a:solidFill>
                  <a:schemeClr val="bg1"/>
                </a:solidFill>
              </a:rPr>
              <a:t>Sıkıştırılmamış ses</a:t>
            </a:r>
          </a:p>
          <a:p>
            <a:pPr algn="just"/>
            <a:r>
              <a:rPr lang="tr-TR" altLang="tr-TR" sz="2000" dirty="0">
                <a:solidFill>
                  <a:schemeClr val="bg1"/>
                </a:solidFill>
              </a:rPr>
              <a:t>8KHz, 8 bit</a:t>
            </a:r>
          </a:p>
          <a:p>
            <a:pPr lvl="1" algn="just"/>
            <a:r>
              <a:rPr lang="tr-TR" altLang="tr-TR" dirty="0">
                <a:solidFill>
                  <a:schemeClr val="bg1"/>
                </a:solidFill>
              </a:rPr>
              <a:t>8 K/saniye</a:t>
            </a:r>
          </a:p>
          <a:p>
            <a:pPr lvl="1" algn="just"/>
            <a:r>
              <a:rPr lang="tr-TR" altLang="tr-TR" dirty="0">
                <a:solidFill>
                  <a:schemeClr val="bg1"/>
                </a:solidFill>
              </a:rPr>
              <a:t>30M/saat</a:t>
            </a:r>
          </a:p>
          <a:p>
            <a:pPr algn="just"/>
            <a:r>
              <a:rPr lang="en-US" altLang="tr-TR" sz="2000" dirty="0">
                <a:solidFill>
                  <a:schemeClr val="bg1"/>
                </a:solidFill>
              </a:rPr>
              <a:t>44.1 KHz, 16 bit</a:t>
            </a:r>
          </a:p>
          <a:p>
            <a:pPr lvl="1"/>
            <a:r>
              <a:rPr lang="en-US" altLang="tr-TR" dirty="0">
                <a:solidFill>
                  <a:schemeClr val="bg1"/>
                </a:solidFill>
              </a:rPr>
              <a:t>88.2K</a:t>
            </a:r>
            <a:r>
              <a:rPr lang="tr-TR" altLang="tr-TR" dirty="0">
                <a:solidFill>
                  <a:schemeClr val="bg1"/>
                </a:solidFill>
              </a:rPr>
              <a:t>/</a:t>
            </a:r>
            <a:r>
              <a:rPr lang="en-US" altLang="tr-TR" dirty="0">
                <a:solidFill>
                  <a:schemeClr val="bg1"/>
                </a:solidFill>
              </a:rPr>
              <a:t>second</a:t>
            </a:r>
          </a:p>
          <a:p>
            <a:pPr lvl="1"/>
            <a:r>
              <a:rPr lang="en-US" altLang="tr-TR" dirty="0">
                <a:solidFill>
                  <a:schemeClr val="bg1"/>
                </a:solidFill>
              </a:rPr>
              <a:t>317.5M</a:t>
            </a:r>
            <a:r>
              <a:rPr lang="tr-TR" altLang="tr-TR" dirty="0">
                <a:solidFill>
                  <a:schemeClr val="bg1"/>
                </a:solidFill>
              </a:rPr>
              <a:t>/</a:t>
            </a:r>
            <a:r>
              <a:rPr lang="en-US" altLang="tr-TR" dirty="0">
                <a:solidFill>
                  <a:schemeClr val="bg1"/>
                </a:solidFill>
              </a:rPr>
              <a:t>hour</a:t>
            </a:r>
          </a:p>
          <a:p>
            <a:pPr algn="just"/>
            <a:r>
              <a:rPr lang="tr-TR" altLang="tr-TR" sz="2000" dirty="0">
                <a:solidFill>
                  <a:schemeClr val="bg1"/>
                </a:solidFill>
              </a:rPr>
              <a:t>100 </a:t>
            </a:r>
            <a:r>
              <a:rPr lang="tr-TR" altLang="tr-TR" sz="2000" dirty="0" err="1">
                <a:solidFill>
                  <a:schemeClr val="bg1"/>
                </a:solidFill>
              </a:rPr>
              <a:t>Gigabyte</a:t>
            </a:r>
            <a:r>
              <a:rPr lang="tr-TR" altLang="tr-TR" sz="2000" dirty="0">
                <a:solidFill>
                  <a:schemeClr val="bg1"/>
                </a:solidFill>
              </a:rPr>
              <a:t> disk 315 saatlik CD kalitesinde müzik içerir.</a:t>
            </a:r>
          </a:p>
        </p:txBody>
      </p:sp>
      <p:sp>
        <p:nvSpPr>
          <p:cNvPr id="8" name="2 İçerik Yer Tutucusu"/>
          <p:cNvSpPr txBox="1">
            <a:spLocks/>
          </p:cNvSpPr>
          <p:nvPr/>
        </p:nvSpPr>
        <p:spPr bwMode="auto">
          <a:xfrm>
            <a:off x="6234028" y="2139779"/>
            <a:ext cx="3929062" cy="4799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/>
            </a:pPr>
            <a:r>
              <a:rPr lang="tr-TR" sz="2000" kern="0" dirty="0">
                <a:solidFill>
                  <a:schemeClr val="bg1"/>
                </a:solidFill>
              </a:rPr>
              <a:t>Sıkıştırılmamış video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/>
            </a:pPr>
            <a:r>
              <a:rPr lang="en-US" sz="2000" dirty="0">
                <a:solidFill>
                  <a:schemeClr val="bg1"/>
                </a:solidFill>
              </a:rPr>
              <a:t>640 x 480 </a:t>
            </a:r>
            <a:r>
              <a:rPr lang="tr-TR" sz="2000" dirty="0">
                <a:solidFill>
                  <a:schemeClr val="bg1"/>
                </a:solidFill>
              </a:rPr>
              <a:t>çözünürlük</a:t>
            </a:r>
            <a:r>
              <a:rPr lang="en-US" sz="2000" dirty="0">
                <a:solidFill>
                  <a:schemeClr val="bg1"/>
                </a:solidFill>
              </a:rPr>
              <a:t>, 8 bit </a:t>
            </a:r>
            <a:r>
              <a:rPr lang="tr-TR" sz="2000" dirty="0">
                <a:solidFill>
                  <a:schemeClr val="bg1"/>
                </a:solidFill>
              </a:rPr>
              <a:t>renk derinliği</a:t>
            </a:r>
            <a:r>
              <a:rPr lang="en-US" sz="2000" dirty="0">
                <a:solidFill>
                  <a:schemeClr val="bg1"/>
                </a:solidFill>
              </a:rPr>
              <a:t>, 24 fps</a:t>
            </a:r>
            <a:endParaRPr lang="tr-TR" sz="2000" dirty="0">
              <a:solidFill>
                <a:schemeClr val="bg1"/>
              </a:solidFill>
            </a:endParaRPr>
          </a:p>
          <a:p>
            <a:pPr marL="742950" lvl="1" indent="-285750" algn="just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/>
            </a:pPr>
            <a:r>
              <a:rPr lang="en-US" sz="2000" dirty="0">
                <a:solidFill>
                  <a:schemeClr val="bg1"/>
                </a:solidFill>
              </a:rPr>
              <a:t>7.37 Mbytes</a:t>
            </a:r>
            <a:r>
              <a:rPr lang="tr-TR" sz="2000" dirty="0">
                <a:solidFill>
                  <a:schemeClr val="bg1"/>
                </a:solidFill>
              </a:rPr>
              <a:t>/saniye</a:t>
            </a:r>
            <a:endParaRPr lang="en-US" sz="2000" dirty="0">
              <a:solidFill>
                <a:schemeClr val="bg1"/>
              </a:solidFill>
            </a:endParaRPr>
          </a:p>
          <a:p>
            <a:pPr marL="742950" lvl="1" indent="-285750" algn="just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/>
            </a:pPr>
            <a:r>
              <a:rPr lang="en-US" sz="2000" dirty="0">
                <a:solidFill>
                  <a:schemeClr val="bg1"/>
                </a:solidFill>
              </a:rPr>
              <a:t>26.5 </a:t>
            </a:r>
            <a:r>
              <a:rPr lang="en-US" sz="2000" dirty="0" err="1">
                <a:solidFill>
                  <a:schemeClr val="bg1"/>
                </a:solidFill>
              </a:rPr>
              <a:t>Gbytes</a:t>
            </a:r>
            <a:r>
              <a:rPr lang="tr-TR" sz="2000" dirty="0">
                <a:solidFill>
                  <a:schemeClr val="bg1"/>
                </a:solidFill>
              </a:rPr>
              <a:t>/saat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/>
            </a:pPr>
            <a:r>
              <a:rPr lang="en-US" sz="2000" dirty="0">
                <a:solidFill>
                  <a:schemeClr val="bg1"/>
                </a:solidFill>
              </a:rPr>
              <a:t>640 x 480 </a:t>
            </a:r>
            <a:r>
              <a:rPr lang="tr-TR" sz="2000" dirty="0">
                <a:solidFill>
                  <a:schemeClr val="bg1"/>
                </a:solidFill>
              </a:rPr>
              <a:t>çözünürlük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tr-TR" sz="2000" dirty="0">
                <a:solidFill>
                  <a:schemeClr val="bg1"/>
                </a:solidFill>
              </a:rPr>
              <a:t>24</a:t>
            </a:r>
            <a:r>
              <a:rPr lang="en-US" sz="2000" dirty="0">
                <a:solidFill>
                  <a:schemeClr val="bg1"/>
                </a:solidFill>
              </a:rPr>
              <a:t> bit </a:t>
            </a:r>
            <a:r>
              <a:rPr lang="tr-TR" sz="2000" dirty="0">
                <a:solidFill>
                  <a:schemeClr val="bg1"/>
                </a:solidFill>
              </a:rPr>
              <a:t>(3 </a:t>
            </a:r>
            <a:r>
              <a:rPr lang="tr-TR" sz="2000" dirty="0" err="1">
                <a:solidFill>
                  <a:schemeClr val="bg1"/>
                </a:solidFill>
              </a:rPr>
              <a:t>byte</a:t>
            </a:r>
            <a:r>
              <a:rPr lang="tr-TR" sz="2000" dirty="0">
                <a:solidFill>
                  <a:schemeClr val="bg1"/>
                </a:solidFill>
              </a:rPr>
              <a:t>) renk derinliği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tr-TR" sz="2000" dirty="0">
                <a:solidFill>
                  <a:schemeClr val="bg1"/>
                </a:solidFill>
              </a:rPr>
              <a:t>30</a:t>
            </a:r>
            <a:r>
              <a:rPr lang="en-US" sz="2000" dirty="0">
                <a:solidFill>
                  <a:schemeClr val="bg1"/>
                </a:solidFill>
              </a:rPr>
              <a:t> fps</a:t>
            </a:r>
            <a:endParaRPr lang="tr-TR" sz="2000" dirty="0">
              <a:solidFill>
                <a:schemeClr val="bg1"/>
              </a:solidFill>
            </a:endParaRPr>
          </a:p>
          <a:p>
            <a:pPr marL="742950" lvl="1" indent="-285750" algn="just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/>
            </a:pPr>
            <a:r>
              <a:rPr lang="tr-TR" sz="2000" dirty="0">
                <a:solidFill>
                  <a:schemeClr val="bg1"/>
                </a:solidFill>
              </a:rPr>
              <a:t>27.6</a:t>
            </a:r>
            <a:r>
              <a:rPr lang="en-US" sz="2000" dirty="0">
                <a:solidFill>
                  <a:schemeClr val="bg1"/>
                </a:solidFill>
              </a:rPr>
              <a:t> Mbytes</a:t>
            </a:r>
            <a:r>
              <a:rPr lang="tr-TR" sz="2000" dirty="0">
                <a:solidFill>
                  <a:schemeClr val="bg1"/>
                </a:solidFill>
              </a:rPr>
              <a:t>/saniye</a:t>
            </a:r>
            <a:endParaRPr lang="en-US" sz="2000" dirty="0">
              <a:solidFill>
                <a:schemeClr val="bg1"/>
              </a:solidFill>
            </a:endParaRPr>
          </a:p>
          <a:p>
            <a:pPr marL="742950" lvl="1" indent="-285750" algn="just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/>
            </a:pPr>
            <a:r>
              <a:rPr lang="tr-TR" sz="2000" dirty="0">
                <a:solidFill>
                  <a:schemeClr val="bg1"/>
                </a:solidFill>
              </a:rPr>
              <a:t>99.5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Gbytes</a:t>
            </a:r>
            <a:r>
              <a:rPr lang="tr-TR" sz="2000" dirty="0">
                <a:solidFill>
                  <a:schemeClr val="bg1"/>
                </a:solidFill>
              </a:rPr>
              <a:t>/saat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/>
            </a:pPr>
            <a:r>
              <a:rPr lang="tr-TR" sz="2000" kern="0" dirty="0">
                <a:solidFill>
                  <a:schemeClr val="bg1"/>
                </a:solidFill>
              </a:rPr>
              <a:t>100 </a:t>
            </a:r>
            <a:r>
              <a:rPr lang="tr-TR" sz="2000" kern="0" dirty="0" err="1">
                <a:solidFill>
                  <a:schemeClr val="bg1"/>
                </a:solidFill>
              </a:rPr>
              <a:t>Gigabyte</a:t>
            </a:r>
            <a:r>
              <a:rPr lang="tr-TR" sz="2000" kern="0" dirty="0">
                <a:solidFill>
                  <a:schemeClr val="bg1"/>
                </a:solidFill>
              </a:rPr>
              <a:t> disk 1 saatlik yüksek kaliteli video içerir.</a:t>
            </a:r>
          </a:p>
          <a:p>
            <a:pPr marL="285750" indent="-285750" algn="just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endParaRPr lang="tr-TR" sz="2000" dirty="0">
              <a:solidFill>
                <a:schemeClr val="bg1"/>
              </a:solidFill>
            </a:endParaRPr>
          </a:p>
          <a:p>
            <a:pPr marL="800100" lvl="1" indent="-342900" algn="just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/>
            </a:pPr>
            <a:endParaRPr lang="tr-TR" dirty="0">
              <a:solidFill>
                <a:schemeClr val="bg1"/>
              </a:solidFill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/>
            </a:pPr>
            <a:endParaRPr lang="tr-TR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42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smtClean="0"/>
              <a:t>Simetri</a:t>
            </a:r>
          </a:p>
        </p:txBody>
      </p:sp>
      <p:sp>
        <p:nvSpPr>
          <p:cNvPr id="21507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altLang="tr-TR" sz="2400" dirty="0">
                <a:solidFill>
                  <a:schemeClr val="bg1"/>
                </a:solidFill>
              </a:rPr>
              <a:t>Simetrik veri sıkıştırma</a:t>
            </a:r>
          </a:p>
          <a:p>
            <a:pPr lvl="1" algn="just"/>
            <a:r>
              <a:rPr lang="tr-TR" altLang="tr-TR" sz="1800" dirty="0" err="1">
                <a:solidFill>
                  <a:schemeClr val="bg1"/>
                </a:solidFill>
              </a:rPr>
              <a:t>Encoding</a:t>
            </a:r>
            <a:r>
              <a:rPr lang="tr-TR" altLang="tr-TR" sz="1800" dirty="0">
                <a:solidFill>
                  <a:schemeClr val="bg1"/>
                </a:solidFill>
              </a:rPr>
              <a:t> ve </a:t>
            </a:r>
            <a:r>
              <a:rPr lang="tr-TR" altLang="tr-TR" sz="1800" dirty="0" err="1">
                <a:solidFill>
                  <a:schemeClr val="bg1"/>
                </a:solidFill>
              </a:rPr>
              <a:t>decoding</a:t>
            </a:r>
            <a:r>
              <a:rPr lang="tr-TR" altLang="tr-TR" sz="1800" dirty="0">
                <a:solidFill>
                  <a:schemeClr val="bg1"/>
                </a:solidFill>
              </a:rPr>
              <a:t> için eşit süre gereklidir.</a:t>
            </a:r>
          </a:p>
          <a:p>
            <a:pPr lvl="1" algn="just"/>
            <a:r>
              <a:rPr lang="tr-TR" altLang="tr-TR" sz="1800" dirty="0">
                <a:solidFill>
                  <a:schemeClr val="bg1"/>
                </a:solidFill>
              </a:rPr>
              <a:t>Canlı </a:t>
            </a:r>
            <a:r>
              <a:rPr lang="tr-TR" altLang="tr-TR" sz="1800" dirty="0" err="1">
                <a:solidFill>
                  <a:schemeClr val="bg1"/>
                </a:solidFill>
              </a:rPr>
              <a:t>mod</a:t>
            </a:r>
            <a:r>
              <a:rPr lang="tr-TR" altLang="tr-TR" sz="1800" dirty="0">
                <a:solidFill>
                  <a:schemeClr val="bg1"/>
                </a:solidFill>
              </a:rPr>
              <a:t> uygulamaları için kullanılır.</a:t>
            </a:r>
          </a:p>
          <a:p>
            <a:pPr lvl="1" algn="just"/>
            <a:endParaRPr lang="tr-TR" altLang="tr-TR" sz="1800" dirty="0">
              <a:solidFill>
                <a:schemeClr val="bg1"/>
              </a:solidFill>
            </a:endParaRPr>
          </a:p>
          <a:p>
            <a:pPr lvl="1" algn="just">
              <a:buFont typeface="ZapfDingbats" pitchFamily="82" charset="2"/>
              <a:buNone/>
            </a:pPr>
            <a:endParaRPr lang="tr-TR" altLang="tr-TR" sz="1800" dirty="0">
              <a:solidFill>
                <a:schemeClr val="bg1"/>
              </a:solidFill>
            </a:endParaRPr>
          </a:p>
          <a:p>
            <a:pPr algn="just"/>
            <a:r>
              <a:rPr lang="tr-TR" altLang="tr-TR" sz="2400" dirty="0">
                <a:solidFill>
                  <a:schemeClr val="bg1"/>
                </a:solidFill>
              </a:rPr>
              <a:t>Asimetrik veri sıkıştırma</a:t>
            </a:r>
          </a:p>
          <a:p>
            <a:pPr lvl="1" algn="just"/>
            <a:r>
              <a:rPr lang="tr-TR" altLang="tr-TR" sz="1800" dirty="0">
                <a:solidFill>
                  <a:schemeClr val="bg1"/>
                </a:solidFill>
              </a:rPr>
              <a:t>Eğer yeterli zaman varsa bir kere gerçekleştirilir.</a:t>
            </a:r>
          </a:p>
          <a:p>
            <a:pPr lvl="1" algn="just"/>
            <a:r>
              <a:rPr lang="tr-TR" altLang="tr-TR" sz="1800" dirty="0" err="1">
                <a:solidFill>
                  <a:schemeClr val="bg1"/>
                </a:solidFill>
              </a:rPr>
              <a:t>Decompression</a:t>
            </a:r>
            <a:r>
              <a:rPr lang="tr-TR" altLang="tr-TR" sz="1800" dirty="0">
                <a:solidFill>
                  <a:schemeClr val="bg1"/>
                </a:solidFill>
              </a:rPr>
              <a:t> sıklıkla gerçekleştirilir, hızlı olmalı.</a:t>
            </a:r>
          </a:p>
          <a:p>
            <a:pPr lvl="1" algn="just"/>
            <a:r>
              <a:rPr lang="tr-TR" altLang="tr-TR" sz="1800" dirty="0" err="1">
                <a:solidFill>
                  <a:schemeClr val="bg1"/>
                </a:solidFill>
              </a:rPr>
              <a:t>Retrieval</a:t>
            </a:r>
            <a:r>
              <a:rPr lang="tr-TR" altLang="tr-TR" sz="1800" dirty="0">
                <a:solidFill>
                  <a:schemeClr val="bg1"/>
                </a:solidFill>
              </a:rPr>
              <a:t> </a:t>
            </a:r>
            <a:r>
              <a:rPr lang="tr-TR" altLang="tr-TR" sz="1800" dirty="0" err="1">
                <a:solidFill>
                  <a:schemeClr val="bg1"/>
                </a:solidFill>
              </a:rPr>
              <a:t>mod</a:t>
            </a:r>
            <a:r>
              <a:rPr lang="tr-TR" altLang="tr-TR" sz="1800" dirty="0">
                <a:solidFill>
                  <a:schemeClr val="bg1"/>
                </a:solidFill>
              </a:rPr>
              <a:t> uygulamaları için kullanılır (</a:t>
            </a:r>
            <a:r>
              <a:rPr lang="tr-TR" altLang="tr-TR" sz="1800" dirty="0" err="1">
                <a:solidFill>
                  <a:schemeClr val="bg1"/>
                </a:solidFill>
              </a:rPr>
              <a:t>Örn</a:t>
            </a:r>
            <a:r>
              <a:rPr lang="tr-TR" altLang="tr-TR" sz="1800" dirty="0">
                <a:solidFill>
                  <a:schemeClr val="bg1"/>
                </a:solidFill>
              </a:rPr>
              <a:t>. İnteraktif CD_ROM)</a:t>
            </a:r>
          </a:p>
        </p:txBody>
      </p:sp>
    </p:spTree>
    <p:extLst>
      <p:ext uri="{BB962C8B-B14F-4D97-AF65-F5344CB8AC3E}">
        <p14:creationId xmlns:p14="http://schemas.microsoft.com/office/powerpoint/2010/main" val="45270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smtClean="0"/>
              <a:t>Entropi Kodlama Algoritmaları</a:t>
            </a:r>
            <a:br>
              <a:rPr lang="tr-TR" altLang="tr-TR" smtClean="0"/>
            </a:br>
            <a:r>
              <a:rPr lang="tr-TR" altLang="tr-TR" smtClean="0"/>
              <a:t>(İçerik Bağımlı Kodlama)</a:t>
            </a:r>
          </a:p>
        </p:txBody>
      </p:sp>
      <p:sp>
        <p:nvSpPr>
          <p:cNvPr id="22531" name="2 İçerik Yer Tutucusu"/>
          <p:cNvSpPr>
            <a:spLocks noGrp="1"/>
          </p:cNvSpPr>
          <p:nvPr>
            <p:ph idx="1"/>
          </p:nvPr>
        </p:nvSpPr>
        <p:spPr>
          <a:xfrm>
            <a:off x="2057400" y="2324101"/>
            <a:ext cx="7772400" cy="2874963"/>
          </a:xfrm>
        </p:spPr>
        <p:txBody>
          <a:bodyPr/>
          <a:lstStyle/>
          <a:p>
            <a:pPr algn="just"/>
            <a:r>
              <a:rPr lang="tr-TR" altLang="tr-TR" sz="2400" dirty="0">
                <a:solidFill>
                  <a:schemeClr val="bg1"/>
                </a:solidFill>
              </a:rPr>
              <a:t>Run-</a:t>
            </a:r>
            <a:r>
              <a:rPr lang="tr-TR" altLang="tr-TR" sz="2400" dirty="0" err="1">
                <a:solidFill>
                  <a:schemeClr val="bg1"/>
                </a:solidFill>
              </a:rPr>
              <a:t>Length</a:t>
            </a:r>
            <a:r>
              <a:rPr lang="tr-TR" altLang="tr-TR" sz="2400" dirty="0">
                <a:solidFill>
                  <a:schemeClr val="bg1"/>
                </a:solidFill>
              </a:rPr>
              <a:t> </a:t>
            </a:r>
            <a:r>
              <a:rPr lang="tr-TR" altLang="tr-TR" sz="2400" dirty="0" err="1">
                <a:solidFill>
                  <a:schemeClr val="bg1"/>
                </a:solidFill>
              </a:rPr>
              <a:t>Encoding</a:t>
            </a:r>
            <a:r>
              <a:rPr lang="tr-TR" altLang="tr-TR" sz="2400" dirty="0">
                <a:solidFill>
                  <a:schemeClr val="bg1"/>
                </a:solidFill>
              </a:rPr>
              <a:t> (RLE)</a:t>
            </a:r>
          </a:p>
          <a:p>
            <a:pPr lvl="1" algn="just"/>
            <a:r>
              <a:rPr lang="tr-TR" altLang="tr-TR" sz="1800" dirty="0">
                <a:solidFill>
                  <a:schemeClr val="bg1"/>
                </a:solidFill>
              </a:rPr>
              <a:t>Ardışık sıralanmış aynı </a:t>
            </a:r>
            <a:r>
              <a:rPr lang="tr-TR" altLang="tr-TR" sz="1800" dirty="0" err="1">
                <a:solidFill>
                  <a:schemeClr val="bg1"/>
                </a:solidFill>
              </a:rPr>
              <a:t>bytelar</a:t>
            </a:r>
            <a:r>
              <a:rPr lang="tr-TR" altLang="tr-TR" sz="1800" dirty="0">
                <a:solidFill>
                  <a:schemeClr val="bg1"/>
                </a:solidFill>
              </a:rPr>
              <a:t> tekrarlanma sayıları ile yer değiştirirler.</a:t>
            </a:r>
          </a:p>
          <a:p>
            <a:pPr lvl="1" algn="just"/>
            <a:r>
              <a:rPr lang="tr-TR" altLang="tr-TR" sz="1800" dirty="0">
                <a:solidFill>
                  <a:schemeClr val="bg1"/>
                </a:solidFill>
              </a:rPr>
              <a:t>Tekrarlanma sayısı özel bir bayrak ile gösterilir (</a:t>
            </a:r>
            <a:r>
              <a:rPr lang="tr-TR" altLang="tr-TR" sz="1800" dirty="0" err="1">
                <a:solidFill>
                  <a:schemeClr val="bg1"/>
                </a:solidFill>
              </a:rPr>
              <a:t>Örn</a:t>
            </a:r>
            <a:r>
              <a:rPr lang="tr-TR" altLang="tr-TR" sz="1800" dirty="0">
                <a:solidFill>
                  <a:schemeClr val="bg1"/>
                </a:solidFill>
              </a:rPr>
              <a:t>. !)</a:t>
            </a:r>
          </a:p>
          <a:p>
            <a:pPr lvl="1" algn="just"/>
            <a:r>
              <a:rPr lang="tr-TR" altLang="tr-TR" sz="1800" dirty="0" err="1">
                <a:solidFill>
                  <a:schemeClr val="bg1"/>
                </a:solidFill>
              </a:rPr>
              <a:t>Örn</a:t>
            </a:r>
            <a:r>
              <a:rPr lang="tr-TR" altLang="tr-TR" sz="1800" dirty="0">
                <a:solidFill>
                  <a:schemeClr val="bg1"/>
                </a:solidFill>
              </a:rPr>
              <a:t>.</a:t>
            </a:r>
          </a:p>
          <a:p>
            <a:pPr lvl="2"/>
            <a:r>
              <a:rPr lang="en-US" altLang="tr-TR" sz="1400" dirty="0" err="1">
                <a:solidFill>
                  <a:schemeClr val="bg1"/>
                </a:solidFill>
              </a:rPr>
              <a:t>abcccccccccdeffffggg</a:t>
            </a:r>
            <a:r>
              <a:rPr lang="en-US" altLang="tr-TR" sz="1400" dirty="0">
                <a:solidFill>
                  <a:schemeClr val="bg1"/>
                </a:solidFill>
              </a:rPr>
              <a:t>  (20 Bytes)</a:t>
            </a:r>
          </a:p>
          <a:p>
            <a:pPr lvl="2"/>
            <a:r>
              <a:rPr lang="en-US" altLang="tr-TR" sz="1400" dirty="0">
                <a:solidFill>
                  <a:schemeClr val="bg1"/>
                </a:solidFill>
              </a:rPr>
              <a:t>abc!9def!4ggg (13 bytes)</a:t>
            </a:r>
          </a:p>
        </p:txBody>
      </p:sp>
    </p:spTree>
    <p:extLst>
      <p:ext uri="{BB962C8B-B14F-4D97-AF65-F5344CB8AC3E}">
        <p14:creationId xmlns:p14="http://schemas.microsoft.com/office/powerpoint/2010/main" val="57693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smtClean="0"/>
              <a:t>RLE Varyasyonları </a:t>
            </a:r>
            <a:br>
              <a:rPr lang="tr-TR" altLang="tr-TR" smtClean="0"/>
            </a:br>
            <a:r>
              <a:rPr lang="tr-TR" altLang="tr-TR" smtClean="0"/>
              <a:t>(Zero-Suppression Tekniği)</a:t>
            </a:r>
          </a:p>
        </p:txBody>
      </p:sp>
      <p:sp>
        <p:nvSpPr>
          <p:cNvPr id="23555" name="2 İçerik Yer Tutucusu"/>
          <p:cNvSpPr>
            <a:spLocks noGrp="1"/>
          </p:cNvSpPr>
          <p:nvPr>
            <p:ph idx="1"/>
          </p:nvPr>
        </p:nvSpPr>
        <p:spPr>
          <a:xfrm>
            <a:off x="2057400" y="2024063"/>
            <a:ext cx="7772400" cy="3435350"/>
          </a:xfrm>
        </p:spPr>
        <p:txBody>
          <a:bodyPr/>
          <a:lstStyle/>
          <a:p>
            <a:pPr algn="just"/>
            <a:r>
              <a:rPr lang="tr-TR" altLang="tr-TR" sz="2400" dirty="0">
                <a:solidFill>
                  <a:schemeClr val="bg1"/>
                </a:solidFill>
              </a:rPr>
              <a:t>Sadece bir sembol sıklıkla tekrar etmektedir (boşluk)</a:t>
            </a:r>
          </a:p>
          <a:p>
            <a:pPr algn="just"/>
            <a:r>
              <a:rPr lang="tr-TR" altLang="tr-TR" sz="2400" dirty="0">
                <a:solidFill>
                  <a:schemeClr val="bg1"/>
                </a:solidFill>
              </a:rPr>
              <a:t>Boşluk dizilerini M-</a:t>
            </a:r>
            <a:r>
              <a:rPr lang="tr-TR" altLang="tr-TR" sz="2400" dirty="0" err="1">
                <a:solidFill>
                  <a:schemeClr val="bg1"/>
                </a:solidFill>
              </a:rPr>
              <a:t>byte</a:t>
            </a:r>
            <a:r>
              <a:rPr lang="tr-TR" altLang="tr-TR" sz="2400" dirty="0">
                <a:solidFill>
                  <a:schemeClr val="bg1"/>
                </a:solidFill>
              </a:rPr>
              <a:t> ve boşluk sayısı ile yer değiştir</a:t>
            </a:r>
          </a:p>
          <a:p>
            <a:pPr lvl="1" algn="just"/>
            <a:r>
              <a:rPr lang="tr-TR" altLang="tr-TR" sz="1800" dirty="0" err="1">
                <a:solidFill>
                  <a:schemeClr val="bg1"/>
                </a:solidFill>
              </a:rPr>
              <a:t>Örn</a:t>
            </a:r>
            <a:r>
              <a:rPr lang="tr-TR" altLang="tr-TR" sz="1800" dirty="0">
                <a:solidFill>
                  <a:schemeClr val="bg1"/>
                </a:solidFill>
              </a:rPr>
              <a:t>. M3, M4, M14,…</a:t>
            </a:r>
          </a:p>
          <a:p>
            <a:pPr algn="just"/>
            <a:r>
              <a:rPr lang="tr-TR" altLang="tr-TR" sz="2400" dirty="0">
                <a:solidFill>
                  <a:schemeClr val="bg1"/>
                </a:solidFill>
              </a:rPr>
              <a:t>Diğer bazı tanımlar da mevcuttur.</a:t>
            </a:r>
          </a:p>
          <a:p>
            <a:pPr lvl="1" algn="just"/>
            <a:r>
              <a:rPr lang="tr-TR" altLang="tr-TR" sz="1800" dirty="0" err="1">
                <a:solidFill>
                  <a:schemeClr val="bg1"/>
                </a:solidFill>
              </a:rPr>
              <a:t>Örn</a:t>
            </a:r>
            <a:r>
              <a:rPr lang="tr-TR" altLang="tr-TR" sz="1800" dirty="0">
                <a:solidFill>
                  <a:schemeClr val="bg1"/>
                </a:solidFill>
              </a:rPr>
              <a:t>.</a:t>
            </a:r>
          </a:p>
          <a:p>
            <a:pPr lvl="2" algn="just"/>
            <a:r>
              <a:rPr lang="en-US" altLang="tr-TR" sz="1400" dirty="0">
                <a:solidFill>
                  <a:schemeClr val="bg1"/>
                </a:solidFill>
              </a:rPr>
              <a:t>M4 = 8  b</a:t>
            </a:r>
            <a:r>
              <a:rPr lang="tr-TR" altLang="tr-TR" sz="1400" dirty="0" err="1">
                <a:solidFill>
                  <a:schemeClr val="bg1"/>
                </a:solidFill>
              </a:rPr>
              <a:t>oşluk</a:t>
            </a:r>
            <a:r>
              <a:rPr lang="en-US" altLang="tr-TR" sz="1400" dirty="0">
                <a:solidFill>
                  <a:schemeClr val="bg1"/>
                </a:solidFill>
              </a:rPr>
              <a:t>, M5 = 16 b</a:t>
            </a:r>
            <a:r>
              <a:rPr lang="tr-TR" altLang="tr-TR" sz="1400" dirty="0" err="1">
                <a:solidFill>
                  <a:schemeClr val="bg1"/>
                </a:solidFill>
              </a:rPr>
              <a:t>oşluk</a:t>
            </a:r>
            <a:r>
              <a:rPr lang="en-US" altLang="tr-TR" sz="1400" dirty="0">
                <a:solidFill>
                  <a:schemeClr val="bg1"/>
                </a:solidFill>
              </a:rPr>
              <a:t>, M4M5=24 b</a:t>
            </a:r>
            <a:r>
              <a:rPr lang="tr-TR" altLang="tr-TR" sz="1400" dirty="0" err="1">
                <a:solidFill>
                  <a:schemeClr val="bg1"/>
                </a:solidFill>
              </a:rPr>
              <a:t>oşluk</a:t>
            </a:r>
            <a:endParaRPr lang="en-US" altLang="tr-T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smtClean="0"/>
              <a:t>Huffman Kodlaması</a:t>
            </a:r>
          </a:p>
        </p:txBody>
      </p:sp>
      <p:sp>
        <p:nvSpPr>
          <p:cNvPr id="24579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altLang="tr-TR" sz="2400" dirty="0">
                <a:solidFill>
                  <a:schemeClr val="bg1"/>
                </a:solidFill>
              </a:rPr>
              <a:t>İstatistiksel kodlama</a:t>
            </a:r>
          </a:p>
          <a:p>
            <a:pPr algn="just"/>
            <a:r>
              <a:rPr lang="tr-TR" altLang="tr-TR" sz="2400" dirty="0" err="1">
                <a:solidFill>
                  <a:schemeClr val="bg1"/>
                </a:solidFill>
              </a:rPr>
              <a:t>Huffman</a:t>
            </a:r>
            <a:r>
              <a:rPr lang="tr-TR" altLang="tr-TR" sz="2400" dirty="0">
                <a:solidFill>
                  <a:schemeClr val="bg1"/>
                </a:solidFill>
              </a:rPr>
              <a:t> kodunu belirlemek için ikili bir ağaç oluşturmak gerekir.</a:t>
            </a:r>
          </a:p>
          <a:p>
            <a:pPr algn="just"/>
            <a:r>
              <a:rPr lang="tr-TR" altLang="tr-TR" sz="2400" dirty="0">
                <a:solidFill>
                  <a:schemeClr val="bg1"/>
                </a:solidFill>
              </a:rPr>
              <a:t>Yapraklar kodlanacak karakterlerdir.</a:t>
            </a:r>
          </a:p>
          <a:p>
            <a:pPr algn="just"/>
            <a:r>
              <a:rPr lang="tr-TR" altLang="tr-TR" sz="2400" dirty="0" err="1">
                <a:solidFill>
                  <a:schemeClr val="bg1"/>
                </a:solidFill>
              </a:rPr>
              <a:t>Nodelar</a:t>
            </a:r>
            <a:r>
              <a:rPr lang="tr-TR" altLang="tr-TR" sz="2400" dirty="0">
                <a:solidFill>
                  <a:schemeClr val="bg1"/>
                </a:solidFill>
              </a:rPr>
              <a:t> alt ağaca ait karakterlerin tekrar etme olasılıklarını vermektedir.</a:t>
            </a:r>
          </a:p>
          <a:p>
            <a:pPr algn="just"/>
            <a:r>
              <a:rPr lang="tr-TR" altLang="tr-TR" sz="2400" dirty="0" err="1">
                <a:solidFill>
                  <a:schemeClr val="bg1"/>
                </a:solidFill>
              </a:rPr>
              <a:t>Örn</a:t>
            </a:r>
            <a:r>
              <a:rPr lang="tr-TR" altLang="tr-TR" sz="2400" dirty="0">
                <a:solidFill>
                  <a:schemeClr val="bg1"/>
                </a:solidFill>
              </a:rPr>
              <a:t>. İstatistiksel sembol tekrarlanma olasılığı aşağıdaki gibi olan semboller için </a:t>
            </a:r>
            <a:r>
              <a:rPr lang="tr-TR" altLang="tr-TR" sz="2400" dirty="0" err="1">
                <a:solidFill>
                  <a:schemeClr val="bg1"/>
                </a:solidFill>
              </a:rPr>
              <a:t>Huffman</a:t>
            </a:r>
            <a:r>
              <a:rPr lang="tr-TR" altLang="tr-TR" sz="2400" dirty="0">
                <a:solidFill>
                  <a:schemeClr val="bg1"/>
                </a:solidFill>
              </a:rPr>
              <a:t> Kodu nasıl olur?</a:t>
            </a:r>
          </a:p>
          <a:p>
            <a:pPr marL="342900" lvl="1" indent="-342900" algn="just">
              <a:buSzPct val="85000"/>
              <a:buNone/>
            </a:pPr>
            <a:r>
              <a:rPr lang="tr-TR" altLang="tr-TR" dirty="0" smtClean="0">
                <a:solidFill>
                  <a:schemeClr val="bg1"/>
                </a:solidFill>
              </a:rPr>
              <a:t>	</a:t>
            </a:r>
            <a:r>
              <a:rPr lang="en-US" altLang="tr-TR" sz="2200" dirty="0">
                <a:solidFill>
                  <a:schemeClr val="bg1"/>
                </a:solidFill>
              </a:rPr>
              <a:t>P(A) = 8/20, P(B) = 3/20, P(C ) = 7/20, P(D) = 2/20?</a:t>
            </a:r>
          </a:p>
          <a:p>
            <a:pPr algn="just"/>
            <a:endParaRPr lang="tr-TR" altLang="tr-T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565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smtClean="0"/>
              <a:t>Huffman Kodlama (Örnek)</a:t>
            </a:r>
          </a:p>
        </p:txBody>
      </p:sp>
      <p:sp>
        <p:nvSpPr>
          <p:cNvPr id="25603" name="2 İçerik Yer Tutucusu"/>
          <p:cNvSpPr>
            <a:spLocks noGrp="1"/>
          </p:cNvSpPr>
          <p:nvPr>
            <p:ph idx="1"/>
          </p:nvPr>
        </p:nvSpPr>
        <p:spPr>
          <a:xfrm>
            <a:off x="883508" y="2397772"/>
            <a:ext cx="7772400" cy="144780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tr-TR" altLang="tr-TR" sz="2000" dirty="0">
                <a:solidFill>
                  <a:schemeClr val="bg1"/>
                </a:solidFill>
              </a:rPr>
              <a:t>Adım 1: Tüm sembolleri </a:t>
            </a:r>
            <a:r>
              <a:rPr lang="tr-TR" altLang="tr-TR" sz="2000" dirty="0" err="1">
                <a:solidFill>
                  <a:schemeClr val="bg1"/>
                </a:solidFill>
              </a:rPr>
              <a:t>olasılılarına</a:t>
            </a:r>
            <a:r>
              <a:rPr lang="tr-TR" altLang="tr-TR" sz="2000" dirty="0">
                <a:solidFill>
                  <a:schemeClr val="bg1"/>
                </a:solidFill>
              </a:rPr>
              <a:t> göre (soldan sağa) küçükten büyüğe doğru sıralayın.</a:t>
            </a:r>
          </a:p>
          <a:p>
            <a:pPr marL="0" indent="0" algn="just">
              <a:buNone/>
            </a:pPr>
            <a:endParaRPr lang="tr-TR" altLang="tr-TR" sz="20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tr-TR" altLang="tr-TR" sz="2000" dirty="0" err="1">
                <a:solidFill>
                  <a:schemeClr val="bg1"/>
                </a:solidFill>
              </a:rPr>
              <a:t>Huffman</a:t>
            </a:r>
            <a:r>
              <a:rPr lang="tr-TR" altLang="tr-TR" sz="2000" dirty="0">
                <a:solidFill>
                  <a:schemeClr val="bg1"/>
                </a:solidFill>
              </a:rPr>
              <a:t> Ağacının yaprakları</a:t>
            </a:r>
          </a:p>
        </p:txBody>
      </p:sp>
      <p:sp>
        <p:nvSpPr>
          <p:cNvPr id="25606" name="AutoShape 5"/>
          <p:cNvSpPr>
            <a:spLocks noChangeArrowheads="1"/>
          </p:cNvSpPr>
          <p:nvPr/>
        </p:nvSpPr>
        <p:spPr bwMode="auto">
          <a:xfrm>
            <a:off x="2590800" y="5562600"/>
            <a:ext cx="14478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tr-TR" altLang="tr-TR" sz="2400">
              <a:latin typeface="Calibri" panose="020F0502020204030204" pitchFamily="34" charset="0"/>
            </a:endParaRPr>
          </a:p>
        </p:txBody>
      </p:sp>
      <p:sp>
        <p:nvSpPr>
          <p:cNvPr id="25607" name="AutoShape 6"/>
          <p:cNvSpPr>
            <a:spLocks noChangeArrowheads="1"/>
          </p:cNvSpPr>
          <p:nvPr/>
        </p:nvSpPr>
        <p:spPr bwMode="auto">
          <a:xfrm>
            <a:off x="4191000" y="5562600"/>
            <a:ext cx="14478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tr-TR" altLang="tr-TR" sz="2400">
              <a:latin typeface="Calibri" panose="020F0502020204030204" pitchFamily="34" charset="0"/>
            </a:endParaRPr>
          </a:p>
        </p:txBody>
      </p:sp>
      <p:sp>
        <p:nvSpPr>
          <p:cNvPr id="25608" name="AutoShape 7"/>
          <p:cNvSpPr>
            <a:spLocks noChangeArrowheads="1"/>
          </p:cNvSpPr>
          <p:nvPr/>
        </p:nvSpPr>
        <p:spPr bwMode="auto">
          <a:xfrm>
            <a:off x="6781800" y="5570538"/>
            <a:ext cx="14478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tr-TR" altLang="tr-TR" sz="2400">
              <a:latin typeface="Calibri" panose="020F0502020204030204" pitchFamily="34" charset="0"/>
            </a:endParaRPr>
          </a:p>
        </p:txBody>
      </p:sp>
      <p:sp>
        <p:nvSpPr>
          <p:cNvPr id="25609" name="AutoShape 8"/>
          <p:cNvSpPr>
            <a:spLocks noChangeArrowheads="1"/>
          </p:cNvSpPr>
          <p:nvPr/>
        </p:nvSpPr>
        <p:spPr bwMode="auto">
          <a:xfrm>
            <a:off x="8382000" y="5570538"/>
            <a:ext cx="14478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tr-TR" altLang="tr-TR" sz="2400">
              <a:latin typeface="Calibri" panose="020F0502020204030204" pitchFamily="34" charset="0"/>
            </a:endParaRPr>
          </a:p>
        </p:txBody>
      </p:sp>
      <p:sp>
        <p:nvSpPr>
          <p:cNvPr id="25610" name="AutoShape 9"/>
          <p:cNvSpPr>
            <a:spLocks noChangeArrowheads="1"/>
          </p:cNvSpPr>
          <p:nvPr/>
        </p:nvSpPr>
        <p:spPr bwMode="auto">
          <a:xfrm>
            <a:off x="8915400" y="3048000"/>
            <a:ext cx="14478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tr-TR" altLang="tr-TR" sz="2400">
              <a:latin typeface="Calibri" panose="020F0502020204030204" pitchFamily="34" charset="0"/>
            </a:endParaRPr>
          </a:p>
        </p:txBody>
      </p:sp>
      <p:sp>
        <p:nvSpPr>
          <p:cNvPr id="25611" name="Text Box 10"/>
          <p:cNvSpPr txBox="1">
            <a:spLocks noChangeArrowheads="1"/>
          </p:cNvSpPr>
          <p:nvPr/>
        </p:nvSpPr>
        <p:spPr bwMode="auto">
          <a:xfrm>
            <a:off x="2560638" y="5572126"/>
            <a:ext cx="15279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 dirty="0">
                <a:solidFill>
                  <a:schemeClr val="bg1"/>
                </a:solidFill>
                <a:latin typeface="Calibri" panose="020F0502020204030204" pitchFamily="34" charset="0"/>
              </a:rPr>
              <a:t>P(C) = 0.09</a:t>
            </a:r>
          </a:p>
        </p:txBody>
      </p:sp>
      <p:sp>
        <p:nvSpPr>
          <p:cNvPr id="25612" name="Text Box 11"/>
          <p:cNvSpPr txBox="1">
            <a:spLocks noChangeArrowheads="1"/>
          </p:cNvSpPr>
          <p:nvPr/>
        </p:nvSpPr>
        <p:spPr bwMode="auto">
          <a:xfrm>
            <a:off x="4197350" y="5572126"/>
            <a:ext cx="15151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 dirty="0">
                <a:solidFill>
                  <a:schemeClr val="bg1"/>
                </a:solidFill>
                <a:latin typeface="Calibri" panose="020F0502020204030204" pitchFamily="34" charset="0"/>
              </a:rPr>
              <a:t>P(E) = 0.11</a:t>
            </a:r>
          </a:p>
        </p:txBody>
      </p:sp>
      <p:sp>
        <p:nvSpPr>
          <p:cNvPr id="25613" name="Text Box 12"/>
          <p:cNvSpPr txBox="1">
            <a:spLocks noChangeArrowheads="1"/>
          </p:cNvSpPr>
          <p:nvPr/>
        </p:nvSpPr>
        <p:spPr bwMode="auto">
          <a:xfrm>
            <a:off x="6748463" y="5584826"/>
            <a:ext cx="15536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 dirty="0">
                <a:solidFill>
                  <a:schemeClr val="bg1"/>
                </a:solidFill>
                <a:latin typeface="Calibri" panose="020F0502020204030204" pitchFamily="34" charset="0"/>
              </a:rPr>
              <a:t>P(D) = 0.13</a:t>
            </a:r>
          </a:p>
        </p:txBody>
      </p:sp>
      <p:sp>
        <p:nvSpPr>
          <p:cNvPr id="25614" name="Text Box 13"/>
          <p:cNvSpPr txBox="1">
            <a:spLocks noChangeArrowheads="1"/>
          </p:cNvSpPr>
          <p:nvPr/>
        </p:nvSpPr>
        <p:spPr bwMode="auto">
          <a:xfrm>
            <a:off x="8431213" y="5592764"/>
            <a:ext cx="14045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 dirty="0">
                <a:solidFill>
                  <a:schemeClr val="bg1"/>
                </a:solidFill>
                <a:latin typeface="Calibri" panose="020F0502020204030204" pitchFamily="34" charset="0"/>
              </a:rPr>
              <a:t>P(A)=0.16</a:t>
            </a:r>
          </a:p>
        </p:txBody>
      </p:sp>
      <p:sp>
        <p:nvSpPr>
          <p:cNvPr id="25615" name="Text Box 14"/>
          <p:cNvSpPr txBox="1">
            <a:spLocks noChangeArrowheads="1"/>
          </p:cNvSpPr>
          <p:nvPr/>
        </p:nvSpPr>
        <p:spPr bwMode="auto">
          <a:xfrm>
            <a:off x="8942388" y="3084514"/>
            <a:ext cx="1531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 dirty="0">
                <a:solidFill>
                  <a:schemeClr val="bg1"/>
                </a:solidFill>
                <a:latin typeface="Calibri" panose="020F0502020204030204" pitchFamily="34" charset="0"/>
              </a:rPr>
              <a:t>P(B) = 0.51</a:t>
            </a:r>
          </a:p>
        </p:txBody>
      </p:sp>
    </p:spTree>
    <p:extLst>
      <p:ext uri="{BB962C8B-B14F-4D97-AF65-F5344CB8AC3E}">
        <p14:creationId xmlns:p14="http://schemas.microsoft.com/office/powerpoint/2010/main" val="42912679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smtClean="0"/>
              <a:t>Huffman Kodlama (Örnek)</a:t>
            </a:r>
          </a:p>
        </p:txBody>
      </p:sp>
      <p:sp>
        <p:nvSpPr>
          <p:cNvPr id="6" name="Text Box 30"/>
          <p:cNvSpPr txBox="1">
            <a:spLocks noChangeArrowheads="1"/>
          </p:cNvSpPr>
          <p:nvPr/>
        </p:nvSpPr>
        <p:spPr bwMode="auto">
          <a:xfrm>
            <a:off x="1119188" y="2076569"/>
            <a:ext cx="2638425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tr-TR" sz="1400" dirty="0">
                <a:solidFill>
                  <a:schemeClr val="bg1"/>
                </a:solidFill>
                <a:latin typeface="+mj-lt"/>
              </a:rPr>
              <a:t>Adım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2: </a:t>
            </a:r>
            <a:r>
              <a:rPr lang="tr-TR" sz="1400" dirty="0">
                <a:solidFill>
                  <a:schemeClr val="bg1"/>
                </a:solidFill>
                <a:latin typeface="+mj-lt"/>
              </a:rPr>
              <a:t>İkili ağaç soldan sağa doğru oluşturulur</a:t>
            </a:r>
          </a:p>
          <a:p>
            <a:pPr>
              <a:defRPr/>
            </a:pPr>
            <a:r>
              <a:rPr lang="en-US" sz="1400" dirty="0">
                <a:solidFill>
                  <a:schemeClr val="bg1"/>
                </a:solidFill>
                <a:latin typeface="+mj-lt"/>
              </a:rPr>
              <a:t> </a:t>
            </a:r>
          </a:p>
          <a:p>
            <a:pPr algn="just">
              <a:defRPr/>
            </a:pPr>
            <a:r>
              <a:rPr lang="tr-TR" sz="1400" dirty="0">
                <a:solidFill>
                  <a:schemeClr val="bg1"/>
                </a:solidFill>
                <a:latin typeface="+mj-lt"/>
              </a:rPr>
              <a:t>Politika: Her zaman 2 en küçük değerli </a:t>
            </a:r>
            <a:r>
              <a:rPr lang="tr-TR" sz="1400" dirty="0" err="1">
                <a:solidFill>
                  <a:schemeClr val="bg1"/>
                </a:solidFill>
                <a:latin typeface="+mj-lt"/>
              </a:rPr>
              <a:t>node</a:t>
            </a:r>
            <a:r>
              <a:rPr lang="tr-TR" sz="1400" dirty="0">
                <a:solidFill>
                  <a:schemeClr val="bg1"/>
                </a:solidFill>
                <a:latin typeface="+mj-lt"/>
              </a:rPr>
              <a:t> birleştirilir (Örn. P(CE) ve P(DA) her ikisi de P(B) den daha küçük olasılık değerine sahiptir, Bu nedenle önce bunlar birleştirilir.)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6630" name="AutoShape 3"/>
          <p:cNvSpPr>
            <a:spLocks noChangeArrowheads="1"/>
          </p:cNvSpPr>
          <p:nvPr/>
        </p:nvSpPr>
        <p:spPr bwMode="auto">
          <a:xfrm>
            <a:off x="2590800" y="5562600"/>
            <a:ext cx="14478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tr-TR" altLang="tr-TR" sz="2400">
              <a:latin typeface="Calibri" panose="020F0502020204030204" pitchFamily="34" charset="0"/>
            </a:endParaRPr>
          </a:p>
        </p:txBody>
      </p:sp>
      <p:sp>
        <p:nvSpPr>
          <p:cNvPr id="26631" name="AutoShape 4"/>
          <p:cNvSpPr>
            <a:spLocks noChangeArrowheads="1"/>
          </p:cNvSpPr>
          <p:nvPr/>
        </p:nvSpPr>
        <p:spPr bwMode="auto">
          <a:xfrm>
            <a:off x="4191000" y="5834454"/>
            <a:ext cx="14478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tr-TR" altLang="tr-TR" sz="2400">
              <a:latin typeface="Calibri" panose="020F0502020204030204" pitchFamily="34" charset="0"/>
            </a:endParaRPr>
          </a:p>
        </p:txBody>
      </p:sp>
      <p:sp>
        <p:nvSpPr>
          <p:cNvPr id="26632" name="AutoShape 5"/>
          <p:cNvSpPr>
            <a:spLocks noChangeArrowheads="1"/>
          </p:cNvSpPr>
          <p:nvPr/>
        </p:nvSpPr>
        <p:spPr bwMode="auto">
          <a:xfrm>
            <a:off x="6781800" y="5910654"/>
            <a:ext cx="14478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tr-TR" altLang="tr-TR" sz="2400">
              <a:latin typeface="Calibri" panose="020F0502020204030204" pitchFamily="34" charset="0"/>
            </a:endParaRPr>
          </a:p>
        </p:txBody>
      </p:sp>
      <p:sp>
        <p:nvSpPr>
          <p:cNvPr id="26633" name="AutoShape 6"/>
          <p:cNvSpPr>
            <a:spLocks noChangeArrowheads="1"/>
          </p:cNvSpPr>
          <p:nvPr/>
        </p:nvSpPr>
        <p:spPr bwMode="auto">
          <a:xfrm>
            <a:off x="8382000" y="5910654"/>
            <a:ext cx="14478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tr-TR" altLang="tr-TR" sz="2400">
              <a:latin typeface="Calibri" panose="020F0502020204030204" pitchFamily="34" charset="0"/>
            </a:endParaRPr>
          </a:p>
        </p:txBody>
      </p:sp>
      <p:sp>
        <p:nvSpPr>
          <p:cNvPr id="26634" name="AutoShape 7"/>
          <p:cNvSpPr>
            <a:spLocks noChangeArrowheads="1"/>
          </p:cNvSpPr>
          <p:nvPr/>
        </p:nvSpPr>
        <p:spPr bwMode="auto">
          <a:xfrm>
            <a:off x="8915400" y="3319854"/>
            <a:ext cx="14478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tr-TR" altLang="tr-TR" sz="2400">
              <a:latin typeface="Calibri" panose="020F0502020204030204" pitchFamily="34" charset="0"/>
            </a:endParaRPr>
          </a:p>
        </p:txBody>
      </p:sp>
      <p:sp>
        <p:nvSpPr>
          <p:cNvPr id="26635" name="Text Box 8"/>
          <p:cNvSpPr txBox="1">
            <a:spLocks noChangeArrowheads="1"/>
          </p:cNvSpPr>
          <p:nvPr/>
        </p:nvSpPr>
        <p:spPr bwMode="auto">
          <a:xfrm>
            <a:off x="2574925" y="5572126"/>
            <a:ext cx="15279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>
                <a:latin typeface="Calibri" panose="020F0502020204030204" pitchFamily="34" charset="0"/>
              </a:rPr>
              <a:t>P(C) = 0.09</a:t>
            </a:r>
          </a:p>
        </p:txBody>
      </p:sp>
      <p:sp>
        <p:nvSpPr>
          <p:cNvPr id="26636" name="Text Box 9"/>
          <p:cNvSpPr txBox="1">
            <a:spLocks noChangeArrowheads="1"/>
          </p:cNvSpPr>
          <p:nvPr/>
        </p:nvSpPr>
        <p:spPr bwMode="auto">
          <a:xfrm>
            <a:off x="4224338" y="5843980"/>
            <a:ext cx="15151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>
                <a:latin typeface="Calibri" panose="020F0502020204030204" pitchFamily="34" charset="0"/>
              </a:rPr>
              <a:t>P(E) = 0.11</a:t>
            </a:r>
          </a:p>
        </p:txBody>
      </p:sp>
      <p:sp>
        <p:nvSpPr>
          <p:cNvPr id="26637" name="Text Box 10"/>
          <p:cNvSpPr txBox="1">
            <a:spLocks noChangeArrowheads="1"/>
          </p:cNvSpPr>
          <p:nvPr/>
        </p:nvSpPr>
        <p:spPr bwMode="auto">
          <a:xfrm>
            <a:off x="6748463" y="5910655"/>
            <a:ext cx="15536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>
                <a:latin typeface="Calibri" panose="020F0502020204030204" pitchFamily="34" charset="0"/>
              </a:rPr>
              <a:t>P(D) = 0.13</a:t>
            </a:r>
          </a:p>
        </p:txBody>
      </p:sp>
      <p:sp>
        <p:nvSpPr>
          <p:cNvPr id="26638" name="Text Box 11"/>
          <p:cNvSpPr txBox="1">
            <a:spLocks noChangeArrowheads="1"/>
          </p:cNvSpPr>
          <p:nvPr/>
        </p:nvSpPr>
        <p:spPr bwMode="auto">
          <a:xfrm>
            <a:off x="8431213" y="5920180"/>
            <a:ext cx="14045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>
                <a:latin typeface="Calibri" panose="020F0502020204030204" pitchFamily="34" charset="0"/>
              </a:rPr>
              <a:t>P(A)=0.16</a:t>
            </a:r>
          </a:p>
        </p:txBody>
      </p:sp>
      <p:sp>
        <p:nvSpPr>
          <p:cNvPr id="26639" name="Text Box 12"/>
          <p:cNvSpPr txBox="1">
            <a:spLocks noChangeArrowheads="1"/>
          </p:cNvSpPr>
          <p:nvPr/>
        </p:nvSpPr>
        <p:spPr bwMode="auto">
          <a:xfrm>
            <a:off x="8942388" y="3315093"/>
            <a:ext cx="1531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>
                <a:latin typeface="Calibri" panose="020F0502020204030204" pitchFamily="34" charset="0"/>
              </a:rPr>
              <a:t>P(B) = 0.51</a:t>
            </a:r>
          </a:p>
        </p:txBody>
      </p:sp>
      <p:sp>
        <p:nvSpPr>
          <p:cNvPr id="26640" name="AutoShape 14"/>
          <p:cNvSpPr>
            <a:spLocks noChangeArrowheads="1"/>
          </p:cNvSpPr>
          <p:nvPr/>
        </p:nvSpPr>
        <p:spPr bwMode="auto">
          <a:xfrm>
            <a:off x="3276600" y="4691454"/>
            <a:ext cx="21336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tr-TR" altLang="tr-TR" sz="2400">
              <a:latin typeface="Calibri" panose="020F0502020204030204" pitchFamily="34" charset="0"/>
            </a:endParaRPr>
          </a:p>
        </p:txBody>
      </p:sp>
      <p:sp>
        <p:nvSpPr>
          <p:cNvPr id="26641" name="AutoShape 15"/>
          <p:cNvSpPr>
            <a:spLocks noChangeArrowheads="1"/>
          </p:cNvSpPr>
          <p:nvPr/>
        </p:nvSpPr>
        <p:spPr bwMode="auto">
          <a:xfrm>
            <a:off x="6858000" y="1948254"/>
            <a:ext cx="21336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tr-TR" altLang="tr-TR" sz="2400">
              <a:latin typeface="Calibri" panose="020F0502020204030204" pitchFamily="34" charset="0"/>
            </a:endParaRPr>
          </a:p>
        </p:txBody>
      </p:sp>
      <p:sp>
        <p:nvSpPr>
          <p:cNvPr id="26642" name="AutoShape 16"/>
          <p:cNvSpPr>
            <a:spLocks noChangeArrowheads="1"/>
          </p:cNvSpPr>
          <p:nvPr/>
        </p:nvSpPr>
        <p:spPr bwMode="auto">
          <a:xfrm>
            <a:off x="5029200" y="3396054"/>
            <a:ext cx="21336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tr-TR" altLang="tr-TR" sz="2400">
              <a:latin typeface="Calibri" panose="020F0502020204030204" pitchFamily="34" charset="0"/>
            </a:endParaRPr>
          </a:p>
        </p:txBody>
      </p:sp>
      <p:sp>
        <p:nvSpPr>
          <p:cNvPr id="26643" name="AutoShape 17"/>
          <p:cNvSpPr>
            <a:spLocks noChangeArrowheads="1"/>
          </p:cNvSpPr>
          <p:nvPr/>
        </p:nvSpPr>
        <p:spPr bwMode="auto">
          <a:xfrm>
            <a:off x="7239000" y="4767654"/>
            <a:ext cx="21336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tr-TR" altLang="tr-TR" sz="2400">
              <a:latin typeface="Calibri" panose="020F0502020204030204" pitchFamily="34" charset="0"/>
            </a:endParaRPr>
          </a:p>
        </p:txBody>
      </p:sp>
      <p:sp>
        <p:nvSpPr>
          <p:cNvPr id="26644" name="Text Box 18"/>
          <p:cNvSpPr txBox="1">
            <a:spLocks noChangeArrowheads="1"/>
          </p:cNvSpPr>
          <p:nvPr/>
        </p:nvSpPr>
        <p:spPr bwMode="auto">
          <a:xfrm>
            <a:off x="3508376" y="4700980"/>
            <a:ext cx="16786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>
                <a:latin typeface="Calibri" panose="020F0502020204030204" pitchFamily="34" charset="0"/>
              </a:rPr>
              <a:t>P(CE) = 0.20</a:t>
            </a:r>
          </a:p>
        </p:txBody>
      </p:sp>
      <p:sp>
        <p:nvSpPr>
          <p:cNvPr id="26645" name="Text Box 19"/>
          <p:cNvSpPr txBox="1">
            <a:spLocks noChangeArrowheads="1"/>
          </p:cNvSpPr>
          <p:nvPr/>
        </p:nvSpPr>
        <p:spPr bwMode="auto">
          <a:xfrm>
            <a:off x="7508875" y="4775593"/>
            <a:ext cx="17270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>
                <a:latin typeface="Calibri" panose="020F0502020204030204" pitchFamily="34" charset="0"/>
              </a:rPr>
              <a:t>P(DA) = 0.29</a:t>
            </a:r>
          </a:p>
        </p:txBody>
      </p:sp>
      <p:sp>
        <p:nvSpPr>
          <p:cNvPr id="26646" name="Text Box 20"/>
          <p:cNvSpPr txBox="1">
            <a:spLocks noChangeArrowheads="1"/>
          </p:cNvSpPr>
          <p:nvPr/>
        </p:nvSpPr>
        <p:spPr bwMode="auto">
          <a:xfrm>
            <a:off x="5124450" y="3405580"/>
            <a:ext cx="20412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>
                <a:latin typeface="Calibri" panose="020F0502020204030204" pitchFamily="34" charset="0"/>
              </a:rPr>
              <a:t>P(CEDA) = 0.49</a:t>
            </a:r>
          </a:p>
        </p:txBody>
      </p:sp>
      <p:sp>
        <p:nvSpPr>
          <p:cNvPr id="26647" name="Text Box 21"/>
          <p:cNvSpPr txBox="1">
            <a:spLocks noChangeArrowheads="1"/>
          </p:cNvSpPr>
          <p:nvPr/>
        </p:nvSpPr>
        <p:spPr bwMode="auto">
          <a:xfrm>
            <a:off x="7102449" y="2022308"/>
            <a:ext cx="18200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>
                <a:latin typeface="Calibri" panose="020F0502020204030204" pitchFamily="34" charset="0"/>
              </a:rPr>
              <a:t>P(CEDAB) = 1</a:t>
            </a:r>
          </a:p>
        </p:txBody>
      </p:sp>
      <p:sp>
        <p:nvSpPr>
          <p:cNvPr id="26648" name="Line 22"/>
          <p:cNvSpPr>
            <a:spLocks noChangeShapeType="1"/>
          </p:cNvSpPr>
          <p:nvPr/>
        </p:nvSpPr>
        <p:spPr bwMode="auto">
          <a:xfrm flipV="1">
            <a:off x="3276600" y="5148654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26649" name="Line 23"/>
          <p:cNvSpPr>
            <a:spLocks noChangeShapeType="1"/>
          </p:cNvSpPr>
          <p:nvPr/>
        </p:nvSpPr>
        <p:spPr bwMode="auto">
          <a:xfrm>
            <a:off x="4267200" y="5148654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26650" name="Line 24"/>
          <p:cNvSpPr>
            <a:spLocks noChangeShapeType="1"/>
          </p:cNvSpPr>
          <p:nvPr/>
        </p:nvSpPr>
        <p:spPr bwMode="auto">
          <a:xfrm flipV="1">
            <a:off x="7391400" y="5224854"/>
            <a:ext cx="838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26651" name="Line 25"/>
          <p:cNvSpPr>
            <a:spLocks noChangeShapeType="1"/>
          </p:cNvSpPr>
          <p:nvPr/>
        </p:nvSpPr>
        <p:spPr bwMode="auto">
          <a:xfrm>
            <a:off x="8229600" y="5224854"/>
            <a:ext cx="914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26652" name="Line 26"/>
          <p:cNvSpPr>
            <a:spLocks noChangeShapeType="1"/>
          </p:cNvSpPr>
          <p:nvPr/>
        </p:nvSpPr>
        <p:spPr bwMode="auto">
          <a:xfrm flipV="1">
            <a:off x="4343400" y="3853254"/>
            <a:ext cx="1600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26653" name="Line 27"/>
          <p:cNvSpPr>
            <a:spLocks noChangeShapeType="1"/>
          </p:cNvSpPr>
          <p:nvPr/>
        </p:nvSpPr>
        <p:spPr bwMode="auto">
          <a:xfrm>
            <a:off x="5943600" y="3853254"/>
            <a:ext cx="2286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26654" name="Line 28"/>
          <p:cNvSpPr>
            <a:spLocks noChangeShapeType="1"/>
          </p:cNvSpPr>
          <p:nvPr/>
        </p:nvSpPr>
        <p:spPr bwMode="auto">
          <a:xfrm flipV="1">
            <a:off x="6019800" y="2405454"/>
            <a:ext cx="1905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26655" name="Line 29"/>
          <p:cNvSpPr>
            <a:spLocks noChangeShapeType="1"/>
          </p:cNvSpPr>
          <p:nvPr/>
        </p:nvSpPr>
        <p:spPr bwMode="auto">
          <a:xfrm>
            <a:off x="7924800" y="2405454"/>
            <a:ext cx="1752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812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smtClean="0"/>
              <a:t>Huffman Kodlama (Örnek)</a:t>
            </a:r>
          </a:p>
        </p:txBody>
      </p:sp>
      <p:sp>
        <p:nvSpPr>
          <p:cNvPr id="27653" name="AutoShape 3"/>
          <p:cNvSpPr>
            <a:spLocks noChangeArrowheads="1"/>
          </p:cNvSpPr>
          <p:nvPr/>
        </p:nvSpPr>
        <p:spPr bwMode="auto">
          <a:xfrm>
            <a:off x="2590800" y="5562600"/>
            <a:ext cx="14478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tr-TR" altLang="tr-TR" sz="2400">
              <a:latin typeface="Calibri" panose="020F0502020204030204" pitchFamily="34" charset="0"/>
            </a:endParaRPr>
          </a:p>
        </p:txBody>
      </p:sp>
      <p:sp>
        <p:nvSpPr>
          <p:cNvPr id="27654" name="AutoShape 4"/>
          <p:cNvSpPr>
            <a:spLocks noChangeArrowheads="1"/>
          </p:cNvSpPr>
          <p:nvPr/>
        </p:nvSpPr>
        <p:spPr bwMode="auto">
          <a:xfrm>
            <a:off x="4191000" y="5846807"/>
            <a:ext cx="14478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tr-TR" altLang="tr-TR" sz="2400">
              <a:latin typeface="Calibri" panose="020F0502020204030204" pitchFamily="34" charset="0"/>
            </a:endParaRPr>
          </a:p>
        </p:txBody>
      </p:sp>
      <p:sp>
        <p:nvSpPr>
          <p:cNvPr id="27655" name="AutoShape 5"/>
          <p:cNvSpPr>
            <a:spLocks noChangeArrowheads="1"/>
          </p:cNvSpPr>
          <p:nvPr/>
        </p:nvSpPr>
        <p:spPr bwMode="auto">
          <a:xfrm>
            <a:off x="6781800" y="5923007"/>
            <a:ext cx="14478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tr-TR" altLang="tr-TR" sz="2400">
              <a:latin typeface="Calibri" panose="020F0502020204030204" pitchFamily="34" charset="0"/>
            </a:endParaRPr>
          </a:p>
        </p:txBody>
      </p:sp>
      <p:sp>
        <p:nvSpPr>
          <p:cNvPr id="27656" name="AutoShape 6"/>
          <p:cNvSpPr>
            <a:spLocks noChangeArrowheads="1"/>
          </p:cNvSpPr>
          <p:nvPr/>
        </p:nvSpPr>
        <p:spPr bwMode="auto">
          <a:xfrm>
            <a:off x="8382000" y="5923007"/>
            <a:ext cx="14478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tr-TR" altLang="tr-TR" sz="2400">
              <a:latin typeface="Calibri" panose="020F0502020204030204" pitchFamily="34" charset="0"/>
            </a:endParaRPr>
          </a:p>
        </p:txBody>
      </p:sp>
      <p:sp>
        <p:nvSpPr>
          <p:cNvPr id="27657" name="AutoShape 7"/>
          <p:cNvSpPr>
            <a:spLocks noChangeArrowheads="1"/>
          </p:cNvSpPr>
          <p:nvPr/>
        </p:nvSpPr>
        <p:spPr bwMode="auto">
          <a:xfrm>
            <a:off x="8915400" y="3332207"/>
            <a:ext cx="14478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tr-TR" altLang="tr-TR" sz="2400">
              <a:latin typeface="Calibri" panose="020F0502020204030204" pitchFamily="34" charset="0"/>
            </a:endParaRPr>
          </a:p>
        </p:txBody>
      </p:sp>
      <p:sp>
        <p:nvSpPr>
          <p:cNvPr id="27658" name="Text Box 8"/>
          <p:cNvSpPr txBox="1">
            <a:spLocks noChangeArrowheads="1"/>
          </p:cNvSpPr>
          <p:nvPr/>
        </p:nvSpPr>
        <p:spPr bwMode="auto">
          <a:xfrm>
            <a:off x="2574925" y="5572126"/>
            <a:ext cx="15279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>
                <a:latin typeface="Calibri" panose="020F0502020204030204" pitchFamily="34" charset="0"/>
              </a:rPr>
              <a:t>P(C) = 0.09</a:t>
            </a:r>
          </a:p>
        </p:txBody>
      </p:sp>
      <p:sp>
        <p:nvSpPr>
          <p:cNvPr id="27659" name="Text Box 9"/>
          <p:cNvSpPr txBox="1">
            <a:spLocks noChangeArrowheads="1"/>
          </p:cNvSpPr>
          <p:nvPr/>
        </p:nvSpPr>
        <p:spPr bwMode="auto">
          <a:xfrm>
            <a:off x="4210050" y="5856333"/>
            <a:ext cx="15151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>
                <a:latin typeface="Calibri" panose="020F0502020204030204" pitchFamily="34" charset="0"/>
              </a:rPr>
              <a:t>P(E) = 0.11</a:t>
            </a:r>
          </a:p>
        </p:txBody>
      </p:sp>
      <p:sp>
        <p:nvSpPr>
          <p:cNvPr id="27660" name="Text Box 10"/>
          <p:cNvSpPr txBox="1">
            <a:spLocks noChangeArrowheads="1"/>
          </p:cNvSpPr>
          <p:nvPr/>
        </p:nvSpPr>
        <p:spPr bwMode="auto">
          <a:xfrm>
            <a:off x="6762750" y="5923008"/>
            <a:ext cx="15536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>
                <a:latin typeface="Calibri" panose="020F0502020204030204" pitchFamily="34" charset="0"/>
              </a:rPr>
              <a:t>P(D) = 0.13</a:t>
            </a:r>
          </a:p>
        </p:txBody>
      </p:sp>
      <p:sp>
        <p:nvSpPr>
          <p:cNvPr id="27661" name="Text Box 11"/>
          <p:cNvSpPr txBox="1">
            <a:spLocks noChangeArrowheads="1"/>
          </p:cNvSpPr>
          <p:nvPr/>
        </p:nvSpPr>
        <p:spPr bwMode="auto">
          <a:xfrm>
            <a:off x="8443913" y="5932533"/>
            <a:ext cx="14045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>
                <a:latin typeface="Calibri" panose="020F0502020204030204" pitchFamily="34" charset="0"/>
              </a:rPr>
              <a:t>P(A)=0.16</a:t>
            </a:r>
          </a:p>
        </p:txBody>
      </p:sp>
      <p:sp>
        <p:nvSpPr>
          <p:cNvPr id="27662" name="Text Box 12"/>
          <p:cNvSpPr txBox="1">
            <a:spLocks noChangeArrowheads="1"/>
          </p:cNvSpPr>
          <p:nvPr/>
        </p:nvSpPr>
        <p:spPr bwMode="auto">
          <a:xfrm>
            <a:off x="8942388" y="3327446"/>
            <a:ext cx="1531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>
                <a:latin typeface="Calibri" panose="020F0502020204030204" pitchFamily="34" charset="0"/>
              </a:rPr>
              <a:t>P(B) = 0.51</a:t>
            </a:r>
          </a:p>
        </p:txBody>
      </p:sp>
      <p:sp>
        <p:nvSpPr>
          <p:cNvPr id="27663" name="AutoShape 14"/>
          <p:cNvSpPr>
            <a:spLocks noChangeArrowheads="1"/>
          </p:cNvSpPr>
          <p:nvPr/>
        </p:nvSpPr>
        <p:spPr bwMode="auto">
          <a:xfrm>
            <a:off x="3276600" y="4703807"/>
            <a:ext cx="21336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tr-TR" altLang="tr-TR" sz="2400">
              <a:latin typeface="Calibri" panose="020F0502020204030204" pitchFamily="34" charset="0"/>
            </a:endParaRPr>
          </a:p>
        </p:txBody>
      </p:sp>
      <p:sp>
        <p:nvSpPr>
          <p:cNvPr id="27664" name="AutoShape 15"/>
          <p:cNvSpPr>
            <a:spLocks noChangeArrowheads="1"/>
          </p:cNvSpPr>
          <p:nvPr/>
        </p:nvSpPr>
        <p:spPr bwMode="auto">
          <a:xfrm>
            <a:off x="6858000" y="1960607"/>
            <a:ext cx="21336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tr-TR" altLang="tr-TR" sz="2400">
              <a:latin typeface="Calibri" panose="020F0502020204030204" pitchFamily="34" charset="0"/>
            </a:endParaRPr>
          </a:p>
        </p:txBody>
      </p:sp>
      <p:sp>
        <p:nvSpPr>
          <p:cNvPr id="27665" name="AutoShape 16"/>
          <p:cNvSpPr>
            <a:spLocks noChangeArrowheads="1"/>
          </p:cNvSpPr>
          <p:nvPr/>
        </p:nvSpPr>
        <p:spPr bwMode="auto">
          <a:xfrm>
            <a:off x="5029200" y="3408407"/>
            <a:ext cx="21336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tr-TR" altLang="tr-TR" sz="2400">
              <a:latin typeface="Calibri" panose="020F0502020204030204" pitchFamily="34" charset="0"/>
            </a:endParaRPr>
          </a:p>
        </p:txBody>
      </p:sp>
      <p:sp>
        <p:nvSpPr>
          <p:cNvPr id="27666" name="AutoShape 17"/>
          <p:cNvSpPr>
            <a:spLocks noChangeArrowheads="1"/>
          </p:cNvSpPr>
          <p:nvPr/>
        </p:nvSpPr>
        <p:spPr bwMode="auto">
          <a:xfrm>
            <a:off x="7239000" y="4780007"/>
            <a:ext cx="21336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tr-TR" altLang="tr-TR" sz="2400">
              <a:latin typeface="Calibri" panose="020F0502020204030204" pitchFamily="34" charset="0"/>
            </a:endParaRPr>
          </a:p>
        </p:txBody>
      </p:sp>
      <p:sp>
        <p:nvSpPr>
          <p:cNvPr id="27667" name="Text Box 18"/>
          <p:cNvSpPr txBox="1">
            <a:spLocks noChangeArrowheads="1"/>
          </p:cNvSpPr>
          <p:nvPr/>
        </p:nvSpPr>
        <p:spPr bwMode="auto">
          <a:xfrm>
            <a:off x="3508376" y="4713333"/>
            <a:ext cx="16786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>
                <a:latin typeface="Calibri" panose="020F0502020204030204" pitchFamily="34" charset="0"/>
              </a:rPr>
              <a:t>P(CE) = 0.20</a:t>
            </a:r>
          </a:p>
        </p:txBody>
      </p:sp>
      <p:sp>
        <p:nvSpPr>
          <p:cNvPr id="27668" name="Text Box 19"/>
          <p:cNvSpPr txBox="1">
            <a:spLocks noChangeArrowheads="1"/>
          </p:cNvSpPr>
          <p:nvPr/>
        </p:nvSpPr>
        <p:spPr bwMode="auto">
          <a:xfrm>
            <a:off x="7508875" y="4787946"/>
            <a:ext cx="17270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>
                <a:latin typeface="Calibri" panose="020F0502020204030204" pitchFamily="34" charset="0"/>
              </a:rPr>
              <a:t>P(DA) = 0.29</a:t>
            </a:r>
          </a:p>
        </p:txBody>
      </p:sp>
      <p:sp>
        <p:nvSpPr>
          <p:cNvPr id="27669" name="Text Box 20"/>
          <p:cNvSpPr txBox="1">
            <a:spLocks noChangeArrowheads="1"/>
          </p:cNvSpPr>
          <p:nvPr/>
        </p:nvSpPr>
        <p:spPr bwMode="auto">
          <a:xfrm>
            <a:off x="5124450" y="3403646"/>
            <a:ext cx="20412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>
                <a:latin typeface="Calibri" panose="020F0502020204030204" pitchFamily="34" charset="0"/>
              </a:rPr>
              <a:t>P(CEDA) = 0.49</a:t>
            </a:r>
          </a:p>
        </p:txBody>
      </p:sp>
      <p:sp>
        <p:nvSpPr>
          <p:cNvPr id="27670" name="Text Box 21"/>
          <p:cNvSpPr txBox="1">
            <a:spLocks noChangeArrowheads="1"/>
          </p:cNvSpPr>
          <p:nvPr/>
        </p:nvSpPr>
        <p:spPr bwMode="auto">
          <a:xfrm>
            <a:off x="7086600" y="1960608"/>
            <a:ext cx="18200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>
                <a:latin typeface="Calibri" panose="020F0502020204030204" pitchFamily="34" charset="0"/>
              </a:rPr>
              <a:t>P(CEDAB) = 1</a:t>
            </a:r>
          </a:p>
        </p:txBody>
      </p:sp>
      <p:sp>
        <p:nvSpPr>
          <p:cNvPr id="27671" name="Line 22"/>
          <p:cNvSpPr>
            <a:spLocks noChangeShapeType="1"/>
          </p:cNvSpPr>
          <p:nvPr/>
        </p:nvSpPr>
        <p:spPr bwMode="auto">
          <a:xfrm flipV="1">
            <a:off x="3276600" y="5161007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27672" name="Line 23"/>
          <p:cNvSpPr>
            <a:spLocks noChangeShapeType="1"/>
          </p:cNvSpPr>
          <p:nvPr/>
        </p:nvSpPr>
        <p:spPr bwMode="auto">
          <a:xfrm>
            <a:off x="4267200" y="5161007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27673" name="Line 24"/>
          <p:cNvSpPr>
            <a:spLocks noChangeShapeType="1"/>
          </p:cNvSpPr>
          <p:nvPr/>
        </p:nvSpPr>
        <p:spPr bwMode="auto">
          <a:xfrm flipV="1">
            <a:off x="7391400" y="5237207"/>
            <a:ext cx="838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27674" name="Line 25"/>
          <p:cNvSpPr>
            <a:spLocks noChangeShapeType="1"/>
          </p:cNvSpPr>
          <p:nvPr/>
        </p:nvSpPr>
        <p:spPr bwMode="auto">
          <a:xfrm>
            <a:off x="8229600" y="5237207"/>
            <a:ext cx="914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27675" name="Line 26"/>
          <p:cNvSpPr>
            <a:spLocks noChangeShapeType="1"/>
          </p:cNvSpPr>
          <p:nvPr/>
        </p:nvSpPr>
        <p:spPr bwMode="auto">
          <a:xfrm flipV="1">
            <a:off x="4343400" y="3865607"/>
            <a:ext cx="1600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27676" name="Line 27"/>
          <p:cNvSpPr>
            <a:spLocks noChangeShapeType="1"/>
          </p:cNvSpPr>
          <p:nvPr/>
        </p:nvSpPr>
        <p:spPr bwMode="auto">
          <a:xfrm>
            <a:off x="5943600" y="3865607"/>
            <a:ext cx="2286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27677" name="Line 28"/>
          <p:cNvSpPr>
            <a:spLocks noChangeShapeType="1"/>
          </p:cNvSpPr>
          <p:nvPr/>
        </p:nvSpPr>
        <p:spPr bwMode="auto">
          <a:xfrm flipV="1">
            <a:off x="6019800" y="2417807"/>
            <a:ext cx="1905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27678" name="Line 29"/>
          <p:cNvSpPr>
            <a:spLocks noChangeShapeType="1"/>
          </p:cNvSpPr>
          <p:nvPr/>
        </p:nvSpPr>
        <p:spPr bwMode="auto">
          <a:xfrm>
            <a:off x="7924800" y="2417807"/>
            <a:ext cx="1752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1066800" y="2318738"/>
            <a:ext cx="3352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tr-TR" sz="2000" dirty="0">
                <a:solidFill>
                  <a:schemeClr val="bg1"/>
                </a:solidFill>
                <a:latin typeface="+mj-lt"/>
              </a:rPr>
              <a:t>Adım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sz="2000" dirty="0">
                <a:solidFill>
                  <a:schemeClr val="bg1"/>
                </a:solidFill>
                <a:latin typeface="+mj-lt"/>
              </a:rPr>
              <a:t>3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: </a:t>
            </a:r>
            <a:r>
              <a:rPr lang="tr-TR" sz="2000" dirty="0">
                <a:solidFill>
                  <a:schemeClr val="bg1"/>
                </a:solidFill>
                <a:latin typeface="+mj-lt"/>
              </a:rPr>
              <a:t>Sol dallar 0, sağ dallar 1 ile etiketlenir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7680" name="Text Box 31"/>
          <p:cNvSpPr txBox="1">
            <a:spLocks noChangeArrowheads="1"/>
          </p:cNvSpPr>
          <p:nvPr/>
        </p:nvSpPr>
        <p:spPr bwMode="auto">
          <a:xfrm>
            <a:off x="3336925" y="5197521"/>
            <a:ext cx="3401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27681" name="Text Box 32"/>
          <p:cNvSpPr txBox="1">
            <a:spLocks noChangeArrowheads="1"/>
          </p:cNvSpPr>
          <p:nvPr/>
        </p:nvSpPr>
        <p:spPr bwMode="auto">
          <a:xfrm>
            <a:off x="4708525" y="5197521"/>
            <a:ext cx="3401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27682" name="Text Box 33"/>
          <p:cNvSpPr txBox="1">
            <a:spLocks noChangeArrowheads="1"/>
          </p:cNvSpPr>
          <p:nvPr/>
        </p:nvSpPr>
        <p:spPr bwMode="auto">
          <a:xfrm>
            <a:off x="4479925" y="4054521"/>
            <a:ext cx="3401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27683" name="Text Box 34"/>
          <p:cNvSpPr txBox="1">
            <a:spLocks noChangeArrowheads="1"/>
          </p:cNvSpPr>
          <p:nvPr/>
        </p:nvSpPr>
        <p:spPr bwMode="auto">
          <a:xfrm>
            <a:off x="7070725" y="3978321"/>
            <a:ext cx="3401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27684" name="Text Box 35"/>
          <p:cNvSpPr txBox="1">
            <a:spLocks noChangeArrowheads="1"/>
          </p:cNvSpPr>
          <p:nvPr/>
        </p:nvSpPr>
        <p:spPr bwMode="auto">
          <a:xfrm>
            <a:off x="6629400" y="2570208"/>
            <a:ext cx="3401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27685" name="Text Box 36"/>
          <p:cNvSpPr txBox="1">
            <a:spLocks noChangeArrowheads="1"/>
          </p:cNvSpPr>
          <p:nvPr/>
        </p:nvSpPr>
        <p:spPr bwMode="auto">
          <a:xfrm>
            <a:off x="8975725" y="2530521"/>
            <a:ext cx="3401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27686" name="Text Box 38"/>
          <p:cNvSpPr txBox="1">
            <a:spLocks noChangeArrowheads="1"/>
          </p:cNvSpPr>
          <p:nvPr/>
        </p:nvSpPr>
        <p:spPr bwMode="auto">
          <a:xfrm>
            <a:off x="7299325" y="5426121"/>
            <a:ext cx="3401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27687" name="Text Box 39"/>
          <p:cNvSpPr txBox="1">
            <a:spLocks noChangeArrowheads="1"/>
          </p:cNvSpPr>
          <p:nvPr/>
        </p:nvSpPr>
        <p:spPr bwMode="auto">
          <a:xfrm>
            <a:off x="9051925" y="5349921"/>
            <a:ext cx="3401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>
                <a:latin typeface="Calibri" panose="020F050202020403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788288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smtClean="0"/>
              <a:t>Huffman Kodlama (Örnek)</a:t>
            </a:r>
          </a:p>
        </p:txBody>
      </p:sp>
      <p:sp>
        <p:nvSpPr>
          <p:cNvPr id="28677" name="AutoShape 3"/>
          <p:cNvSpPr>
            <a:spLocks noChangeArrowheads="1"/>
          </p:cNvSpPr>
          <p:nvPr/>
        </p:nvSpPr>
        <p:spPr bwMode="auto">
          <a:xfrm>
            <a:off x="2590800" y="6069229"/>
            <a:ext cx="14478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tr-TR" altLang="tr-TR" sz="2400">
              <a:latin typeface="Calibri" panose="020F0502020204030204" pitchFamily="34" charset="0"/>
            </a:endParaRPr>
          </a:p>
        </p:txBody>
      </p:sp>
      <p:sp>
        <p:nvSpPr>
          <p:cNvPr id="28678" name="AutoShape 4"/>
          <p:cNvSpPr>
            <a:spLocks noChangeArrowheads="1"/>
          </p:cNvSpPr>
          <p:nvPr/>
        </p:nvSpPr>
        <p:spPr bwMode="auto">
          <a:xfrm>
            <a:off x="4191000" y="6069229"/>
            <a:ext cx="14478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tr-TR" altLang="tr-TR" sz="2400">
              <a:latin typeface="Calibri" panose="020F0502020204030204" pitchFamily="34" charset="0"/>
            </a:endParaRPr>
          </a:p>
        </p:txBody>
      </p:sp>
      <p:sp>
        <p:nvSpPr>
          <p:cNvPr id="28679" name="AutoShape 5"/>
          <p:cNvSpPr>
            <a:spLocks noChangeArrowheads="1"/>
          </p:cNvSpPr>
          <p:nvPr/>
        </p:nvSpPr>
        <p:spPr bwMode="auto">
          <a:xfrm>
            <a:off x="6781800" y="6145429"/>
            <a:ext cx="14478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tr-TR" altLang="tr-TR" sz="2400">
              <a:latin typeface="Calibri" panose="020F0502020204030204" pitchFamily="34" charset="0"/>
            </a:endParaRPr>
          </a:p>
        </p:txBody>
      </p:sp>
      <p:sp>
        <p:nvSpPr>
          <p:cNvPr id="28680" name="AutoShape 6"/>
          <p:cNvSpPr>
            <a:spLocks noChangeArrowheads="1"/>
          </p:cNvSpPr>
          <p:nvPr/>
        </p:nvSpPr>
        <p:spPr bwMode="auto">
          <a:xfrm>
            <a:off x="8382000" y="6145429"/>
            <a:ext cx="14478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tr-TR" altLang="tr-TR" sz="2400">
              <a:latin typeface="Calibri" panose="020F0502020204030204" pitchFamily="34" charset="0"/>
            </a:endParaRPr>
          </a:p>
        </p:txBody>
      </p:sp>
      <p:sp>
        <p:nvSpPr>
          <p:cNvPr id="28681" name="AutoShape 7"/>
          <p:cNvSpPr>
            <a:spLocks noChangeArrowheads="1"/>
          </p:cNvSpPr>
          <p:nvPr/>
        </p:nvSpPr>
        <p:spPr bwMode="auto">
          <a:xfrm>
            <a:off x="8915400" y="3554629"/>
            <a:ext cx="14478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tr-TR" altLang="tr-TR" sz="2400">
              <a:latin typeface="Calibri" panose="020F0502020204030204" pitchFamily="34" charset="0"/>
            </a:endParaRPr>
          </a:p>
        </p:txBody>
      </p:sp>
      <p:sp>
        <p:nvSpPr>
          <p:cNvPr id="28682" name="Text Box 8"/>
          <p:cNvSpPr txBox="1">
            <a:spLocks noChangeArrowheads="1"/>
          </p:cNvSpPr>
          <p:nvPr/>
        </p:nvSpPr>
        <p:spPr bwMode="auto">
          <a:xfrm>
            <a:off x="2574925" y="6078755"/>
            <a:ext cx="15279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>
                <a:latin typeface="Calibri" panose="020F0502020204030204" pitchFamily="34" charset="0"/>
              </a:rPr>
              <a:t>P(C) = 0.09</a:t>
            </a:r>
          </a:p>
        </p:txBody>
      </p:sp>
      <p:sp>
        <p:nvSpPr>
          <p:cNvPr id="28683" name="Text Box 9"/>
          <p:cNvSpPr txBox="1">
            <a:spLocks noChangeArrowheads="1"/>
          </p:cNvSpPr>
          <p:nvPr/>
        </p:nvSpPr>
        <p:spPr bwMode="auto">
          <a:xfrm>
            <a:off x="4210050" y="6078755"/>
            <a:ext cx="15151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>
                <a:latin typeface="Calibri" panose="020F0502020204030204" pitchFamily="34" charset="0"/>
              </a:rPr>
              <a:t>P(E) = 0.11</a:t>
            </a:r>
          </a:p>
        </p:txBody>
      </p:sp>
      <p:sp>
        <p:nvSpPr>
          <p:cNvPr id="28684" name="Text Box 10"/>
          <p:cNvSpPr txBox="1">
            <a:spLocks noChangeArrowheads="1"/>
          </p:cNvSpPr>
          <p:nvPr/>
        </p:nvSpPr>
        <p:spPr bwMode="auto">
          <a:xfrm>
            <a:off x="6762750" y="6145430"/>
            <a:ext cx="15536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>
                <a:latin typeface="Calibri" panose="020F0502020204030204" pitchFamily="34" charset="0"/>
              </a:rPr>
              <a:t>P(D) = 0.13</a:t>
            </a:r>
          </a:p>
        </p:txBody>
      </p:sp>
      <p:sp>
        <p:nvSpPr>
          <p:cNvPr id="28685" name="Text Box 11"/>
          <p:cNvSpPr txBox="1">
            <a:spLocks noChangeArrowheads="1"/>
          </p:cNvSpPr>
          <p:nvPr/>
        </p:nvSpPr>
        <p:spPr bwMode="auto">
          <a:xfrm>
            <a:off x="8443913" y="6154955"/>
            <a:ext cx="14045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>
                <a:latin typeface="Calibri" panose="020F0502020204030204" pitchFamily="34" charset="0"/>
              </a:rPr>
              <a:t>P(A)=0.16</a:t>
            </a:r>
          </a:p>
        </p:txBody>
      </p:sp>
      <p:sp>
        <p:nvSpPr>
          <p:cNvPr id="28686" name="Text Box 12"/>
          <p:cNvSpPr txBox="1">
            <a:spLocks noChangeArrowheads="1"/>
          </p:cNvSpPr>
          <p:nvPr/>
        </p:nvSpPr>
        <p:spPr bwMode="auto">
          <a:xfrm>
            <a:off x="8942388" y="3549868"/>
            <a:ext cx="1531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>
                <a:latin typeface="Calibri" panose="020F0502020204030204" pitchFamily="34" charset="0"/>
              </a:rPr>
              <a:t>P(B) = 0.51</a:t>
            </a:r>
          </a:p>
        </p:txBody>
      </p:sp>
      <p:sp>
        <p:nvSpPr>
          <p:cNvPr id="28687" name="AutoShape 14"/>
          <p:cNvSpPr>
            <a:spLocks noChangeArrowheads="1"/>
          </p:cNvSpPr>
          <p:nvPr/>
        </p:nvSpPr>
        <p:spPr bwMode="auto">
          <a:xfrm>
            <a:off x="3276600" y="4926229"/>
            <a:ext cx="21336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tr-TR" altLang="tr-TR" sz="2400">
              <a:latin typeface="Calibri" panose="020F0502020204030204" pitchFamily="34" charset="0"/>
            </a:endParaRPr>
          </a:p>
        </p:txBody>
      </p:sp>
      <p:sp>
        <p:nvSpPr>
          <p:cNvPr id="28688" name="AutoShape 15"/>
          <p:cNvSpPr>
            <a:spLocks noChangeArrowheads="1"/>
          </p:cNvSpPr>
          <p:nvPr/>
        </p:nvSpPr>
        <p:spPr bwMode="auto">
          <a:xfrm>
            <a:off x="6858000" y="2183029"/>
            <a:ext cx="21336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tr-TR" altLang="tr-TR" sz="2400">
              <a:latin typeface="Calibri" panose="020F0502020204030204" pitchFamily="34" charset="0"/>
            </a:endParaRPr>
          </a:p>
        </p:txBody>
      </p:sp>
      <p:sp>
        <p:nvSpPr>
          <p:cNvPr id="28689" name="AutoShape 16"/>
          <p:cNvSpPr>
            <a:spLocks noChangeArrowheads="1"/>
          </p:cNvSpPr>
          <p:nvPr/>
        </p:nvSpPr>
        <p:spPr bwMode="auto">
          <a:xfrm>
            <a:off x="5029200" y="3630829"/>
            <a:ext cx="21336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tr-TR" altLang="tr-TR" sz="2400">
              <a:latin typeface="Calibri" panose="020F0502020204030204" pitchFamily="34" charset="0"/>
            </a:endParaRPr>
          </a:p>
        </p:txBody>
      </p:sp>
      <p:sp>
        <p:nvSpPr>
          <p:cNvPr id="28690" name="AutoShape 17"/>
          <p:cNvSpPr>
            <a:spLocks noChangeArrowheads="1"/>
          </p:cNvSpPr>
          <p:nvPr/>
        </p:nvSpPr>
        <p:spPr bwMode="auto">
          <a:xfrm>
            <a:off x="7239000" y="5002429"/>
            <a:ext cx="21336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tr-TR" altLang="tr-TR" sz="2400">
              <a:latin typeface="Calibri" panose="020F0502020204030204" pitchFamily="34" charset="0"/>
            </a:endParaRPr>
          </a:p>
        </p:txBody>
      </p:sp>
      <p:sp>
        <p:nvSpPr>
          <p:cNvPr id="28691" name="Text Box 18"/>
          <p:cNvSpPr txBox="1">
            <a:spLocks noChangeArrowheads="1"/>
          </p:cNvSpPr>
          <p:nvPr/>
        </p:nvSpPr>
        <p:spPr bwMode="auto">
          <a:xfrm>
            <a:off x="3508376" y="4935755"/>
            <a:ext cx="16786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>
                <a:latin typeface="Calibri" panose="020F0502020204030204" pitchFamily="34" charset="0"/>
              </a:rPr>
              <a:t>P(CE) = 0.20</a:t>
            </a:r>
          </a:p>
        </p:txBody>
      </p:sp>
      <p:sp>
        <p:nvSpPr>
          <p:cNvPr id="28692" name="Text Box 19"/>
          <p:cNvSpPr txBox="1">
            <a:spLocks noChangeArrowheads="1"/>
          </p:cNvSpPr>
          <p:nvPr/>
        </p:nvSpPr>
        <p:spPr bwMode="auto">
          <a:xfrm>
            <a:off x="7508875" y="5010368"/>
            <a:ext cx="17270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>
                <a:latin typeface="Calibri" panose="020F0502020204030204" pitchFamily="34" charset="0"/>
              </a:rPr>
              <a:t>P(DA) = 0.29</a:t>
            </a:r>
          </a:p>
        </p:txBody>
      </p:sp>
      <p:sp>
        <p:nvSpPr>
          <p:cNvPr id="28693" name="Text Box 20"/>
          <p:cNvSpPr txBox="1">
            <a:spLocks noChangeArrowheads="1"/>
          </p:cNvSpPr>
          <p:nvPr/>
        </p:nvSpPr>
        <p:spPr bwMode="auto">
          <a:xfrm>
            <a:off x="5124450" y="3626068"/>
            <a:ext cx="20412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>
                <a:latin typeface="Calibri" panose="020F0502020204030204" pitchFamily="34" charset="0"/>
              </a:rPr>
              <a:t>P(CEDA) = 0.49</a:t>
            </a:r>
          </a:p>
        </p:txBody>
      </p:sp>
      <p:sp>
        <p:nvSpPr>
          <p:cNvPr id="28694" name="Text Box 21"/>
          <p:cNvSpPr txBox="1">
            <a:spLocks noChangeArrowheads="1"/>
          </p:cNvSpPr>
          <p:nvPr/>
        </p:nvSpPr>
        <p:spPr bwMode="auto">
          <a:xfrm>
            <a:off x="7086600" y="2183030"/>
            <a:ext cx="18200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>
                <a:latin typeface="Calibri" panose="020F0502020204030204" pitchFamily="34" charset="0"/>
              </a:rPr>
              <a:t>P(CEDAB) = 1</a:t>
            </a:r>
          </a:p>
        </p:txBody>
      </p:sp>
      <p:sp>
        <p:nvSpPr>
          <p:cNvPr id="28695" name="Line 22"/>
          <p:cNvSpPr>
            <a:spLocks noChangeShapeType="1"/>
          </p:cNvSpPr>
          <p:nvPr/>
        </p:nvSpPr>
        <p:spPr bwMode="auto">
          <a:xfrm flipV="1">
            <a:off x="3276600" y="5383429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28696" name="Line 23"/>
          <p:cNvSpPr>
            <a:spLocks noChangeShapeType="1"/>
          </p:cNvSpPr>
          <p:nvPr/>
        </p:nvSpPr>
        <p:spPr bwMode="auto">
          <a:xfrm>
            <a:off x="4267200" y="5383429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28697" name="Line 24"/>
          <p:cNvSpPr>
            <a:spLocks noChangeShapeType="1"/>
          </p:cNvSpPr>
          <p:nvPr/>
        </p:nvSpPr>
        <p:spPr bwMode="auto">
          <a:xfrm flipV="1">
            <a:off x="7391400" y="5459629"/>
            <a:ext cx="838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28698" name="Line 25"/>
          <p:cNvSpPr>
            <a:spLocks noChangeShapeType="1"/>
          </p:cNvSpPr>
          <p:nvPr/>
        </p:nvSpPr>
        <p:spPr bwMode="auto">
          <a:xfrm>
            <a:off x="8229600" y="5459629"/>
            <a:ext cx="914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28699" name="Line 26"/>
          <p:cNvSpPr>
            <a:spLocks noChangeShapeType="1"/>
          </p:cNvSpPr>
          <p:nvPr/>
        </p:nvSpPr>
        <p:spPr bwMode="auto">
          <a:xfrm flipV="1">
            <a:off x="4343400" y="4088029"/>
            <a:ext cx="1600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28700" name="Line 27"/>
          <p:cNvSpPr>
            <a:spLocks noChangeShapeType="1"/>
          </p:cNvSpPr>
          <p:nvPr/>
        </p:nvSpPr>
        <p:spPr bwMode="auto">
          <a:xfrm>
            <a:off x="5943600" y="4088029"/>
            <a:ext cx="2286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28701" name="Line 28"/>
          <p:cNvSpPr>
            <a:spLocks noChangeShapeType="1"/>
          </p:cNvSpPr>
          <p:nvPr/>
        </p:nvSpPr>
        <p:spPr bwMode="auto">
          <a:xfrm flipV="1">
            <a:off x="6019800" y="2640229"/>
            <a:ext cx="1905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28702" name="Line 29"/>
          <p:cNvSpPr>
            <a:spLocks noChangeShapeType="1"/>
          </p:cNvSpPr>
          <p:nvPr/>
        </p:nvSpPr>
        <p:spPr bwMode="auto">
          <a:xfrm>
            <a:off x="7924800" y="2640229"/>
            <a:ext cx="1752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990600" y="2150914"/>
            <a:ext cx="3352800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tr-TR" sz="2000" dirty="0">
                <a:solidFill>
                  <a:schemeClr val="bg1"/>
                </a:solidFill>
                <a:latin typeface="+mj-lt"/>
              </a:rPr>
              <a:t>Adım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sz="2000" dirty="0">
                <a:solidFill>
                  <a:schemeClr val="bg1"/>
                </a:solidFill>
                <a:latin typeface="+mj-lt"/>
              </a:rPr>
              <a:t>4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: </a:t>
            </a:r>
            <a:r>
              <a:rPr lang="tr-TR" sz="2000" dirty="0" err="1">
                <a:solidFill>
                  <a:schemeClr val="bg1"/>
                </a:solidFill>
                <a:latin typeface="+mj-lt"/>
              </a:rPr>
              <a:t>Huffman</a:t>
            </a:r>
            <a:r>
              <a:rPr lang="tr-TR" sz="2000" dirty="0">
                <a:solidFill>
                  <a:schemeClr val="bg1"/>
                </a:solidFill>
                <a:latin typeface="+mj-lt"/>
              </a:rPr>
              <a:t> Kod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S</a:t>
            </a:r>
            <a:r>
              <a:rPr lang="tr-TR" sz="2000" dirty="0">
                <a:solidFill>
                  <a:schemeClr val="bg1"/>
                </a:solidFill>
                <a:latin typeface="+mj-lt"/>
              </a:rPr>
              <a:t>e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mbol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A = 011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S</a:t>
            </a:r>
            <a:r>
              <a:rPr lang="tr-TR" sz="2000" dirty="0">
                <a:solidFill>
                  <a:schemeClr val="bg1"/>
                </a:solidFill>
                <a:latin typeface="+mj-lt"/>
              </a:rPr>
              <a:t>e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mbol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B = 1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S</a:t>
            </a:r>
            <a:r>
              <a:rPr lang="tr-TR" sz="2000" dirty="0">
                <a:solidFill>
                  <a:schemeClr val="bg1"/>
                </a:solidFill>
                <a:latin typeface="+mj-lt"/>
              </a:rPr>
              <a:t>e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mbol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C = 000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S</a:t>
            </a:r>
            <a:r>
              <a:rPr lang="tr-TR" sz="2000" dirty="0">
                <a:solidFill>
                  <a:schemeClr val="bg1"/>
                </a:solidFill>
                <a:latin typeface="+mj-lt"/>
              </a:rPr>
              <a:t>e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mbol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D = 010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S</a:t>
            </a:r>
            <a:r>
              <a:rPr lang="tr-TR" sz="2000" dirty="0" err="1">
                <a:solidFill>
                  <a:schemeClr val="bg1"/>
                </a:solidFill>
                <a:latin typeface="+mj-lt"/>
              </a:rPr>
              <a:t>embo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E = 001</a:t>
            </a:r>
          </a:p>
          <a:p>
            <a:pPr algn="just">
              <a:defRPr/>
            </a:pP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8704" name="Text Box 31"/>
          <p:cNvSpPr txBox="1">
            <a:spLocks noChangeArrowheads="1"/>
          </p:cNvSpPr>
          <p:nvPr/>
        </p:nvSpPr>
        <p:spPr bwMode="auto">
          <a:xfrm>
            <a:off x="3336925" y="5419943"/>
            <a:ext cx="3401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28705" name="Text Box 32"/>
          <p:cNvSpPr txBox="1">
            <a:spLocks noChangeArrowheads="1"/>
          </p:cNvSpPr>
          <p:nvPr/>
        </p:nvSpPr>
        <p:spPr bwMode="auto">
          <a:xfrm>
            <a:off x="4708525" y="5419943"/>
            <a:ext cx="3401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28706" name="Text Box 33"/>
          <p:cNvSpPr txBox="1">
            <a:spLocks noChangeArrowheads="1"/>
          </p:cNvSpPr>
          <p:nvPr/>
        </p:nvSpPr>
        <p:spPr bwMode="auto">
          <a:xfrm>
            <a:off x="4479925" y="4276943"/>
            <a:ext cx="3401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28707" name="Text Box 34"/>
          <p:cNvSpPr txBox="1">
            <a:spLocks noChangeArrowheads="1"/>
          </p:cNvSpPr>
          <p:nvPr/>
        </p:nvSpPr>
        <p:spPr bwMode="auto">
          <a:xfrm>
            <a:off x="7070725" y="4200743"/>
            <a:ext cx="3401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28708" name="Text Box 35"/>
          <p:cNvSpPr txBox="1">
            <a:spLocks noChangeArrowheads="1"/>
          </p:cNvSpPr>
          <p:nvPr/>
        </p:nvSpPr>
        <p:spPr bwMode="auto">
          <a:xfrm>
            <a:off x="6629400" y="2792630"/>
            <a:ext cx="3401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28709" name="Text Box 36"/>
          <p:cNvSpPr txBox="1">
            <a:spLocks noChangeArrowheads="1"/>
          </p:cNvSpPr>
          <p:nvPr/>
        </p:nvSpPr>
        <p:spPr bwMode="auto">
          <a:xfrm>
            <a:off x="8975725" y="2752943"/>
            <a:ext cx="3401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28710" name="Text Box 38"/>
          <p:cNvSpPr txBox="1">
            <a:spLocks noChangeArrowheads="1"/>
          </p:cNvSpPr>
          <p:nvPr/>
        </p:nvSpPr>
        <p:spPr bwMode="auto">
          <a:xfrm>
            <a:off x="7299325" y="5648543"/>
            <a:ext cx="3401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28711" name="Text Box 39"/>
          <p:cNvSpPr txBox="1">
            <a:spLocks noChangeArrowheads="1"/>
          </p:cNvSpPr>
          <p:nvPr/>
        </p:nvSpPr>
        <p:spPr bwMode="auto">
          <a:xfrm>
            <a:off x="9051925" y="5572343"/>
            <a:ext cx="3401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>
                <a:latin typeface="Calibri" panose="020F050202020403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304276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smtClean="0"/>
              <a:t>Ses Sıkıştırma ve Formatları</a:t>
            </a:r>
          </a:p>
        </p:txBody>
      </p:sp>
      <p:sp>
        <p:nvSpPr>
          <p:cNvPr id="29699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tr-TR" sz="2400" dirty="0">
                <a:solidFill>
                  <a:schemeClr val="bg1"/>
                </a:solidFill>
              </a:rPr>
              <a:t>MPEG-3</a:t>
            </a:r>
          </a:p>
          <a:p>
            <a:r>
              <a:rPr lang="en-US" altLang="tr-TR" sz="2400" dirty="0">
                <a:solidFill>
                  <a:schemeClr val="bg1"/>
                </a:solidFill>
              </a:rPr>
              <a:t>ADPCM</a:t>
            </a:r>
          </a:p>
          <a:p>
            <a:r>
              <a:rPr lang="en-US" altLang="tr-TR" sz="2400" dirty="0">
                <a:solidFill>
                  <a:schemeClr val="bg1"/>
                </a:solidFill>
              </a:rPr>
              <a:t>u-Law</a:t>
            </a:r>
          </a:p>
          <a:p>
            <a:r>
              <a:rPr lang="en-US" altLang="tr-TR" sz="2400" dirty="0">
                <a:solidFill>
                  <a:schemeClr val="bg1"/>
                </a:solidFill>
              </a:rPr>
              <a:t>Real Audio</a:t>
            </a:r>
          </a:p>
          <a:p>
            <a:r>
              <a:rPr lang="en-US" altLang="tr-TR" sz="2400" dirty="0">
                <a:solidFill>
                  <a:schemeClr val="bg1"/>
                </a:solidFill>
              </a:rPr>
              <a:t>Windows Media (.</a:t>
            </a:r>
            <a:r>
              <a:rPr lang="en-US" altLang="tr-TR" sz="2400" dirty="0" err="1">
                <a:solidFill>
                  <a:schemeClr val="bg1"/>
                </a:solidFill>
              </a:rPr>
              <a:t>wma</a:t>
            </a:r>
            <a:r>
              <a:rPr lang="en-US" altLang="tr-TR" sz="2400" dirty="0">
                <a:solidFill>
                  <a:schemeClr val="bg1"/>
                </a:solidFill>
              </a:rPr>
              <a:t>)</a:t>
            </a:r>
          </a:p>
          <a:p>
            <a:endParaRPr lang="en-US" altLang="tr-TR" sz="2400" dirty="0">
              <a:solidFill>
                <a:schemeClr val="bg1"/>
              </a:solidFill>
            </a:endParaRPr>
          </a:p>
          <a:p>
            <a:r>
              <a:rPr lang="en-US" altLang="tr-TR" sz="2400" dirty="0">
                <a:solidFill>
                  <a:schemeClr val="bg1"/>
                </a:solidFill>
              </a:rPr>
              <a:t>Sun (.au)</a:t>
            </a:r>
          </a:p>
          <a:p>
            <a:r>
              <a:rPr lang="en-US" altLang="tr-TR" sz="2400" dirty="0">
                <a:solidFill>
                  <a:schemeClr val="bg1"/>
                </a:solidFill>
              </a:rPr>
              <a:t>Apple (.</a:t>
            </a:r>
            <a:r>
              <a:rPr lang="en-US" altLang="tr-TR" sz="2400" dirty="0" err="1">
                <a:solidFill>
                  <a:schemeClr val="bg1"/>
                </a:solidFill>
              </a:rPr>
              <a:t>aif</a:t>
            </a:r>
            <a:r>
              <a:rPr lang="en-US" altLang="tr-TR" sz="24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tr-TR" sz="2400" dirty="0">
                <a:solidFill>
                  <a:schemeClr val="bg1"/>
                </a:solidFill>
              </a:rPr>
              <a:t>Microsoft (.wav)</a:t>
            </a:r>
          </a:p>
          <a:p>
            <a:endParaRPr lang="tr-TR" altLang="tr-T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1588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smtClean="0"/>
              <a:t>Görüntü Sıkıştırma ve Formatları</a:t>
            </a:r>
          </a:p>
        </p:txBody>
      </p:sp>
      <p:sp>
        <p:nvSpPr>
          <p:cNvPr id="3072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tr-TR" sz="2400" dirty="0">
                <a:solidFill>
                  <a:schemeClr val="bg1"/>
                </a:solidFill>
              </a:rPr>
              <a:t>RLE</a:t>
            </a:r>
          </a:p>
          <a:p>
            <a:r>
              <a:rPr lang="en-US" altLang="tr-TR" sz="2400" dirty="0">
                <a:solidFill>
                  <a:schemeClr val="bg1"/>
                </a:solidFill>
              </a:rPr>
              <a:t>Huffman</a:t>
            </a:r>
          </a:p>
          <a:p>
            <a:r>
              <a:rPr lang="en-US" altLang="tr-TR" sz="2400" dirty="0">
                <a:solidFill>
                  <a:schemeClr val="bg1"/>
                </a:solidFill>
              </a:rPr>
              <a:t>LZW</a:t>
            </a:r>
          </a:p>
          <a:p>
            <a:r>
              <a:rPr lang="en-US" altLang="tr-TR" sz="2400" dirty="0">
                <a:solidFill>
                  <a:schemeClr val="bg1"/>
                </a:solidFill>
              </a:rPr>
              <a:t>GIF</a:t>
            </a:r>
          </a:p>
          <a:p>
            <a:r>
              <a:rPr lang="en-US" altLang="tr-TR" sz="2400" dirty="0">
                <a:solidFill>
                  <a:schemeClr val="bg1"/>
                </a:solidFill>
              </a:rPr>
              <a:t>JPEG</a:t>
            </a:r>
          </a:p>
          <a:p>
            <a:r>
              <a:rPr lang="en-US" altLang="tr-TR" sz="2400" dirty="0">
                <a:solidFill>
                  <a:schemeClr val="bg1"/>
                </a:solidFill>
              </a:rPr>
              <a:t>Fractals</a:t>
            </a:r>
          </a:p>
          <a:p>
            <a:endParaRPr lang="en-US" altLang="tr-TR" sz="2400" dirty="0">
              <a:solidFill>
                <a:schemeClr val="bg1"/>
              </a:solidFill>
            </a:endParaRPr>
          </a:p>
          <a:p>
            <a:r>
              <a:rPr lang="en-US" altLang="tr-TR" sz="2400" dirty="0">
                <a:solidFill>
                  <a:schemeClr val="bg1"/>
                </a:solidFill>
              </a:rPr>
              <a:t>TIFF, PICT, BMP, etc.</a:t>
            </a:r>
          </a:p>
        </p:txBody>
      </p:sp>
    </p:spTree>
    <p:extLst>
      <p:ext uri="{BB962C8B-B14F-4D97-AF65-F5344CB8AC3E}">
        <p14:creationId xmlns:p14="http://schemas.microsoft.com/office/powerpoint/2010/main" val="2136428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 smtClean="0"/>
              <a:t>Kaynak Kodlama Çeşitleri</a:t>
            </a:r>
          </a:p>
        </p:txBody>
      </p:sp>
      <p:sp>
        <p:nvSpPr>
          <p:cNvPr id="4101" name="2 İçerik Yer Tutucusu"/>
          <p:cNvSpPr>
            <a:spLocks noGrp="1"/>
          </p:cNvSpPr>
          <p:nvPr>
            <p:ph idx="1"/>
          </p:nvPr>
        </p:nvSpPr>
        <p:spPr>
          <a:xfrm>
            <a:off x="1202919" y="2214391"/>
            <a:ext cx="7772400" cy="4391025"/>
          </a:xfrm>
        </p:spPr>
        <p:txBody>
          <a:bodyPr/>
          <a:lstStyle/>
          <a:p>
            <a:pPr algn="just"/>
            <a:r>
              <a:rPr lang="tr-TR" altLang="tr-TR" sz="2400" dirty="0" err="1">
                <a:solidFill>
                  <a:schemeClr val="bg1"/>
                </a:solidFill>
              </a:rPr>
              <a:t>Entropi</a:t>
            </a:r>
            <a:r>
              <a:rPr lang="tr-TR" altLang="tr-TR" sz="2400" dirty="0">
                <a:solidFill>
                  <a:schemeClr val="bg1"/>
                </a:solidFill>
              </a:rPr>
              <a:t> Kodlama (İstatistiksel)</a:t>
            </a:r>
          </a:p>
          <a:p>
            <a:pPr lvl="1" algn="just"/>
            <a:r>
              <a:rPr lang="tr-TR" altLang="tr-TR" dirty="0">
                <a:solidFill>
                  <a:schemeClr val="bg1"/>
                </a:solidFill>
              </a:rPr>
              <a:t>Kayıpsızdır; veri karakteristiğinden bağımsızdır.</a:t>
            </a:r>
          </a:p>
          <a:p>
            <a:pPr lvl="1" algn="just"/>
            <a:r>
              <a:rPr lang="tr-TR" altLang="tr-TR" dirty="0" err="1">
                <a:solidFill>
                  <a:schemeClr val="bg1"/>
                </a:solidFill>
              </a:rPr>
              <a:t>Örn</a:t>
            </a:r>
            <a:r>
              <a:rPr lang="tr-TR" altLang="tr-TR" dirty="0">
                <a:solidFill>
                  <a:schemeClr val="bg1"/>
                </a:solidFill>
              </a:rPr>
              <a:t>. </a:t>
            </a:r>
            <a:r>
              <a:rPr lang="en-US" altLang="tr-TR" dirty="0">
                <a:solidFill>
                  <a:schemeClr val="bg1"/>
                </a:solidFill>
              </a:rPr>
              <a:t>RLE, Huffman, LZW, </a:t>
            </a:r>
            <a:r>
              <a:rPr lang="tr-TR" altLang="tr-TR" dirty="0">
                <a:solidFill>
                  <a:schemeClr val="bg1"/>
                </a:solidFill>
              </a:rPr>
              <a:t>Aritmetik kodlama</a:t>
            </a:r>
          </a:p>
          <a:p>
            <a:pPr algn="just"/>
            <a:r>
              <a:rPr lang="tr-TR" altLang="tr-TR" sz="2400" dirty="0">
                <a:solidFill>
                  <a:schemeClr val="bg1"/>
                </a:solidFill>
              </a:rPr>
              <a:t>Kaynak Kodlama</a:t>
            </a:r>
          </a:p>
          <a:p>
            <a:pPr lvl="1" algn="just"/>
            <a:r>
              <a:rPr lang="tr-TR" altLang="tr-TR" dirty="0">
                <a:solidFill>
                  <a:schemeClr val="bg1"/>
                </a:solidFill>
              </a:rPr>
              <a:t>Kayıplıdır; verinin semantiği göz önünde bulundurulabilir.</a:t>
            </a:r>
          </a:p>
          <a:p>
            <a:pPr lvl="1" algn="just"/>
            <a:r>
              <a:rPr lang="tr-TR" altLang="tr-TR" dirty="0">
                <a:solidFill>
                  <a:schemeClr val="bg1"/>
                </a:solidFill>
              </a:rPr>
              <a:t>Veri karakteristiğine bağımlıdır.</a:t>
            </a:r>
          </a:p>
          <a:p>
            <a:pPr lvl="1" algn="just"/>
            <a:r>
              <a:rPr lang="tr-TR" altLang="tr-TR" dirty="0" err="1">
                <a:solidFill>
                  <a:schemeClr val="bg1"/>
                </a:solidFill>
              </a:rPr>
              <a:t>Örn</a:t>
            </a:r>
            <a:r>
              <a:rPr lang="tr-TR" altLang="tr-TR" dirty="0">
                <a:solidFill>
                  <a:schemeClr val="bg1"/>
                </a:solidFill>
              </a:rPr>
              <a:t>. </a:t>
            </a:r>
            <a:r>
              <a:rPr lang="en-US" altLang="tr-TR" dirty="0">
                <a:solidFill>
                  <a:schemeClr val="bg1"/>
                </a:solidFill>
              </a:rPr>
              <a:t>DCT, DPCM, ADPCM, color model transform</a:t>
            </a:r>
            <a:endParaRPr lang="tr-TR" altLang="tr-TR" dirty="0">
              <a:solidFill>
                <a:schemeClr val="bg1"/>
              </a:solidFill>
            </a:endParaRPr>
          </a:p>
          <a:p>
            <a:pPr algn="just"/>
            <a:r>
              <a:rPr lang="tr-TR" altLang="tr-TR" sz="2400" dirty="0">
                <a:solidFill>
                  <a:schemeClr val="bg1"/>
                </a:solidFill>
              </a:rPr>
              <a:t>Melez Kodlama (MM sistemlerinde kullanılır)</a:t>
            </a:r>
          </a:p>
          <a:p>
            <a:pPr lvl="1" algn="just"/>
            <a:r>
              <a:rPr lang="tr-TR" altLang="tr-TR" dirty="0" err="1">
                <a:solidFill>
                  <a:schemeClr val="bg1"/>
                </a:solidFill>
              </a:rPr>
              <a:t>Entropi</a:t>
            </a:r>
            <a:r>
              <a:rPr lang="tr-TR" altLang="tr-TR" dirty="0">
                <a:solidFill>
                  <a:schemeClr val="bg1"/>
                </a:solidFill>
              </a:rPr>
              <a:t> ve kaynak kodlamanın birleşiminden oluşmaktadır.</a:t>
            </a:r>
          </a:p>
          <a:p>
            <a:pPr lvl="1" algn="just"/>
            <a:r>
              <a:rPr lang="tr-TR" altLang="tr-TR" dirty="0" err="1">
                <a:solidFill>
                  <a:schemeClr val="bg1"/>
                </a:solidFill>
              </a:rPr>
              <a:t>Örn</a:t>
            </a:r>
            <a:r>
              <a:rPr lang="tr-TR" altLang="tr-TR" dirty="0">
                <a:solidFill>
                  <a:schemeClr val="bg1"/>
                </a:solidFill>
              </a:rPr>
              <a:t>. </a:t>
            </a:r>
            <a:r>
              <a:rPr lang="en-US" altLang="tr-TR" dirty="0">
                <a:solidFill>
                  <a:schemeClr val="bg1"/>
                </a:solidFill>
              </a:rPr>
              <a:t>JPEG, H.263, MPEG-1, MPEG-2, MPEG-4</a:t>
            </a:r>
            <a:endParaRPr lang="tr-TR" altLang="tr-TR" dirty="0">
              <a:solidFill>
                <a:schemeClr val="bg1"/>
              </a:solidFill>
            </a:endParaRPr>
          </a:p>
          <a:p>
            <a:pPr lvl="1" algn="just"/>
            <a:endParaRPr lang="tr-TR" altLang="tr-TR" dirty="0">
              <a:solidFill>
                <a:schemeClr val="bg1"/>
              </a:solidFill>
            </a:endParaRPr>
          </a:p>
          <a:p>
            <a:pPr lvl="1" algn="just"/>
            <a:endParaRPr lang="tr-TR" altLang="tr-TR" dirty="0">
              <a:solidFill>
                <a:schemeClr val="bg1"/>
              </a:solidFill>
            </a:endParaRPr>
          </a:p>
          <a:p>
            <a:pPr algn="just"/>
            <a:endParaRPr lang="tr-TR" altLang="tr-TR" dirty="0" smtClean="0">
              <a:solidFill>
                <a:schemeClr val="bg1"/>
              </a:solidFill>
            </a:endParaRPr>
          </a:p>
          <a:p>
            <a:pPr algn="just"/>
            <a:endParaRPr lang="tr-TR" altLang="tr-T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26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smtClean="0"/>
              <a:t>Video Sıkıştırma ve Formatları</a:t>
            </a:r>
          </a:p>
        </p:txBody>
      </p:sp>
      <p:sp>
        <p:nvSpPr>
          <p:cNvPr id="31747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tr-TR" sz="2400" dirty="0">
                <a:solidFill>
                  <a:schemeClr val="bg1"/>
                </a:solidFill>
              </a:rPr>
              <a:t>H.261/H.263</a:t>
            </a:r>
          </a:p>
          <a:p>
            <a:r>
              <a:rPr lang="en-US" altLang="tr-TR" sz="2400" dirty="0" err="1">
                <a:solidFill>
                  <a:schemeClr val="bg1"/>
                </a:solidFill>
              </a:rPr>
              <a:t>Cinepak</a:t>
            </a:r>
            <a:r>
              <a:rPr lang="en-US" altLang="tr-TR" sz="2400" dirty="0">
                <a:solidFill>
                  <a:schemeClr val="bg1"/>
                </a:solidFill>
              </a:rPr>
              <a:t> (early  1992 Apple’s video codec in Quick-time video suite)</a:t>
            </a:r>
          </a:p>
          <a:p>
            <a:r>
              <a:rPr lang="en-US" altLang="tr-TR" sz="2400" dirty="0">
                <a:solidFill>
                  <a:schemeClr val="bg1"/>
                </a:solidFill>
              </a:rPr>
              <a:t>Sorensen (Sorenson Media, used in Quick-time and Macromedia flash)</a:t>
            </a:r>
          </a:p>
          <a:p>
            <a:r>
              <a:rPr lang="en-US" altLang="tr-TR" sz="2400" dirty="0" err="1">
                <a:solidFill>
                  <a:schemeClr val="bg1"/>
                </a:solidFill>
              </a:rPr>
              <a:t>Indeo</a:t>
            </a:r>
            <a:r>
              <a:rPr lang="en-US" altLang="tr-TR" sz="2400" dirty="0">
                <a:solidFill>
                  <a:schemeClr val="bg1"/>
                </a:solidFill>
              </a:rPr>
              <a:t> (early 1992 Intel video codec)</a:t>
            </a:r>
          </a:p>
          <a:p>
            <a:r>
              <a:rPr lang="en-US" altLang="tr-TR" sz="2400" dirty="0">
                <a:solidFill>
                  <a:schemeClr val="bg1"/>
                </a:solidFill>
              </a:rPr>
              <a:t>Real Video (1997 </a:t>
            </a:r>
            <a:r>
              <a:rPr lang="en-US" altLang="tr-TR" sz="2400" dirty="0" err="1">
                <a:solidFill>
                  <a:schemeClr val="bg1"/>
                </a:solidFill>
              </a:rPr>
              <a:t>RealNetworks</a:t>
            </a:r>
            <a:r>
              <a:rPr lang="en-US" altLang="tr-TR" sz="24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tr-TR" sz="2400" dirty="0">
                <a:solidFill>
                  <a:schemeClr val="bg1"/>
                </a:solidFill>
              </a:rPr>
              <a:t>MPEG-1, MPEG-2, MPEG-4, etc.</a:t>
            </a:r>
          </a:p>
          <a:p>
            <a:endParaRPr lang="en-US" altLang="tr-TR" sz="2400" dirty="0">
              <a:solidFill>
                <a:schemeClr val="bg1"/>
              </a:solidFill>
            </a:endParaRPr>
          </a:p>
          <a:p>
            <a:r>
              <a:rPr lang="en-US" altLang="tr-TR" sz="2400" dirty="0">
                <a:solidFill>
                  <a:schemeClr val="bg1"/>
                </a:solidFill>
              </a:rPr>
              <a:t>QuickTime, AVI, WMV (Windows Media Video)</a:t>
            </a:r>
          </a:p>
        </p:txBody>
      </p:sp>
    </p:spTree>
    <p:extLst>
      <p:ext uri="{BB962C8B-B14F-4D97-AF65-F5344CB8AC3E}">
        <p14:creationId xmlns:p14="http://schemas.microsoft.com/office/powerpoint/2010/main" val="2520650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smtClean="0"/>
              <a:t>Genel Bakış</a:t>
            </a:r>
          </a:p>
        </p:txBody>
      </p:sp>
      <p:sp>
        <p:nvSpPr>
          <p:cNvPr id="5123" name="2 İçerik Yer Tutucusu"/>
          <p:cNvSpPr>
            <a:spLocks noGrp="1"/>
          </p:cNvSpPr>
          <p:nvPr>
            <p:ph idx="1"/>
          </p:nvPr>
        </p:nvSpPr>
        <p:spPr>
          <a:xfrm>
            <a:off x="1202919" y="2185432"/>
            <a:ext cx="7772400" cy="3844925"/>
          </a:xfrm>
        </p:spPr>
        <p:txBody>
          <a:bodyPr/>
          <a:lstStyle/>
          <a:p>
            <a:pPr algn="just"/>
            <a:r>
              <a:rPr lang="tr-TR" altLang="tr-TR" sz="2400" dirty="0">
                <a:solidFill>
                  <a:schemeClr val="bg1"/>
                </a:solidFill>
              </a:rPr>
              <a:t>Veri sıkıştırma bir sürece karşılık gelmektedir; kodlama.</a:t>
            </a:r>
          </a:p>
          <a:p>
            <a:pPr lvl="1" algn="just"/>
            <a:r>
              <a:rPr lang="tr-TR" altLang="tr-TR" sz="1800" dirty="0">
                <a:solidFill>
                  <a:schemeClr val="bg1"/>
                </a:solidFill>
              </a:rPr>
              <a:t>Kodlama, belli bir ihtiyaca yönelik olan verinin temsil edilme sürecine karşılık gelmektedir.</a:t>
            </a:r>
          </a:p>
          <a:p>
            <a:pPr lvl="1" algn="just"/>
            <a:endParaRPr lang="tr-TR" altLang="tr-TR" sz="1800" dirty="0">
              <a:solidFill>
                <a:schemeClr val="bg1"/>
              </a:solidFill>
            </a:endParaRPr>
          </a:p>
          <a:p>
            <a:pPr lvl="1" algn="just">
              <a:buFont typeface="ZapfDingbats" pitchFamily="82" charset="2"/>
              <a:buNone/>
            </a:pPr>
            <a:endParaRPr lang="tr-TR" altLang="tr-TR" sz="1800" dirty="0">
              <a:solidFill>
                <a:schemeClr val="bg1"/>
              </a:solidFill>
            </a:endParaRPr>
          </a:p>
          <a:p>
            <a:pPr algn="just"/>
            <a:r>
              <a:rPr lang="tr-TR" altLang="tr-TR" sz="2400" dirty="0">
                <a:solidFill>
                  <a:schemeClr val="bg1"/>
                </a:solidFill>
              </a:rPr>
              <a:t>Enformasyon teorisi, etkili kodlama algoritmalarını kullanmaktadır.</a:t>
            </a:r>
          </a:p>
          <a:p>
            <a:pPr lvl="1" algn="just"/>
            <a:r>
              <a:rPr lang="tr-TR" altLang="tr-TR" sz="1800" dirty="0">
                <a:solidFill>
                  <a:schemeClr val="bg1"/>
                </a:solidFill>
              </a:rPr>
              <a:t>Karmaşıklık, veri sıkıştırma, hata olasılığı</a:t>
            </a:r>
          </a:p>
          <a:p>
            <a:pPr lvl="1" algn="just"/>
            <a:endParaRPr lang="tr-TR" altLang="tr-TR" sz="1800" dirty="0">
              <a:solidFill>
                <a:schemeClr val="bg1"/>
              </a:solidFill>
            </a:endParaRPr>
          </a:p>
          <a:p>
            <a:pPr lvl="1" algn="just"/>
            <a:endParaRPr lang="tr-TR" altLang="tr-TR" sz="1800" dirty="0">
              <a:solidFill>
                <a:schemeClr val="bg1"/>
              </a:solidFill>
            </a:endParaRPr>
          </a:p>
          <a:p>
            <a:pPr lvl="1" algn="just"/>
            <a:endParaRPr lang="tr-TR" altLang="tr-T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49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smtClean="0"/>
              <a:t>Veri Sıkıştırma</a:t>
            </a:r>
          </a:p>
        </p:txBody>
      </p:sp>
      <p:sp>
        <p:nvSpPr>
          <p:cNvPr id="6147" name="2 İçerik Yer Tutucusu"/>
          <p:cNvSpPr>
            <a:spLocks noGrp="1"/>
          </p:cNvSpPr>
          <p:nvPr>
            <p:ph idx="1"/>
          </p:nvPr>
        </p:nvSpPr>
        <p:spPr>
          <a:xfrm>
            <a:off x="1202919" y="2079711"/>
            <a:ext cx="7772400" cy="3435350"/>
          </a:xfrm>
        </p:spPr>
        <p:txBody>
          <a:bodyPr/>
          <a:lstStyle/>
          <a:p>
            <a:pPr algn="just"/>
            <a:r>
              <a:rPr lang="tr-TR" altLang="tr-TR" sz="2400" dirty="0">
                <a:solidFill>
                  <a:schemeClr val="bg1"/>
                </a:solidFill>
              </a:rPr>
              <a:t>Enformasyon teorisinin bir koludur.</a:t>
            </a:r>
          </a:p>
          <a:p>
            <a:pPr lvl="1" algn="just"/>
            <a:r>
              <a:rPr lang="tr-TR" altLang="tr-TR" sz="1800" dirty="0">
                <a:solidFill>
                  <a:schemeClr val="bg1"/>
                </a:solidFill>
              </a:rPr>
              <a:t>İletilecek veri miktarını minimize eder</a:t>
            </a:r>
          </a:p>
          <a:p>
            <a:pPr lvl="1" algn="just">
              <a:buFont typeface="ZapfDingbats" pitchFamily="82" charset="2"/>
              <a:buNone/>
            </a:pPr>
            <a:endParaRPr lang="tr-TR" altLang="tr-TR" sz="1800" dirty="0">
              <a:solidFill>
                <a:schemeClr val="bg1"/>
              </a:solidFill>
            </a:endParaRPr>
          </a:p>
          <a:p>
            <a:pPr lvl="1" algn="just"/>
            <a:endParaRPr lang="tr-TR" altLang="tr-TR" sz="1800" dirty="0">
              <a:solidFill>
                <a:schemeClr val="bg1"/>
              </a:solidFill>
            </a:endParaRPr>
          </a:p>
          <a:p>
            <a:pPr algn="just"/>
            <a:r>
              <a:rPr lang="tr-TR" altLang="tr-TR" sz="2400" dirty="0">
                <a:solidFill>
                  <a:schemeClr val="bg1"/>
                </a:solidFill>
              </a:rPr>
              <a:t>Karakterlerin dizisini yeni bir bit dizisine dönüştürür</a:t>
            </a:r>
          </a:p>
          <a:p>
            <a:pPr lvl="1" algn="just"/>
            <a:r>
              <a:rPr lang="tr-TR" altLang="tr-TR" sz="1800" dirty="0">
                <a:solidFill>
                  <a:schemeClr val="bg1"/>
                </a:solidFill>
              </a:rPr>
              <a:t>Bilgi içeriği aynı</a:t>
            </a:r>
          </a:p>
          <a:p>
            <a:pPr lvl="1" algn="just"/>
            <a:r>
              <a:rPr lang="tr-TR" altLang="tr-TR" sz="1800" dirty="0">
                <a:solidFill>
                  <a:schemeClr val="bg1"/>
                </a:solidFill>
              </a:rPr>
              <a:t>Boyut olabildiğince küçük</a:t>
            </a:r>
          </a:p>
          <a:p>
            <a:pPr lvl="1" algn="just"/>
            <a:endParaRPr lang="tr-TR" altLang="tr-TR" sz="1800" dirty="0">
              <a:solidFill>
                <a:schemeClr val="bg1"/>
              </a:solidFill>
            </a:endParaRPr>
          </a:p>
          <a:p>
            <a:pPr lvl="1" algn="just"/>
            <a:endParaRPr lang="tr-TR" altLang="tr-TR" sz="1800" dirty="0">
              <a:solidFill>
                <a:schemeClr val="bg1"/>
              </a:solidFill>
            </a:endParaRPr>
          </a:p>
          <a:p>
            <a:pPr lvl="1" algn="just"/>
            <a:endParaRPr lang="tr-TR" altLang="tr-T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24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smtClean="0"/>
              <a:t>Kavramlar</a:t>
            </a:r>
          </a:p>
        </p:txBody>
      </p:sp>
      <p:sp>
        <p:nvSpPr>
          <p:cNvPr id="7171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altLang="tr-TR" sz="2400" dirty="0">
                <a:solidFill>
                  <a:schemeClr val="bg1"/>
                </a:solidFill>
              </a:rPr>
              <a:t>Kodlama (kod); kaynak mesajlarını alfabeden (A), kod sözcüklerine (B) dönüştürür.</a:t>
            </a:r>
          </a:p>
          <a:p>
            <a:pPr algn="just"/>
            <a:endParaRPr lang="tr-TR" altLang="tr-TR" sz="2400" dirty="0">
              <a:solidFill>
                <a:schemeClr val="bg1"/>
              </a:solidFill>
            </a:endParaRPr>
          </a:p>
          <a:p>
            <a:pPr algn="just"/>
            <a:r>
              <a:rPr lang="tr-TR" altLang="tr-TR" sz="2400" dirty="0">
                <a:solidFill>
                  <a:schemeClr val="bg1"/>
                </a:solidFill>
              </a:rPr>
              <a:t>Kaynak mesajı (sembol), dizilerin içerisine parçalandığı bir temel birimdir.</a:t>
            </a:r>
          </a:p>
          <a:p>
            <a:pPr lvl="1" algn="just"/>
            <a:r>
              <a:rPr lang="tr-TR" altLang="tr-TR" sz="1800" dirty="0">
                <a:solidFill>
                  <a:schemeClr val="bg1"/>
                </a:solidFill>
              </a:rPr>
              <a:t>Tek bir harf ya da harf dizisi olabilir</a:t>
            </a:r>
          </a:p>
          <a:p>
            <a:pPr lvl="1" algn="just"/>
            <a:endParaRPr lang="tr-TR" altLang="tr-TR" sz="1800" dirty="0">
              <a:solidFill>
                <a:schemeClr val="bg1"/>
              </a:solidFill>
            </a:endParaRPr>
          </a:p>
          <a:p>
            <a:pPr algn="just"/>
            <a:r>
              <a:rPr lang="tr-TR" altLang="tr-TR" sz="2400" dirty="0">
                <a:solidFill>
                  <a:schemeClr val="bg1"/>
                </a:solidFill>
              </a:rPr>
              <a:t>ÖRN:</a:t>
            </a:r>
            <a:r>
              <a:rPr lang="en-US" altLang="tr-TR" sz="2400" dirty="0">
                <a:solidFill>
                  <a:schemeClr val="bg1"/>
                </a:solidFill>
              </a:rPr>
              <a:t>aa</a:t>
            </a:r>
            <a:r>
              <a:rPr lang="tr-TR" altLang="tr-TR" sz="2400" dirty="0">
                <a:solidFill>
                  <a:schemeClr val="bg1"/>
                </a:solidFill>
              </a:rPr>
              <a:t> </a:t>
            </a:r>
            <a:r>
              <a:rPr lang="en-US" altLang="tr-TR" sz="2400" dirty="0" err="1">
                <a:solidFill>
                  <a:schemeClr val="bg1"/>
                </a:solidFill>
              </a:rPr>
              <a:t>bbb</a:t>
            </a:r>
            <a:r>
              <a:rPr lang="tr-TR" altLang="tr-TR" sz="2400" dirty="0">
                <a:solidFill>
                  <a:schemeClr val="bg1"/>
                </a:solidFill>
              </a:rPr>
              <a:t> </a:t>
            </a:r>
            <a:r>
              <a:rPr lang="en-US" altLang="tr-TR" sz="2400" dirty="0" err="1">
                <a:solidFill>
                  <a:schemeClr val="bg1"/>
                </a:solidFill>
              </a:rPr>
              <a:t>cccc</a:t>
            </a:r>
            <a:r>
              <a:rPr lang="tr-TR" altLang="tr-TR" sz="2400" dirty="0">
                <a:solidFill>
                  <a:schemeClr val="bg1"/>
                </a:solidFill>
              </a:rPr>
              <a:t> </a:t>
            </a:r>
            <a:r>
              <a:rPr lang="en-US" altLang="tr-TR" sz="2400" dirty="0" err="1">
                <a:solidFill>
                  <a:schemeClr val="bg1"/>
                </a:solidFill>
              </a:rPr>
              <a:t>ddddd</a:t>
            </a:r>
            <a:r>
              <a:rPr lang="tr-TR" altLang="tr-TR" sz="2400" dirty="0">
                <a:solidFill>
                  <a:schemeClr val="bg1"/>
                </a:solidFill>
              </a:rPr>
              <a:t> </a:t>
            </a:r>
            <a:r>
              <a:rPr lang="en-US" altLang="tr-TR" sz="2400" dirty="0" err="1">
                <a:solidFill>
                  <a:schemeClr val="bg1"/>
                </a:solidFill>
              </a:rPr>
              <a:t>eeeeee</a:t>
            </a:r>
            <a:r>
              <a:rPr lang="tr-TR" altLang="tr-TR" sz="2400" dirty="0">
                <a:solidFill>
                  <a:schemeClr val="bg1"/>
                </a:solidFill>
              </a:rPr>
              <a:t> </a:t>
            </a:r>
            <a:r>
              <a:rPr lang="en-US" altLang="tr-TR" sz="2400" dirty="0" err="1">
                <a:solidFill>
                  <a:schemeClr val="bg1"/>
                </a:solidFill>
              </a:rPr>
              <a:t>fffffffgggggggg</a:t>
            </a:r>
            <a:endParaRPr lang="tr-TR" altLang="tr-TR" sz="2400" dirty="0">
              <a:solidFill>
                <a:schemeClr val="bg1"/>
              </a:solidFill>
            </a:endParaRPr>
          </a:p>
          <a:p>
            <a:pPr lvl="1" algn="just"/>
            <a:r>
              <a:rPr lang="en-US" altLang="tr-TR" i="1" dirty="0">
                <a:solidFill>
                  <a:schemeClr val="bg1"/>
                </a:solidFill>
              </a:rPr>
              <a:t>A</a:t>
            </a:r>
            <a:r>
              <a:rPr lang="en-US" altLang="tr-TR" dirty="0">
                <a:solidFill>
                  <a:schemeClr val="bg1"/>
                </a:solidFill>
              </a:rPr>
              <a:t> = {a, b, c, d, e, f, g, space}</a:t>
            </a:r>
          </a:p>
          <a:p>
            <a:pPr lvl="1" algn="just"/>
            <a:r>
              <a:rPr lang="en-US" altLang="tr-TR" i="1" dirty="0">
                <a:solidFill>
                  <a:schemeClr val="bg1"/>
                </a:solidFill>
              </a:rPr>
              <a:t>B</a:t>
            </a:r>
            <a:r>
              <a:rPr lang="en-US" altLang="tr-TR" dirty="0">
                <a:solidFill>
                  <a:schemeClr val="bg1"/>
                </a:solidFill>
              </a:rPr>
              <a:t> = {0, 1}</a:t>
            </a:r>
          </a:p>
          <a:p>
            <a:pPr lvl="1" algn="just"/>
            <a:endParaRPr lang="tr-TR" alt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97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smtClean="0"/>
              <a:t>Kodların Taksonomisi</a:t>
            </a:r>
          </a:p>
        </p:txBody>
      </p:sp>
      <p:sp>
        <p:nvSpPr>
          <p:cNvPr id="9219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defRPr/>
            </a:pPr>
            <a:r>
              <a:rPr lang="tr-TR" sz="2400" dirty="0">
                <a:solidFill>
                  <a:schemeClr val="bg1"/>
                </a:solidFill>
              </a:rPr>
              <a:t>Blok-Blok</a:t>
            </a:r>
          </a:p>
          <a:p>
            <a:pPr lvl="1" algn="just">
              <a:defRPr/>
            </a:pPr>
            <a:r>
              <a:rPr lang="tr-TR" sz="1800" dirty="0">
                <a:solidFill>
                  <a:schemeClr val="bg1"/>
                </a:solidFill>
              </a:rPr>
              <a:t>Sabit uzunluktaki kaynak mesajları ve kod sözcükleri</a:t>
            </a:r>
          </a:p>
          <a:p>
            <a:pPr lvl="1" algn="just">
              <a:defRPr/>
            </a:pPr>
            <a:r>
              <a:rPr lang="tr-TR" sz="1800" dirty="0">
                <a:solidFill>
                  <a:schemeClr val="bg1"/>
                </a:solidFill>
              </a:rPr>
              <a:t>Örn. ASCII</a:t>
            </a:r>
          </a:p>
          <a:p>
            <a:pPr algn="just">
              <a:defRPr/>
            </a:pPr>
            <a:r>
              <a:rPr lang="tr-TR" sz="2400" dirty="0">
                <a:solidFill>
                  <a:schemeClr val="bg1"/>
                </a:solidFill>
              </a:rPr>
              <a:t>Blok-Değişken</a:t>
            </a:r>
          </a:p>
          <a:p>
            <a:pPr lvl="1" algn="just">
              <a:defRPr/>
            </a:pPr>
            <a:r>
              <a:rPr lang="tr-TR" sz="1800" dirty="0">
                <a:solidFill>
                  <a:schemeClr val="bg1"/>
                </a:solidFill>
              </a:rPr>
              <a:t>Kaynak mesajları sabit, kod sözcükleri değişken uzunlukta</a:t>
            </a:r>
          </a:p>
          <a:p>
            <a:pPr lvl="1" algn="just">
              <a:defRPr/>
            </a:pPr>
            <a:r>
              <a:rPr lang="tr-TR" sz="1800" dirty="0">
                <a:solidFill>
                  <a:schemeClr val="bg1"/>
                </a:solidFill>
              </a:rPr>
              <a:t>Örn. </a:t>
            </a:r>
            <a:r>
              <a:rPr lang="tr-TR" sz="1800" dirty="0" err="1">
                <a:solidFill>
                  <a:schemeClr val="bg1"/>
                </a:solidFill>
              </a:rPr>
              <a:t>Huffman</a:t>
            </a:r>
            <a:r>
              <a:rPr lang="tr-TR" sz="1800" dirty="0">
                <a:solidFill>
                  <a:schemeClr val="bg1"/>
                </a:solidFill>
              </a:rPr>
              <a:t> Kodlaması</a:t>
            </a:r>
          </a:p>
          <a:p>
            <a:pPr algn="just">
              <a:defRPr/>
            </a:pPr>
            <a:r>
              <a:rPr lang="tr-TR" sz="2400" dirty="0">
                <a:solidFill>
                  <a:schemeClr val="bg1"/>
                </a:solidFill>
              </a:rPr>
              <a:t>Değişken-Blok</a:t>
            </a:r>
          </a:p>
          <a:p>
            <a:pPr lvl="1" algn="just">
              <a:defRPr/>
            </a:pPr>
            <a:r>
              <a:rPr lang="tr-TR" sz="1800" dirty="0">
                <a:solidFill>
                  <a:schemeClr val="bg1"/>
                </a:solidFill>
              </a:rPr>
              <a:t>Kaynak mesajları değişken, kod sözcükleri sabit uzunlukta</a:t>
            </a:r>
          </a:p>
          <a:p>
            <a:pPr lvl="1" algn="just">
              <a:defRPr/>
            </a:pPr>
            <a:r>
              <a:rPr lang="tr-TR" sz="1800" dirty="0">
                <a:solidFill>
                  <a:schemeClr val="bg1"/>
                </a:solidFill>
              </a:rPr>
              <a:t>Örn. </a:t>
            </a:r>
            <a:r>
              <a:rPr lang="en-US" sz="1800" dirty="0">
                <a:solidFill>
                  <a:schemeClr val="bg1"/>
                </a:solidFill>
              </a:rPr>
              <a:t>RLE, LZW</a:t>
            </a:r>
            <a:endParaRPr lang="tr-TR" sz="1800" dirty="0">
              <a:solidFill>
                <a:schemeClr val="bg1"/>
              </a:solidFill>
            </a:endParaRPr>
          </a:p>
          <a:p>
            <a:pPr algn="just">
              <a:defRPr/>
            </a:pPr>
            <a:r>
              <a:rPr lang="tr-TR" sz="2400" dirty="0">
                <a:solidFill>
                  <a:schemeClr val="bg1"/>
                </a:solidFill>
              </a:rPr>
              <a:t>Değişken-Değişken</a:t>
            </a:r>
          </a:p>
          <a:p>
            <a:pPr lvl="1" algn="just">
              <a:defRPr/>
            </a:pPr>
            <a:r>
              <a:rPr lang="tr-TR" sz="1800" dirty="0">
                <a:solidFill>
                  <a:schemeClr val="bg1"/>
                </a:solidFill>
              </a:rPr>
              <a:t>Değişken uzunluktaki kaynak mesajları ve kod sözcükleri</a:t>
            </a:r>
          </a:p>
          <a:p>
            <a:pPr lvl="1" algn="just">
              <a:defRPr/>
            </a:pPr>
            <a:r>
              <a:rPr lang="tr-TR" sz="1800" dirty="0">
                <a:solidFill>
                  <a:schemeClr val="bg1"/>
                </a:solidFill>
              </a:rPr>
              <a:t>Örn. Aritmetik</a:t>
            </a:r>
          </a:p>
        </p:txBody>
      </p:sp>
    </p:spTree>
    <p:extLst>
      <p:ext uri="{BB962C8B-B14F-4D97-AF65-F5344CB8AC3E}">
        <p14:creationId xmlns:p14="http://schemas.microsoft.com/office/powerpoint/2010/main" val="308665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smtClean="0"/>
              <a:t>Blok-Blok Örneği</a:t>
            </a:r>
          </a:p>
        </p:txBody>
      </p:sp>
      <p:sp>
        <p:nvSpPr>
          <p:cNvPr id="9219" name="2 İçerik Yer Tutucusu"/>
          <p:cNvSpPr>
            <a:spLocks noGrp="1"/>
          </p:cNvSpPr>
          <p:nvPr>
            <p:ph idx="1"/>
          </p:nvPr>
        </p:nvSpPr>
        <p:spPr>
          <a:xfrm>
            <a:off x="1202919" y="2465173"/>
            <a:ext cx="4570413" cy="4648200"/>
          </a:xfrm>
        </p:spPr>
        <p:txBody>
          <a:bodyPr/>
          <a:lstStyle/>
          <a:p>
            <a:pPr algn="just">
              <a:defRPr/>
            </a:pPr>
            <a:r>
              <a:rPr lang="tr-TR" sz="2400" dirty="0">
                <a:solidFill>
                  <a:schemeClr val="bg1"/>
                </a:solidFill>
              </a:rPr>
              <a:t>Kodlama </a:t>
            </a:r>
            <a:r>
              <a:rPr lang="en-US" sz="2400" dirty="0">
                <a:solidFill>
                  <a:schemeClr val="bg1"/>
                </a:solidFill>
              </a:rPr>
              <a:t>“</a:t>
            </a:r>
            <a:r>
              <a:rPr lang="en-US" sz="2400" dirty="0" err="1">
                <a:solidFill>
                  <a:schemeClr val="bg1"/>
                </a:solidFill>
              </a:rPr>
              <a:t>aa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bbb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cccc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ddddd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eeeeee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fffffffgggggggg</a:t>
            </a:r>
            <a:r>
              <a:rPr lang="en-US" sz="2400" dirty="0">
                <a:solidFill>
                  <a:schemeClr val="bg1"/>
                </a:solidFill>
              </a:rPr>
              <a:t>”</a:t>
            </a:r>
            <a:endParaRPr lang="tr-TR" sz="2400" dirty="0">
              <a:solidFill>
                <a:schemeClr val="bg1"/>
              </a:solidFill>
            </a:endParaRPr>
          </a:p>
          <a:p>
            <a:pPr algn="just">
              <a:defRPr/>
            </a:pPr>
            <a:endParaRPr lang="tr-TR" sz="2400" dirty="0">
              <a:solidFill>
                <a:schemeClr val="bg1"/>
              </a:solidFill>
            </a:endParaRPr>
          </a:p>
          <a:p>
            <a:pPr algn="just">
              <a:buFont typeface="Wingdings" panose="05000000000000000000" pitchFamily="2" charset="2"/>
              <a:buNone/>
              <a:defRPr/>
            </a:pPr>
            <a:endParaRPr lang="tr-TR" sz="2400" dirty="0">
              <a:solidFill>
                <a:schemeClr val="bg1"/>
              </a:solidFill>
            </a:endParaRPr>
          </a:p>
          <a:p>
            <a:pPr algn="just">
              <a:defRPr/>
            </a:pPr>
            <a:r>
              <a:rPr lang="tr-TR" sz="2400" dirty="0">
                <a:solidFill>
                  <a:schemeClr val="bg1"/>
                </a:solidFill>
              </a:rPr>
              <a:t>120 bit gerektirir</a:t>
            </a:r>
          </a:p>
          <a:p>
            <a:pPr algn="just">
              <a:defRPr/>
            </a:pPr>
            <a:endParaRPr lang="tr-TR" sz="1800" dirty="0">
              <a:solidFill>
                <a:schemeClr val="bg1"/>
              </a:solidFill>
            </a:endParaRPr>
          </a:p>
        </p:txBody>
      </p:sp>
      <p:graphicFrame>
        <p:nvGraphicFramePr>
          <p:cNvPr id="7" name="6 Tablo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785718"/>
              </p:ext>
            </p:extLst>
          </p:nvPr>
        </p:nvGraphicFramePr>
        <p:xfrm>
          <a:off x="7033054" y="2029856"/>
          <a:ext cx="3048000" cy="4156077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Helvetica" pitchFamily="34" charset="0"/>
                        </a:rPr>
                        <a:t>Symbol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Helvetica" pitchFamily="34" charset="0"/>
                        </a:rPr>
                        <a:t>Code word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Helvetica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Helvetica" pitchFamily="34" charset="0"/>
                        </a:rPr>
                        <a:t>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Helvetica" pitchFamily="34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Helvetica" pitchFamily="34" charset="0"/>
                        </a:rPr>
                        <a:t>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Helvetica" pitchFamily="34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Helvetica" pitchFamily="34" charset="0"/>
                        </a:rPr>
                        <a:t>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Helvetica" pitchFamily="34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Helvetica" pitchFamily="34" charset="0"/>
                        </a:rPr>
                        <a:t>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Helvetica" pitchFamily="34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Helvetica" pitchFamily="34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Helvetica" pitchFamily="34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Helvetica" pitchFamily="34" charset="0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Helvetica" pitchFamily="34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Helvetica" pitchFamily="34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Helvetica" pitchFamily="34" charset="0"/>
                        </a:rPr>
                        <a:t>space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Helvetica" pitchFamily="34" charset="0"/>
                        </a:rPr>
                        <a:t>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279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smtClean="0"/>
              <a:t>Değişken-Değişken Örneği</a:t>
            </a:r>
          </a:p>
        </p:txBody>
      </p:sp>
      <p:sp>
        <p:nvSpPr>
          <p:cNvPr id="9219" name="2 İçerik Yer Tutucusu"/>
          <p:cNvSpPr>
            <a:spLocks noGrp="1"/>
          </p:cNvSpPr>
          <p:nvPr>
            <p:ph idx="1"/>
          </p:nvPr>
        </p:nvSpPr>
        <p:spPr>
          <a:xfrm>
            <a:off x="1202919" y="2209800"/>
            <a:ext cx="4570413" cy="4648200"/>
          </a:xfrm>
        </p:spPr>
        <p:txBody>
          <a:bodyPr/>
          <a:lstStyle/>
          <a:p>
            <a:pPr algn="just">
              <a:defRPr/>
            </a:pPr>
            <a:r>
              <a:rPr lang="tr-TR" sz="2400" dirty="0">
                <a:solidFill>
                  <a:schemeClr val="bg1"/>
                </a:solidFill>
              </a:rPr>
              <a:t>Kodlama </a:t>
            </a:r>
            <a:r>
              <a:rPr lang="en-US" sz="2400" dirty="0">
                <a:solidFill>
                  <a:schemeClr val="bg1"/>
                </a:solidFill>
              </a:rPr>
              <a:t>“</a:t>
            </a:r>
            <a:r>
              <a:rPr lang="en-US" sz="2400" dirty="0" err="1">
                <a:solidFill>
                  <a:schemeClr val="bg1"/>
                </a:solidFill>
              </a:rPr>
              <a:t>aa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bbb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cccc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ddddd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eeeeee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fffffffgggggggg</a:t>
            </a:r>
            <a:r>
              <a:rPr lang="en-US" sz="2400" dirty="0">
                <a:solidFill>
                  <a:schemeClr val="bg1"/>
                </a:solidFill>
              </a:rPr>
              <a:t>”</a:t>
            </a:r>
            <a:endParaRPr lang="tr-TR" sz="2400" dirty="0">
              <a:solidFill>
                <a:schemeClr val="bg1"/>
              </a:solidFill>
            </a:endParaRPr>
          </a:p>
          <a:p>
            <a:pPr algn="just">
              <a:defRPr/>
            </a:pPr>
            <a:endParaRPr lang="tr-TR" sz="2400" dirty="0">
              <a:solidFill>
                <a:schemeClr val="bg1"/>
              </a:solidFill>
            </a:endParaRPr>
          </a:p>
          <a:p>
            <a:pPr algn="just">
              <a:buFont typeface="Wingdings" panose="05000000000000000000" pitchFamily="2" charset="2"/>
              <a:buNone/>
              <a:defRPr/>
            </a:pPr>
            <a:endParaRPr lang="tr-TR" sz="2400" dirty="0">
              <a:solidFill>
                <a:schemeClr val="bg1"/>
              </a:solidFill>
            </a:endParaRPr>
          </a:p>
          <a:p>
            <a:pPr algn="just">
              <a:defRPr/>
            </a:pPr>
            <a:r>
              <a:rPr lang="tr-TR" sz="2400" dirty="0">
                <a:solidFill>
                  <a:schemeClr val="bg1"/>
                </a:solidFill>
              </a:rPr>
              <a:t>30 bit gerektirir</a:t>
            </a:r>
          </a:p>
          <a:p>
            <a:pPr lvl="1" algn="just">
              <a:defRPr/>
            </a:pPr>
            <a:r>
              <a:rPr lang="tr-TR" sz="1800" dirty="0">
                <a:solidFill>
                  <a:schemeClr val="bg1"/>
                </a:solidFill>
              </a:rPr>
              <a:t>Boşlukları unutma!</a:t>
            </a:r>
          </a:p>
          <a:p>
            <a:pPr algn="just">
              <a:defRPr/>
            </a:pPr>
            <a:endParaRPr lang="tr-TR" sz="1800" dirty="0">
              <a:solidFill>
                <a:schemeClr val="bg1"/>
              </a:solidFill>
            </a:endParaRPr>
          </a:p>
        </p:txBody>
      </p:sp>
      <p:graphicFrame>
        <p:nvGraphicFramePr>
          <p:cNvPr id="8" name="7 Tablo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010600"/>
              </p:ext>
            </p:extLst>
          </p:nvPr>
        </p:nvGraphicFramePr>
        <p:xfrm>
          <a:off x="6958913" y="2209800"/>
          <a:ext cx="3048000" cy="4156077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Helvetica" pitchFamily="34" charset="0"/>
                        </a:rPr>
                        <a:t>Symbol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Helvetica" pitchFamily="34" charset="0"/>
                        </a:rPr>
                        <a:t>Code word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Helvetica" pitchFamily="34" charset="0"/>
                        </a:rPr>
                        <a:t>aa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Helvetic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Helvetica" pitchFamily="34" charset="0"/>
                        </a:rPr>
                        <a:t>bbb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Helvetic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Helvetica" pitchFamily="34" charset="0"/>
                        </a:rPr>
                        <a:t>cccc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Helvetica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Helvetica" pitchFamily="34" charset="0"/>
                        </a:rPr>
                        <a:t>ddddd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Helvetica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Helvetica" pitchFamily="34" charset="0"/>
                        </a:rPr>
                        <a:t>eeeeee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Helvetica" pitchFamily="34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Helvetica" pitchFamily="34" charset="0"/>
                        </a:rPr>
                        <a:t>fffffff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Helvetica" pitchFamily="34" charset="0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Helvetica" pitchFamily="34" charset="0"/>
                        </a:rPr>
                        <a:t>gggggggg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Helvetica" pitchFamily="34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Helvetica" pitchFamily="34" charset="0"/>
                        </a:rPr>
                        <a:t>space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Helvetica" pitchFamily="34" charset="0"/>
                        </a:rPr>
                        <a:t>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81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4366</TotalTime>
  <Words>1433</Words>
  <Application>Microsoft Office PowerPoint</Application>
  <PresentationFormat>Geniş ekran</PresentationFormat>
  <Paragraphs>324</Paragraphs>
  <Slides>30</Slides>
  <Notes>1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30</vt:i4>
      </vt:variant>
    </vt:vector>
  </HeadingPairs>
  <TitlesOfParts>
    <vt:vector size="39" baseType="lpstr">
      <vt:lpstr>Calibri</vt:lpstr>
      <vt:lpstr>Corbel</vt:lpstr>
      <vt:lpstr>굴림</vt:lpstr>
      <vt:lpstr>Helvetica</vt:lpstr>
      <vt:lpstr>Times New Roman</vt:lpstr>
      <vt:lpstr>Wingdings</vt:lpstr>
      <vt:lpstr>ZapfDingbats</vt:lpstr>
      <vt:lpstr>Banded</vt:lpstr>
      <vt:lpstr>Equation</vt:lpstr>
      <vt:lpstr>Kaynak Kodlaması: Veri Sıkıştırma Temelleri</vt:lpstr>
      <vt:lpstr>Veri Sıkıştırma Gereksinimi</vt:lpstr>
      <vt:lpstr>Kaynak Kodlama Çeşitleri</vt:lpstr>
      <vt:lpstr>Genel Bakış</vt:lpstr>
      <vt:lpstr>Veri Sıkıştırma</vt:lpstr>
      <vt:lpstr>Kavramlar</vt:lpstr>
      <vt:lpstr>Kodların Taksonomisi</vt:lpstr>
      <vt:lpstr>Blok-Blok Örneği</vt:lpstr>
      <vt:lpstr>Değişken-Değişken Örneği</vt:lpstr>
      <vt:lpstr>Kavramlar (Devamı)</vt:lpstr>
      <vt:lpstr>Kavramlar (Devamı)</vt:lpstr>
      <vt:lpstr>Statik Kodlar</vt:lpstr>
      <vt:lpstr>Dinamik Kodlar</vt:lpstr>
      <vt:lpstr>Geleneksel Değerlendirme Kriterleri</vt:lpstr>
      <vt:lpstr>Bilgi Ölçüsü</vt:lpstr>
      <vt:lpstr>Değişken-Uzunluklu Kodlama Entropy</vt:lpstr>
      <vt:lpstr>Entropi Örnek</vt:lpstr>
      <vt:lpstr>Fazlalık</vt:lpstr>
      <vt:lpstr>Sıkıştırma Oranı</vt:lpstr>
      <vt:lpstr>Simetri</vt:lpstr>
      <vt:lpstr>Entropi Kodlama Algoritmaları (İçerik Bağımlı Kodlama)</vt:lpstr>
      <vt:lpstr>RLE Varyasyonları  (Zero-Suppression Tekniği)</vt:lpstr>
      <vt:lpstr>Huffman Kodlaması</vt:lpstr>
      <vt:lpstr>Huffman Kodlama (Örnek)</vt:lpstr>
      <vt:lpstr>Huffman Kodlama (Örnek)</vt:lpstr>
      <vt:lpstr>Huffman Kodlama (Örnek)</vt:lpstr>
      <vt:lpstr>Huffman Kodlama (Örnek)</vt:lpstr>
      <vt:lpstr>Ses Sıkıştırma ve Formatları</vt:lpstr>
      <vt:lpstr>Görüntü Sıkıştırma ve Formatları</vt:lpstr>
      <vt:lpstr>Video Sıkıştırma ve Formatları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SİNYAL TÜRLERİ</dc:title>
  <dc:creator>asya</dc:creator>
  <cp:lastModifiedBy>Technopc</cp:lastModifiedBy>
  <cp:revision>197</cp:revision>
  <dcterms:created xsi:type="dcterms:W3CDTF">2016-02-19T18:16:04Z</dcterms:created>
  <dcterms:modified xsi:type="dcterms:W3CDTF">2016-05-09T13:34:37Z</dcterms:modified>
</cp:coreProperties>
</file>