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34"/>
  </p:notesMasterIdLst>
  <p:sldIdLst>
    <p:sldId id="256" r:id="rId2"/>
    <p:sldId id="257" r:id="rId3"/>
    <p:sldId id="258" r:id="rId4"/>
    <p:sldId id="285" r:id="rId5"/>
    <p:sldId id="292" r:id="rId6"/>
    <p:sldId id="294" r:id="rId7"/>
    <p:sldId id="295" r:id="rId8"/>
    <p:sldId id="290" r:id="rId9"/>
    <p:sldId id="291" r:id="rId10"/>
    <p:sldId id="293" r:id="rId11"/>
    <p:sldId id="296" r:id="rId12"/>
    <p:sldId id="297" r:id="rId13"/>
    <p:sldId id="298" r:id="rId14"/>
    <p:sldId id="299" r:id="rId15"/>
    <p:sldId id="300" r:id="rId16"/>
    <p:sldId id="301" r:id="rId17"/>
    <p:sldId id="303" r:id="rId18"/>
    <p:sldId id="304" r:id="rId19"/>
    <p:sldId id="319" r:id="rId20"/>
    <p:sldId id="307" r:id="rId21"/>
    <p:sldId id="305" r:id="rId22"/>
    <p:sldId id="306" r:id="rId23"/>
    <p:sldId id="309" r:id="rId24"/>
    <p:sldId id="315" r:id="rId25"/>
    <p:sldId id="308" r:id="rId26"/>
    <p:sldId id="310" r:id="rId27"/>
    <p:sldId id="311" r:id="rId28"/>
    <p:sldId id="312" r:id="rId29"/>
    <p:sldId id="313" r:id="rId30"/>
    <p:sldId id="314" r:id="rId31"/>
    <p:sldId id="316" r:id="rId32"/>
    <p:sldId id="317"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CE73A-5BDC-4211-B688-CC57F13CF66D}" type="datetimeFigureOut">
              <a:rPr lang="tr-TR" smtClean="0"/>
              <a:t>6.03.2017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6CAA6-3853-4066-9F90-24E9D92C1FC9}" type="slidenum">
              <a:rPr lang="tr-TR" smtClean="0"/>
              <a:t>‹#›</a:t>
            </a:fld>
            <a:endParaRPr lang="tr-TR"/>
          </a:p>
        </p:txBody>
      </p:sp>
    </p:spTree>
    <p:extLst>
      <p:ext uri="{BB962C8B-B14F-4D97-AF65-F5344CB8AC3E}">
        <p14:creationId xmlns:p14="http://schemas.microsoft.com/office/powerpoint/2010/main" val="415514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6.03.2017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6.03.2017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6.03.2017</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6.03.2017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6.03.2017</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6.03.2017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6.03.2017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6.03.2017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6.03.2017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6.03.2017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6.03.2017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6.03.2017</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2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3.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5400" dirty="0" smtClean="0"/>
              <a:t>BANT GENİŞLİĞİ VE KANAL KAPASİTESİ</a:t>
            </a:r>
            <a:endParaRPr lang="tr-TR" sz="54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dirty="0" smtClean="0">
                <a:solidFill>
                  <a:schemeClr val="bg1"/>
                </a:solidFill>
              </a:rPr>
              <a:t>(3. HAFTA)</a:t>
            </a:r>
            <a:endParaRPr lang="tr-TR" dirty="0">
              <a:solidFill>
                <a:schemeClr val="bg1"/>
              </a:solidFill>
            </a:endParaRPr>
          </a:p>
        </p:txBody>
      </p:sp>
    </p:spTree>
    <p:extLst>
      <p:ext uri="{BB962C8B-B14F-4D97-AF65-F5344CB8AC3E}">
        <p14:creationId xmlns:p14="http://schemas.microsoft.com/office/powerpoint/2010/main" val="49940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err="1" smtClean="0">
                <a:solidFill>
                  <a:schemeClr val="bg1"/>
                </a:solidFill>
                <a:latin typeface="Times New Roman" panose="02020603050405020304" pitchFamily="18" charset="0"/>
                <a:cs typeface="Times New Roman" panose="02020603050405020304" pitchFamily="18" charset="0"/>
              </a:rPr>
              <a:t>Aperiyodik</a:t>
            </a:r>
            <a:r>
              <a:rPr lang="tr-TR" dirty="0" smtClean="0">
                <a:solidFill>
                  <a:schemeClr val="bg1"/>
                </a:solidFill>
                <a:latin typeface="Times New Roman" panose="02020603050405020304" pitchFamily="18" charset="0"/>
                <a:cs typeface="Times New Roman" panose="02020603050405020304" pitchFamily="18" charset="0"/>
              </a:rPr>
              <a:t> </a:t>
            </a:r>
            <a:r>
              <a:rPr lang="tr-TR" dirty="0">
                <a:solidFill>
                  <a:schemeClr val="bg1"/>
                </a:solidFill>
                <a:latin typeface="Times New Roman" panose="02020603050405020304" pitchFamily="18" charset="0"/>
                <a:cs typeface="Times New Roman" panose="02020603050405020304" pitchFamily="18" charset="0"/>
              </a:rPr>
              <a:t>birleşik  bir sinyalin zaman ve frekans düzlemlerinde gösterimi aşağıdaki gibidir.</a:t>
            </a:r>
          </a:p>
          <a:p>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02508" y="3071922"/>
            <a:ext cx="7772400" cy="2447925"/>
          </a:xfrm>
          <a:prstGeom prst="rect">
            <a:avLst/>
          </a:prstGeom>
        </p:spPr>
      </p:pic>
    </p:spTree>
    <p:extLst>
      <p:ext uri="{BB962C8B-B14F-4D97-AF65-F5344CB8AC3E}">
        <p14:creationId xmlns:p14="http://schemas.microsoft.com/office/powerpoint/2010/main" val="1270367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Aşağıdaki şekli göz önüne alalım. ( + 0   - 1 )  </a:t>
            </a:r>
            <a:r>
              <a:rPr lang="tr-TR"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010101….</a:t>
            </a:r>
            <a:r>
              <a:rPr lang="tr-TR" dirty="0" smtClean="0">
                <a:solidFill>
                  <a:schemeClr val="bg1"/>
                </a:solidFill>
                <a:latin typeface="Times New Roman" panose="02020603050405020304" pitchFamily="18" charset="0"/>
                <a:cs typeface="Times New Roman" panose="02020603050405020304" pitchFamily="18" charset="0"/>
              </a:rPr>
              <a:t> </a:t>
            </a:r>
          </a:p>
          <a:p>
            <a:r>
              <a:rPr lang="tr-TR" dirty="0" smtClean="0">
                <a:solidFill>
                  <a:schemeClr val="bg1"/>
                </a:solidFill>
                <a:latin typeface="Times New Roman" panose="02020603050405020304" pitchFamily="18" charset="0"/>
                <a:cs typeface="Times New Roman" panose="02020603050405020304" pitchFamily="18" charset="0"/>
              </a:rPr>
              <a:t>Bir </a:t>
            </a:r>
            <a:r>
              <a:rPr lang="tr-TR" dirty="0" err="1" smtClean="0">
                <a:solidFill>
                  <a:schemeClr val="bg1"/>
                </a:solidFill>
                <a:latin typeface="Times New Roman" panose="02020603050405020304" pitchFamily="18" charset="0"/>
                <a:cs typeface="Times New Roman" panose="02020603050405020304" pitchFamily="18" charset="0"/>
              </a:rPr>
              <a:t>pals</a:t>
            </a:r>
            <a:r>
              <a:rPr lang="tr-TR" dirty="0" smtClean="0">
                <a:solidFill>
                  <a:schemeClr val="bg1"/>
                </a:solidFill>
                <a:latin typeface="Times New Roman" panose="02020603050405020304" pitchFamily="18" charset="0"/>
                <a:cs typeface="Times New Roman" panose="02020603050405020304" pitchFamily="18" charset="0"/>
              </a:rPr>
              <a:t> süresi 1/2f; veri oranı 2f bit/saniye (T=1/f)</a:t>
            </a:r>
          </a:p>
          <a:p>
            <a:r>
              <a:rPr lang="tr-TR" dirty="0" smtClean="0">
                <a:solidFill>
                  <a:schemeClr val="bg1"/>
                </a:solidFill>
                <a:latin typeface="Times New Roman" panose="02020603050405020304" pitchFamily="18" charset="0"/>
                <a:cs typeface="Times New Roman" panose="02020603050405020304" pitchFamily="18" charset="0"/>
              </a:rPr>
              <a:t>Bu sinyalin frekans bileşenleri için yandaki şekli tekrar inceleyelim.</a:t>
            </a:r>
            <a:endParaRPr lang="tr-TR" dirty="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224117" y="3325986"/>
            <a:ext cx="5131925" cy="2718469"/>
          </a:xfrm>
          <a:prstGeom prst="rect">
            <a:avLst/>
          </a:prstGeom>
        </p:spPr>
      </p:pic>
      <p:pic>
        <p:nvPicPr>
          <p:cNvPr id="6" name="Resim 5"/>
          <p:cNvPicPr>
            <a:picLocks noChangeAspect="1"/>
          </p:cNvPicPr>
          <p:nvPr/>
        </p:nvPicPr>
        <p:blipFill>
          <a:blip r:embed="rId3"/>
          <a:stretch>
            <a:fillRect/>
          </a:stretch>
        </p:blipFill>
        <p:spPr>
          <a:xfrm>
            <a:off x="5565215" y="3325986"/>
            <a:ext cx="2675733" cy="3325824"/>
          </a:xfrm>
          <a:prstGeom prst="rect">
            <a:avLst/>
          </a:prstGeom>
        </p:spPr>
      </p:pic>
      <p:pic>
        <p:nvPicPr>
          <p:cNvPr id="7" name="Resim 6"/>
          <p:cNvPicPr>
            <a:picLocks noChangeAspect="1"/>
          </p:cNvPicPr>
          <p:nvPr/>
        </p:nvPicPr>
        <p:blipFill>
          <a:blip r:embed="rId4"/>
          <a:stretch>
            <a:fillRect/>
          </a:stretch>
        </p:blipFill>
        <p:spPr>
          <a:xfrm>
            <a:off x="8450121" y="3325986"/>
            <a:ext cx="3541289" cy="2879705"/>
          </a:xfrm>
          <a:prstGeom prst="rect">
            <a:avLst/>
          </a:prstGeom>
        </p:spPr>
      </p:pic>
    </p:spTree>
    <p:extLst>
      <p:ext uri="{BB962C8B-B14F-4D97-AF65-F5344CB8AC3E}">
        <p14:creationId xmlns:p14="http://schemas.microsoft.com/office/powerpoint/2010/main" val="1465576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Tek bileşenleri eklersek</a:t>
            </a: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r>
              <a:rPr lang="tr-TR" dirty="0" smtClean="0">
                <a:solidFill>
                  <a:schemeClr val="bg1"/>
                </a:solidFill>
                <a:latin typeface="Times New Roman" panose="02020603050405020304" pitchFamily="18" charset="0"/>
                <a:cs typeface="Times New Roman" panose="02020603050405020304" pitchFamily="18" charset="0"/>
              </a:rPr>
              <a:t>Bu dalga formu </a:t>
            </a:r>
            <a:r>
              <a:rPr lang="tr-TR" b="1" dirty="0" smtClean="0">
                <a:solidFill>
                  <a:schemeClr val="bg1"/>
                </a:solidFill>
                <a:latin typeface="Times New Roman" panose="02020603050405020304" pitchFamily="18" charset="0"/>
                <a:cs typeface="Times New Roman" panose="02020603050405020304" pitchFamily="18" charset="0"/>
              </a:rPr>
              <a:t>sonsuz</a:t>
            </a:r>
            <a:r>
              <a:rPr lang="tr-TR" dirty="0" smtClean="0">
                <a:solidFill>
                  <a:schemeClr val="bg1"/>
                </a:solidFill>
                <a:latin typeface="Times New Roman" panose="02020603050405020304" pitchFamily="18" charset="0"/>
                <a:cs typeface="Times New Roman" panose="02020603050405020304" pitchFamily="18" charset="0"/>
              </a:rPr>
              <a:t> sayıda frekans bileşenine sahiptir.</a:t>
            </a:r>
          </a:p>
          <a:p>
            <a:r>
              <a:rPr lang="tr-TR" b="1" dirty="0" smtClean="0">
                <a:solidFill>
                  <a:schemeClr val="bg1"/>
                </a:solidFill>
                <a:latin typeface="Times New Roman" panose="02020603050405020304" pitchFamily="18" charset="0"/>
                <a:cs typeface="Times New Roman" panose="02020603050405020304" pitchFamily="18" charset="0"/>
              </a:rPr>
              <a:t>Sonsuz</a:t>
            </a:r>
            <a:r>
              <a:rPr lang="tr-TR" dirty="0" smtClean="0">
                <a:solidFill>
                  <a:schemeClr val="bg1"/>
                </a:solidFill>
                <a:latin typeface="Times New Roman" panose="02020603050405020304" pitchFamily="18" charset="0"/>
                <a:cs typeface="Times New Roman" panose="02020603050405020304" pitchFamily="18" charset="0"/>
              </a:rPr>
              <a:t> </a:t>
            </a:r>
            <a:r>
              <a:rPr lang="tr-TR" dirty="0">
                <a:solidFill>
                  <a:schemeClr val="bg1"/>
                </a:solidFill>
                <a:latin typeface="Times New Roman" panose="02020603050405020304" pitchFamily="18" charset="0"/>
                <a:cs typeface="Times New Roman" panose="02020603050405020304" pitchFamily="18" charset="0"/>
              </a:rPr>
              <a:t>bant </a:t>
            </a:r>
            <a:r>
              <a:rPr lang="tr-TR" dirty="0" smtClean="0">
                <a:solidFill>
                  <a:schemeClr val="bg1"/>
                </a:solidFill>
                <a:latin typeface="Times New Roman" panose="02020603050405020304" pitchFamily="18" charset="0"/>
                <a:cs typeface="Times New Roman" panose="02020603050405020304" pitchFamily="18" charset="0"/>
              </a:rPr>
              <a:t>genişliği</a:t>
            </a:r>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2759280"/>
              </p:ext>
            </p:extLst>
          </p:nvPr>
        </p:nvGraphicFramePr>
        <p:xfrm>
          <a:off x="6821043" y="2962154"/>
          <a:ext cx="4276970" cy="986993"/>
        </p:xfrm>
        <a:graphic>
          <a:graphicData uri="http://schemas.openxmlformats.org/presentationml/2006/ole">
            <mc:AlternateContent xmlns:mc="http://schemas.openxmlformats.org/markup-compatibility/2006">
              <mc:Choice xmlns:v="urn:schemas-microsoft-com:vml" Requires="v">
                <p:oleObj spid="_x0000_s2062" name="Equation" r:id="rId3" imgW="3466800" imgH="799920" progId="Equation.DSMT4">
                  <p:embed/>
                </p:oleObj>
              </mc:Choice>
              <mc:Fallback>
                <p:oleObj name="Equation" r:id="rId3" imgW="3466800" imgH="799920" progId="Equation.DSMT4">
                  <p:embed/>
                  <p:pic>
                    <p:nvPicPr>
                      <p:cNvPr id="0" name=""/>
                      <p:cNvPicPr/>
                      <p:nvPr/>
                    </p:nvPicPr>
                    <p:blipFill>
                      <a:blip r:embed="rId4"/>
                      <a:stretch>
                        <a:fillRect/>
                      </a:stretch>
                    </p:blipFill>
                    <p:spPr>
                      <a:xfrm>
                        <a:off x="6821043" y="2962154"/>
                        <a:ext cx="4276970" cy="986993"/>
                      </a:xfrm>
                      <a:prstGeom prst="rect">
                        <a:avLst/>
                      </a:prstGeom>
                    </p:spPr>
                  </p:pic>
                </p:oleObj>
              </mc:Fallback>
            </mc:AlternateContent>
          </a:graphicData>
        </a:graphic>
      </p:graphicFrame>
      <p:pic>
        <p:nvPicPr>
          <p:cNvPr id="7" name="Resim 7"/>
          <p:cNvPicPr>
            <a:picLocks noChangeAspect="1"/>
          </p:cNvPicPr>
          <p:nvPr/>
        </p:nvPicPr>
        <p:blipFill>
          <a:blip r:embed="rId5"/>
          <a:stretch>
            <a:fillRect/>
          </a:stretch>
        </p:blipFill>
        <p:spPr>
          <a:xfrm>
            <a:off x="1025663" y="2542887"/>
            <a:ext cx="4579895" cy="1825526"/>
          </a:xfrm>
          <a:prstGeom prst="rect">
            <a:avLst/>
          </a:prstGeom>
        </p:spPr>
      </p:pic>
    </p:spTree>
    <p:extLst>
      <p:ext uri="{BB962C8B-B14F-4D97-AF65-F5344CB8AC3E}">
        <p14:creationId xmlns:p14="http://schemas.microsoft.com/office/powerpoint/2010/main" val="3017024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Örnek: Sayısal bir sistem  4 MHz </a:t>
                </a:r>
                <a:r>
                  <a:rPr lang="tr-TR" dirty="0" err="1" smtClean="0">
                    <a:solidFill>
                      <a:schemeClr val="bg1"/>
                    </a:solidFill>
                    <a:latin typeface="Times New Roman" panose="02020603050405020304" pitchFamily="18" charset="0"/>
                    <a:cs typeface="Times New Roman" panose="02020603050405020304" pitchFamily="18" charset="0"/>
                  </a:rPr>
                  <a:t>lik</a:t>
                </a:r>
                <a:r>
                  <a:rPr lang="tr-TR" dirty="0" smtClean="0">
                    <a:solidFill>
                      <a:schemeClr val="bg1"/>
                    </a:solidFill>
                    <a:latin typeface="Times New Roman" panose="02020603050405020304" pitchFamily="18" charset="0"/>
                    <a:cs typeface="Times New Roman" panose="02020603050405020304" pitchFamily="18" charset="0"/>
                  </a:rPr>
                  <a:t> bant genişliği ile veri iletme kapasitesine sahiptir. Aşağıdaki dalga formu ile elde edilebilecek veri oranı nedir?</a:t>
                </a: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pPr marL="0" indent="0">
                  <a:buNone/>
                </a:pPr>
                <a:r>
                  <a:rPr lang="tr-TR" b="1" dirty="0" smtClean="0">
                    <a:solidFill>
                      <a:schemeClr val="bg1"/>
                    </a:solidFill>
                    <a:latin typeface="Times New Roman" panose="02020603050405020304" pitchFamily="18" charset="0"/>
                    <a:cs typeface="Times New Roman" panose="02020603050405020304" pitchFamily="18" charset="0"/>
                  </a:rPr>
                  <a:t>Durum 1: </a:t>
                </a:r>
                <a:r>
                  <a:rPr lang="tr-TR" dirty="0" smtClean="0">
                    <a:solidFill>
                      <a:schemeClr val="bg1"/>
                    </a:solidFill>
                    <a:latin typeface="Times New Roman" panose="02020603050405020304" pitchFamily="18" charset="0"/>
                    <a:cs typeface="Times New Roman" panose="02020603050405020304" pitchFamily="18" charset="0"/>
                  </a:rPr>
                  <a:t>Dalga formunun 2. şekil olduğunu varsayalım, temel frekans</a:t>
                </a:r>
                <a14:m>
                  <m:oMath xmlns:m="http://schemas.openxmlformats.org/officeDocument/2006/math">
                    <m:r>
                      <a:rPr lang="tr-TR" b="0" i="0" smtClean="0">
                        <a:solidFill>
                          <a:schemeClr val="bg1"/>
                        </a:solidFill>
                        <a:latin typeface="Cambria Math" panose="02040503050406030204" pitchFamily="18" charset="0"/>
                        <a:cs typeface="Times New Roman" panose="02020603050405020304" pitchFamily="18" charset="0"/>
                      </a:rPr>
                      <m:t> </m:t>
                    </m:r>
                    <m:r>
                      <a:rPr lang="tr-TR" b="0" i="1" smtClean="0">
                        <a:solidFill>
                          <a:schemeClr val="bg1"/>
                        </a:solidFill>
                        <a:latin typeface="Cambria Math" panose="02040503050406030204" pitchFamily="18" charset="0"/>
                        <a:cs typeface="Times New Roman" panose="02020603050405020304" pitchFamily="18" charset="0"/>
                      </a:rPr>
                      <m:t>𝑓</m:t>
                    </m:r>
                    <m:r>
                      <a:rPr lang="tr-TR" i="1" smtClean="0">
                        <a:solidFill>
                          <a:schemeClr val="bg1"/>
                        </a:solidFill>
                        <a:latin typeface="Cambria Math" panose="02040503050406030204" pitchFamily="18" charset="0"/>
                        <a:cs typeface="Times New Roman" panose="02020603050405020304" pitchFamily="18" charset="0"/>
                      </a:rPr>
                      <m:t>=</m:t>
                    </m:r>
                    <m:sSup>
                      <m:sSupPr>
                        <m:ctrlPr>
                          <a:rPr lang="tr-TR" i="1" smtClean="0">
                            <a:solidFill>
                              <a:schemeClr val="bg1"/>
                            </a:solidFill>
                            <a:latin typeface="Cambria Math" panose="02040503050406030204" pitchFamily="18" charset="0"/>
                            <a:cs typeface="Times New Roman" panose="02020603050405020304" pitchFamily="18" charset="0"/>
                          </a:rPr>
                        </m:ctrlPr>
                      </m:sSupPr>
                      <m:e>
                        <m:r>
                          <a:rPr lang="tr-TR" b="0" i="1" smtClean="0">
                            <a:solidFill>
                              <a:schemeClr val="bg1"/>
                            </a:solidFill>
                            <a:latin typeface="Cambria Math" panose="02040503050406030204" pitchFamily="18" charset="0"/>
                            <a:cs typeface="Times New Roman" panose="02020603050405020304" pitchFamily="18" charset="0"/>
                          </a:rPr>
                          <m:t>10</m:t>
                        </m:r>
                      </m:e>
                      <m:sup>
                        <m:r>
                          <a:rPr lang="tr-TR" b="0" i="1" smtClean="0">
                            <a:solidFill>
                              <a:schemeClr val="bg1"/>
                            </a:solidFill>
                            <a:latin typeface="Cambria Math" panose="02040503050406030204" pitchFamily="18" charset="0"/>
                            <a:cs typeface="Times New Roman" panose="02020603050405020304" pitchFamily="18" charset="0"/>
                          </a:rPr>
                          <m:t>6</m:t>
                        </m:r>
                      </m:sup>
                    </m:sSup>
                  </m:oMath>
                </a14:m>
                <a:r>
                  <a:rPr lang="tr-TR" dirty="0" smtClean="0">
                    <a:solidFill>
                      <a:schemeClr val="bg1"/>
                    </a:solidFill>
                    <a:latin typeface="Times New Roman" panose="02020603050405020304" pitchFamily="18" charset="0"/>
                    <a:cs typeface="Times New Roman" panose="02020603050405020304" pitchFamily="18" charset="0"/>
                  </a:rPr>
                  <a:t> ise;</a:t>
                </a:r>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l="-676" t="-1552"/>
                </a:stretch>
              </a:blipFill>
            </p:spPr>
            <p:txBody>
              <a:bodyPr/>
              <a:lstStyle/>
              <a:p>
                <a:r>
                  <a:rPr lang="tr-TR">
                    <a:noFill/>
                  </a:rPr>
                  <a:t> </a:t>
                </a:r>
              </a:p>
            </p:txBody>
          </p:sp>
        </mc:Fallback>
      </mc:AlternateContent>
      <p:pic>
        <p:nvPicPr>
          <p:cNvPr id="6" name="Resim 5"/>
          <p:cNvPicPr>
            <a:picLocks noChangeAspect="1"/>
          </p:cNvPicPr>
          <p:nvPr/>
        </p:nvPicPr>
        <p:blipFill>
          <a:blip r:embed="rId3"/>
          <a:stretch>
            <a:fillRect/>
          </a:stretch>
        </p:blipFill>
        <p:spPr>
          <a:xfrm>
            <a:off x="6718864" y="2746104"/>
            <a:ext cx="4776247" cy="1816547"/>
          </a:xfrm>
          <a:prstGeom prst="rect">
            <a:avLst/>
          </a:prstGeom>
        </p:spPr>
      </p:pic>
      <p:pic>
        <p:nvPicPr>
          <p:cNvPr id="7" name="Resim 6"/>
          <p:cNvPicPr>
            <a:picLocks noChangeAspect="1"/>
          </p:cNvPicPr>
          <p:nvPr/>
        </p:nvPicPr>
        <p:blipFill>
          <a:blip r:embed="rId4"/>
          <a:stretch>
            <a:fillRect/>
          </a:stretch>
        </p:blipFill>
        <p:spPr>
          <a:xfrm>
            <a:off x="379996" y="5699075"/>
            <a:ext cx="4268135" cy="952735"/>
          </a:xfrm>
          <a:prstGeom prst="rect">
            <a:avLst/>
          </a:prstGeom>
        </p:spPr>
      </p:pic>
      <mc:AlternateContent xmlns:mc="http://schemas.openxmlformats.org/markup-compatibility/2006" xmlns:a14="http://schemas.microsoft.com/office/drawing/2010/main">
        <mc:Choice Requires="a14">
          <p:sp>
            <p:nvSpPr>
              <p:cNvPr id="5" name="Metin kutusu 4"/>
              <p:cNvSpPr txBox="1"/>
              <p:nvPr/>
            </p:nvSpPr>
            <p:spPr>
              <a:xfrm>
                <a:off x="5240655" y="6033986"/>
                <a:ext cx="169610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den>
                      </m:f>
                      <m:r>
                        <a:rPr lang="tr-TR" b="0" i="1" smtClean="0">
                          <a:solidFill>
                            <a:schemeClr val="bg1"/>
                          </a:solidFill>
                          <a:latin typeface="Cambria Math" panose="02040503050406030204" pitchFamily="18" charset="0"/>
                        </a:rPr>
                        <m:t>=1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oMath>
                  </m:oMathPara>
                </a14:m>
                <a:endParaRPr lang="tr-TR" dirty="0">
                  <a:solidFill>
                    <a:schemeClr val="bg1"/>
                  </a:solidFill>
                </a:endParaRPr>
              </a:p>
            </p:txBody>
          </p:sp>
        </mc:Choice>
        <mc:Fallback xmlns="">
          <p:sp>
            <p:nvSpPr>
              <p:cNvPr id="5" name="Metin kutusu 4"/>
              <p:cNvSpPr txBox="1">
                <a:spLocks noRot="1" noChangeAspect="1" noMove="1" noResize="1" noEditPoints="1" noAdjustHandles="1" noChangeArrowheads="1" noChangeShapeType="1" noTextEdit="1"/>
              </p:cNvSpPr>
              <p:nvPr/>
            </p:nvSpPr>
            <p:spPr>
              <a:xfrm>
                <a:off x="5240655" y="6033986"/>
                <a:ext cx="1696105" cy="520399"/>
              </a:xfrm>
              <a:prstGeom prst="rect">
                <a:avLst/>
              </a:prstGeom>
              <a:blipFill rotWithShape="0">
                <a:blip r:embed="rId5"/>
                <a:stretch>
                  <a:fillRect/>
                </a:stretch>
              </a:blipFill>
            </p:spPr>
            <p:txBody>
              <a:bodyPr/>
              <a:lstStyle/>
              <a:p>
                <a:r>
                  <a:rPr lang="tr-TR">
                    <a:noFill/>
                  </a:rPr>
                  <a:t> </a:t>
                </a:r>
              </a:p>
            </p:txBody>
          </p:sp>
        </mc:Fallback>
      </mc:AlternateContent>
      <p:pic>
        <p:nvPicPr>
          <p:cNvPr id="8" name="Resim 7"/>
          <p:cNvPicPr>
            <a:picLocks noChangeAspect="1"/>
          </p:cNvPicPr>
          <p:nvPr/>
        </p:nvPicPr>
        <p:blipFill>
          <a:blip r:embed="rId6"/>
          <a:stretch>
            <a:fillRect/>
          </a:stretch>
        </p:blipFill>
        <p:spPr>
          <a:xfrm>
            <a:off x="224117" y="2746104"/>
            <a:ext cx="4579895" cy="1825526"/>
          </a:xfrm>
          <a:prstGeom prst="rect">
            <a:avLst/>
          </a:prstGeom>
        </p:spPr>
      </p:pic>
      <p:sp>
        <p:nvSpPr>
          <p:cNvPr id="12" name="Metin kutusu 11"/>
          <p:cNvSpPr txBox="1"/>
          <p:nvPr/>
        </p:nvSpPr>
        <p:spPr>
          <a:xfrm>
            <a:off x="4804012" y="3008046"/>
            <a:ext cx="1914852" cy="923330"/>
          </a:xfrm>
          <a:prstGeom prst="rect">
            <a:avLst/>
          </a:prstGeom>
          <a:noFill/>
        </p:spPr>
        <p:txBody>
          <a:bodyPr wrap="square" rtlCol="0">
            <a:spAutoFit/>
          </a:bodyPr>
          <a:lstStyle/>
          <a:p>
            <a:pPr algn="ctr"/>
            <a:r>
              <a:rPr lang="tr-TR" dirty="0" smtClean="0">
                <a:solidFill>
                  <a:schemeClr val="bg1"/>
                </a:solidFill>
              </a:rPr>
              <a:t>Bu sinyali yandaki sinyal gibi düşünelim. </a:t>
            </a:r>
            <a:endParaRPr lang="tr-TR" dirty="0">
              <a:solidFill>
                <a:schemeClr val="bg1"/>
              </a:solidFill>
            </a:endParaRPr>
          </a:p>
        </p:txBody>
      </p:sp>
      <p:sp>
        <p:nvSpPr>
          <p:cNvPr id="13" name="Metin kutusu 12"/>
          <p:cNvSpPr txBox="1"/>
          <p:nvPr/>
        </p:nvSpPr>
        <p:spPr>
          <a:xfrm>
            <a:off x="7306464" y="6109520"/>
            <a:ext cx="4473388" cy="369332"/>
          </a:xfrm>
          <a:prstGeom prst="rect">
            <a:avLst/>
          </a:prstGeom>
          <a:noFill/>
        </p:spPr>
        <p:txBody>
          <a:bodyPr wrap="square" rtlCol="0">
            <a:spAutoFit/>
          </a:bodyPr>
          <a:lstStyle/>
          <a:p>
            <a:pPr algn="ctr"/>
            <a:r>
              <a:rPr lang="tr-TR" dirty="0" smtClean="0">
                <a:solidFill>
                  <a:schemeClr val="bg1"/>
                </a:solidFill>
              </a:rPr>
              <a:t>1 bit 0.5 µs dolayısıyla veri oranı </a:t>
            </a:r>
            <a:r>
              <a:rPr lang="tr-TR" b="1" dirty="0" smtClean="0">
                <a:solidFill>
                  <a:schemeClr val="bg1"/>
                </a:solidFill>
              </a:rPr>
              <a:t>2 </a:t>
            </a:r>
            <a:r>
              <a:rPr lang="tr-TR" b="1" dirty="0" err="1" smtClean="0">
                <a:solidFill>
                  <a:schemeClr val="bg1"/>
                </a:solidFill>
              </a:rPr>
              <a:t>Mbps</a:t>
            </a:r>
            <a:r>
              <a:rPr lang="tr-TR" b="1" dirty="0" smtClean="0">
                <a:solidFill>
                  <a:schemeClr val="bg1"/>
                </a:solidFill>
              </a:rPr>
              <a:t> </a:t>
            </a:r>
            <a:r>
              <a:rPr lang="tr-TR" dirty="0" smtClean="0">
                <a:solidFill>
                  <a:schemeClr val="bg1"/>
                </a:solidFill>
              </a:rPr>
              <a:t>olur. </a:t>
            </a:r>
            <a:endParaRPr lang="tr-TR" dirty="0">
              <a:solidFill>
                <a:schemeClr val="bg1"/>
              </a:solidFill>
            </a:endParaRPr>
          </a:p>
        </p:txBody>
      </p:sp>
      <p:sp>
        <p:nvSpPr>
          <p:cNvPr id="10" name="Metin kutusu 13"/>
          <p:cNvSpPr txBox="1"/>
          <p:nvPr/>
        </p:nvSpPr>
        <p:spPr>
          <a:xfrm>
            <a:off x="5240655" y="5593163"/>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mc:AlternateContent xmlns:mc="http://schemas.openxmlformats.org/markup-compatibility/2006" xmlns:a14="http://schemas.microsoft.com/office/drawing/2010/main">
        <mc:Choice Requires="a14">
          <p:sp>
            <p:nvSpPr>
              <p:cNvPr id="4" name="Rectangle 3"/>
              <p:cNvSpPr/>
              <p:nvPr/>
            </p:nvSpPr>
            <p:spPr>
              <a:xfrm>
                <a:off x="7587791" y="5566268"/>
                <a:ext cx="24669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i="1" dirty="0">
                          <a:solidFill>
                            <a:schemeClr val="bg1"/>
                          </a:solidFill>
                          <a:latin typeface="Cambria Math" panose="02040503050406030204" pitchFamily="18" charset="0"/>
                          <a:cs typeface="Times New Roman" panose="02020603050405020304" pitchFamily="18" charset="0"/>
                        </a:rPr>
                        <m:t>5</m:t>
                      </m:r>
                      <m:r>
                        <a:rPr lang="tr-TR" i="1" dirty="0">
                          <a:solidFill>
                            <a:schemeClr val="bg1"/>
                          </a:solidFill>
                          <a:latin typeface="Cambria Math" panose="02040503050406030204" pitchFamily="18" charset="0"/>
                          <a:cs typeface="Times New Roman" panose="02020603050405020304" pitchFamily="18" charset="0"/>
                        </a:rPr>
                        <m:t>𝑥</m:t>
                      </m:r>
                      <m:sSup>
                        <m:sSupPr>
                          <m:ctrlPr>
                            <a:rPr lang="tr-TR" i="1" dirty="0">
                              <a:solidFill>
                                <a:schemeClr val="bg1"/>
                              </a:solidFill>
                              <a:latin typeface="Cambria Math" panose="02040503050406030204" pitchFamily="18" charset="0"/>
                              <a:cs typeface="Times New Roman" panose="02020603050405020304" pitchFamily="18" charset="0"/>
                            </a:rPr>
                          </m:ctrlPr>
                        </m:sSupPr>
                        <m:e>
                          <m:r>
                            <a:rPr lang="tr-TR" i="1" dirty="0">
                              <a:solidFill>
                                <a:schemeClr val="bg1"/>
                              </a:solidFill>
                              <a:latin typeface="Cambria Math" panose="02040503050406030204" pitchFamily="18" charset="0"/>
                              <a:cs typeface="Times New Roman" panose="02020603050405020304" pitchFamily="18" charset="0"/>
                            </a:rPr>
                            <m:t>10</m:t>
                          </m:r>
                        </m:e>
                        <m:sup>
                          <m:r>
                            <a:rPr lang="tr-TR" i="1" dirty="0">
                              <a:solidFill>
                                <a:schemeClr val="bg1"/>
                              </a:solidFill>
                              <a:latin typeface="Cambria Math" panose="02040503050406030204" pitchFamily="18" charset="0"/>
                              <a:cs typeface="Times New Roman" panose="02020603050405020304" pitchFamily="18" charset="0"/>
                            </a:rPr>
                            <m:t>6</m:t>
                          </m:r>
                        </m:sup>
                      </m:sSup>
                      <m:r>
                        <a:rPr lang="tr-TR" i="1" dirty="0">
                          <a:solidFill>
                            <a:schemeClr val="bg1"/>
                          </a:solidFill>
                          <a:latin typeface="Cambria Math" panose="02040503050406030204" pitchFamily="18" charset="0"/>
                          <a:cs typeface="Times New Roman" panose="02020603050405020304" pitchFamily="18" charset="0"/>
                        </a:rPr>
                        <m:t>−</m:t>
                      </m:r>
                      <m:sSup>
                        <m:sSupPr>
                          <m:ctrlPr>
                            <a:rPr lang="tr-TR" i="1" dirty="0">
                              <a:solidFill>
                                <a:schemeClr val="bg1"/>
                              </a:solidFill>
                              <a:latin typeface="Cambria Math" panose="02040503050406030204" pitchFamily="18" charset="0"/>
                              <a:cs typeface="Times New Roman" panose="02020603050405020304" pitchFamily="18" charset="0"/>
                            </a:rPr>
                          </m:ctrlPr>
                        </m:sSupPr>
                        <m:e>
                          <m:r>
                            <a:rPr lang="tr-TR" i="1" dirty="0">
                              <a:solidFill>
                                <a:schemeClr val="bg1"/>
                              </a:solidFill>
                              <a:latin typeface="Cambria Math" panose="02040503050406030204" pitchFamily="18" charset="0"/>
                              <a:cs typeface="Times New Roman" panose="02020603050405020304" pitchFamily="18" charset="0"/>
                            </a:rPr>
                            <m:t>10</m:t>
                          </m:r>
                        </m:e>
                        <m:sup>
                          <m:r>
                            <a:rPr lang="tr-TR" i="1" dirty="0">
                              <a:solidFill>
                                <a:schemeClr val="bg1"/>
                              </a:solidFill>
                              <a:latin typeface="Cambria Math" panose="02040503050406030204" pitchFamily="18" charset="0"/>
                              <a:cs typeface="Times New Roman" panose="02020603050405020304" pitchFamily="18" charset="0"/>
                            </a:rPr>
                            <m:t>6</m:t>
                          </m:r>
                        </m:sup>
                      </m:sSup>
                      <m:r>
                        <a:rPr lang="tr-TR" i="1" dirty="0">
                          <a:solidFill>
                            <a:schemeClr val="bg1"/>
                          </a:solidFill>
                          <a:latin typeface="Cambria Math" panose="02040503050406030204" pitchFamily="18" charset="0"/>
                          <a:cs typeface="Times New Roman" panose="02020603050405020304" pitchFamily="18" charset="0"/>
                        </a:rPr>
                        <m:t>=4 </m:t>
                      </m:r>
                      <m:r>
                        <a:rPr lang="tr-TR" i="1" dirty="0">
                          <a:solidFill>
                            <a:schemeClr val="bg1"/>
                          </a:solidFill>
                          <a:latin typeface="Cambria Math" panose="02040503050406030204" pitchFamily="18" charset="0"/>
                          <a:cs typeface="Times New Roman" panose="02020603050405020304" pitchFamily="18" charset="0"/>
                        </a:rPr>
                        <m:t>𝑀𝐻𝑧</m:t>
                      </m:r>
                    </m:oMath>
                  </m:oMathPara>
                </a14:m>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587791" y="5566268"/>
                <a:ext cx="2466957" cy="369332"/>
              </a:xfrm>
              <a:prstGeom prst="rect">
                <a:avLst/>
              </a:prstGeom>
              <a:blipFill rotWithShape="0">
                <a:blip r:embed="rId7"/>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87787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2"/>
            <a:ext cx="11729183" cy="4812578"/>
          </a:xfrm>
        </p:spPr>
        <p:txBody>
          <a:bodyPr>
            <a:normAutofit/>
          </a:bodyPr>
          <a:lstStyle/>
          <a:p>
            <a:pPr lvl="1"/>
            <a:r>
              <a:rPr lang="tr-TR" b="1" dirty="0" smtClean="0">
                <a:solidFill>
                  <a:schemeClr val="bg1"/>
                </a:solidFill>
                <a:latin typeface="Times New Roman" panose="02020603050405020304" pitchFamily="18" charset="0"/>
                <a:cs typeface="Times New Roman" panose="02020603050405020304" pitchFamily="18" charset="0"/>
              </a:rPr>
              <a:t>Durum 2: </a:t>
            </a:r>
            <a:r>
              <a:rPr lang="tr-TR" dirty="0" smtClean="0">
                <a:solidFill>
                  <a:schemeClr val="bg1"/>
                </a:solidFill>
                <a:latin typeface="Times New Roman" panose="02020603050405020304" pitchFamily="18" charset="0"/>
                <a:cs typeface="Times New Roman" panose="02020603050405020304" pitchFamily="18" charset="0"/>
              </a:rPr>
              <a:t>Bant genişliğinin 8 MHz olduğunu varsayalım.   f=2 MHz olsun.</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r>
              <a:rPr lang="tr-TR" b="1" dirty="0" smtClean="0">
                <a:solidFill>
                  <a:schemeClr val="bg1"/>
                </a:solidFill>
                <a:latin typeface="Times New Roman" panose="02020603050405020304" pitchFamily="18" charset="0"/>
                <a:cs typeface="Times New Roman" panose="02020603050405020304" pitchFamily="18" charset="0"/>
              </a:rPr>
              <a:t>Durum 3: </a:t>
            </a:r>
            <a:r>
              <a:rPr lang="tr-TR" dirty="0" smtClean="0">
                <a:solidFill>
                  <a:schemeClr val="bg1"/>
                </a:solidFill>
                <a:latin typeface="Times New Roman" panose="02020603050405020304" pitchFamily="18" charset="0"/>
                <a:cs typeface="Times New Roman" panose="02020603050405020304" pitchFamily="18" charset="0"/>
              </a:rPr>
              <a:t>Kare dalga yerine kullanılacak sinyalin aşağıdaki gibi olduğunu </a:t>
            </a:r>
            <a:r>
              <a:rPr lang="tr-TR" dirty="0">
                <a:solidFill>
                  <a:schemeClr val="bg1"/>
                </a:solidFill>
                <a:latin typeface="Times New Roman" panose="02020603050405020304" pitchFamily="18" charset="0"/>
                <a:cs typeface="Times New Roman" panose="02020603050405020304" pitchFamily="18" charset="0"/>
              </a:rPr>
              <a:t>düşünelim. f=2 MHz </a:t>
            </a:r>
            <a:r>
              <a:rPr lang="tr-TR" dirty="0" smtClean="0">
                <a:solidFill>
                  <a:schemeClr val="bg1"/>
                </a:solidFill>
                <a:latin typeface="Times New Roman" panose="02020603050405020304" pitchFamily="18" charset="0"/>
                <a:cs typeface="Times New Roman" panose="02020603050405020304" pitchFamily="18" charset="0"/>
              </a:rPr>
              <a:t>olsun.</a:t>
            </a:r>
          </a:p>
        </p:txBody>
      </p:sp>
      <p:pic>
        <p:nvPicPr>
          <p:cNvPr id="4" name="Resim 3"/>
          <p:cNvPicPr>
            <a:picLocks noChangeAspect="1"/>
          </p:cNvPicPr>
          <p:nvPr/>
        </p:nvPicPr>
        <p:blipFill>
          <a:blip r:embed="rId2"/>
          <a:stretch>
            <a:fillRect/>
          </a:stretch>
        </p:blipFill>
        <p:spPr>
          <a:xfrm>
            <a:off x="521881" y="2436572"/>
            <a:ext cx="4255275" cy="1712288"/>
          </a:xfrm>
          <a:prstGeom prst="rect">
            <a:avLst/>
          </a:prstGeom>
        </p:spPr>
      </p:pic>
      <mc:AlternateContent xmlns:mc="http://schemas.openxmlformats.org/markup-compatibility/2006" xmlns:a14="http://schemas.microsoft.com/office/drawing/2010/main">
        <mc:Choice Requires="a14">
          <p:sp>
            <p:nvSpPr>
              <p:cNvPr id="6" name="Metin kutusu 5"/>
              <p:cNvSpPr txBox="1"/>
              <p:nvPr/>
            </p:nvSpPr>
            <p:spPr>
              <a:xfrm>
                <a:off x="8365228" y="2702813"/>
                <a:ext cx="2548198" cy="2769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5</m:t>
                    </m:r>
                    <m:r>
                      <a:rPr lang="tr-TR" b="0" i="1" smtClean="0">
                        <a:solidFill>
                          <a:schemeClr val="bg1"/>
                        </a:solidFill>
                        <a:latin typeface="Cambria Math" panose="02040503050406030204" pitchFamily="18" charset="0"/>
                      </a:rPr>
                      <m:t>𝑥</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𝑥</m:t>
                    </m:r>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r>
                      <a:rPr lang="tr-TR" b="0" i="1" smtClean="0">
                        <a:solidFill>
                          <a:schemeClr val="bg1"/>
                        </a:solidFill>
                        <a:latin typeface="Cambria Math" panose="02040503050406030204" pitchFamily="18" charset="0"/>
                      </a:rPr>
                      <m:t>−</m:t>
                    </m:r>
                    <m:r>
                      <a:rPr lang="tr-TR" i="1">
                        <a:solidFill>
                          <a:schemeClr val="bg1"/>
                        </a:solidFill>
                        <a:latin typeface="Cambria Math" panose="02040503050406030204" pitchFamily="18" charset="0"/>
                      </a:rPr>
                      <m:t>2</m:t>
                    </m:r>
                    <m:r>
                      <a:rPr lang="tr-TR" i="1">
                        <a:solidFill>
                          <a:schemeClr val="bg1"/>
                        </a:solidFill>
                        <a:latin typeface="Cambria Math" panose="02040503050406030204" pitchFamily="18" charset="0"/>
                      </a:rPr>
                      <m:t>𝑥</m:t>
                    </m:r>
                    <m:sSup>
                      <m:sSupPr>
                        <m:ctrlPr>
                          <a:rPr lang="tr-TR" i="1">
                            <a:solidFill>
                              <a:schemeClr val="bg1"/>
                            </a:solidFill>
                            <a:latin typeface="Cambria Math" panose="02040503050406030204" pitchFamily="18" charset="0"/>
                          </a:rPr>
                        </m:ctrlPr>
                      </m:sSupPr>
                      <m:e>
                        <m:r>
                          <a:rPr lang="tr-TR" i="1">
                            <a:solidFill>
                              <a:schemeClr val="bg1"/>
                            </a:solidFill>
                            <a:latin typeface="Cambria Math" panose="02040503050406030204" pitchFamily="18" charset="0"/>
                          </a:rPr>
                          <m:t>10</m:t>
                        </m:r>
                      </m:e>
                      <m:sup>
                        <m:r>
                          <a:rPr lang="tr-TR" i="1">
                            <a:solidFill>
                              <a:schemeClr val="bg1"/>
                            </a:solidFill>
                            <a:latin typeface="Cambria Math" panose="02040503050406030204" pitchFamily="18" charset="0"/>
                          </a:rPr>
                          <m:t>6</m:t>
                        </m:r>
                      </m:sup>
                    </m:sSup>
                  </m:oMath>
                </a14:m>
                <a:r>
                  <a:rPr lang="tr-TR" dirty="0" smtClean="0">
                    <a:solidFill>
                      <a:schemeClr val="bg1"/>
                    </a:solidFill>
                  </a:rPr>
                  <a:t>= 8 MHz</a:t>
                </a:r>
                <a:endParaRPr lang="tr-TR" dirty="0">
                  <a:solidFill>
                    <a:schemeClr val="bg1"/>
                  </a:solidFill>
                </a:endParaRPr>
              </a:p>
            </p:txBody>
          </p:sp>
        </mc:Choice>
        <mc:Fallback xmlns="">
          <p:sp>
            <p:nvSpPr>
              <p:cNvPr id="6" name="Metin kutusu 5"/>
              <p:cNvSpPr txBox="1">
                <a:spLocks noRot="1" noChangeAspect="1" noMove="1" noResize="1" noEditPoints="1" noAdjustHandles="1" noChangeArrowheads="1" noChangeShapeType="1" noTextEdit="1"/>
              </p:cNvSpPr>
              <p:nvPr/>
            </p:nvSpPr>
            <p:spPr>
              <a:xfrm>
                <a:off x="8365228" y="2702813"/>
                <a:ext cx="2548198" cy="276999"/>
              </a:xfrm>
              <a:prstGeom prst="rect">
                <a:avLst/>
              </a:prstGeom>
              <a:blipFill rotWithShape="0">
                <a:blip r:embed="rId3"/>
                <a:stretch>
                  <a:fillRect l="-3349" t="-28261" r="-5024" b="-5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p:cNvSpPr txBox="1"/>
              <p:nvPr/>
            </p:nvSpPr>
            <p:spPr>
              <a:xfrm>
                <a:off x="5965912" y="3222739"/>
                <a:ext cx="2989344" cy="4238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r>
                          <a:rPr lang="tr-TR" b="0" i="1" smtClean="0">
                            <a:solidFill>
                              <a:schemeClr val="bg1"/>
                            </a:solidFill>
                            <a:latin typeface="Cambria Math" panose="02040503050406030204" pitchFamily="18" charset="0"/>
                          </a:rPr>
                          <m:t>𝑓</m:t>
                        </m:r>
                      </m:den>
                    </m:f>
                    <m:r>
                      <a:rPr lang="tr-TR" b="0" i="1" smtClean="0">
                        <a:solidFill>
                          <a:schemeClr val="bg1"/>
                        </a:solidFill>
                        <a:latin typeface="Cambria Math" panose="02040503050406030204" pitchFamily="18" charset="0"/>
                      </a:rPr>
                      <m:t>=0.5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r>
                      <a:rPr lang="tr-TR" b="0" i="1" smtClean="0">
                        <a:solidFill>
                          <a:schemeClr val="bg1"/>
                        </a:solidFill>
                        <a:latin typeface="Cambria Math" panose="02040503050406030204" pitchFamily="18" charset="0"/>
                        <a:ea typeface="Cambria Math" panose="02040503050406030204" pitchFamily="18" charset="0"/>
                      </a:rPr>
                      <m:t> </m:t>
                    </m:r>
                    <m:r>
                      <a:rPr lang="tr-TR" b="0" i="1" smtClean="0">
                        <a:solidFill>
                          <a:schemeClr val="bg1"/>
                        </a:solidFill>
                        <a:latin typeface="Cambria Math" panose="02040503050406030204" pitchFamily="18" charset="0"/>
                        <a:ea typeface="Cambria Math" panose="02040503050406030204" pitchFamily="18" charset="0"/>
                      </a:rPr>
                      <m:t>𝑖𝑠𝑒</m:t>
                    </m:r>
                    <m:r>
                      <a:rPr lang="tr-TR" b="0" i="1" smtClean="0">
                        <a:solidFill>
                          <a:schemeClr val="bg1"/>
                        </a:solidFill>
                        <a:latin typeface="Cambria Math" panose="02040503050406030204" pitchFamily="18" charset="0"/>
                        <a:ea typeface="Cambria Math" panose="02040503050406030204" pitchFamily="18" charset="0"/>
                      </a:rPr>
                      <m:t> </m:t>
                    </m:r>
                  </m:oMath>
                </a14:m>
                <a:r>
                  <a:rPr lang="tr-TR" dirty="0" smtClean="0">
                    <a:solidFill>
                      <a:schemeClr val="bg1"/>
                    </a:solidFill>
                  </a:rPr>
                  <a:t>1 bit 0.25</a:t>
                </a:r>
                <a:r>
                  <a:rPr lang="tr-TR" dirty="0">
                    <a:solidFill>
                      <a:schemeClr val="bg1"/>
                    </a:solidFill>
                    <a:ea typeface="Cambria Math" panose="02040503050406030204" pitchFamily="18" charset="0"/>
                  </a:rPr>
                  <a:t> </a:t>
                </a:r>
                <a14:m>
                  <m:oMath xmlns:m="http://schemas.openxmlformats.org/officeDocument/2006/math">
                    <m:r>
                      <a:rPr lang="tr-TR" i="1">
                        <a:solidFill>
                          <a:schemeClr val="bg1"/>
                        </a:solidFill>
                        <a:latin typeface="Cambria Math" panose="02040503050406030204" pitchFamily="18" charset="0"/>
                        <a:ea typeface="Cambria Math" panose="02040503050406030204" pitchFamily="18" charset="0"/>
                      </a:rPr>
                      <m:t>𝜇</m:t>
                    </m:r>
                    <m:r>
                      <a:rPr lang="tr-TR" i="1">
                        <a:solidFill>
                          <a:schemeClr val="bg1"/>
                        </a:solidFill>
                        <a:latin typeface="Cambria Math" panose="02040503050406030204" pitchFamily="18" charset="0"/>
                        <a:ea typeface="Cambria Math" panose="02040503050406030204" pitchFamily="18" charset="0"/>
                      </a:rPr>
                      <m:t>𝑠</m:t>
                    </m:r>
                  </m:oMath>
                </a14:m>
                <a:endParaRPr lang="tr-TR" dirty="0">
                  <a:solidFill>
                    <a:schemeClr val="bg1"/>
                  </a:solidFill>
                </a:endParaRPr>
              </a:p>
            </p:txBody>
          </p:sp>
        </mc:Choice>
        <mc:Fallback xmlns="">
          <p:sp>
            <p:nvSpPr>
              <p:cNvPr id="9" name="Metin kutusu 8"/>
              <p:cNvSpPr txBox="1">
                <a:spLocks noRot="1" noChangeAspect="1" noMove="1" noResize="1" noEditPoints="1" noAdjustHandles="1" noChangeArrowheads="1" noChangeShapeType="1" noTextEdit="1"/>
              </p:cNvSpPr>
              <p:nvPr/>
            </p:nvSpPr>
            <p:spPr>
              <a:xfrm>
                <a:off x="5965912" y="3222739"/>
                <a:ext cx="2989344" cy="423899"/>
              </a:xfrm>
              <a:prstGeom prst="rect">
                <a:avLst/>
              </a:prstGeom>
              <a:blipFill rotWithShape="0">
                <a:blip r:embed="rId4"/>
                <a:stretch>
                  <a:fillRect l="-2857" t="-4348" r="-1837" b="-20290"/>
                </a:stretch>
              </a:blipFill>
            </p:spPr>
            <p:txBody>
              <a:bodyPr/>
              <a:lstStyle/>
              <a:p>
                <a:r>
                  <a:rPr lang="tr-TR">
                    <a:noFill/>
                  </a:rPr>
                  <a:t> </a:t>
                </a:r>
              </a:p>
            </p:txBody>
          </p:sp>
        </mc:Fallback>
      </mc:AlternateContent>
      <p:sp>
        <p:nvSpPr>
          <p:cNvPr id="7" name="Metin kutusu 6"/>
          <p:cNvSpPr txBox="1"/>
          <p:nvPr/>
        </p:nvSpPr>
        <p:spPr>
          <a:xfrm>
            <a:off x="5965912" y="3646638"/>
            <a:ext cx="3724467" cy="369332"/>
          </a:xfrm>
          <a:prstGeom prst="rect">
            <a:avLst/>
          </a:prstGeom>
          <a:noFill/>
        </p:spPr>
        <p:txBody>
          <a:bodyPr wrap="square" rtlCol="0">
            <a:spAutoFit/>
          </a:bodyPr>
          <a:lstStyle/>
          <a:p>
            <a:r>
              <a:rPr lang="tr-TR" dirty="0" smtClean="0">
                <a:solidFill>
                  <a:schemeClr val="bg1"/>
                </a:solidFill>
              </a:rPr>
              <a:t>Bu durumda veri oranı </a:t>
            </a:r>
            <a:r>
              <a:rPr lang="tr-TR" b="1" dirty="0" smtClean="0">
                <a:solidFill>
                  <a:schemeClr val="bg1"/>
                </a:solidFill>
              </a:rPr>
              <a:t>4 </a:t>
            </a:r>
            <a:r>
              <a:rPr lang="tr-TR" b="1" dirty="0" err="1" smtClean="0">
                <a:solidFill>
                  <a:schemeClr val="bg1"/>
                </a:solidFill>
              </a:rPr>
              <a:t>Mbps</a:t>
            </a:r>
            <a:endParaRPr lang="tr-TR" b="1" dirty="0">
              <a:solidFill>
                <a:schemeClr val="bg1"/>
              </a:solidFill>
            </a:endParaRPr>
          </a:p>
        </p:txBody>
      </p:sp>
      <p:pic>
        <p:nvPicPr>
          <p:cNvPr id="10" name="Resim 9"/>
          <p:cNvPicPr>
            <a:picLocks noChangeAspect="1"/>
          </p:cNvPicPr>
          <p:nvPr/>
        </p:nvPicPr>
        <p:blipFill>
          <a:blip r:embed="rId5"/>
          <a:stretch>
            <a:fillRect/>
          </a:stretch>
        </p:blipFill>
        <p:spPr>
          <a:xfrm>
            <a:off x="511439" y="4889835"/>
            <a:ext cx="4265717" cy="1761975"/>
          </a:xfrm>
          <a:prstGeom prst="rect">
            <a:avLst/>
          </a:prstGeom>
        </p:spPr>
      </p:pic>
      <mc:AlternateContent xmlns:mc="http://schemas.openxmlformats.org/markup-compatibility/2006" xmlns:a14="http://schemas.microsoft.com/office/drawing/2010/main">
        <mc:Choice Requires="a14">
          <p:sp>
            <p:nvSpPr>
              <p:cNvPr id="12" name="Metin kutusu 11"/>
              <p:cNvSpPr txBox="1"/>
              <p:nvPr/>
            </p:nvSpPr>
            <p:spPr>
              <a:xfrm>
                <a:off x="7591063" y="4889835"/>
                <a:ext cx="2548198" cy="276999"/>
              </a:xfrm>
              <a:prstGeom prst="rect">
                <a:avLst/>
              </a:prstGeom>
              <a:noFill/>
            </p:spPr>
            <p:txBody>
              <a:bodyPr wrap="none" lIns="0" tIns="0" rIns="0" bIns="0" rtlCol="0">
                <a:spAutoFit/>
              </a:bodyPr>
              <a:lstStyle/>
              <a:p>
                <a14:m>
                  <m:oMath xmlns:m="http://schemas.openxmlformats.org/officeDocument/2006/math">
                    <m:r>
                      <a:rPr lang="tr-TR" i="1">
                        <a:solidFill>
                          <a:schemeClr val="bg1"/>
                        </a:solidFill>
                        <a:latin typeface="Cambria Math" panose="02040503050406030204" pitchFamily="18" charset="0"/>
                      </a:rPr>
                      <m:t>3</m:t>
                    </m:r>
                    <m:r>
                      <a:rPr lang="tr-TR" b="0" i="1" smtClean="0">
                        <a:solidFill>
                          <a:schemeClr val="bg1"/>
                        </a:solidFill>
                        <a:latin typeface="Cambria Math" panose="02040503050406030204" pitchFamily="18" charset="0"/>
                      </a:rPr>
                      <m:t>𝑥</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𝑥</m:t>
                    </m:r>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r>
                      <a:rPr lang="tr-TR" b="0" i="1" smtClean="0">
                        <a:solidFill>
                          <a:schemeClr val="bg1"/>
                        </a:solidFill>
                        <a:latin typeface="Cambria Math" panose="02040503050406030204" pitchFamily="18" charset="0"/>
                      </a:rPr>
                      <m:t>−</m:t>
                    </m:r>
                    <m:r>
                      <a:rPr lang="tr-TR" i="1">
                        <a:solidFill>
                          <a:schemeClr val="bg1"/>
                        </a:solidFill>
                        <a:latin typeface="Cambria Math" panose="02040503050406030204" pitchFamily="18" charset="0"/>
                      </a:rPr>
                      <m:t>2</m:t>
                    </m:r>
                    <m:r>
                      <a:rPr lang="tr-TR" i="1">
                        <a:solidFill>
                          <a:schemeClr val="bg1"/>
                        </a:solidFill>
                        <a:latin typeface="Cambria Math" panose="02040503050406030204" pitchFamily="18" charset="0"/>
                      </a:rPr>
                      <m:t>𝑥</m:t>
                    </m:r>
                    <m:sSup>
                      <m:sSupPr>
                        <m:ctrlPr>
                          <a:rPr lang="tr-TR" i="1">
                            <a:solidFill>
                              <a:schemeClr val="bg1"/>
                            </a:solidFill>
                            <a:latin typeface="Cambria Math" panose="02040503050406030204" pitchFamily="18" charset="0"/>
                          </a:rPr>
                        </m:ctrlPr>
                      </m:sSupPr>
                      <m:e>
                        <m:r>
                          <a:rPr lang="tr-TR" i="1">
                            <a:solidFill>
                              <a:schemeClr val="bg1"/>
                            </a:solidFill>
                            <a:latin typeface="Cambria Math" panose="02040503050406030204" pitchFamily="18" charset="0"/>
                          </a:rPr>
                          <m:t>10</m:t>
                        </m:r>
                      </m:e>
                      <m:sup>
                        <m:r>
                          <a:rPr lang="tr-TR" i="1">
                            <a:solidFill>
                              <a:schemeClr val="bg1"/>
                            </a:solidFill>
                            <a:latin typeface="Cambria Math" panose="02040503050406030204" pitchFamily="18" charset="0"/>
                          </a:rPr>
                          <m:t>6</m:t>
                        </m:r>
                      </m:sup>
                    </m:sSup>
                  </m:oMath>
                </a14:m>
                <a:r>
                  <a:rPr lang="tr-TR" dirty="0" smtClean="0">
                    <a:solidFill>
                      <a:schemeClr val="bg1"/>
                    </a:solidFill>
                  </a:rPr>
                  <a:t>= 4 MHz</a:t>
                </a:r>
                <a:endParaRPr lang="tr-TR" dirty="0">
                  <a:solidFill>
                    <a:schemeClr val="bg1"/>
                  </a:solidFill>
                </a:endParaRPr>
              </a:p>
            </p:txBody>
          </p:sp>
        </mc:Choice>
        <mc:Fallback xmlns="">
          <p:sp>
            <p:nvSpPr>
              <p:cNvPr id="12" name="Metin kutusu 11"/>
              <p:cNvSpPr txBox="1">
                <a:spLocks noRot="1" noChangeAspect="1" noMove="1" noResize="1" noEditPoints="1" noAdjustHandles="1" noChangeArrowheads="1" noChangeShapeType="1" noTextEdit="1"/>
              </p:cNvSpPr>
              <p:nvPr/>
            </p:nvSpPr>
            <p:spPr>
              <a:xfrm>
                <a:off x="7591063" y="4889835"/>
                <a:ext cx="2548198" cy="276999"/>
              </a:xfrm>
              <a:prstGeom prst="rect">
                <a:avLst/>
              </a:prstGeom>
              <a:blipFill rotWithShape="0">
                <a:blip r:embed="rId6"/>
                <a:stretch>
                  <a:fillRect l="-3110" t="-28261" r="-5024" b="-5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Metin kutusu 12"/>
              <p:cNvSpPr txBox="1"/>
              <p:nvPr/>
            </p:nvSpPr>
            <p:spPr>
              <a:xfrm>
                <a:off x="5140695" y="5230929"/>
                <a:ext cx="2989344" cy="4238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r>
                          <a:rPr lang="tr-TR" b="0" i="1" smtClean="0">
                            <a:solidFill>
                              <a:schemeClr val="bg1"/>
                            </a:solidFill>
                            <a:latin typeface="Cambria Math" panose="02040503050406030204" pitchFamily="18" charset="0"/>
                          </a:rPr>
                          <m:t>𝑓</m:t>
                        </m:r>
                      </m:den>
                    </m:f>
                    <m:r>
                      <a:rPr lang="tr-TR" b="0" i="1" smtClean="0">
                        <a:solidFill>
                          <a:schemeClr val="bg1"/>
                        </a:solidFill>
                        <a:latin typeface="Cambria Math" panose="02040503050406030204" pitchFamily="18" charset="0"/>
                      </a:rPr>
                      <m:t>=0.5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r>
                      <a:rPr lang="tr-TR" b="0" i="1" smtClean="0">
                        <a:solidFill>
                          <a:schemeClr val="bg1"/>
                        </a:solidFill>
                        <a:latin typeface="Cambria Math" panose="02040503050406030204" pitchFamily="18" charset="0"/>
                        <a:ea typeface="Cambria Math" panose="02040503050406030204" pitchFamily="18" charset="0"/>
                      </a:rPr>
                      <m:t> </m:t>
                    </m:r>
                    <m:r>
                      <a:rPr lang="tr-TR" b="0" i="1" smtClean="0">
                        <a:solidFill>
                          <a:schemeClr val="bg1"/>
                        </a:solidFill>
                        <a:latin typeface="Cambria Math" panose="02040503050406030204" pitchFamily="18" charset="0"/>
                        <a:ea typeface="Cambria Math" panose="02040503050406030204" pitchFamily="18" charset="0"/>
                      </a:rPr>
                      <m:t>𝑖𝑠𝑒</m:t>
                    </m:r>
                    <m:r>
                      <a:rPr lang="tr-TR" b="0" i="1" smtClean="0">
                        <a:solidFill>
                          <a:schemeClr val="bg1"/>
                        </a:solidFill>
                        <a:latin typeface="Cambria Math" panose="02040503050406030204" pitchFamily="18" charset="0"/>
                        <a:ea typeface="Cambria Math" panose="02040503050406030204" pitchFamily="18" charset="0"/>
                      </a:rPr>
                      <m:t> </m:t>
                    </m:r>
                  </m:oMath>
                </a14:m>
                <a:r>
                  <a:rPr lang="tr-TR" dirty="0" smtClean="0">
                    <a:solidFill>
                      <a:schemeClr val="bg1"/>
                    </a:solidFill>
                  </a:rPr>
                  <a:t>1 bit 0.25</a:t>
                </a:r>
                <a:r>
                  <a:rPr lang="tr-TR" dirty="0">
                    <a:solidFill>
                      <a:schemeClr val="bg1"/>
                    </a:solidFill>
                    <a:ea typeface="Cambria Math" panose="02040503050406030204" pitchFamily="18" charset="0"/>
                  </a:rPr>
                  <a:t> </a:t>
                </a:r>
                <a14:m>
                  <m:oMath xmlns:m="http://schemas.openxmlformats.org/officeDocument/2006/math">
                    <m:r>
                      <a:rPr lang="tr-TR" i="1">
                        <a:solidFill>
                          <a:schemeClr val="bg1"/>
                        </a:solidFill>
                        <a:latin typeface="Cambria Math" panose="02040503050406030204" pitchFamily="18" charset="0"/>
                        <a:ea typeface="Cambria Math" panose="02040503050406030204" pitchFamily="18" charset="0"/>
                      </a:rPr>
                      <m:t>𝜇</m:t>
                    </m:r>
                    <m:r>
                      <a:rPr lang="tr-TR" i="1">
                        <a:solidFill>
                          <a:schemeClr val="bg1"/>
                        </a:solidFill>
                        <a:latin typeface="Cambria Math" panose="02040503050406030204" pitchFamily="18" charset="0"/>
                        <a:ea typeface="Cambria Math" panose="02040503050406030204" pitchFamily="18" charset="0"/>
                      </a:rPr>
                      <m:t>𝑠</m:t>
                    </m:r>
                  </m:oMath>
                </a14:m>
                <a:endParaRPr lang="tr-TR" dirty="0">
                  <a:solidFill>
                    <a:schemeClr val="bg1"/>
                  </a:solidFill>
                </a:endParaRPr>
              </a:p>
            </p:txBody>
          </p:sp>
        </mc:Choice>
        <mc:Fallback xmlns="">
          <p:sp>
            <p:nvSpPr>
              <p:cNvPr id="13" name="Metin kutusu 12"/>
              <p:cNvSpPr txBox="1">
                <a:spLocks noRot="1" noChangeAspect="1" noMove="1" noResize="1" noEditPoints="1" noAdjustHandles="1" noChangeArrowheads="1" noChangeShapeType="1" noTextEdit="1"/>
              </p:cNvSpPr>
              <p:nvPr/>
            </p:nvSpPr>
            <p:spPr>
              <a:xfrm>
                <a:off x="5140695" y="5230929"/>
                <a:ext cx="2989344" cy="423899"/>
              </a:xfrm>
              <a:prstGeom prst="rect">
                <a:avLst/>
              </a:prstGeom>
              <a:blipFill rotWithShape="0">
                <a:blip r:embed="rId7"/>
                <a:stretch>
                  <a:fillRect l="-2648" t="-4286" r="-1833" b="-18571"/>
                </a:stretch>
              </a:blipFill>
            </p:spPr>
            <p:txBody>
              <a:bodyPr/>
              <a:lstStyle/>
              <a:p>
                <a:r>
                  <a:rPr lang="tr-TR">
                    <a:noFill/>
                  </a:rPr>
                  <a:t> </a:t>
                </a:r>
              </a:p>
            </p:txBody>
          </p:sp>
        </mc:Fallback>
      </mc:AlternateContent>
      <p:sp>
        <p:nvSpPr>
          <p:cNvPr id="14" name="Metin kutusu 13"/>
          <p:cNvSpPr txBox="1"/>
          <p:nvPr/>
        </p:nvSpPr>
        <p:spPr>
          <a:xfrm>
            <a:off x="5140695" y="5709621"/>
            <a:ext cx="3724467" cy="369332"/>
          </a:xfrm>
          <a:prstGeom prst="rect">
            <a:avLst/>
          </a:prstGeom>
          <a:noFill/>
        </p:spPr>
        <p:txBody>
          <a:bodyPr wrap="square" rtlCol="0">
            <a:spAutoFit/>
          </a:bodyPr>
          <a:lstStyle/>
          <a:p>
            <a:r>
              <a:rPr lang="tr-TR" dirty="0" smtClean="0">
                <a:solidFill>
                  <a:schemeClr val="bg1"/>
                </a:solidFill>
              </a:rPr>
              <a:t>Bu durumda veri oranı </a:t>
            </a:r>
            <a:r>
              <a:rPr lang="tr-TR" b="1" dirty="0" smtClean="0">
                <a:solidFill>
                  <a:schemeClr val="bg1"/>
                </a:solidFill>
              </a:rPr>
              <a:t>4 </a:t>
            </a:r>
            <a:r>
              <a:rPr lang="tr-TR" b="1" dirty="0" err="1" smtClean="0">
                <a:solidFill>
                  <a:schemeClr val="bg1"/>
                </a:solidFill>
              </a:rPr>
              <a:t>Mbps</a:t>
            </a:r>
            <a:endParaRPr lang="tr-TR" b="1" dirty="0">
              <a:solidFill>
                <a:schemeClr val="bg1"/>
              </a:solidFill>
            </a:endParaRPr>
          </a:p>
        </p:txBody>
      </p:sp>
      <p:pic>
        <p:nvPicPr>
          <p:cNvPr id="15" name="Resim 14"/>
          <p:cNvPicPr>
            <a:picLocks noChangeAspect="1"/>
          </p:cNvPicPr>
          <p:nvPr/>
        </p:nvPicPr>
        <p:blipFill>
          <a:blip r:embed="rId8"/>
          <a:stretch>
            <a:fillRect/>
          </a:stretch>
        </p:blipFill>
        <p:spPr>
          <a:xfrm>
            <a:off x="8144305" y="6091977"/>
            <a:ext cx="3810835" cy="660563"/>
          </a:xfrm>
          <a:prstGeom prst="rect">
            <a:avLst/>
          </a:prstGeom>
        </p:spPr>
      </p:pic>
      <p:sp>
        <p:nvSpPr>
          <p:cNvPr id="16" name="Metin kutusu 13"/>
          <p:cNvSpPr txBox="1"/>
          <p:nvPr/>
        </p:nvSpPr>
        <p:spPr>
          <a:xfrm>
            <a:off x="5064478" y="4848573"/>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p:sp>
        <p:nvSpPr>
          <p:cNvPr id="17" name="Metin kutusu 13"/>
          <p:cNvSpPr txBox="1"/>
          <p:nvPr/>
        </p:nvSpPr>
        <p:spPr>
          <a:xfrm>
            <a:off x="5913264" y="2644551"/>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p:spTree>
    <p:extLst>
      <p:ext uri="{BB962C8B-B14F-4D97-AF65-F5344CB8AC3E}">
        <p14:creationId xmlns:p14="http://schemas.microsoft.com/office/powerpoint/2010/main" val="45942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pic>
        <p:nvPicPr>
          <p:cNvPr id="4" name="Resim 3"/>
          <p:cNvPicPr>
            <a:picLocks noChangeAspect="1"/>
          </p:cNvPicPr>
          <p:nvPr/>
        </p:nvPicPr>
        <p:blipFill>
          <a:blip r:embed="rId2"/>
          <a:stretch>
            <a:fillRect/>
          </a:stretch>
        </p:blipFill>
        <p:spPr>
          <a:xfrm>
            <a:off x="4193631" y="1713330"/>
            <a:ext cx="3790153" cy="4938480"/>
          </a:xfrm>
          <a:prstGeom prst="rect">
            <a:avLst/>
          </a:prstGeom>
        </p:spPr>
      </p:pic>
    </p:spTree>
    <p:extLst>
      <p:ext uri="{BB962C8B-B14F-4D97-AF65-F5344CB8AC3E}">
        <p14:creationId xmlns:p14="http://schemas.microsoft.com/office/powerpoint/2010/main" val="312903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zayıflama</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b="1" dirty="0" smtClean="0">
                <a:solidFill>
                  <a:schemeClr val="bg1"/>
                </a:solidFill>
                <a:latin typeface="Times New Roman" panose="02020603050405020304" pitchFamily="18" charset="0"/>
                <a:cs typeface="Times New Roman" panose="02020603050405020304" pitchFamily="18" charset="0"/>
              </a:rPr>
              <a:t>Zayıflama : </a:t>
            </a:r>
            <a:r>
              <a:rPr lang="tr-TR" dirty="0" smtClean="0">
                <a:solidFill>
                  <a:schemeClr val="bg1"/>
                </a:solidFill>
                <a:latin typeface="Times New Roman" panose="02020603050405020304" pitchFamily="18" charset="0"/>
                <a:cs typeface="Times New Roman" panose="02020603050405020304" pitchFamily="18" charset="0"/>
              </a:rPr>
              <a:t>İletilen ortamda sinyalin gücü uzaklıkla bağlantılı olarak düşer. </a:t>
            </a:r>
          </a:p>
          <a:p>
            <a:pPr lvl="1"/>
            <a:r>
              <a:rPr lang="tr-TR" dirty="0" err="1" smtClean="0">
                <a:solidFill>
                  <a:schemeClr val="bg1"/>
                </a:solidFill>
                <a:latin typeface="Times New Roman" panose="02020603050405020304" pitchFamily="18" charset="0"/>
                <a:cs typeface="Times New Roman" panose="02020603050405020304" pitchFamily="18" charset="0"/>
              </a:rPr>
              <a:t>Kılavuzlu</a:t>
            </a:r>
            <a:r>
              <a:rPr lang="tr-TR" dirty="0" smtClean="0">
                <a:solidFill>
                  <a:schemeClr val="bg1"/>
                </a:solidFill>
                <a:latin typeface="Times New Roman" panose="02020603050405020304" pitchFamily="18" charset="0"/>
                <a:cs typeface="Times New Roman" panose="02020603050405020304" pitchFamily="18" charset="0"/>
              </a:rPr>
              <a:t> ortamda bu azalma </a:t>
            </a:r>
            <a:r>
              <a:rPr lang="tr-TR" dirty="0" err="1" smtClean="0">
                <a:solidFill>
                  <a:schemeClr val="bg1"/>
                </a:solidFill>
                <a:latin typeface="Times New Roman" panose="02020603050405020304" pitchFamily="18" charset="0"/>
                <a:cs typeface="Times New Roman" panose="02020603050405020304" pitchFamily="18" charset="0"/>
              </a:rPr>
              <a:t>exponansiyel</a:t>
            </a:r>
            <a:r>
              <a:rPr lang="tr-TR" dirty="0" smtClean="0">
                <a:solidFill>
                  <a:schemeClr val="bg1"/>
                </a:solidFill>
                <a:latin typeface="Times New Roman" panose="02020603050405020304" pitchFamily="18" charset="0"/>
                <a:cs typeface="Times New Roman" panose="02020603050405020304" pitchFamily="18" charset="0"/>
              </a:rPr>
              <a:t> olarak azalmaktadır. Birimi </a:t>
            </a:r>
            <a:r>
              <a:rPr lang="tr-TR" dirty="0" err="1" smtClean="0">
                <a:solidFill>
                  <a:schemeClr val="bg1"/>
                </a:solidFill>
                <a:latin typeface="Times New Roman" panose="02020603050405020304" pitchFamily="18" charset="0"/>
                <a:cs typeface="Times New Roman" panose="02020603050405020304" pitchFamily="18" charset="0"/>
              </a:rPr>
              <a:t>dB</a:t>
            </a:r>
            <a:r>
              <a:rPr lang="tr-TR" dirty="0" smtClean="0">
                <a:solidFill>
                  <a:schemeClr val="bg1"/>
                </a:solidFill>
                <a:latin typeface="Times New Roman" panose="02020603050405020304" pitchFamily="18" charset="0"/>
                <a:cs typeface="Times New Roman" panose="02020603050405020304" pitchFamily="18" charset="0"/>
              </a:rPr>
              <a:t> ile ifade edilir. </a:t>
            </a:r>
          </a:p>
          <a:p>
            <a:pPr lvl="1"/>
            <a:r>
              <a:rPr lang="tr-TR" dirty="0" smtClean="0">
                <a:solidFill>
                  <a:schemeClr val="bg1"/>
                </a:solidFill>
                <a:latin typeface="Times New Roman" panose="02020603050405020304" pitchFamily="18" charset="0"/>
                <a:cs typeface="Times New Roman" panose="02020603050405020304" pitchFamily="18" charset="0"/>
              </a:rPr>
              <a:t>Kablosuz ortamda zayıflama  çok daha karmaşık bir hal almaktadır. </a:t>
            </a:r>
          </a:p>
          <a:p>
            <a:pPr lvl="1"/>
            <a:r>
              <a:rPr lang="tr-TR" dirty="0" smtClean="0">
                <a:solidFill>
                  <a:schemeClr val="bg1"/>
                </a:solidFill>
                <a:latin typeface="Times New Roman" panose="02020603050405020304" pitchFamily="18" charset="0"/>
                <a:cs typeface="Times New Roman" panose="02020603050405020304" pitchFamily="18" charset="0"/>
              </a:rPr>
              <a:t>Zayıflama üç farklı durum için göz önüne alınmaktadır.</a:t>
            </a:r>
          </a:p>
          <a:p>
            <a:pPr lvl="2"/>
            <a:r>
              <a:rPr lang="tr-TR" dirty="0" smtClean="0">
                <a:solidFill>
                  <a:schemeClr val="bg1"/>
                </a:solidFill>
                <a:latin typeface="Times New Roman" panose="02020603050405020304" pitchFamily="18" charset="0"/>
                <a:cs typeface="Times New Roman" panose="02020603050405020304" pitchFamily="18" charset="0"/>
              </a:rPr>
              <a:t>Alınan sinyal belirli seviyede güce sahip olmalıdır. Böylelikle alıcıdaki elektronik devreler sinyali tespit edip yorumlayabilsin.</a:t>
            </a:r>
          </a:p>
          <a:p>
            <a:pPr lvl="2"/>
            <a:r>
              <a:rPr lang="tr-TR" dirty="0" smtClean="0">
                <a:solidFill>
                  <a:schemeClr val="bg1"/>
                </a:solidFill>
                <a:latin typeface="Times New Roman" panose="02020603050405020304" pitchFamily="18" charset="0"/>
                <a:cs typeface="Times New Roman" panose="02020603050405020304" pitchFamily="18" charset="0"/>
              </a:rPr>
              <a:t>Sinyal seviyesi gürültü seviyesinden hata oluşturmayacak </a:t>
            </a:r>
          </a:p>
          <a:p>
            <a:pPr marL="685800" lvl="3" indent="0">
              <a:buNone/>
            </a:pPr>
            <a:r>
              <a:rPr lang="tr-TR" dirty="0" smtClean="0">
                <a:solidFill>
                  <a:schemeClr val="bg1"/>
                </a:solidFill>
                <a:latin typeface="Times New Roman" panose="02020603050405020304" pitchFamily="18" charset="0"/>
                <a:cs typeface="Times New Roman" panose="02020603050405020304" pitchFamily="18" charset="0"/>
              </a:rPr>
              <a:t>	</a:t>
            </a:r>
            <a:r>
              <a:rPr lang="tr-TR" sz="1800" dirty="0" smtClean="0">
                <a:solidFill>
                  <a:schemeClr val="bg1"/>
                </a:solidFill>
                <a:latin typeface="Times New Roman" panose="02020603050405020304" pitchFamily="18" charset="0"/>
                <a:cs typeface="Times New Roman" panose="02020603050405020304" pitchFamily="18" charset="0"/>
              </a:rPr>
              <a:t>seviyede sürekli kalmalıdır.</a:t>
            </a:r>
          </a:p>
          <a:p>
            <a:pPr lvl="2"/>
            <a:r>
              <a:rPr lang="tr-TR" dirty="0" smtClean="0">
                <a:solidFill>
                  <a:schemeClr val="bg1"/>
                </a:solidFill>
                <a:latin typeface="Times New Roman" panose="02020603050405020304" pitchFamily="18" charset="0"/>
                <a:cs typeface="Times New Roman" panose="02020603050405020304" pitchFamily="18" charset="0"/>
              </a:rPr>
              <a:t>Yüksek frekanslarda zayıflama daha fazladır. </a:t>
            </a:r>
          </a:p>
          <a:p>
            <a:pPr marL="457200" lvl="2" indent="0">
              <a:buNone/>
            </a:pPr>
            <a:r>
              <a:rPr lang="tr-TR" dirty="0" smtClean="0">
                <a:solidFill>
                  <a:schemeClr val="bg1"/>
                </a:solidFill>
                <a:latin typeface="Times New Roman" panose="02020603050405020304" pitchFamily="18" charset="0"/>
                <a:cs typeface="Times New Roman" panose="02020603050405020304" pitchFamily="18" charset="0"/>
              </a:rPr>
              <a:t>	Bu durum daha fazla bozulmaya neden olur.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7549589" y="3698890"/>
            <a:ext cx="3894325" cy="2952920"/>
          </a:xfrm>
          <a:prstGeom prst="rect">
            <a:avLst/>
          </a:prstGeom>
        </p:spPr>
      </p:pic>
      <p:pic>
        <p:nvPicPr>
          <p:cNvPr id="4" name="Resim 3"/>
          <p:cNvPicPr>
            <a:picLocks noChangeAspect="1"/>
          </p:cNvPicPr>
          <p:nvPr/>
        </p:nvPicPr>
        <p:blipFill>
          <a:blip r:embed="rId3"/>
          <a:stretch>
            <a:fillRect/>
          </a:stretch>
        </p:blipFill>
        <p:spPr>
          <a:xfrm>
            <a:off x="4906136" y="6006518"/>
            <a:ext cx="2134068" cy="571641"/>
          </a:xfrm>
          <a:prstGeom prst="rect">
            <a:avLst/>
          </a:prstGeom>
        </p:spPr>
      </p:pic>
    </p:spTree>
    <p:extLst>
      <p:ext uri="{BB962C8B-B14F-4D97-AF65-F5344CB8AC3E}">
        <p14:creationId xmlns:p14="http://schemas.microsoft.com/office/powerpoint/2010/main" val="268037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gecikme</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lgn="just"/>
            <a:r>
              <a:rPr lang="tr-TR" b="1" dirty="0" smtClean="0">
                <a:solidFill>
                  <a:schemeClr val="bg1"/>
                </a:solidFill>
                <a:latin typeface="Times New Roman" panose="02020603050405020304" pitchFamily="18" charset="0"/>
                <a:cs typeface="Times New Roman" panose="02020603050405020304" pitchFamily="18" charset="0"/>
              </a:rPr>
              <a:t>Gecikme bozulması: </a:t>
            </a:r>
            <a:r>
              <a:rPr lang="tr-TR" dirty="0" smtClean="0">
                <a:solidFill>
                  <a:schemeClr val="bg1"/>
                </a:solidFill>
                <a:latin typeface="Times New Roman" panose="02020603050405020304" pitchFamily="18" charset="0"/>
                <a:cs typeface="Times New Roman" panose="02020603050405020304" pitchFamily="18" charset="0"/>
              </a:rPr>
              <a:t>Ortamda yayılan sinyalin farklı frekanslarda farklı yayılım hızlarına sahip olması nedeniyle farklı sinyal bileşenlerinin alıcıya farklı zamanlarda ulaşmasıdır. </a:t>
            </a:r>
          </a:p>
          <a:p>
            <a:pPr lvl="1" algn="just"/>
            <a:r>
              <a:rPr lang="tr-TR" dirty="0" smtClean="0">
                <a:solidFill>
                  <a:schemeClr val="bg1"/>
                </a:solidFill>
                <a:latin typeface="Times New Roman" panose="02020603050405020304" pitchFamily="18" charset="0"/>
                <a:cs typeface="Times New Roman" panose="02020603050405020304" pitchFamily="18" charset="0"/>
              </a:rPr>
              <a:t>Bu gecikme semboller arası girişime (Inter </a:t>
            </a:r>
            <a:r>
              <a:rPr lang="tr-TR" dirty="0" err="1" smtClean="0">
                <a:solidFill>
                  <a:schemeClr val="bg1"/>
                </a:solidFill>
                <a:latin typeface="Times New Roman" panose="02020603050405020304" pitchFamily="18" charset="0"/>
                <a:cs typeface="Times New Roman" panose="02020603050405020304" pitchFamily="18" charset="0"/>
              </a:rPr>
              <a:t>symbol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interference</a:t>
            </a:r>
            <a:r>
              <a:rPr lang="tr-TR" dirty="0" smtClean="0">
                <a:solidFill>
                  <a:schemeClr val="bg1"/>
                </a:solidFill>
                <a:latin typeface="Times New Roman" panose="02020603050405020304" pitchFamily="18" charset="0"/>
                <a:cs typeface="Times New Roman" panose="02020603050405020304" pitchFamily="18" charset="0"/>
              </a:rPr>
              <a:t>, ISI) neden olur. </a:t>
            </a:r>
          </a:p>
          <a:p>
            <a:pPr lvl="1" algn="just"/>
            <a:r>
              <a:rPr lang="tr-TR" dirty="0" smtClean="0">
                <a:solidFill>
                  <a:schemeClr val="bg1"/>
                </a:solidFill>
                <a:latin typeface="Times New Roman" panose="02020603050405020304" pitchFamily="18" charset="0"/>
                <a:cs typeface="Times New Roman" panose="02020603050405020304" pitchFamily="18" charset="0"/>
              </a:rPr>
              <a:t>1 bitin diğer bitin üzerine düşmesidir.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221561" y="3212877"/>
            <a:ext cx="3731739" cy="3438933"/>
          </a:xfrm>
          <a:prstGeom prst="rect">
            <a:avLst/>
          </a:prstGeom>
        </p:spPr>
      </p:pic>
    </p:spTree>
    <p:extLst>
      <p:ext uri="{BB962C8B-B14F-4D97-AF65-F5344CB8AC3E}">
        <p14:creationId xmlns:p14="http://schemas.microsoft.com/office/powerpoint/2010/main" val="52484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gürültü</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fontScale="92500"/>
              </a:bodyPr>
              <a:lstStyle/>
              <a:p>
                <a:pPr lvl="1"/>
                <a:r>
                  <a:rPr lang="tr-TR" b="1" dirty="0" smtClean="0">
                    <a:solidFill>
                      <a:schemeClr val="bg1"/>
                    </a:solidFill>
                    <a:latin typeface="Times New Roman" panose="02020603050405020304" pitchFamily="18" charset="0"/>
                    <a:cs typeface="Times New Roman" panose="02020603050405020304" pitchFamily="18" charset="0"/>
                  </a:rPr>
                  <a:t>Gürültü : </a:t>
                </a:r>
                <a:r>
                  <a:rPr lang="tr-TR" dirty="0">
                    <a:solidFill>
                      <a:schemeClr val="bg1"/>
                    </a:solidFill>
                    <a:latin typeface="Times New Roman" panose="02020603050405020304" pitchFamily="18" charset="0"/>
                    <a:cs typeface="Times New Roman" panose="02020603050405020304" pitchFamily="18" charset="0"/>
                  </a:rPr>
                  <a:t>İ</a:t>
                </a:r>
                <a:r>
                  <a:rPr lang="tr-TR" dirty="0" smtClean="0">
                    <a:solidFill>
                      <a:schemeClr val="bg1"/>
                    </a:solidFill>
                    <a:latin typeface="Times New Roman" panose="02020603050405020304" pitchFamily="18" charset="0"/>
                    <a:cs typeface="Times New Roman" panose="02020603050405020304" pitchFamily="18" charset="0"/>
                  </a:rPr>
                  <a:t>stenmeyen sinyal olarak özetlenir. Haberleşme sistemlerindeki performans için temel sınırlayıcıdır.</a:t>
                </a:r>
              </a:p>
              <a:p>
                <a:pPr lvl="1"/>
                <a:r>
                  <a:rPr lang="tr-TR" dirty="0" smtClean="0">
                    <a:solidFill>
                      <a:schemeClr val="bg1"/>
                    </a:solidFill>
                    <a:latin typeface="Times New Roman" panose="02020603050405020304" pitchFamily="18" charset="0"/>
                    <a:cs typeface="Times New Roman" panose="02020603050405020304" pitchFamily="18" charset="0"/>
                  </a:rPr>
                  <a:t>Dört faklı </a:t>
                </a:r>
                <a:r>
                  <a:rPr lang="tr-TR" dirty="0" err="1" smtClean="0">
                    <a:solidFill>
                      <a:schemeClr val="bg1"/>
                    </a:solidFill>
                    <a:latin typeface="Times New Roman" panose="02020603050405020304" pitchFamily="18" charset="0"/>
                    <a:cs typeface="Times New Roman" panose="02020603050405020304" pitchFamily="18" charset="0"/>
                  </a:rPr>
                  <a:t>katogoride</a:t>
                </a:r>
                <a:r>
                  <a:rPr lang="tr-TR" dirty="0" smtClean="0">
                    <a:solidFill>
                      <a:schemeClr val="bg1"/>
                    </a:solidFill>
                    <a:latin typeface="Times New Roman" panose="02020603050405020304" pitchFamily="18" charset="0"/>
                    <a:cs typeface="Times New Roman" panose="02020603050405020304" pitchFamily="18" charset="0"/>
                  </a:rPr>
                  <a:t> incelenebilir.</a:t>
                </a:r>
              </a:p>
              <a:p>
                <a:pPr lvl="2"/>
                <a:r>
                  <a:rPr lang="tr-TR" dirty="0" smtClean="0">
                    <a:solidFill>
                      <a:schemeClr val="bg1"/>
                    </a:solidFill>
                    <a:latin typeface="Times New Roman" panose="02020603050405020304" pitchFamily="18" charset="0"/>
                    <a:cs typeface="Times New Roman" panose="02020603050405020304" pitchFamily="18" charset="0"/>
                  </a:rPr>
                  <a:t>Isıl gürültü (</a:t>
                </a:r>
                <a:r>
                  <a:rPr lang="tr-TR" dirty="0" err="1" smtClean="0">
                    <a:solidFill>
                      <a:schemeClr val="bg1"/>
                    </a:solidFill>
                    <a:latin typeface="Times New Roman" panose="02020603050405020304" pitchFamily="18" charset="0"/>
                    <a:cs typeface="Times New Roman" panose="02020603050405020304" pitchFamily="18" charset="0"/>
                  </a:rPr>
                  <a:t>Thermal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Modülasyon arası gürültü (</a:t>
                </a:r>
                <a:r>
                  <a:rPr lang="tr-TR" dirty="0" err="1" smtClean="0">
                    <a:solidFill>
                      <a:schemeClr val="bg1"/>
                    </a:solidFill>
                    <a:latin typeface="Times New Roman" panose="02020603050405020304" pitchFamily="18" charset="0"/>
                    <a:cs typeface="Times New Roman" panose="02020603050405020304" pitchFamily="18" charset="0"/>
                  </a:rPr>
                  <a:t>Intermodulation</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Konuşma karışması (</a:t>
                </a:r>
                <a:r>
                  <a:rPr lang="tr-TR" dirty="0" err="1" smtClean="0">
                    <a:solidFill>
                      <a:schemeClr val="bg1"/>
                    </a:solidFill>
                    <a:latin typeface="Times New Roman" panose="02020603050405020304" pitchFamily="18" charset="0"/>
                    <a:cs typeface="Times New Roman" panose="02020603050405020304" pitchFamily="18" charset="0"/>
                  </a:rPr>
                  <a:t>crosstalk</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Dürtü gürültüsü (</a:t>
                </a:r>
                <a:r>
                  <a:rPr lang="tr-TR" dirty="0" err="1" smtClean="0">
                    <a:solidFill>
                      <a:schemeClr val="bg1"/>
                    </a:solidFill>
                    <a:latin typeface="Times New Roman" panose="02020603050405020304" pitchFamily="18" charset="0"/>
                    <a:cs typeface="Times New Roman" panose="02020603050405020304" pitchFamily="18" charset="0"/>
                  </a:rPr>
                  <a:t>Impulse</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endParaRPr lang="tr-TR" dirty="0">
                  <a:solidFill>
                    <a:schemeClr val="bg1"/>
                  </a:solidFill>
                  <a:latin typeface="Times New Roman" panose="02020603050405020304" pitchFamily="18" charset="0"/>
                  <a:cs typeface="Times New Roman" panose="02020603050405020304" pitchFamily="18" charset="0"/>
                </a:endParaRPr>
              </a:p>
              <a:p>
                <a:pPr lvl="1"/>
                <a:r>
                  <a:rPr lang="tr-TR" dirty="0" smtClean="0">
                    <a:solidFill>
                      <a:schemeClr val="bg1"/>
                    </a:solidFill>
                    <a:latin typeface="Times New Roman" panose="02020603050405020304" pitchFamily="18" charset="0"/>
                    <a:cs typeface="Times New Roman" panose="02020603050405020304" pitchFamily="18" charset="0"/>
                  </a:rPr>
                  <a:t>Isıl gürültü elektronların hareketi ile oluşan gürültüdür. Kullanılan bant genişliğinde düzgün dağılıma sahiptir. Bu nedenle beyaz gürültü olarak adlandırılır.  </a:t>
                </a:r>
              </a:p>
              <a:p>
                <a:pPr lvl="1"/>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Hz bant genişliğindeki herhangi bir cihazın ısıl gürültüsü;</a:t>
                </a:r>
              </a:p>
              <a:p>
                <a:pPr lvl="1"/>
                <a14:m>
                  <m:oMath xmlns:m="http://schemas.openxmlformats.org/officeDocument/2006/math">
                    <m:sSub>
                      <m:sSubPr>
                        <m:ctrlPr>
                          <a:rPr lang="tr-TR" i="1" smtClean="0">
                            <a:solidFill>
                              <a:schemeClr val="bg1"/>
                            </a:solidFill>
                            <a:latin typeface="Cambria Math" panose="02040503050406030204" pitchFamily="18" charset="0"/>
                            <a:cs typeface="Times New Roman" panose="02020603050405020304" pitchFamily="18" charset="0"/>
                          </a:rPr>
                        </m:ctrlPr>
                      </m:sSubPr>
                      <m:e>
                        <m:r>
                          <a:rPr lang="tr-TR" b="0" i="1" smtClean="0">
                            <a:solidFill>
                              <a:schemeClr val="bg1"/>
                            </a:solidFill>
                            <a:latin typeface="Cambria Math" panose="02040503050406030204" pitchFamily="18" charset="0"/>
                            <a:cs typeface="Times New Roman" panose="02020603050405020304" pitchFamily="18" charset="0"/>
                          </a:rPr>
                          <m:t>𝑁</m:t>
                        </m:r>
                      </m:e>
                      <m:sub>
                        <m:r>
                          <a:rPr lang="tr-TR" b="0" i="1" smtClean="0">
                            <a:solidFill>
                              <a:schemeClr val="bg1"/>
                            </a:solidFill>
                            <a:latin typeface="Cambria Math" panose="02040503050406030204" pitchFamily="18" charset="0"/>
                            <a:cs typeface="Times New Roman" panose="02020603050405020304" pitchFamily="18" charset="0"/>
                          </a:rPr>
                          <m:t>0</m:t>
                        </m:r>
                      </m:sub>
                    </m:sSub>
                    <m:r>
                      <a:rPr lang="tr-TR" b="0" i="1" smtClean="0">
                        <a:solidFill>
                          <a:schemeClr val="bg1"/>
                        </a:solidFill>
                        <a:latin typeface="Cambria Math" panose="02040503050406030204" pitchFamily="18" charset="0"/>
                        <a:cs typeface="Times New Roman" panose="02020603050405020304" pitchFamily="18" charset="0"/>
                      </a:rPr>
                      <m:t>=</m:t>
                    </m:r>
                    <m:r>
                      <a:rPr lang="tr-TR" b="0" i="1" smtClean="0">
                        <a:solidFill>
                          <a:schemeClr val="bg1"/>
                        </a:solidFill>
                        <a:latin typeface="Cambria Math" panose="02040503050406030204" pitchFamily="18" charset="0"/>
                        <a:cs typeface="Times New Roman" panose="02020603050405020304" pitchFamily="18" charset="0"/>
                      </a:rPr>
                      <m:t>𝑘𝑇</m:t>
                    </m:r>
                    <m:d>
                      <m:dPr>
                        <m:ctrlPr>
                          <a:rPr lang="tr-TR" b="0" i="1" smtClean="0">
                            <a:solidFill>
                              <a:schemeClr val="bg1"/>
                            </a:solidFill>
                            <a:latin typeface="Cambria Math" panose="02040503050406030204" pitchFamily="18" charset="0"/>
                            <a:cs typeface="Times New Roman" panose="02020603050405020304" pitchFamily="18" charset="0"/>
                          </a:rPr>
                        </m:ctrlPr>
                      </m:dPr>
                      <m:e>
                        <m:f>
                          <m:fPr>
                            <m:ctrlPr>
                              <a:rPr lang="tr-TR" b="0" i="1" smtClean="0">
                                <a:solidFill>
                                  <a:schemeClr val="bg1"/>
                                </a:solidFill>
                                <a:latin typeface="Cambria Math" panose="02040503050406030204" pitchFamily="18" charset="0"/>
                                <a:cs typeface="Times New Roman" panose="02020603050405020304" pitchFamily="18" charset="0"/>
                              </a:rPr>
                            </m:ctrlPr>
                          </m:fPr>
                          <m:num>
                            <m:r>
                              <a:rPr lang="tr-TR" b="0" i="1" smtClean="0">
                                <a:solidFill>
                                  <a:schemeClr val="bg1"/>
                                </a:solidFill>
                                <a:latin typeface="Cambria Math" panose="02040503050406030204" pitchFamily="18" charset="0"/>
                                <a:cs typeface="Times New Roman" panose="02020603050405020304" pitchFamily="18" charset="0"/>
                              </a:rPr>
                              <m:t>𝑊</m:t>
                            </m:r>
                          </m:num>
                          <m:den>
                            <m:r>
                              <a:rPr lang="tr-TR" b="0" i="1" smtClean="0">
                                <a:solidFill>
                                  <a:schemeClr val="bg1"/>
                                </a:solidFill>
                                <a:latin typeface="Cambria Math" panose="02040503050406030204" pitchFamily="18" charset="0"/>
                                <a:cs typeface="Times New Roman" panose="02020603050405020304" pitchFamily="18" charset="0"/>
                              </a:rPr>
                              <m:t>𝐻𝑧</m:t>
                            </m:r>
                          </m:den>
                        </m:f>
                      </m:e>
                    </m:d>
                  </m:oMath>
                </a14:m>
                <a:r>
                  <a:rPr lang="tr-TR" dirty="0" smtClean="0">
                    <a:solidFill>
                      <a:schemeClr val="bg1"/>
                    </a:solidFill>
                    <a:latin typeface="Times New Roman" panose="02020603050405020304" pitchFamily="18" charset="0"/>
                    <a:cs typeface="Times New Roman" panose="02020603050405020304" pitchFamily="18" charset="0"/>
                  </a:rPr>
                  <a:t> ile tespit edilir.</a:t>
                </a:r>
              </a:p>
              <a:p>
                <a:pPr lvl="1"/>
                <a:r>
                  <a:rPr lang="tr-TR" i="1" dirty="0" smtClean="0">
                    <a:solidFill>
                      <a:schemeClr val="bg1"/>
                    </a:solidFill>
                    <a:latin typeface="Times New Roman" panose="02020603050405020304" pitchFamily="18" charset="0"/>
                    <a:cs typeface="Times New Roman" panose="02020603050405020304" pitchFamily="18" charset="0"/>
                  </a:rPr>
                  <a:t>N</a:t>
                </a:r>
                <a:r>
                  <a:rPr lang="tr-TR" sz="1600" i="1" dirty="0" smtClean="0">
                    <a:solidFill>
                      <a:schemeClr val="bg1"/>
                    </a:solidFill>
                    <a:latin typeface="Times New Roman" panose="02020603050405020304" pitchFamily="18" charset="0"/>
                    <a:cs typeface="Times New Roman" panose="02020603050405020304" pitchFamily="18" charset="0"/>
                  </a:rPr>
                  <a:t>0 </a:t>
                </a:r>
                <a:r>
                  <a:rPr lang="tr-TR" dirty="0" smtClean="0">
                    <a:solidFill>
                      <a:schemeClr val="bg1"/>
                    </a:solidFill>
                    <a:latin typeface="Times New Roman" panose="02020603050405020304" pitchFamily="18" charset="0"/>
                    <a:cs typeface="Times New Roman" panose="02020603050405020304" pitchFamily="18" charset="0"/>
                  </a:rPr>
                  <a:t>gürültünün güç yoğunluğu (1 Hz bant genişliğinde </a:t>
                </a:r>
                <a:r>
                  <a:rPr lang="tr-TR" dirty="0" err="1" smtClean="0">
                    <a:solidFill>
                      <a:schemeClr val="bg1"/>
                    </a:solidFill>
                    <a:latin typeface="Times New Roman" panose="02020603050405020304" pitchFamily="18" charset="0"/>
                    <a:cs typeface="Times New Roman" panose="02020603050405020304" pitchFamily="18" charset="0"/>
                  </a:rPr>
                  <a:t>watt</a:t>
                </a:r>
                <a:r>
                  <a:rPr lang="tr-TR" dirty="0" smtClean="0">
                    <a:solidFill>
                      <a:schemeClr val="bg1"/>
                    </a:solidFill>
                    <a:latin typeface="Times New Roman" panose="02020603050405020304" pitchFamily="18" charset="0"/>
                    <a:cs typeface="Times New Roman" panose="02020603050405020304" pitchFamily="18" charset="0"/>
                  </a:rPr>
                  <a:t> cinsinden)</a:t>
                </a:r>
              </a:p>
              <a:p>
                <a:pPr lvl="1"/>
                <a:r>
                  <a:rPr lang="tr-TR" i="1" dirty="0" smtClean="0">
                    <a:solidFill>
                      <a:schemeClr val="bg1"/>
                    </a:solidFill>
                    <a:latin typeface="Times New Roman" panose="02020603050405020304" pitchFamily="18" charset="0"/>
                    <a:cs typeface="Times New Roman" panose="02020603050405020304" pitchFamily="18" charset="0"/>
                  </a:rPr>
                  <a:t>k </a:t>
                </a:r>
                <a:r>
                  <a:rPr lang="tr-TR" i="1" dirty="0" err="1" smtClean="0">
                    <a:solidFill>
                      <a:schemeClr val="bg1"/>
                    </a:solidFill>
                    <a:latin typeface="Times New Roman" panose="02020603050405020304" pitchFamily="18" charset="0"/>
                    <a:cs typeface="Times New Roman" panose="02020603050405020304" pitchFamily="18" charset="0"/>
                  </a:rPr>
                  <a:t>Botzmann</a:t>
                </a:r>
                <a:r>
                  <a:rPr lang="tr-TR" i="1" dirty="0" smtClean="0">
                    <a:solidFill>
                      <a:schemeClr val="bg1"/>
                    </a:solidFill>
                    <a:latin typeface="Times New Roman" panose="02020603050405020304" pitchFamily="18" charset="0"/>
                    <a:cs typeface="Times New Roman" panose="02020603050405020304" pitchFamily="18" charset="0"/>
                  </a:rPr>
                  <a:t> sabiti 1.38x10</a:t>
                </a:r>
                <a:r>
                  <a:rPr lang="tr-TR" i="1" baseline="30000" dirty="0" smtClean="0">
                    <a:solidFill>
                      <a:schemeClr val="bg1"/>
                    </a:solidFill>
                    <a:latin typeface="Times New Roman" panose="02020603050405020304" pitchFamily="18" charset="0"/>
                    <a:cs typeface="Times New Roman" panose="02020603050405020304" pitchFamily="18" charset="0"/>
                  </a:rPr>
                  <a:t>-23 </a:t>
                </a:r>
                <a:r>
                  <a:rPr lang="tr-TR" dirty="0" smtClean="0">
                    <a:solidFill>
                      <a:schemeClr val="bg1"/>
                    </a:solidFill>
                    <a:latin typeface="Times New Roman" panose="02020603050405020304" pitchFamily="18" charset="0"/>
                    <a:cs typeface="Times New Roman" panose="02020603050405020304" pitchFamily="18" charset="0"/>
                  </a:rPr>
                  <a:t>J/K</a:t>
                </a:r>
              </a:p>
              <a:p>
                <a:pPr lvl="1"/>
                <a:r>
                  <a:rPr lang="tr-TR" i="1" dirty="0" smtClean="0">
                    <a:solidFill>
                      <a:schemeClr val="bg1"/>
                    </a:solidFill>
                    <a:latin typeface="Times New Roman" panose="02020603050405020304" pitchFamily="18" charset="0"/>
                    <a:cs typeface="Times New Roman" panose="02020603050405020304" pitchFamily="18" charset="0"/>
                  </a:rPr>
                  <a:t>T </a:t>
                </a:r>
                <a:r>
                  <a:rPr lang="tr-TR" dirty="0" err="1" smtClean="0">
                    <a:solidFill>
                      <a:schemeClr val="bg1"/>
                    </a:solidFill>
                    <a:latin typeface="Times New Roman" panose="02020603050405020304" pitchFamily="18" charset="0"/>
                    <a:cs typeface="Times New Roman" panose="02020603050405020304" pitchFamily="18" charset="0"/>
                  </a:rPr>
                  <a:t>kelvin</a:t>
                </a:r>
                <a:r>
                  <a:rPr lang="tr-TR" dirty="0" smtClean="0">
                    <a:solidFill>
                      <a:schemeClr val="bg1"/>
                    </a:solidFill>
                    <a:latin typeface="Times New Roman" panose="02020603050405020304" pitchFamily="18" charset="0"/>
                    <a:cs typeface="Times New Roman" panose="02020603050405020304" pitchFamily="18" charset="0"/>
                  </a:rPr>
                  <a:t> cinsinden sıcaklık</a:t>
                </a:r>
                <a:endParaRPr lang="tr-TR" i="1" dirty="0" smtClean="0">
                  <a:solidFill>
                    <a:schemeClr val="bg1"/>
                  </a:solidFill>
                  <a:latin typeface="Times New Roman" panose="02020603050405020304" pitchFamily="18" charset="0"/>
                  <a:cs typeface="Times New Roman" panose="02020603050405020304" pitchFamily="18" charset="0"/>
                </a:endParaRPr>
              </a:p>
              <a:p>
                <a:pPr lvl="2"/>
                <a:endParaRPr lang="tr-TR" dirty="0" smtClean="0">
                  <a:solidFill>
                    <a:schemeClr val="bg1"/>
                  </a:solidFill>
                  <a:latin typeface="Times New Roman" panose="02020603050405020304" pitchFamily="18" charset="0"/>
                  <a:cs typeface="Times New Roman" panose="02020603050405020304" pitchFamily="18" charset="0"/>
                </a:endParaRPr>
              </a:p>
              <a:p>
                <a:pPr lvl="2"/>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1294" b="-906"/>
                </a:stretch>
              </a:blipFill>
            </p:spPr>
            <p:txBody>
              <a:bodyPr/>
              <a:lstStyle/>
              <a:p>
                <a:r>
                  <a:rPr lang="tr-TR">
                    <a:noFill/>
                  </a:rPr>
                  <a:t> </a:t>
                </a:r>
              </a:p>
            </p:txBody>
          </p:sp>
        </mc:Fallback>
      </mc:AlternateContent>
    </p:spTree>
    <p:extLst>
      <p:ext uri="{BB962C8B-B14F-4D97-AF65-F5344CB8AC3E}">
        <p14:creationId xmlns:p14="http://schemas.microsoft.com/office/powerpoint/2010/main" val="3612262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gürültü</a:t>
            </a:r>
            <a:endParaRPr lang="tr-TR" sz="3600" dirty="0">
              <a:solidFill>
                <a:schemeClr val="bg1"/>
              </a:solidFill>
            </a:endParaRPr>
          </a:p>
        </p:txBody>
      </p:sp>
      <p:pic>
        <p:nvPicPr>
          <p:cNvPr id="6" name="Picture 5"/>
          <p:cNvPicPr>
            <a:picLocks noChangeAspect="1"/>
          </p:cNvPicPr>
          <p:nvPr/>
        </p:nvPicPr>
        <p:blipFill>
          <a:blip r:embed="rId2"/>
          <a:stretch>
            <a:fillRect/>
          </a:stretch>
        </p:blipFill>
        <p:spPr>
          <a:xfrm>
            <a:off x="581662" y="2261368"/>
            <a:ext cx="6761476" cy="3841334"/>
          </a:xfrm>
          <a:prstGeom prst="rect">
            <a:avLst/>
          </a:prstGeom>
        </p:spPr>
      </p:pic>
      <p:pic>
        <p:nvPicPr>
          <p:cNvPr id="7" name="Picture 6"/>
          <p:cNvPicPr>
            <a:picLocks noChangeAspect="1"/>
          </p:cNvPicPr>
          <p:nvPr/>
        </p:nvPicPr>
        <p:blipFill>
          <a:blip r:embed="rId3"/>
          <a:stretch>
            <a:fillRect/>
          </a:stretch>
        </p:blipFill>
        <p:spPr>
          <a:xfrm>
            <a:off x="7632193" y="3072609"/>
            <a:ext cx="4281902" cy="2218851"/>
          </a:xfrm>
          <a:prstGeom prst="rect">
            <a:avLst/>
          </a:prstGeom>
        </p:spPr>
      </p:pic>
    </p:spTree>
    <p:extLst>
      <p:ext uri="{BB962C8B-B14F-4D97-AF65-F5344CB8AC3E}">
        <p14:creationId xmlns:p14="http://schemas.microsoft.com/office/powerpoint/2010/main" val="219918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t>BANT GENİŞLİĞİ VE KANAL KAPASİTESİ</a:t>
            </a:r>
          </a:p>
        </p:txBody>
      </p:sp>
      <p:sp>
        <p:nvSpPr>
          <p:cNvPr id="3" name="Content Placeholder 2"/>
          <p:cNvSpPr>
            <a:spLocks noGrp="1"/>
          </p:cNvSpPr>
          <p:nvPr>
            <p:ph idx="1"/>
          </p:nvPr>
        </p:nvSpPr>
        <p:spPr>
          <a:xfrm>
            <a:off x="224118" y="1975821"/>
            <a:ext cx="9784080" cy="4711849"/>
          </a:xfrm>
        </p:spPr>
        <p:txBody>
          <a:bodyPr>
            <a:normAutofit/>
          </a:bodyPr>
          <a:lstStyle/>
          <a:p>
            <a:r>
              <a:rPr lang="tr-TR" dirty="0">
                <a:solidFill>
                  <a:schemeClr val="bg1"/>
                </a:solidFill>
              </a:rPr>
              <a:t>Veri iletim terminolojisi</a:t>
            </a:r>
          </a:p>
          <a:p>
            <a:r>
              <a:rPr lang="tr-TR" dirty="0">
                <a:solidFill>
                  <a:schemeClr val="bg1"/>
                </a:solidFill>
              </a:rPr>
              <a:t>Frekans</a:t>
            </a:r>
            <a:r>
              <a:rPr lang="en-US" dirty="0">
                <a:solidFill>
                  <a:schemeClr val="bg1"/>
                </a:solidFill>
              </a:rPr>
              <a:t>, </a:t>
            </a:r>
            <a:r>
              <a:rPr lang="en-US" dirty="0" err="1">
                <a:solidFill>
                  <a:schemeClr val="bg1"/>
                </a:solidFill>
              </a:rPr>
              <a:t>Spe</a:t>
            </a:r>
            <a:r>
              <a:rPr lang="tr-TR" dirty="0" err="1">
                <a:solidFill>
                  <a:schemeClr val="bg1"/>
                </a:solidFill>
              </a:rPr>
              <a:t>ktrum</a:t>
            </a:r>
            <a:r>
              <a:rPr lang="tr-TR" dirty="0">
                <a:solidFill>
                  <a:schemeClr val="bg1"/>
                </a:solidFill>
              </a:rPr>
              <a:t> ve Bant Genişliği</a:t>
            </a:r>
          </a:p>
          <a:p>
            <a:r>
              <a:rPr lang="tr-TR" dirty="0">
                <a:solidFill>
                  <a:schemeClr val="bg1"/>
                </a:solidFill>
              </a:rPr>
              <a:t>Veri iletiminde bozucu etkiler</a:t>
            </a:r>
          </a:p>
          <a:p>
            <a:pPr lvl="1"/>
            <a:r>
              <a:rPr lang="tr-TR" sz="2200" dirty="0">
                <a:solidFill>
                  <a:schemeClr val="bg1"/>
                </a:solidFill>
              </a:rPr>
              <a:t>Zayıflama (</a:t>
            </a:r>
            <a:r>
              <a:rPr lang="tr-TR" sz="2200" dirty="0" err="1">
                <a:solidFill>
                  <a:schemeClr val="bg1"/>
                </a:solidFill>
              </a:rPr>
              <a:t>Attenuation</a:t>
            </a:r>
            <a:r>
              <a:rPr lang="tr-TR" sz="2200" dirty="0">
                <a:solidFill>
                  <a:schemeClr val="bg1"/>
                </a:solidFill>
              </a:rPr>
              <a:t>)</a:t>
            </a:r>
          </a:p>
          <a:p>
            <a:pPr lvl="1"/>
            <a:r>
              <a:rPr lang="tr-TR" sz="2200" dirty="0">
                <a:solidFill>
                  <a:schemeClr val="bg1"/>
                </a:solidFill>
              </a:rPr>
              <a:t>Gecikme (</a:t>
            </a:r>
            <a:r>
              <a:rPr lang="tr-TR" sz="2200" dirty="0" err="1">
                <a:solidFill>
                  <a:schemeClr val="bg1"/>
                </a:solidFill>
              </a:rPr>
              <a:t>Delay</a:t>
            </a:r>
            <a:r>
              <a:rPr lang="tr-TR" sz="2200" dirty="0">
                <a:solidFill>
                  <a:schemeClr val="bg1"/>
                </a:solidFill>
              </a:rPr>
              <a:t>)</a:t>
            </a:r>
          </a:p>
          <a:p>
            <a:pPr lvl="1"/>
            <a:r>
              <a:rPr lang="tr-TR" sz="2200" dirty="0">
                <a:solidFill>
                  <a:schemeClr val="bg1"/>
                </a:solidFill>
              </a:rPr>
              <a:t>Gürültü (</a:t>
            </a:r>
            <a:r>
              <a:rPr lang="tr-TR" sz="2200" dirty="0" err="1">
                <a:solidFill>
                  <a:schemeClr val="bg1"/>
                </a:solidFill>
              </a:rPr>
              <a:t>Noise</a:t>
            </a:r>
            <a:r>
              <a:rPr lang="tr-TR" sz="2200" dirty="0" smtClean="0">
                <a:solidFill>
                  <a:schemeClr val="bg1"/>
                </a:solidFill>
              </a:rPr>
              <a:t>)</a:t>
            </a:r>
          </a:p>
          <a:p>
            <a:r>
              <a:rPr lang="tr-TR" sz="2400" dirty="0" smtClean="0">
                <a:solidFill>
                  <a:schemeClr val="bg1"/>
                </a:solidFill>
              </a:rPr>
              <a:t>Kanal Kapasitesi</a:t>
            </a:r>
          </a:p>
          <a:p>
            <a:pPr lvl="1"/>
            <a:r>
              <a:rPr lang="tr-TR" dirty="0" err="1" smtClean="0">
                <a:solidFill>
                  <a:schemeClr val="bg1"/>
                </a:solidFill>
              </a:rPr>
              <a:t>Nyquist</a:t>
            </a:r>
            <a:r>
              <a:rPr lang="tr-TR" dirty="0" smtClean="0">
                <a:solidFill>
                  <a:schemeClr val="bg1"/>
                </a:solidFill>
              </a:rPr>
              <a:t> Bant Genişliği</a:t>
            </a:r>
          </a:p>
          <a:p>
            <a:pPr lvl="1"/>
            <a:r>
              <a:rPr lang="tr-TR" dirty="0" err="1" smtClean="0">
                <a:solidFill>
                  <a:schemeClr val="bg1"/>
                </a:solidFill>
              </a:rPr>
              <a:t>Shannon</a:t>
            </a:r>
            <a:r>
              <a:rPr lang="tr-TR" dirty="0" smtClean="0">
                <a:solidFill>
                  <a:schemeClr val="bg1"/>
                </a:solidFill>
              </a:rPr>
              <a:t> Kanal Kapasitesi</a:t>
            </a:r>
          </a:p>
          <a:p>
            <a:pPr lvl="1"/>
            <a:r>
              <a:rPr lang="tr-TR" dirty="0" err="1" smtClean="0">
                <a:solidFill>
                  <a:schemeClr val="bg1"/>
                </a:solidFill>
              </a:rPr>
              <a:t>E</a:t>
            </a:r>
            <a:r>
              <a:rPr lang="tr-TR" sz="1600" dirty="0" err="1" smtClean="0">
                <a:solidFill>
                  <a:schemeClr val="bg1"/>
                </a:solidFill>
              </a:rPr>
              <a:t>b</a:t>
            </a:r>
            <a:r>
              <a:rPr lang="tr-TR" dirty="0" smtClean="0">
                <a:solidFill>
                  <a:schemeClr val="bg1"/>
                </a:solidFill>
              </a:rPr>
              <a:t>/N</a:t>
            </a:r>
            <a:r>
              <a:rPr lang="tr-TR" sz="1600" dirty="0" smtClean="0">
                <a:solidFill>
                  <a:schemeClr val="bg1"/>
                </a:solidFill>
              </a:rPr>
              <a:t>0</a:t>
            </a:r>
            <a:endParaRPr lang="tr-TR" dirty="0" smtClean="0">
              <a:solidFill>
                <a:schemeClr val="bg1"/>
              </a:solidFill>
            </a:endParaRPr>
          </a:p>
        </p:txBody>
      </p:sp>
    </p:spTree>
    <p:extLst>
      <p:ext uri="{BB962C8B-B14F-4D97-AF65-F5344CB8AC3E}">
        <p14:creationId xmlns:p14="http://schemas.microsoft.com/office/powerpoint/2010/main" val="33965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örnek</a:t>
            </a:r>
            <a:endParaRPr lang="tr-TR" sz="3600" dirty="0">
              <a:solidFill>
                <a:schemeClr val="bg1"/>
              </a:solidFill>
            </a:endParaRPr>
          </a:p>
        </p:txBody>
      </p:sp>
      <p:pic>
        <p:nvPicPr>
          <p:cNvPr id="5" name="Resim 4"/>
          <p:cNvPicPr>
            <a:picLocks noChangeAspect="1"/>
          </p:cNvPicPr>
          <p:nvPr/>
        </p:nvPicPr>
        <p:blipFill>
          <a:blip r:embed="rId2"/>
          <a:stretch>
            <a:fillRect/>
          </a:stretch>
        </p:blipFill>
        <p:spPr>
          <a:xfrm>
            <a:off x="752481" y="2071203"/>
            <a:ext cx="7294239" cy="1904771"/>
          </a:xfrm>
          <a:prstGeom prst="rect">
            <a:avLst/>
          </a:prstGeom>
        </p:spPr>
      </p:pic>
      <mc:AlternateContent xmlns:mc="http://schemas.openxmlformats.org/markup-compatibility/2006" xmlns:a14="http://schemas.microsoft.com/office/drawing/2010/main">
        <mc:Choice Requires="a14">
          <p:sp>
            <p:nvSpPr>
              <p:cNvPr id="6" name="Metin kutusu 5"/>
              <p:cNvSpPr txBox="1"/>
              <p:nvPr/>
            </p:nvSpPr>
            <p:spPr>
              <a:xfrm>
                <a:off x="5392782" y="4506669"/>
                <a:ext cx="15415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rPr>
                        <m:t>𝑁</m:t>
                      </m:r>
                      <m:r>
                        <a:rPr lang="tr-TR" b="0" i="1" smtClean="0">
                          <a:solidFill>
                            <a:schemeClr val="bg1"/>
                          </a:solidFill>
                          <a:latin typeface="Cambria Math" panose="02040503050406030204" pitchFamily="18" charset="0"/>
                        </a:rPr>
                        <m:t>=</m:t>
                      </m:r>
                      <m:r>
                        <a:rPr lang="tr-TR" b="0" i="1" smtClean="0">
                          <a:solidFill>
                            <a:schemeClr val="bg1"/>
                          </a:solidFill>
                          <a:latin typeface="Cambria Math" panose="02040503050406030204" pitchFamily="18" charset="0"/>
                        </a:rPr>
                        <m:t>𝑘𝑇𝐵</m:t>
                      </m:r>
                    </m:oMath>
                  </m:oMathPara>
                </a14:m>
                <a:endParaRPr lang="tr-TR" dirty="0">
                  <a:solidFill>
                    <a:schemeClr val="bg1"/>
                  </a:solidFill>
                </a:endParaRPr>
              </a:p>
            </p:txBody>
          </p:sp>
        </mc:Choice>
        <mc:Fallback xmlns="">
          <p:sp>
            <p:nvSpPr>
              <p:cNvPr id="6" name="Metin kutusu 5"/>
              <p:cNvSpPr txBox="1">
                <a:spLocks noRot="1" noChangeAspect="1" noMove="1" noResize="1" noEditPoints="1" noAdjustHandles="1" noChangeArrowheads="1" noChangeShapeType="1" noTextEdit="1"/>
              </p:cNvSpPr>
              <p:nvPr/>
            </p:nvSpPr>
            <p:spPr>
              <a:xfrm>
                <a:off x="5392782" y="4506669"/>
                <a:ext cx="1541514" cy="276999"/>
              </a:xfrm>
              <a:prstGeom prst="rect">
                <a:avLst/>
              </a:prstGeom>
              <a:blipFill rotWithShape="0">
                <a:blip r:embed="rId3"/>
                <a:stretch>
                  <a:fillRect b="-6522"/>
                </a:stretch>
              </a:blipFill>
            </p:spPr>
            <p:txBody>
              <a:bodyPr/>
              <a:lstStyle/>
              <a:p>
                <a:r>
                  <a:rPr lang="tr-TR">
                    <a:noFill/>
                  </a:rPr>
                  <a:t> </a:t>
                </a:r>
              </a:p>
            </p:txBody>
          </p:sp>
        </mc:Fallback>
      </mc:AlternateContent>
      <p:pic>
        <p:nvPicPr>
          <p:cNvPr id="7" name="Resim 6"/>
          <p:cNvPicPr>
            <a:picLocks noChangeAspect="1"/>
          </p:cNvPicPr>
          <p:nvPr/>
        </p:nvPicPr>
        <p:blipFill>
          <a:blip r:embed="rId4"/>
          <a:stretch>
            <a:fillRect/>
          </a:stretch>
        </p:blipFill>
        <p:spPr>
          <a:xfrm>
            <a:off x="7795708" y="4286453"/>
            <a:ext cx="3455157" cy="584344"/>
          </a:xfrm>
          <a:prstGeom prst="rect">
            <a:avLst/>
          </a:prstGeom>
        </p:spPr>
      </p:pic>
      <p:pic>
        <p:nvPicPr>
          <p:cNvPr id="9" name="Resim 8"/>
          <p:cNvPicPr>
            <a:picLocks noChangeAspect="1"/>
          </p:cNvPicPr>
          <p:nvPr/>
        </p:nvPicPr>
        <p:blipFill>
          <a:blip r:embed="rId5"/>
          <a:stretch>
            <a:fillRect/>
          </a:stretch>
        </p:blipFill>
        <p:spPr>
          <a:xfrm>
            <a:off x="783305" y="4957925"/>
            <a:ext cx="7263415" cy="1831035"/>
          </a:xfrm>
          <a:prstGeom prst="rect">
            <a:avLst/>
          </a:prstGeom>
        </p:spPr>
      </p:pic>
      <p:sp>
        <p:nvSpPr>
          <p:cNvPr id="8" name="Rectangle 7"/>
          <p:cNvSpPr/>
          <p:nvPr/>
        </p:nvSpPr>
        <p:spPr>
          <a:xfrm>
            <a:off x="2415738" y="4460502"/>
            <a:ext cx="3308919" cy="369332"/>
          </a:xfrm>
          <a:prstGeom prst="rect">
            <a:avLst/>
          </a:prstGeom>
        </p:spPr>
        <p:txBody>
          <a:bodyPr wrap="none">
            <a:spAutoFit/>
          </a:bodyPr>
          <a:lstStyle/>
          <a:p>
            <a:r>
              <a:rPr lang="tr-TR" dirty="0">
                <a:solidFill>
                  <a:schemeClr val="bg1"/>
                </a:solidFill>
              </a:rPr>
              <a:t>B bant genişliğindeki ısıl gürültü; </a:t>
            </a:r>
          </a:p>
        </p:txBody>
      </p:sp>
    </p:spTree>
    <p:extLst>
      <p:ext uri="{BB962C8B-B14F-4D97-AF65-F5344CB8AC3E}">
        <p14:creationId xmlns:p14="http://schemas.microsoft.com/office/powerpoint/2010/main" val="1486730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gürültü</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dirty="0" smtClean="0">
                <a:solidFill>
                  <a:schemeClr val="bg1"/>
                </a:solidFill>
                <a:latin typeface="Times New Roman" panose="02020603050405020304" pitchFamily="18" charset="0"/>
                <a:cs typeface="Times New Roman" panose="02020603050405020304" pitchFamily="18" charset="0"/>
              </a:rPr>
              <a:t>Gürültü</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725595" y="2060134"/>
            <a:ext cx="5335169" cy="4471501"/>
          </a:xfrm>
          <a:prstGeom prst="rect">
            <a:avLst/>
          </a:prstGeom>
        </p:spPr>
      </p:pic>
    </p:spTree>
    <p:extLst>
      <p:ext uri="{BB962C8B-B14F-4D97-AF65-F5344CB8AC3E}">
        <p14:creationId xmlns:p14="http://schemas.microsoft.com/office/powerpoint/2010/main" val="2158961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Verilen haberleşme yolu için veya verilen koşullar altında ulaşılabilecek maksimum veri oranına kanal kapasitesi adı verilir.</a:t>
            </a:r>
          </a:p>
          <a:p>
            <a:pPr lvl="1"/>
            <a:endParaRPr lang="tr-TR" sz="2800" dirty="0" smtClean="0">
              <a:solidFill>
                <a:schemeClr val="bg1"/>
              </a:solidFill>
              <a:latin typeface="Times New Roman" panose="02020603050405020304" pitchFamily="18" charset="0"/>
              <a:cs typeface="Times New Roman" panose="02020603050405020304" pitchFamily="18" charset="0"/>
            </a:endParaRPr>
          </a:p>
          <a:p>
            <a:pPr lvl="1"/>
            <a:r>
              <a:rPr lang="tr-TR" sz="2800" dirty="0" smtClean="0">
                <a:solidFill>
                  <a:schemeClr val="bg1"/>
                </a:solidFill>
                <a:latin typeface="Times New Roman" panose="02020603050405020304" pitchFamily="18" charset="0"/>
                <a:cs typeface="Times New Roman" panose="02020603050405020304" pitchFamily="18" charset="0"/>
              </a:rPr>
              <a:t>Kanal kapasitesi için 4 farklı kavram göz önüne alınmaktadır.</a:t>
            </a:r>
          </a:p>
          <a:p>
            <a:pPr lvl="1"/>
            <a:r>
              <a:rPr lang="tr-TR" sz="2800" b="1" dirty="0" smtClean="0">
                <a:solidFill>
                  <a:schemeClr val="bg1"/>
                </a:solidFill>
                <a:latin typeface="Times New Roman" panose="02020603050405020304" pitchFamily="18" charset="0"/>
                <a:cs typeface="Times New Roman" panose="02020603050405020304" pitchFamily="18" charset="0"/>
              </a:rPr>
              <a:t>Veri oranı: </a:t>
            </a:r>
            <a:r>
              <a:rPr lang="tr-TR" sz="2800" dirty="0">
                <a:solidFill>
                  <a:schemeClr val="bg1"/>
                </a:solidFill>
                <a:latin typeface="Times New Roman" panose="02020603050405020304" pitchFamily="18" charset="0"/>
                <a:cs typeface="Times New Roman" panose="02020603050405020304" pitchFamily="18" charset="0"/>
              </a:rPr>
              <a:t>İ</a:t>
            </a:r>
            <a:r>
              <a:rPr lang="tr-TR" sz="2800" dirty="0" smtClean="0">
                <a:solidFill>
                  <a:schemeClr val="bg1"/>
                </a:solidFill>
                <a:latin typeface="Times New Roman" panose="02020603050405020304" pitchFamily="18" charset="0"/>
                <a:cs typeface="Times New Roman" panose="02020603050405020304" pitchFamily="18" charset="0"/>
              </a:rPr>
              <a:t>letilebilecek veri oranı (</a:t>
            </a:r>
            <a:r>
              <a:rPr lang="tr-TR" sz="2800" dirty="0" err="1" smtClean="0">
                <a:solidFill>
                  <a:schemeClr val="bg1"/>
                </a:solidFill>
                <a:latin typeface="Times New Roman" panose="02020603050405020304" pitchFamily="18" charset="0"/>
                <a:cs typeface="Times New Roman" panose="02020603050405020304" pitchFamily="18" charset="0"/>
              </a:rPr>
              <a:t>bps</a:t>
            </a:r>
            <a:r>
              <a:rPr lang="tr-TR" sz="2800" dirty="0" smtClean="0">
                <a:solidFill>
                  <a:schemeClr val="bg1"/>
                </a:solidFill>
                <a:latin typeface="Times New Roman" panose="02020603050405020304" pitchFamily="18" charset="0"/>
                <a:cs typeface="Times New Roman" panose="02020603050405020304" pitchFamily="18" charset="0"/>
              </a:rPr>
              <a:t>)</a:t>
            </a:r>
          </a:p>
          <a:p>
            <a:pPr lvl="1"/>
            <a:r>
              <a:rPr lang="tr-TR" sz="2800" b="1" dirty="0" smtClean="0">
                <a:solidFill>
                  <a:schemeClr val="bg1"/>
                </a:solidFill>
                <a:latin typeface="Times New Roman" panose="02020603050405020304" pitchFamily="18" charset="0"/>
                <a:cs typeface="Times New Roman" panose="02020603050405020304" pitchFamily="18" charset="0"/>
              </a:rPr>
              <a:t>Bant genişliği: </a:t>
            </a:r>
            <a:r>
              <a:rPr lang="tr-TR" sz="2800" dirty="0" smtClean="0">
                <a:solidFill>
                  <a:schemeClr val="bg1"/>
                </a:solidFill>
                <a:latin typeface="Times New Roman" panose="02020603050405020304" pitchFamily="18" charset="0"/>
                <a:cs typeface="Times New Roman" panose="02020603050405020304" pitchFamily="18" charset="0"/>
              </a:rPr>
              <a:t>İletilen sinyalin bant genişliği verici ile ortamın doğası sınırlamaktadır (Hz)</a:t>
            </a:r>
          </a:p>
          <a:p>
            <a:pPr lvl="1"/>
            <a:r>
              <a:rPr lang="tr-TR" sz="2800" b="1" dirty="0" err="1" smtClean="0">
                <a:solidFill>
                  <a:schemeClr val="bg1"/>
                </a:solidFill>
                <a:latin typeface="Times New Roman" panose="02020603050405020304" pitchFamily="18" charset="0"/>
                <a:cs typeface="Times New Roman" panose="02020603050405020304" pitchFamily="18" charset="0"/>
              </a:rPr>
              <a:t>Noise</a:t>
            </a:r>
            <a:r>
              <a:rPr lang="tr-TR" sz="2800" b="1" dirty="0" smtClean="0">
                <a:solidFill>
                  <a:schemeClr val="bg1"/>
                </a:solidFill>
                <a:latin typeface="Times New Roman" panose="02020603050405020304" pitchFamily="18" charset="0"/>
                <a:cs typeface="Times New Roman" panose="02020603050405020304" pitchFamily="18" charset="0"/>
              </a:rPr>
              <a:t>: </a:t>
            </a:r>
            <a:r>
              <a:rPr lang="tr-TR" sz="2800" dirty="0" smtClean="0">
                <a:solidFill>
                  <a:schemeClr val="bg1"/>
                </a:solidFill>
                <a:latin typeface="Times New Roman" panose="02020603050405020304" pitchFamily="18" charset="0"/>
                <a:cs typeface="Times New Roman" panose="02020603050405020304" pitchFamily="18" charset="0"/>
              </a:rPr>
              <a:t>Haberleşme yolundaki ortalama gürültü seviyesi</a:t>
            </a:r>
          </a:p>
          <a:p>
            <a:pPr lvl="1"/>
            <a:r>
              <a:rPr lang="tr-TR" sz="2800" b="1" dirty="0" smtClean="0">
                <a:solidFill>
                  <a:schemeClr val="bg1"/>
                </a:solidFill>
                <a:latin typeface="Times New Roman" panose="02020603050405020304" pitchFamily="18" charset="0"/>
                <a:cs typeface="Times New Roman" panose="02020603050405020304" pitchFamily="18" charset="0"/>
              </a:rPr>
              <a:t>Hata oranı: </a:t>
            </a:r>
            <a:r>
              <a:rPr lang="tr-TR" sz="2800" dirty="0">
                <a:solidFill>
                  <a:schemeClr val="bg1"/>
                </a:solidFill>
                <a:latin typeface="Times New Roman" panose="02020603050405020304" pitchFamily="18" charset="0"/>
                <a:cs typeface="Times New Roman" panose="02020603050405020304" pitchFamily="18" charset="0"/>
              </a:rPr>
              <a:t>M</a:t>
            </a:r>
            <a:r>
              <a:rPr lang="tr-TR" sz="2800" dirty="0" smtClean="0">
                <a:solidFill>
                  <a:schemeClr val="bg1"/>
                </a:solidFill>
                <a:latin typeface="Times New Roman" panose="02020603050405020304" pitchFamily="18" charset="0"/>
                <a:cs typeface="Times New Roman" panose="02020603050405020304" pitchFamily="18" charset="0"/>
              </a:rPr>
              <a:t>eydana gelen bit hata oranı. </a:t>
            </a:r>
          </a:p>
          <a:p>
            <a:pPr lvl="2"/>
            <a:endParaRPr lang="tr-T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87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Nyquist Bant Genişliği:</a:t>
                </a:r>
              </a:p>
              <a:p>
                <a:pPr lvl="1"/>
                <a:r>
                  <a:rPr lang="tr-TR" sz="2800" dirty="0" smtClean="0">
                    <a:solidFill>
                      <a:schemeClr val="bg1"/>
                    </a:solidFill>
                    <a:latin typeface="Times New Roman" panose="02020603050405020304" pitchFamily="18" charset="0"/>
                    <a:cs typeface="Times New Roman" panose="02020603050405020304" pitchFamily="18" charset="0"/>
                  </a:rPr>
                  <a:t>Sinyal iletim hızı eğer 2B ise, sinyalin sahip olacağı frekans bileşeni B’den daha büyük olamaz. </a:t>
                </a:r>
              </a:p>
              <a:p>
                <a:pPr lvl="1"/>
                <a:r>
                  <a:rPr lang="tr-TR" sz="2800" dirty="0" smtClean="0">
                    <a:solidFill>
                      <a:schemeClr val="bg1"/>
                    </a:solidFill>
                    <a:latin typeface="Times New Roman" panose="02020603050405020304" pitchFamily="18" charset="0"/>
                    <a:cs typeface="Times New Roman" panose="02020603050405020304" pitchFamily="18" charset="0"/>
                  </a:rPr>
                  <a:t>Tam ters önerme de doğrudur.</a:t>
                </a:r>
              </a:p>
              <a:p>
                <a:pPr lvl="1"/>
                <a:r>
                  <a:rPr lang="tr-TR" sz="2800" dirty="0" smtClean="0">
                    <a:solidFill>
                      <a:schemeClr val="bg1"/>
                    </a:solidFill>
                    <a:latin typeface="Times New Roman" panose="02020603050405020304" pitchFamily="18" charset="0"/>
                    <a:cs typeface="Times New Roman" panose="02020603050405020304" pitchFamily="18" charset="0"/>
                  </a:rPr>
                  <a:t>Verilen bant genişliği B ise, en yüksek sinyal oranı 2B olur.</a:t>
                </a:r>
              </a:p>
              <a:p>
                <a:pPr lvl="1"/>
                <a14:m>
                  <m:oMath xmlns:m="http://schemas.openxmlformats.org/officeDocument/2006/math">
                    <m:r>
                      <a:rPr lang="tr-TR" sz="2800" b="0" i="1" smtClean="0">
                        <a:solidFill>
                          <a:schemeClr val="bg1"/>
                        </a:solidFill>
                        <a:latin typeface="Cambria Math" panose="02040503050406030204" pitchFamily="18" charset="0"/>
                        <a:cs typeface="Times New Roman" panose="02020603050405020304" pitchFamily="18" charset="0"/>
                      </a:rPr>
                      <m:t>𝐶</m:t>
                    </m:r>
                    <m:r>
                      <a:rPr lang="tr-TR" sz="2800" b="0" i="1" smtClean="0">
                        <a:solidFill>
                          <a:schemeClr val="bg1"/>
                        </a:solidFill>
                        <a:latin typeface="Cambria Math" panose="02040503050406030204" pitchFamily="18" charset="0"/>
                        <a:cs typeface="Times New Roman" panose="02020603050405020304" pitchFamily="18" charset="0"/>
                      </a:rPr>
                      <m:t>=2∗</m:t>
                    </m:r>
                    <m:r>
                      <a:rPr lang="tr-TR" sz="2800" b="0" i="1" smtClean="0">
                        <a:solidFill>
                          <a:schemeClr val="bg1"/>
                        </a:solidFill>
                        <a:latin typeface="Cambria Math" panose="02040503050406030204" pitchFamily="18" charset="0"/>
                        <a:cs typeface="Times New Roman" panose="02020603050405020304" pitchFamily="18" charset="0"/>
                      </a:rPr>
                      <m:t>𝐵</m:t>
                    </m:r>
                    <m:r>
                      <a:rPr lang="tr-TR" sz="2800" b="0" i="1" smtClean="0">
                        <a:solidFill>
                          <a:schemeClr val="bg1"/>
                        </a:solidFill>
                        <a:latin typeface="Cambria Math" panose="02040503050406030204" pitchFamily="18" charset="0"/>
                        <a:cs typeface="Times New Roman" panose="02020603050405020304" pitchFamily="18" charset="0"/>
                      </a:rPr>
                      <m:t>∗</m:t>
                    </m:r>
                    <m:sSub>
                      <m:sSubPr>
                        <m:ctrlPr>
                          <a:rPr lang="tr-TR" sz="2800" b="0" i="1" smtClean="0">
                            <a:solidFill>
                              <a:schemeClr val="bg1"/>
                            </a:solidFill>
                            <a:latin typeface="Cambria Math" panose="02040503050406030204" pitchFamily="18" charset="0"/>
                            <a:cs typeface="Times New Roman" panose="02020603050405020304" pitchFamily="18" charset="0"/>
                          </a:rPr>
                        </m:ctrlPr>
                      </m:sSubPr>
                      <m:e>
                        <m:r>
                          <a:rPr lang="tr-TR" sz="2800" b="0" i="1" smtClean="0">
                            <a:solidFill>
                              <a:schemeClr val="bg1"/>
                            </a:solidFill>
                            <a:latin typeface="Cambria Math" panose="02040503050406030204" pitchFamily="18" charset="0"/>
                            <a:cs typeface="Times New Roman" panose="02020603050405020304" pitchFamily="18" charset="0"/>
                          </a:rPr>
                          <m:t>𝑙𝑜𝑔</m:t>
                        </m:r>
                      </m:e>
                      <m:sub>
                        <m:r>
                          <a:rPr lang="tr-TR" sz="2800" b="0" i="1" smtClean="0">
                            <a:solidFill>
                              <a:schemeClr val="bg1"/>
                            </a:solidFill>
                            <a:latin typeface="Cambria Math" panose="02040503050406030204" pitchFamily="18" charset="0"/>
                            <a:cs typeface="Times New Roman" panose="02020603050405020304" pitchFamily="18" charset="0"/>
                          </a:rPr>
                          <m:t>2</m:t>
                        </m:r>
                      </m:sub>
                    </m:sSub>
                    <m:r>
                      <a:rPr lang="tr-TR" sz="2800" b="0" i="1" smtClean="0">
                        <a:solidFill>
                          <a:schemeClr val="bg1"/>
                        </a:solidFill>
                        <a:latin typeface="Cambria Math" panose="02040503050406030204" pitchFamily="18" charset="0"/>
                        <a:cs typeface="Times New Roman" panose="02020603050405020304" pitchFamily="18" charset="0"/>
                      </a:rPr>
                      <m:t>(</m:t>
                    </m:r>
                    <m:r>
                      <a:rPr lang="tr-TR" sz="2800" b="0" i="1" smtClean="0">
                        <a:solidFill>
                          <a:schemeClr val="bg1"/>
                        </a:solidFill>
                        <a:latin typeface="Cambria Math" panose="02040503050406030204" pitchFamily="18" charset="0"/>
                        <a:cs typeface="Times New Roman" panose="02020603050405020304" pitchFamily="18" charset="0"/>
                      </a:rPr>
                      <m:t>𝑀</m:t>
                    </m:r>
                    <m:r>
                      <a:rPr lang="tr-TR" sz="2800" b="0" i="1" smtClean="0">
                        <a:solidFill>
                          <a:schemeClr val="bg1"/>
                        </a:solidFill>
                        <a:latin typeface="Cambria Math" panose="02040503050406030204" pitchFamily="18" charset="0"/>
                        <a:cs typeface="Times New Roman" panose="02020603050405020304" pitchFamily="18" charset="0"/>
                      </a:rPr>
                      <m:t>)</m:t>
                    </m:r>
                  </m:oMath>
                </a14:m>
                <a:endParaRPr lang="tr-TR" sz="2800" dirty="0" smtClean="0">
                  <a:solidFill>
                    <a:schemeClr val="bg1"/>
                  </a:solidFill>
                  <a:latin typeface="Times New Roman" panose="02020603050405020304" pitchFamily="18" charset="0"/>
                  <a:cs typeface="Times New Roman" panose="02020603050405020304" pitchFamily="18" charset="0"/>
                </a:endParaRPr>
              </a:p>
              <a:p>
                <a:pPr lvl="1"/>
                <a:r>
                  <a:rPr lang="tr-TR" sz="2800" dirty="0" smtClean="0">
                    <a:solidFill>
                      <a:schemeClr val="bg1"/>
                    </a:solidFill>
                    <a:latin typeface="Times New Roman" panose="02020603050405020304" pitchFamily="18" charset="0"/>
                    <a:cs typeface="Times New Roman" panose="02020603050405020304" pitchFamily="18" charset="0"/>
                  </a:rPr>
                  <a:t> M: Sinyalin temsil edileceği ayrık sinyal sayısı veya voltaj seviyesi</a:t>
                </a:r>
              </a:p>
              <a:p>
                <a:pPr lvl="2"/>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a:stretch>
              </a:blipFill>
            </p:spPr>
            <p:txBody>
              <a:bodyPr/>
              <a:lstStyle/>
              <a:p>
                <a:r>
                  <a:rPr lang="tr-TR">
                    <a:noFill/>
                  </a:rPr>
                  <a:t> </a:t>
                </a:r>
              </a:p>
            </p:txBody>
          </p:sp>
        </mc:Fallback>
      </mc:AlternateContent>
      <p:pic>
        <p:nvPicPr>
          <p:cNvPr id="5" name="Resim 4"/>
          <p:cNvPicPr>
            <a:picLocks noChangeAspect="1"/>
          </p:cNvPicPr>
          <p:nvPr/>
        </p:nvPicPr>
        <p:blipFill>
          <a:blip r:embed="rId3"/>
          <a:stretch>
            <a:fillRect/>
          </a:stretch>
        </p:blipFill>
        <p:spPr>
          <a:xfrm>
            <a:off x="4197375" y="5146686"/>
            <a:ext cx="7755925" cy="1505124"/>
          </a:xfrm>
          <a:prstGeom prst="rect">
            <a:avLst/>
          </a:prstGeom>
        </p:spPr>
      </p:pic>
    </p:spTree>
    <p:extLst>
      <p:ext uri="{BB962C8B-B14F-4D97-AF65-F5344CB8AC3E}">
        <p14:creationId xmlns:p14="http://schemas.microsoft.com/office/powerpoint/2010/main" val="1347201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pic>
        <p:nvPicPr>
          <p:cNvPr id="4" name="İçerik Yer Tutucusu 3"/>
          <p:cNvPicPr>
            <a:picLocks noGrp="1" noChangeAspect="1"/>
          </p:cNvPicPr>
          <p:nvPr>
            <p:ph idx="1"/>
          </p:nvPr>
        </p:nvPicPr>
        <p:blipFill>
          <a:blip r:embed="rId2"/>
          <a:stretch>
            <a:fillRect/>
          </a:stretch>
        </p:blipFill>
        <p:spPr>
          <a:xfrm>
            <a:off x="2112338" y="1939925"/>
            <a:ext cx="7953037" cy="4711700"/>
          </a:xfrm>
          <a:prstGeom prst="rect">
            <a:avLst/>
          </a:prstGeom>
        </p:spPr>
      </p:pic>
    </p:spTree>
    <p:extLst>
      <p:ext uri="{BB962C8B-B14F-4D97-AF65-F5344CB8AC3E}">
        <p14:creationId xmlns:p14="http://schemas.microsoft.com/office/powerpoint/2010/main" val="3343105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Shannon Kapasite Formülü: </a:t>
                </a:r>
                <a:r>
                  <a:rPr lang="tr-TR" sz="2800" dirty="0" err="1" smtClean="0">
                    <a:solidFill>
                      <a:schemeClr val="bg1"/>
                    </a:solidFill>
                    <a:latin typeface="Times New Roman" panose="02020603050405020304" pitchFamily="18" charset="0"/>
                    <a:cs typeface="Times New Roman" panose="02020603050405020304" pitchFamily="18" charset="0"/>
                  </a:rPr>
                  <a:t>Nyquist’e</a:t>
                </a:r>
                <a:r>
                  <a:rPr lang="tr-TR" sz="2800" dirty="0" smtClean="0">
                    <a:solidFill>
                      <a:schemeClr val="bg1"/>
                    </a:solidFill>
                    <a:latin typeface="Times New Roman" panose="02020603050405020304" pitchFamily="18" charset="0"/>
                    <a:cs typeface="Times New Roman" panose="02020603050405020304" pitchFamily="18" charset="0"/>
                  </a:rPr>
                  <a:t> göre tüm koşulların eşit kalması durumu için, bant genişliğinin iki katına çıkarılması, veri oranını iki kat artırır. </a:t>
                </a:r>
                <a:r>
                  <a:rPr lang="tr-TR" sz="2800" dirty="0" err="1" smtClean="0">
                    <a:solidFill>
                      <a:schemeClr val="bg1"/>
                    </a:solidFill>
                    <a:latin typeface="Times New Roman" panose="02020603050405020304" pitchFamily="18" charset="0"/>
                    <a:cs typeface="Times New Roman" panose="02020603050405020304" pitchFamily="18" charset="0"/>
                  </a:rPr>
                  <a:t>Shannon</a:t>
                </a:r>
                <a:r>
                  <a:rPr lang="tr-TR" sz="2800" dirty="0" smtClean="0">
                    <a:solidFill>
                      <a:schemeClr val="bg1"/>
                    </a:solidFill>
                    <a:latin typeface="Times New Roman" panose="02020603050405020304" pitchFamily="18" charset="0"/>
                    <a:cs typeface="Times New Roman" panose="02020603050405020304" pitchFamily="18" charset="0"/>
                  </a:rPr>
                  <a:t> ise maksimum kanal kapasitesinin bant genişliği ve ortamın sahip olduğu gürültü ile ilişkilendirmektedir.</a:t>
                </a:r>
              </a:p>
              <a:p>
                <a:pPr lvl="1"/>
                <a14:m>
                  <m:oMath xmlns:m="http://schemas.openxmlformats.org/officeDocument/2006/math">
                    <m:sSub>
                      <m:sSubPr>
                        <m:ctrlPr>
                          <a:rPr lang="tr-TR" sz="2800" i="1" smtClean="0">
                            <a:solidFill>
                              <a:schemeClr val="bg1"/>
                            </a:solidFill>
                            <a:latin typeface="Cambria Math" panose="02040503050406030204" pitchFamily="18" charset="0"/>
                            <a:cs typeface="Times New Roman" panose="02020603050405020304" pitchFamily="18" charset="0"/>
                          </a:rPr>
                        </m:ctrlPr>
                      </m:sSubPr>
                      <m:e>
                        <m:r>
                          <a:rPr lang="tr-TR" sz="2800" b="0" i="1" smtClean="0">
                            <a:solidFill>
                              <a:schemeClr val="bg1"/>
                            </a:solidFill>
                            <a:latin typeface="Cambria Math" panose="02040503050406030204" pitchFamily="18" charset="0"/>
                            <a:cs typeface="Times New Roman" panose="02020603050405020304" pitchFamily="18" charset="0"/>
                          </a:rPr>
                          <m:t>𝑆𝑁𝑅</m:t>
                        </m:r>
                      </m:e>
                      <m:sub>
                        <m:r>
                          <a:rPr lang="tr-TR" sz="2800" b="0" i="1" smtClean="0">
                            <a:solidFill>
                              <a:schemeClr val="bg1"/>
                            </a:solidFill>
                            <a:latin typeface="Cambria Math" panose="02040503050406030204" pitchFamily="18" charset="0"/>
                            <a:cs typeface="Times New Roman" panose="02020603050405020304" pitchFamily="18" charset="0"/>
                          </a:rPr>
                          <m:t>𝑑𝐵</m:t>
                        </m:r>
                      </m:sub>
                    </m:sSub>
                    <m:r>
                      <a:rPr lang="tr-TR" sz="2800" b="0" i="1" smtClean="0">
                        <a:solidFill>
                          <a:schemeClr val="bg1"/>
                        </a:solidFill>
                        <a:latin typeface="Cambria Math" panose="02040503050406030204" pitchFamily="18" charset="0"/>
                        <a:cs typeface="Times New Roman" panose="02020603050405020304" pitchFamily="18" charset="0"/>
                      </a:rPr>
                      <m:t>=10</m:t>
                    </m:r>
                    <m:sSub>
                      <m:sSubPr>
                        <m:ctrlPr>
                          <a:rPr lang="tr-TR" sz="2800" b="0" i="1" smtClean="0">
                            <a:solidFill>
                              <a:schemeClr val="bg1"/>
                            </a:solidFill>
                            <a:latin typeface="Cambria Math" panose="02040503050406030204" pitchFamily="18" charset="0"/>
                            <a:cs typeface="Times New Roman" panose="02020603050405020304" pitchFamily="18" charset="0"/>
                          </a:rPr>
                        </m:ctrlPr>
                      </m:sSubPr>
                      <m:e>
                        <m:r>
                          <a:rPr lang="tr-TR" sz="2800" b="0" i="1" smtClean="0">
                            <a:solidFill>
                              <a:schemeClr val="bg1"/>
                            </a:solidFill>
                            <a:latin typeface="Cambria Math" panose="02040503050406030204" pitchFamily="18" charset="0"/>
                            <a:cs typeface="Times New Roman" panose="02020603050405020304" pitchFamily="18" charset="0"/>
                          </a:rPr>
                          <m:t>𝑙𝑜𝑔</m:t>
                        </m:r>
                      </m:e>
                      <m:sub>
                        <m:r>
                          <a:rPr lang="tr-TR" sz="2800" b="0" i="1" smtClean="0">
                            <a:solidFill>
                              <a:schemeClr val="bg1"/>
                            </a:solidFill>
                            <a:latin typeface="Cambria Math" panose="02040503050406030204" pitchFamily="18" charset="0"/>
                            <a:cs typeface="Times New Roman" panose="02020603050405020304" pitchFamily="18" charset="0"/>
                          </a:rPr>
                          <m:t>10</m:t>
                        </m:r>
                      </m:sub>
                    </m:sSub>
                    <m:f>
                      <m:fPr>
                        <m:ctrlPr>
                          <a:rPr lang="tr-TR" sz="2800" b="0" i="1" smtClean="0">
                            <a:solidFill>
                              <a:schemeClr val="bg1"/>
                            </a:solidFill>
                            <a:latin typeface="Cambria Math" panose="02040503050406030204" pitchFamily="18" charset="0"/>
                            <a:cs typeface="Times New Roman" panose="02020603050405020304" pitchFamily="18" charset="0"/>
                          </a:rPr>
                        </m:ctrlPr>
                      </m:fPr>
                      <m:num>
                        <m:r>
                          <a:rPr lang="tr-TR" sz="2800" b="0" i="1" smtClean="0">
                            <a:solidFill>
                              <a:schemeClr val="bg1"/>
                            </a:solidFill>
                            <a:latin typeface="Cambria Math" panose="02040503050406030204" pitchFamily="18" charset="0"/>
                            <a:cs typeface="Times New Roman" panose="02020603050405020304" pitchFamily="18" charset="0"/>
                          </a:rPr>
                          <m:t>𝑠𝑖𝑔𝑛𝑎𝑙</m:t>
                        </m:r>
                        <m:r>
                          <a:rPr lang="tr-TR" sz="2800" b="0" i="1" smtClean="0">
                            <a:solidFill>
                              <a:schemeClr val="bg1"/>
                            </a:solidFill>
                            <a:latin typeface="Cambria Math" panose="02040503050406030204" pitchFamily="18" charset="0"/>
                            <a:cs typeface="Times New Roman" panose="02020603050405020304" pitchFamily="18" charset="0"/>
                          </a:rPr>
                          <m:t> </m:t>
                        </m:r>
                        <m:r>
                          <a:rPr lang="tr-TR" sz="2800" b="0" i="1" smtClean="0">
                            <a:solidFill>
                              <a:schemeClr val="bg1"/>
                            </a:solidFill>
                            <a:latin typeface="Cambria Math" panose="02040503050406030204" pitchFamily="18" charset="0"/>
                            <a:cs typeface="Times New Roman" panose="02020603050405020304" pitchFamily="18" charset="0"/>
                          </a:rPr>
                          <m:t>𝑝𝑜𝑤𝑒𝑟</m:t>
                        </m:r>
                      </m:num>
                      <m:den>
                        <m:r>
                          <a:rPr lang="tr-TR" sz="2800" b="0" i="1" smtClean="0">
                            <a:solidFill>
                              <a:schemeClr val="bg1"/>
                            </a:solidFill>
                            <a:latin typeface="Cambria Math" panose="02040503050406030204" pitchFamily="18" charset="0"/>
                            <a:cs typeface="Times New Roman" panose="02020603050405020304" pitchFamily="18" charset="0"/>
                          </a:rPr>
                          <m:t>𝑛𝑜𝑖𝑠𝑒</m:t>
                        </m:r>
                        <m:r>
                          <a:rPr lang="tr-TR" sz="2800" b="0" i="1" smtClean="0">
                            <a:solidFill>
                              <a:schemeClr val="bg1"/>
                            </a:solidFill>
                            <a:latin typeface="Cambria Math" panose="02040503050406030204" pitchFamily="18" charset="0"/>
                            <a:cs typeface="Times New Roman" panose="02020603050405020304" pitchFamily="18" charset="0"/>
                          </a:rPr>
                          <m:t> </m:t>
                        </m:r>
                        <m:r>
                          <a:rPr lang="tr-TR" sz="2800" b="0" i="1" smtClean="0">
                            <a:solidFill>
                              <a:schemeClr val="bg1"/>
                            </a:solidFill>
                            <a:latin typeface="Cambria Math" panose="02040503050406030204" pitchFamily="18" charset="0"/>
                            <a:cs typeface="Times New Roman" panose="02020603050405020304" pitchFamily="18" charset="0"/>
                          </a:rPr>
                          <m:t>𝑝𝑜𝑤𝑒𝑟</m:t>
                        </m:r>
                      </m:den>
                    </m:f>
                  </m:oMath>
                </a14:m>
                <a:endParaRPr lang="tr-TR" sz="28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r>
                      <a:rPr lang="tr-TR" sz="2600" b="0" i="1" smtClean="0">
                        <a:solidFill>
                          <a:schemeClr val="bg1"/>
                        </a:solidFill>
                        <a:latin typeface="Cambria Math" panose="02040503050406030204" pitchFamily="18" charset="0"/>
                        <a:cs typeface="Times New Roman" panose="02020603050405020304" pitchFamily="18" charset="0"/>
                      </a:rPr>
                      <m:t>𝐶</m:t>
                    </m:r>
                    <m:r>
                      <a:rPr lang="tr-TR" sz="2600" b="0" i="1" smtClean="0">
                        <a:solidFill>
                          <a:schemeClr val="bg1"/>
                        </a:solidFill>
                        <a:latin typeface="Cambria Math" panose="02040503050406030204" pitchFamily="18" charset="0"/>
                        <a:cs typeface="Times New Roman" panose="02020603050405020304" pitchFamily="18" charset="0"/>
                      </a:rPr>
                      <m:t>=</m:t>
                    </m:r>
                    <m:r>
                      <a:rPr lang="tr-TR" sz="2600" b="0" i="1" smtClean="0">
                        <a:solidFill>
                          <a:schemeClr val="bg1"/>
                        </a:solidFill>
                        <a:latin typeface="Cambria Math" panose="02040503050406030204" pitchFamily="18" charset="0"/>
                        <a:cs typeface="Times New Roman" panose="02020603050405020304" pitchFamily="18" charset="0"/>
                      </a:rPr>
                      <m:t>𝐵</m:t>
                    </m:r>
                    <m:r>
                      <a:rPr lang="tr-TR" sz="2600" b="0" i="1" smtClean="0">
                        <a:solidFill>
                          <a:schemeClr val="bg1"/>
                        </a:solidFill>
                        <a:latin typeface="Cambria Math" panose="02040503050406030204" pitchFamily="18" charset="0"/>
                        <a:cs typeface="Times New Roman" panose="02020603050405020304" pitchFamily="18" charset="0"/>
                      </a:rPr>
                      <m:t>∗</m:t>
                    </m:r>
                    <m:sSub>
                      <m:sSubPr>
                        <m:ctrlPr>
                          <a:rPr lang="tr-TR" sz="2600" b="0" i="1" smtClean="0">
                            <a:solidFill>
                              <a:schemeClr val="bg1"/>
                            </a:solidFill>
                            <a:latin typeface="Cambria Math" panose="02040503050406030204" pitchFamily="18" charset="0"/>
                            <a:cs typeface="Times New Roman" panose="02020603050405020304" pitchFamily="18" charset="0"/>
                          </a:rPr>
                        </m:ctrlPr>
                      </m:sSubPr>
                      <m:e>
                        <m:r>
                          <a:rPr lang="tr-TR" sz="2600" b="0" i="1" smtClean="0">
                            <a:solidFill>
                              <a:schemeClr val="bg1"/>
                            </a:solidFill>
                            <a:latin typeface="Cambria Math" panose="02040503050406030204" pitchFamily="18" charset="0"/>
                            <a:cs typeface="Times New Roman" panose="02020603050405020304" pitchFamily="18" charset="0"/>
                          </a:rPr>
                          <m:t>𝑙𝑜𝑔</m:t>
                        </m:r>
                      </m:e>
                      <m:sub>
                        <m:r>
                          <a:rPr lang="tr-TR" sz="2600" b="0" i="1" smtClean="0">
                            <a:solidFill>
                              <a:schemeClr val="bg1"/>
                            </a:solidFill>
                            <a:latin typeface="Cambria Math" panose="02040503050406030204" pitchFamily="18" charset="0"/>
                            <a:cs typeface="Times New Roman" panose="02020603050405020304" pitchFamily="18" charset="0"/>
                          </a:rPr>
                          <m:t>2</m:t>
                        </m:r>
                      </m:sub>
                    </m:sSub>
                    <m:r>
                      <a:rPr lang="tr-TR" sz="2600" b="0" i="1" smtClean="0">
                        <a:solidFill>
                          <a:schemeClr val="bg1"/>
                        </a:solidFill>
                        <a:latin typeface="Cambria Math" panose="02040503050406030204" pitchFamily="18" charset="0"/>
                        <a:cs typeface="Times New Roman" panose="02020603050405020304" pitchFamily="18" charset="0"/>
                      </a:rPr>
                      <m:t>(1+</m:t>
                    </m:r>
                    <m:r>
                      <a:rPr lang="tr-TR" sz="2600" b="0" i="1" smtClean="0">
                        <a:solidFill>
                          <a:schemeClr val="bg1"/>
                        </a:solidFill>
                        <a:latin typeface="Cambria Math" panose="02040503050406030204" pitchFamily="18" charset="0"/>
                        <a:cs typeface="Times New Roman" panose="02020603050405020304" pitchFamily="18" charset="0"/>
                      </a:rPr>
                      <m:t>𝑆𝑁𝑅</m:t>
                    </m:r>
                    <m:r>
                      <a:rPr lang="tr-TR" sz="2600" b="0" i="1" smtClean="0">
                        <a:solidFill>
                          <a:schemeClr val="bg1"/>
                        </a:solidFill>
                        <a:latin typeface="Cambria Math" panose="02040503050406030204" pitchFamily="18" charset="0"/>
                        <a:cs typeface="Times New Roman" panose="02020603050405020304" pitchFamily="18" charset="0"/>
                      </a:rPr>
                      <m:t>)</m:t>
                    </m:r>
                  </m:oMath>
                </a14:m>
                <a:endParaRPr lang="tr-TR"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a:stretch>
              </a:blipFill>
            </p:spPr>
            <p:txBody>
              <a:bodyPr/>
              <a:lstStyle/>
              <a:p>
                <a:r>
                  <a:rPr lang="tr-TR">
                    <a:noFill/>
                  </a:rPr>
                  <a:t> </a:t>
                </a:r>
              </a:p>
            </p:txBody>
          </p:sp>
        </mc:Fallback>
      </mc:AlternateContent>
      <p:pic>
        <p:nvPicPr>
          <p:cNvPr id="5" name="Resim 4"/>
          <p:cNvPicPr>
            <a:picLocks noChangeAspect="1"/>
          </p:cNvPicPr>
          <p:nvPr/>
        </p:nvPicPr>
        <p:blipFill>
          <a:blip r:embed="rId3"/>
          <a:stretch>
            <a:fillRect/>
          </a:stretch>
        </p:blipFill>
        <p:spPr>
          <a:xfrm>
            <a:off x="2313266" y="5153544"/>
            <a:ext cx="8430934" cy="1289061"/>
          </a:xfrm>
          <a:prstGeom prst="rect">
            <a:avLst/>
          </a:prstGeom>
        </p:spPr>
      </p:pic>
    </p:spTree>
    <p:extLst>
      <p:ext uri="{BB962C8B-B14F-4D97-AF65-F5344CB8AC3E}">
        <p14:creationId xmlns:p14="http://schemas.microsoft.com/office/powerpoint/2010/main" val="803427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Kanal kapasitesi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b="1" dirty="0" smtClean="0">
                    <a:solidFill>
                      <a:schemeClr val="bg1"/>
                    </a:solidFill>
                    <a:latin typeface="Times New Roman" panose="02020603050405020304" pitchFamily="18" charset="0"/>
                    <a:cs typeface="Times New Roman" panose="02020603050405020304" pitchFamily="18" charset="0"/>
                  </a:rPr>
                  <a:t>Tayfsal verimlilik (</a:t>
                </a:r>
                <a:r>
                  <a:rPr lang="tr-TR" sz="2800" b="1" dirty="0" err="1" smtClean="0">
                    <a:solidFill>
                      <a:schemeClr val="bg1"/>
                    </a:solidFill>
                    <a:latin typeface="Times New Roman" panose="02020603050405020304" pitchFamily="18" charset="0"/>
                    <a:cs typeface="Times New Roman" panose="02020603050405020304" pitchFamily="18" charset="0"/>
                  </a:rPr>
                  <a:t>spectral</a:t>
                </a:r>
                <a:r>
                  <a:rPr lang="tr-TR" sz="2800" b="1" dirty="0" smtClean="0">
                    <a:solidFill>
                      <a:schemeClr val="bg1"/>
                    </a:solidFill>
                    <a:latin typeface="Times New Roman" panose="02020603050405020304" pitchFamily="18" charset="0"/>
                    <a:cs typeface="Times New Roman" panose="02020603050405020304" pitchFamily="18" charset="0"/>
                  </a:rPr>
                  <a:t> </a:t>
                </a:r>
                <a:r>
                  <a:rPr lang="tr-TR" sz="2800" b="1" dirty="0" err="1" smtClean="0">
                    <a:solidFill>
                      <a:schemeClr val="bg1"/>
                    </a:solidFill>
                    <a:latin typeface="Times New Roman" panose="02020603050405020304" pitchFamily="18" charset="0"/>
                    <a:cs typeface="Times New Roman" panose="02020603050405020304" pitchFamily="18" charset="0"/>
                  </a:rPr>
                  <a:t>efficiency</a:t>
                </a:r>
                <a:r>
                  <a:rPr lang="tr-TR" sz="2800" b="1" dirty="0" smtClean="0">
                    <a:solidFill>
                      <a:schemeClr val="bg1"/>
                    </a:solidFill>
                    <a:latin typeface="Times New Roman" panose="02020603050405020304" pitchFamily="18" charset="0"/>
                    <a:cs typeface="Times New Roman" panose="02020603050405020304" pitchFamily="18" charset="0"/>
                  </a:rPr>
                  <a:t>) </a:t>
                </a:r>
                <a:r>
                  <a:rPr lang="tr-TR" sz="2800" dirty="0" smtClean="0">
                    <a:solidFill>
                      <a:schemeClr val="bg1"/>
                    </a:solidFill>
                    <a:latin typeface="Times New Roman" panose="02020603050405020304" pitchFamily="18" charset="0"/>
                    <a:cs typeface="Times New Roman" panose="02020603050405020304" pitchFamily="18" charset="0"/>
                  </a:rPr>
                  <a:t>veya </a:t>
                </a:r>
                <a:r>
                  <a:rPr lang="tr-TR" sz="2800" b="1" dirty="0" smtClean="0">
                    <a:solidFill>
                      <a:schemeClr val="bg1"/>
                    </a:solidFill>
                    <a:latin typeface="Times New Roman" panose="02020603050405020304" pitchFamily="18" charset="0"/>
                    <a:cs typeface="Times New Roman" panose="02020603050405020304" pitchFamily="18" charset="0"/>
                  </a:rPr>
                  <a:t>bant </a:t>
                </a:r>
                <a:r>
                  <a:rPr lang="tr-TR" sz="2800" b="1" dirty="0">
                    <a:solidFill>
                      <a:schemeClr val="bg1"/>
                    </a:solidFill>
                    <a:latin typeface="Times New Roman" panose="02020603050405020304" pitchFamily="18" charset="0"/>
                    <a:cs typeface="Times New Roman" panose="02020603050405020304" pitchFamily="18" charset="0"/>
                  </a:rPr>
                  <a:t>g</a:t>
                </a:r>
                <a:r>
                  <a:rPr lang="tr-TR" sz="2800" b="1" dirty="0" smtClean="0">
                    <a:solidFill>
                      <a:schemeClr val="bg1"/>
                    </a:solidFill>
                    <a:latin typeface="Times New Roman" panose="02020603050405020304" pitchFamily="18" charset="0"/>
                    <a:cs typeface="Times New Roman" panose="02020603050405020304" pitchFamily="18" charset="0"/>
                  </a:rPr>
                  <a:t>enişliği verimliliği </a:t>
                </a:r>
                <a:r>
                  <a:rPr lang="tr-TR" sz="2800" dirty="0" smtClean="0">
                    <a:solidFill>
                      <a:schemeClr val="bg1"/>
                    </a:solidFill>
                    <a:latin typeface="Times New Roman" panose="02020603050405020304" pitchFamily="18" charset="0"/>
                    <a:cs typeface="Times New Roman" panose="02020603050405020304" pitchFamily="18" charset="0"/>
                  </a:rPr>
                  <a:t>bant genişliğinin her bir </a:t>
                </a:r>
                <a:r>
                  <a:rPr lang="tr-TR" sz="2800" dirty="0" err="1" smtClean="0">
                    <a:solidFill>
                      <a:schemeClr val="bg1"/>
                    </a:solidFill>
                    <a:latin typeface="Times New Roman" panose="02020603050405020304" pitchFamily="18" charset="0"/>
                    <a:cs typeface="Times New Roman" panose="02020603050405020304" pitchFamily="18" charset="0"/>
                  </a:rPr>
                  <a:t>Hertz’i</a:t>
                </a:r>
                <a:r>
                  <a:rPr lang="tr-TR" sz="2800" dirty="0" smtClean="0">
                    <a:solidFill>
                      <a:schemeClr val="bg1"/>
                    </a:solidFill>
                    <a:latin typeface="Times New Roman" panose="02020603050405020304" pitchFamily="18" charset="0"/>
                    <a:cs typeface="Times New Roman" panose="02020603050405020304" pitchFamily="18" charset="0"/>
                  </a:rPr>
                  <a:t> ile taşınabilecek sayısal iletimdir (saniyede taşınan bit cinsinden)</a:t>
                </a:r>
              </a:p>
              <a:p>
                <a:pPr lvl="1"/>
                <a:r>
                  <a:rPr lang="tr-TR" sz="2800" dirty="0" smtClean="0">
                    <a:solidFill>
                      <a:schemeClr val="bg1"/>
                    </a:solidFill>
                    <a:latin typeface="Times New Roman" panose="02020603050405020304" pitchFamily="18" charset="0"/>
                    <a:cs typeface="Times New Roman" panose="02020603050405020304" pitchFamily="18" charset="0"/>
                  </a:rPr>
                  <a:t>Teorik maksimum tayfsal verimlilik: </a:t>
                </a:r>
              </a:p>
              <a:p>
                <a:pPr lvl="1"/>
                <a14:m>
                  <m:oMath xmlns:m="http://schemas.openxmlformats.org/officeDocument/2006/math">
                    <m:f>
                      <m:fPr>
                        <m:ctrlPr>
                          <a:rPr lang="tr-TR" sz="2600" b="0" i="1" smtClean="0">
                            <a:solidFill>
                              <a:schemeClr val="bg1"/>
                            </a:solidFill>
                            <a:latin typeface="Cambria Math" panose="02040503050406030204" pitchFamily="18" charset="0"/>
                            <a:cs typeface="Times New Roman" panose="02020603050405020304" pitchFamily="18" charset="0"/>
                          </a:rPr>
                        </m:ctrlPr>
                      </m:fPr>
                      <m:num>
                        <m:r>
                          <a:rPr lang="tr-TR" sz="2600" b="0" i="1" smtClean="0">
                            <a:solidFill>
                              <a:schemeClr val="bg1"/>
                            </a:solidFill>
                            <a:latin typeface="Cambria Math" panose="02040503050406030204" pitchFamily="18" charset="0"/>
                            <a:cs typeface="Times New Roman" panose="02020603050405020304" pitchFamily="18" charset="0"/>
                          </a:rPr>
                          <m:t>𝐶</m:t>
                        </m:r>
                      </m:num>
                      <m:den>
                        <m:r>
                          <a:rPr lang="tr-TR" sz="2600" b="0" i="1" smtClean="0">
                            <a:solidFill>
                              <a:schemeClr val="bg1"/>
                            </a:solidFill>
                            <a:latin typeface="Cambria Math" panose="02040503050406030204" pitchFamily="18" charset="0"/>
                            <a:cs typeface="Times New Roman" panose="02020603050405020304" pitchFamily="18" charset="0"/>
                          </a:rPr>
                          <m:t>𝐵</m:t>
                        </m:r>
                      </m:den>
                    </m:f>
                    <m:r>
                      <a:rPr lang="tr-TR" sz="2600" b="0" i="1" smtClean="0">
                        <a:solidFill>
                          <a:schemeClr val="bg1"/>
                        </a:solidFill>
                        <a:latin typeface="Cambria Math" panose="02040503050406030204" pitchFamily="18" charset="0"/>
                        <a:cs typeface="Times New Roman" panose="02020603050405020304" pitchFamily="18" charset="0"/>
                      </a:rPr>
                      <m:t>=</m:t>
                    </m:r>
                    <m:sSub>
                      <m:sSubPr>
                        <m:ctrlPr>
                          <a:rPr lang="tr-TR" sz="2600" b="0" i="1" smtClean="0">
                            <a:solidFill>
                              <a:schemeClr val="bg1"/>
                            </a:solidFill>
                            <a:latin typeface="Cambria Math" panose="02040503050406030204" pitchFamily="18" charset="0"/>
                            <a:cs typeface="Times New Roman" panose="02020603050405020304" pitchFamily="18" charset="0"/>
                          </a:rPr>
                        </m:ctrlPr>
                      </m:sSubPr>
                      <m:e>
                        <m:r>
                          <a:rPr lang="tr-TR" sz="2600" b="0" i="1" smtClean="0">
                            <a:solidFill>
                              <a:schemeClr val="bg1"/>
                            </a:solidFill>
                            <a:latin typeface="Cambria Math" panose="02040503050406030204" pitchFamily="18" charset="0"/>
                            <a:cs typeface="Times New Roman" panose="02020603050405020304" pitchFamily="18" charset="0"/>
                          </a:rPr>
                          <m:t>𝑙𝑜𝑔</m:t>
                        </m:r>
                      </m:e>
                      <m:sub>
                        <m:r>
                          <a:rPr lang="tr-TR" sz="2600" b="0" i="1" smtClean="0">
                            <a:solidFill>
                              <a:schemeClr val="bg1"/>
                            </a:solidFill>
                            <a:latin typeface="Cambria Math" panose="02040503050406030204" pitchFamily="18" charset="0"/>
                            <a:cs typeface="Times New Roman" panose="02020603050405020304" pitchFamily="18" charset="0"/>
                          </a:rPr>
                          <m:t>2</m:t>
                        </m:r>
                      </m:sub>
                    </m:sSub>
                    <m:r>
                      <a:rPr lang="tr-TR" sz="2600" b="0" i="1" smtClean="0">
                        <a:solidFill>
                          <a:schemeClr val="bg1"/>
                        </a:solidFill>
                        <a:latin typeface="Cambria Math" panose="02040503050406030204" pitchFamily="18" charset="0"/>
                        <a:cs typeface="Times New Roman" panose="02020603050405020304" pitchFamily="18" charset="0"/>
                      </a:rPr>
                      <m:t>(1+</m:t>
                    </m:r>
                    <m:r>
                      <a:rPr lang="tr-TR" sz="2600" b="0" i="1" smtClean="0">
                        <a:solidFill>
                          <a:schemeClr val="bg1"/>
                        </a:solidFill>
                        <a:latin typeface="Cambria Math" panose="02040503050406030204" pitchFamily="18" charset="0"/>
                        <a:cs typeface="Times New Roman" panose="02020603050405020304" pitchFamily="18" charset="0"/>
                      </a:rPr>
                      <m:t>𝑆𝑁𝑅</m:t>
                    </m:r>
                    <m:r>
                      <a:rPr lang="tr-TR" sz="2600" b="0" i="1" smtClean="0">
                        <a:solidFill>
                          <a:schemeClr val="bg1"/>
                        </a:solidFill>
                        <a:latin typeface="Cambria Math" panose="02040503050406030204" pitchFamily="18" charset="0"/>
                        <a:cs typeface="Times New Roman" panose="02020603050405020304" pitchFamily="18" charset="0"/>
                      </a:rPr>
                      <m:t>)</m:t>
                    </m:r>
                  </m:oMath>
                </a14:m>
                <a:endParaRPr lang="tr-TR"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r="-1455"/>
                </a:stretch>
              </a:blipFill>
            </p:spPr>
            <p:txBody>
              <a:bodyPr/>
              <a:lstStyle/>
              <a:p>
                <a:r>
                  <a:rPr lang="tr-TR">
                    <a:noFill/>
                  </a:rPr>
                  <a:t> </a:t>
                </a:r>
              </a:p>
            </p:txBody>
          </p:sp>
        </mc:Fallback>
      </mc:AlternateContent>
      <p:pic>
        <p:nvPicPr>
          <p:cNvPr id="4" name="Resim 3"/>
          <p:cNvPicPr>
            <a:picLocks noChangeAspect="1"/>
          </p:cNvPicPr>
          <p:nvPr/>
        </p:nvPicPr>
        <p:blipFill>
          <a:blip r:embed="rId3"/>
          <a:stretch>
            <a:fillRect/>
          </a:stretch>
        </p:blipFill>
        <p:spPr>
          <a:xfrm>
            <a:off x="6195060" y="2933790"/>
            <a:ext cx="5758240" cy="3718020"/>
          </a:xfrm>
          <a:prstGeom prst="rect">
            <a:avLst/>
          </a:prstGeom>
        </p:spPr>
      </p:pic>
    </p:spTree>
    <p:extLst>
      <p:ext uri="{BB962C8B-B14F-4D97-AF65-F5344CB8AC3E}">
        <p14:creationId xmlns:p14="http://schemas.microsoft.com/office/powerpoint/2010/main" val="2306049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pic>
        <p:nvPicPr>
          <p:cNvPr id="5" name="İçerik Yer Tutucusu 4"/>
          <p:cNvPicPr>
            <a:picLocks noGrp="1" noChangeAspect="1"/>
          </p:cNvPicPr>
          <p:nvPr>
            <p:ph idx="1"/>
          </p:nvPr>
        </p:nvPicPr>
        <p:blipFill>
          <a:blip r:embed="rId2"/>
          <a:stretch>
            <a:fillRect/>
          </a:stretch>
        </p:blipFill>
        <p:spPr>
          <a:xfrm>
            <a:off x="1957147" y="1972230"/>
            <a:ext cx="7296822" cy="4752991"/>
          </a:xfrm>
          <a:prstGeom prst="rect">
            <a:avLst/>
          </a:prstGeom>
        </p:spPr>
      </p:pic>
    </p:spTree>
    <p:extLst>
      <p:ext uri="{BB962C8B-B14F-4D97-AF65-F5344CB8AC3E}">
        <p14:creationId xmlns:p14="http://schemas.microsoft.com/office/powerpoint/2010/main" val="3986279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Kanal kapasitesi  / bit hata oranı</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E</a:t>
                </a:r>
                <a:r>
                  <a:rPr lang="tr-TR" sz="2800" baseline="-25000" dirty="0" err="1" smtClean="0">
                    <a:solidFill>
                      <a:schemeClr val="bg1"/>
                    </a:solidFill>
                    <a:latin typeface="Times New Roman" panose="02020603050405020304" pitchFamily="18" charset="0"/>
                    <a:cs typeface="Times New Roman" panose="02020603050405020304" pitchFamily="18" charset="0"/>
                  </a:rPr>
                  <a:t>b</a:t>
                </a:r>
                <a:r>
                  <a:rPr lang="tr-TR" sz="2800" dirty="0" smtClean="0">
                    <a:solidFill>
                      <a:schemeClr val="bg1"/>
                    </a:solidFill>
                    <a:latin typeface="Times New Roman" panose="02020603050405020304" pitchFamily="18" charset="0"/>
                    <a:cs typeface="Times New Roman" panose="02020603050405020304" pitchFamily="18" charset="0"/>
                  </a:rPr>
                  <a:t>/N</a:t>
                </a:r>
                <a:r>
                  <a:rPr lang="tr-TR" sz="2800" baseline="-25000" dirty="0" smtClean="0">
                    <a:solidFill>
                      <a:schemeClr val="bg1"/>
                    </a:solidFill>
                    <a:latin typeface="Times New Roman" panose="02020603050405020304" pitchFamily="18" charset="0"/>
                    <a:cs typeface="Times New Roman" panose="02020603050405020304" pitchFamily="18" charset="0"/>
                  </a:rPr>
                  <a:t>0</a:t>
                </a:r>
              </a:p>
              <a:p>
                <a:pPr lvl="1"/>
                <a:r>
                  <a:rPr lang="tr-TR" sz="3000" dirty="0" smtClean="0">
                    <a:solidFill>
                      <a:schemeClr val="bg1"/>
                    </a:solidFill>
                    <a:latin typeface="Times New Roman" panose="02020603050405020304" pitchFamily="18" charset="0"/>
                    <a:cs typeface="Times New Roman" panose="02020603050405020304" pitchFamily="18" charset="0"/>
                  </a:rPr>
                  <a:t>1 bitin sahip olduğu enerjinin, gürültünün güç yoğunluğuna oranıdır.</a:t>
                </a:r>
              </a:p>
              <a:p>
                <a:pPr lvl="1"/>
                <a14:m>
                  <m:oMath xmlns:m="http://schemas.openxmlformats.org/officeDocument/2006/math">
                    <m:f>
                      <m:fPr>
                        <m:ctrlPr>
                          <a:rPr lang="tr-TR" sz="3000" i="1" smtClean="0">
                            <a:solidFill>
                              <a:schemeClr val="bg1"/>
                            </a:solidFill>
                            <a:latin typeface="Cambria Math" panose="02040503050406030204" pitchFamily="18" charset="0"/>
                            <a:cs typeface="Times New Roman" panose="02020603050405020304" pitchFamily="18" charset="0"/>
                          </a:rPr>
                        </m:ctrlPr>
                      </m:fPr>
                      <m:num>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𝐸</m:t>
                            </m:r>
                          </m:e>
                          <m:sub>
                            <m:r>
                              <a:rPr lang="tr-TR" sz="3000" b="0" i="1" smtClean="0">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𝑁</m:t>
                            </m:r>
                          </m:e>
                          <m:sub>
                            <m:r>
                              <a:rPr lang="tr-TR" sz="3000" b="0" i="1" smtClean="0">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𝑆</m:t>
                        </m:r>
                        <m:r>
                          <a:rPr lang="tr-TR" sz="3000" b="0" i="1" smtClean="0">
                            <a:solidFill>
                              <a:schemeClr val="bg1"/>
                            </a:solidFill>
                            <a:latin typeface="Cambria Math" panose="02040503050406030204" pitchFamily="18" charset="0"/>
                            <a:cs typeface="Times New Roman" panose="02020603050405020304" pitchFamily="18" charset="0"/>
                          </a:rPr>
                          <m:t>/</m:t>
                        </m:r>
                        <m:r>
                          <a:rPr lang="tr-TR" sz="3000" b="0" i="1" smtClean="0">
                            <a:solidFill>
                              <a:schemeClr val="bg1"/>
                            </a:solidFill>
                            <a:latin typeface="Cambria Math" panose="02040503050406030204" pitchFamily="18" charset="0"/>
                            <a:cs typeface="Times New Roman" panose="02020603050405020304" pitchFamily="18" charset="0"/>
                          </a:rPr>
                          <m:t>𝑅</m:t>
                        </m:r>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𝑆</m:t>
                        </m:r>
                      </m:num>
                      <m:den>
                        <m:r>
                          <a:rPr lang="tr-TR" sz="3000" b="0" i="1" smtClean="0">
                            <a:solidFill>
                              <a:schemeClr val="bg1"/>
                            </a:solidFill>
                            <a:latin typeface="Cambria Math" panose="02040503050406030204" pitchFamily="18" charset="0"/>
                            <a:cs typeface="Times New Roman" panose="02020603050405020304" pitchFamily="18" charset="0"/>
                          </a:rPr>
                          <m:t>𝑘𝑇𝑅</m:t>
                        </m:r>
                      </m:den>
                    </m:f>
                  </m:oMath>
                </a14:m>
                <a:r>
                  <a:rPr lang="tr-TR" sz="3000" dirty="0" smtClean="0">
                    <a:solidFill>
                      <a:schemeClr val="bg1"/>
                    </a:solidFill>
                    <a:latin typeface="Times New Roman" panose="02020603050405020304" pitchFamily="18" charset="0"/>
                    <a:cs typeface="Times New Roman" panose="02020603050405020304" pitchFamily="18" charset="0"/>
                  </a:rPr>
                  <a:t> burada </a:t>
                </a:r>
                <a14:m>
                  <m:oMath xmlns:m="http://schemas.openxmlformats.org/officeDocument/2006/math">
                    <m:r>
                      <m:rPr>
                        <m:sty m:val="p"/>
                      </m:rPr>
                      <a:rPr lang="tr-TR" sz="3000" b="0" i="0" smtClean="0">
                        <a:solidFill>
                          <a:schemeClr val="bg1"/>
                        </a:solidFill>
                        <a:latin typeface="Cambria Math" panose="02040503050406030204" pitchFamily="18" charset="0"/>
                        <a:cs typeface="Times New Roman" panose="02020603050405020304" pitchFamily="18" charset="0"/>
                      </a:rPr>
                      <m:t>R</m:t>
                    </m:r>
                    <m:r>
                      <a:rPr lang="tr-TR" sz="3000" b="0" i="0"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1</m:t>
                        </m:r>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𝑇</m:t>
                            </m:r>
                          </m:e>
                          <m:sub>
                            <m:r>
                              <a:rPr lang="tr-TR" sz="3000" b="0" i="1" smtClean="0">
                                <a:solidFill>
                                  <a:schemeClr val="bg1"/>
                                </a:solidFill>
                                <a:latin typeface="Cambria Math" panose="02040503050406030204" pitchFamily="18" charset="0"/>
                                <a:cs typeface="Times New Roman" panose="02020603050405020304" pitchFamily="18" charset="0"/>
                              </a:rPr>
                              <m:t>𝑏</m:t>
                            </m:r>
                          </m:sub>
                        </m:sSub>
                      </m:den>
                    </m:f>
                  </m:oMath>
                </a14:m>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r>
                  <a:rPr lang="tr-TR" sz="3000" dirty="0" err="1" smtClean="0">
                    <a:solidFill>
                      <a:schemeClr val="bg1"/>
                    </a:solidFill>
                    <a:latin typeface="Times New Roman" panose="02020603050405020304" pitchFamily="18" charset="0"/>
                    <a:cs typeface="Times New Roman" panose="02020603050405020304" pitchFamily="18" charset="0"/>
                  </a:rPr>
                  <a:t>dB</a:t>
                </a:r>
                <a:r>
                  <a:rPr lang="tr-TR" sz="3000" dirty="0" smtClean="0">
                    <a:solidFill>
                      <a:schemeClr val="bg1"/>
                    </a:solidFill>
                    <a:latin typeface="Times New Roman" panose="02020603050405020304" pitchFamily="18" charset="0"/>
                    <a:cs typeface="Times New Roman" panose="02020603050405020304" pitchFamily="18" charset="0"/>
                  </a:rPr>
                  <a:t>;</a:t>
                </a: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tr-TR" sz="3000" i="1" smtClean="0">
                            <a:solidFill>
                              <a:schemeClr val="bg1"/>
                            </a:solidFill>
                            <a:latin typeface="Cambria Math" panose="02040503050406030204" pitchFamily="18" charset="0"/>
                            <a:cs typeface="Times New Roman" panose="02020603050405020304" pitchFamily="18" charset="0"/>
                          </a:rPr>
                        </m:ctrlPr>
                      </m:sSubPr>
                      <m:e>
                        <m:d>
                          <m:dPr>
                            <m:ctrlPr>
                              <a:rPr lang="tr-TR" sz="3000" i="1">
                                <a:solidFill>
                                  <a:schemeClr val="bg1"/>
                                </a:solidFill>
                                <a:latin typeface="Cambria Math" panose="02040503050406030204" pitchFamily="18" charset="0"/>
                                <a:cs typeface="Times New Roman" panose="02020603050405020304" pitchFamily="18" charset="0"/>
                              </a:rPr>
                            </m:ctrlPr>
                          </m:dPr>
                          <m:e>
                            <m:f>
                              <m:fPr>
                                <m:ctrlPr>
                                  <a:rPr lang="tr-TR" sz="3000" i="1">
                                    <a:solidFill>
                                      <a:schemeClr val="bg1"/>
                                    </a:solidFill>
                                    <a:latin typeface="Cambria Math" panose="02040503050406030204" pitchFamily="18" charset="0"/>
                                    <a:cs typeface="Times New Roman" panose="02020603050405020304" pitchFamily="18" charset="0"/>
                                  </a:rPr>
                                </m:ctrlPr>
                              </m:fPr>
                              <m:num>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𝐸</m:t>
                                    </m:r>
                                  </m:e>
                                  <m:sub>
                                    <m:r>
                                      <a:rPr lang="tr-TR" sz="3000" i="1">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e>
                        </m:d>
                      </m:e>
                      <m:sub>
                        <m:r>
                          <a:rPr lang="tr-TR" sz="3000" b="0" i="1" smtClean="0">
                            <a:solidFill>
                              <a:schemeClr val="bg1"/>
                            </a:solidFill>
                            <a:latin typeface="Cambria Math" panose="02040503050406030204" pitchFamily="18" charset="0"/>
                            <a:cs typeface="Times New Roman" panose="02020603050405020304" pitchFamily="18" charset="0"/>
                          </a:rPr>
                          <m:t>𝑑𝐵</m:t>
                        </m:r>
                      </m:sub>
                    </m:sSub>
                    <m:r>
                      <a:rPr lang="tr-TR" sz="3000" i="1">
                        <a:solidFill>
                          <a:schemeClr val="bg1"/>
                        </a:solidFill>
                        <a:latin typeface="Cambria Math" panose="02040503050406030204" pitchFamily="18" charset="0"/>
                        <a:cs typeface="Times New Roman" panose="02020603050405020304" pitchFamily="18" charset="0"/>
                      </a:rPr>
                      <m:t>=</m:t>
                    </m:r>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𝑆</m:t>
                        </m:r>
                      </m:e>
                      <m:sub>
                        <m:r>
                          <a:rPr lang="tr-TR" sz="3000" b="0" i="1" smtClean="0">
                            <a:solidFill>
                              <a:schemeClr val="bg1"/>
                            </a:solidFill>
                            <a:latin typeface="Cambria Math" panose="02040503050406030204" pitchFamily="18" charset="0"/>
                            <a:cs typeface="Times New Roman" panose="02020603050405020304" pitchFamily="18" charset="0"/>
                          </a:rPr>
                          <m:t>𝑑𝐵𝑊</m:t>
                        </m:r>
                      </m:sub>
                    </m:sSub>
                    <m:r>
                      <a:rPr lang="tr-TR" sz="3000" b="0" i="1" smtClean="0">
                        <a:solidFill>
                          <a:schemeClr val="bg1"/>
                        </a:solidFill>
                        <a:latin typeface="Cambria Math" panose="02040503050406030204" pitchFamily="18" charset="0"/>
                        <a:cs typeface="Times New Roman" panose="02020603050405020304" pitchFamily="18" charset="0"/>
                      </a:rPr>
                      <m:t>−10∗</m:t>
                    </m:r>
                    <m:r>
                      <a:rPr lang="tr-TR" sz="3000" b="0" i="1" smtClean="0">
                        <a:solidFill>
                          <a:schemeClr val="bg1"/>
                        </a:solidFill>
                        <a:latin typeface="Cambria Math" panose="02040503050406030204" pitchFamily="18" charset="0"/>
                        <a:cs typeface="Times New Roman" panose="02020603050405020304" pitchFamily="18" charset="0"/>
                      </a:rPr>
                      <m:t>𝑙𝑜𝑔𝑅</m:t>
                    </m:r>
                    <m:r>
                      <a:rPr lang="tr-TR" sz="3000" b="0" i="1" smtClean="0">
                        <a:solidFill>
                          <a:schemeClr val="bg1"/>
                        </a:solidFill>
                        <a:latin typeface="Cambria Math" panose="02040503050406030204" pitchFamily="18" charset="0"/>
                        <a:cs typeface="Times New Roman" panose="02020603050405020304" pitchFamily="18" charset="0"/>
                      </a:rPr>
                      <m:t>−10∗</m:t>
                    </m:r>
                    <m:r>
                      <a:rPr lang="tr-TR" sz="3000" b="0" i="1" smtClean="0">
                        <a:solidFill>
                          <a:schemeClr val="bg1"/>
                        </a:solidFill>
                        <a:latin typeface="Cambria Math" panose="02040503050406030204" pitchFamily="18" charset="0"/>
                        <a:cs typeface="Times New Roman" panose="02020603050405020304" pitchFamily="18" charset="0"/>
                      </a:rPr>
                      <m:t>𝑙𝑜𝑔𝑘</m:t>
                    </m:r>
                    <m:r>
                      <a:rPr lang="tr-TR" sz="3000" b="0" i="1" smtClean="0">
                        <a:solidFill>
                          <a:schemeClr val="bg1"/>
                        </a:solidFill>
                        <a:latin typeface="Cambria Math" panose="02040503050406030204" pitchFamily="18" charset="0"/>
                        <a:cs typeface="Times New Roman" panose="02020603050405020304" pitchFamily="18" charset="0"/>
                      </a:rPr>
                      <m:t>−10∗</m:t>
                    </m:r>
                    <m:r>
                      <a:rPr lang="tr-TR" sz="3000" b="0" i="1" smtClean="0">
                        <a:solidFill>
                          <a:schemeClr val="bg1"/>
                        </a:solidFill>
                        <a:latin typeface="Cambria Math" panose="02040503050406030204" pitchFamily="18" charset="0"/>
                        <a:cs typeface="Times New Roman" panose="02020603050405020304" pitchFamily="18" charset="0"/>
                      </a:rPr>
                      <m:t>𝑙𝑜𝑔𝑇</m:t>
                    </m:r>
                  </m:oMath>
                </a14:m>
                <a:endParaRPr lang="tr-TR" sz="3000" b="0" i="1" dirty="0" smtClean="0">
                  <a:solidFill>
                    <a:schemeClr val="bg1"/>
                  </a:solidFill>
                  <a:latin typeface="Cambria Math" panose="02040503050406030204" pitchFamily="18" charset="0"/>
                  <a:cs typeface="Times New Roman" panose="02020603050405020304" pitchFamily="18" charset="0"/>
                </a:endParaRPr>
              </a:p>
              <a:p>
                <a:pPr lvl="1"/>
                <a14:m>
                  <m:oMath xmlns:m="http://schemas.openxmlformats.org/officeDocument/2006/math">
                    <m:r>
                      <a:rPr lang="tr-TR" sz="3000" b="0" i="1" smtClean="0">
                        <a:solidFill>
                          <a:schemeClr val="bg1"/>
                        </a:solidFill>
                        <a:latin typeface="Cambria Math" panose="02040503050406030204" pitchFamily="18" charset="0"/>
                        <a:cs typeface="Times New Roman" panose="02020603050405020304" pitchFamily="18" charset="0"/>
                      </a:rPr>
                      <m:t>=</m:t>
                    </m:r>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𝑆</m:t>
                        </m:r>
                      </m:e>
                      <m:sub>
                        <m:r>
                          <a:rPr lang="tr-TR" sz="3000" i="1">
                            <a:solidFill>
                              <a:schemeClr val="bg1"/>
                            </a:solidFill>
                            <a:latin typeface="Cambria Math" panose="02040503050406030204" pitchFamily="18" charset="0"/>
                            <a:cs typeface="Times New Roman" panose="02020603050405020304" pitchFamily="18" charset="0"/>
                          </a:rPr>
                          <m:t>𝑑𝐵𝑊</m:t>
                        </m:r>
                      </m:sub>
                    </m:sSub>
                    <m:r>
                      <a:rPr lang="tr-TR" sz="3000" i="1">
                        <a:solidFill>
                          <a:schemeClr val="bg1"/>
                        </a:solidFill>
                        <a:latin typeface="Cambria Math" panose="02040503050406030204" pitchFamily="18" charset="0"/>
                        <a:cs typeface="Times New Roman" panose="02020603050405020304" pitchFamily="18" charset="0"/>
                      </a:rPr>
                      <m:t>−10∗</m:t>
                    </m:r>
                    <m:r>
                      <a:rPr lang="tr-TR" sz="3000" i="1">
                        <a:solidFill>
                          <a:schemeClr val="bg1"/>
                        </a:solidFill>
                        <a:latin typeface="Cambria Math" panose="02040503050406030204" pitchFamily="18" charset="0"/>
                        <a:cs typeface="Times New Roman" panose="02020603050405020304" pitchFamily="18" charset="0"/>
                      </a:rPr>
                      <m:t>𝑙𝑜𝑔𝑅</m:t>
                    </m:r>
                    <m:r>
                      <a:rPr lang="tr-TR" sz="3000" b="0" i="1" smtClean="0">
                        <a:solidFill>
                          <a:schemeClr val="bg1"/>
                        </a:solidFill>
                        <a:latin typeface="Cambria Math" panose="02040503050406030204" pitchFamily="18" charset="0"/>
                        <a:cs typeface="Times New Roman" panose="02020603050405020304" pitchFamily="18" charset="0"/>
                      </a:rPr>
                      <m:t>+228.6</m:t>
                    </m:r>
                    <m:r>
                      <a:rPr lang="tr-TR" sz="3000" b="0" i="1" smtClean="0">
                        <a:solidFill>
                          <a:schemeClr val="bg1"/>
                        </a:solidFill>
                        <a:latin typeface="Cambria Math" panose="02040503050406030204" pitchFamily="18" charset="0"/>
                        <a:cs typeface="Times New Roman" panose="02020603050405020304" pitchFamily="18" charset="0"/>
                      </a:rPr>
                      <m:t>𝑑𝐵𝑊</m:t>
                    </m:r>
                    <m:r>
                      <a:rPr lang="tr-TR" sz="3000" i="1">
                        <a:solidFill>
                          <a:schemeClr val="bg1"/>
                        </a:solidFill>
                        <a:latin typeface="Cambria Math" panose="02040503050406030204" pitchFamily="18" charset="0"/>
                        <a:cs typeface="Times New Roman" panose="02020603050405020304" pitchFamily="18" charset="0"/>
                      </a:rPr>
                      <m:t>−10∗</m:t>
                    </m:r>
                    <m:r>
                      <a:rPr lang="tr-TR" sz="3000" i="1">
                        <a:solidFill>
                          <a:schemeClr val="bg1"/>
                        </a:solidFill>
                        <a:latin typeface="Cambria Math" panose="02040503050406030204" pitchFamily="18" charset="0"/>
                        <a:cs typeface="Times New Roman" panose="02020603050405020304" pitchFamily="18" charset="0"/>
                      </a:rPr>
                      <m:t>𝑙𝑜𝑔𝑇</m:t>
                    </m:r>
                  </m:oMath>
                </a14:m>
                <a:endParaRPr lang="tr-TR" sz="3000" b="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a:stretch>
              </a:blipFill>
            </p:spPr>
            <p:txBody>
              <a:bodyPr/>
              <a:lstStyle/>
              <a:p>
                <a:r>
                  <a:rPr lang="tr-TR">
                    <a:noFill/>
                  </a:rPr>
                  <a:t> </a:t>
                </a:r>
              </a:p>
            </p:txBody>
          </p:sp>
        </mc:Fallback>
      </mc:AlternateContent>
      <p:sp>
        <p:nvSpPr>
          <p:cNvPr id="4" name="Rectangle 3"/>
          <p:cNvSpPr/>
          <p:nvPr/>
        </p:nvSpPr>
        <p:spPr>
          <a:xfrm>
            <a:off x="5813799" y="2943454"/>
            <a:ext cx="4171335" cy="461665"/>
          </a:xfrm>
          <a:prstGeom prst="rect">
            <a:avLst/>
          </a:prstGeom>
        </p:spPr>
        <p:txBody>
          <a:bodyPr wrap="none">
            <a:spAutoFit/>
          </a:bodyPr>
          <a:lstStyle/>
          <a:p>
            <a:pPr lvl="1"/>
            <a:r>
              <a:rPr lang="tr-TR" sz="2400" dirty="0">
                <a:solidFill>
                  <a:schemeClr val="bg1"/>
                </a:solidFill>
                <a:latin typeface="Times New Roman" panose="02020603050405020304" pitchFamily="18" charset="0"/>
                <a:cs typeface="Times New Roman" panose="02020603050405020304" pitchFamily="18" charset="0"/>
              </a:rPr>
              <a:t>S=sinyal gücü (1 </a:t>
            </a:r>
            <a:r>
              <a:rPr lang="tr-TR" sz="2400" dirty="0" err="1">
                <a:solidFill>
                  <a:schemeClr val="bg1"/>
                </a:solidFill>
                <a:latin typeface="Times New Roman" panose="02020603050405020304" pitchFamily="18" charset="0"/>
                <a:cs typeface="Times New Roman" panose="02020603050405020304" pitchFamily="18" charset="0"/>
              </a:rPr>
              <a:t>watt</a:t>
            </a:r>
            <a:r>
              <a:rPr lang="tr-TR" sz="2400" dirty="0">
                <a:solidFill>
                  <a:schemeClr val="bg1"/>
                </a:solidFill>
                <a:latin typeface="Times New Roman" panose="02020603050405020304" pitchFamily="18" charset="0"/>
                <a:cs typeface="Times New Roman" panose="02020603050405020304" pitchFamily="18" charset="0"/>
              </a:rPr>
              <a:t>= 1J/s)</a:t>
            </a:r>
          </a:p>
        </p:txBody>
      </p:sp>
      <p:sp>
        <p:nvSpPr>
          <p:cNvPr id="5" name="Rectangle 4"/>
          <p:cNvSpPr/>
          <p:nvPr/>
        </p:nvSpPr>
        <p:spPr>
          <a:xfrm>
            <a:off x="5813799" y="3405119"/>
            <a:ext cx="646331" cy="461665"/>
          </a:xfrm>
          <a:prstGeom prst="rect">
            <a:avLst/>
          </a:prstGeom>
        </p:spPr>
        <p:txBody>
          <a:bodyPr wrap="none">
            <a:spAutoFit/>
          </a:bodyPr>
          <a:lstStyle/>
          <a:p>
            <a:pPr lvl="1"/>
            <a:endParaRPr lang="tr-TR" sz="24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5813798" y="3542941"/>
                <a:ext cx="4361900" cy="461665"/>
              </a:xfrm>
              <a:prstGeom prst="rect">
                <a:avLst/>
              </a:prstGeom>
            </p:spPr>
            <p:txBody>
              <a:bodyPr wrap="none">
                <a:spAutoFit/>
              </a:bodyPr>
              <a:lstStyle/>
              <a:p>
                <a:pPr lvl="1"/>
                <a14:m>
                  <m:oMath xmlns:m="http://schemas.openxmlformats.org/officeDocument/2006/math">
                    <m:sSub>
                      <m:sSubPr>
                        <m:ctrlPr>
                          <a:rPr lang="tr-TR" sz="2400" i="1" smtClean="0">
                            <a:solidFill>
                              <a:schemeClr val="bg1"/>
                            </a:solidFill>
                            <a:latin typeface="Cambria Math" panose="02040503050406030204" pitchFamily="18" charset="0"/>
                            <a:cs typeface="Times New Roman" panose="02020603050405020304" pitchFamily="18" charset="0"/>
                          </a:rPr>
                        </m:ctrlPr>
                      </m:sSubPr>
                      <m:e>
                        <m:r>
                          <a:rPr lang="tr-TR" sz="2400" i="1">
                            <a:solidFill>
                              <a:schemeClr val="bg1"/>
                            </a:solidFill>
                            <a:latin typeface="Cambria Math" panose="02040503050406030204" pitchFamily="18" charset="0"/>
                            <a:cs typeface="Times New Roman" panose="02020603050405020304" pitchFamily="18" charset="0"/>
                          </a:rPr>
                          <m:t>𝐸</m:t>
                        </m:r>
                      </m:e>
                      <m:sub>
                        <m:r>
                          <a:rPr lang="tr-TR" sz="2400" i="1">
                            <a:solidFill>
                              <a:schemeClr val="bg1"/>
                            </a:solidFill>
                            <a:latin typeface="Cambria Math" panose="02040503050406030204" pitchFamily="18" charset="0"/>
                            <a:cs typeface="Times New Roman" panose="02020603050405020304" pitchFamily="18" charset="0"/>
                          </a:rPr>
                          <m:t>𝑏</m:t>
                        </m:r>
                      </m:sub>
                    </m:sSub>
                  </m:oMath>
                </a14:m>
                <a:r>
                  <a:rPr lang="tr-TR" sz="2400" dirty="0" smtClean="0">
                    <a:solidFill>
                      <a:schemeClr val="bg1"/>
                    </a:solidFill>
                    <a:latin typeface="Times New Roman" panose="02020603050405020304" pitchFamily="18" charset="0"/>
                    <a:cs typeface="Times New Roman" panose="02020603050405020304" pitchFamily="18" charset="0"/>
                  </a:rPr>
                  <a:t>=Bit başına enerji. </a:t>
                </a:r>
                <a14:m>
                  <m:oMath xmlns:m="http://schemas.openxmlformats.org/officeDocument/2006/math">
                    <m:sSub>
                      <m:sSubPr>
                        <m:ctrlPr>
                          <a:rPr lang="tr-TR" sz="2400" i="1">
                            <a:solidFill>
                              <a:schemeClr val="bg1"/>
                            </a:solidFill>
                            <a:latin typeface="Cambria Math" panose="02040503050406030204" pitchFamily="18" charset="0"/>
                            <a:cs typeface="Times New Roman" panose="02020603050405020304" pitchFamily="18" charset="0"/>
                          </a:rPr>
                        </m:ctrlPr>
                      </m:sSubPr>
                      <m:e>
                        <m:r>
                          <a:rPr lang="tr-TR" sz="2400" i="1">
                            <a:solidFill>
                              <a:schemeClr val="bg1"/>
                            </a:solidFill>
                            <a:latin typeface="Cambria Math" panose="02040503050406030204" pitchFamily="18" charset="0"/>
                            <a:cs typeface="Times New Roman" panose="02020603050405020304" pitchFamily="18" charset="0"/>
                          </a:rPr>
                          <m:t>𝐸</m:t>
                        </m:r>
                      </m:e>
                      <m:sub>
                        <m:r>
                          <a:rPr lang="tr-TR" sz="2400" i="1">
                            <a:solidFill>
                              <a:schemeClr val="bg1"/>
                            </a:solidFill>
                            <a:latin typeface="Cambria Math" panose="02040503050406030204" pitchFamily="18" charset="0"/>
                            <a:cs typeface="Times New Roman" panose="02020603050405020304" pitchFamily="18" charset="0"/>
                          </a:rPr>
                          <m:t>𝑏</m:t>
                        </m:r>
                      </m:sub>
                    </m:sSub>
                  </m:oMath>
                </a14:m>
                <a:r>
                  <a:rPr lang="tr-TR" sz="2400" dirty="0" smtClean="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tr-TR" sz="2400" i="1">
                            <a:solidFill>
                              <a:schemeClr val="bg1"/>
                            </a:solidFill>
                            <a:latin typeface="Cambria Math" panose="02040503050406030204" pitchFamily="18" charset="0"/>
                            <a:cs typeface="Times New Roman" panose="02020603050405020304" pitchFamily="18" charset="0"/>
                          </a:rPr>
                        </m:ctrlPr>
                      </m:sSubPr>
                      <m:e>
                        <m:r>
                          <a:rPr lang="tr-TR" sz="2400" b="0" i="1" smtClean="0">
                            <a:solidFill>
                              <a:schemeClr val="bg1"/>
                            </a:solidFill>
                            <a:latin typeface="Cambria Math" panose="02040503050406030204" pitchFamily="18" charset="0"/>
                            <a:cs typeface="Times New Roman" panose="02020603050405020304" pitchFamily="18" charset="0"/>
                          </a:rPr>
                          <m:t>𝑆𝑇</m:t>
                        </m:r>
                      </m:e>
                      <m:sub>
                        <m:r>
                          <a:rPr lang="tr-TR" sz="2400" i="1">
                            <a:solidFill>
                              <a:schemeClr val="bg1"/>
                            </a:solidFill>
                            <a:latin typeface="Cambria Math" panose="02040503050406030204" pitchFamily="18" charset="0"/>
                            <a:cs typeface="Times New Roman" panose="02020603050405020304" pitchFamily="18" charset="0"/>
                          </a:rPr>
                          <m:t>𝑏</m:t>
                        </m:r>
                      </m:sub>
                    </m:sSub>
                  </m:oMath>
                </a14:m>
                <a:r>
                  <a:rPr lang="tr-TR" sz="2400" dirty="0" smtClean="0">
                    <a:solidFill>
                      <a:schemeClr val="bg1"/>
                    </a:solidFill>
                    <a:latin typeface="Times New Roman" panose="02020603050405020304" pitchFamily="18" charset="0"/>
                    <a:cs typeface="Times New Roman" panose="02020603050405020304" pitchFamily="18" charset="0"/>
                  </a:rPr>
                  <a:t> </a:t>
                </a:r>
                <a:endParaRPr lang="tr-TR"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813798" y="3542941"/>
                <a:ext cx="4361900" cy="461665"/>
              </a:xfrm>
              <a:prstGeom prst="rect">
                <a:avLst/>
              </a:prstGeom>
              <a:blipFill rotWithShape="0">
                <a:blip r:embed="rId3"/>
                <a:stretch>
                  <a:fillRect t="-10526" b="-28947"/>
                </a:stretch>
              </a:blipFill>
            </p:spPr>
            <p:txBody>
              <a:bodyPr/>
              <a:lstStyle/>
              <a:p>
                <a:r>
                  <a:rPr lang="tr-TR">
                    <a:noFill/>
                  </a:rPr>
                  <a:t> </a:t>
                </a:r>
              </a:p>
            </p:txBody>
          </p:sp>
        </mc:Fallback>
      </mc:AlternateContent>
    </p:spTree>
    <p:extLst>
      <p:ext uri="{BB962C8B-B14F-4D97-AF65-F5344CB8AC3E}">
        <p14:creationId xmlns:p14="http://schemas.microsoft.com/office/powerpoint/2010/main" val="1587166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897246" y="1939961"/>
            <a:ext cx="10382923" cy="3775710"/>
          </a:xfrm>
          <a:prstGeom prst="rect">
            <a:avLst/>
          </a:prstGeom>
        </p:spPr>
      </p:pic>
    </p:spTree>
    <p:extLst>
      <p:ext uri="{BB962C8B-B14F-4D97-AF65-F5344CB8AC3E}">
        <p14:creationId xmlns:p14="http://schemas.microsoft.com/office/powerpoint/2010/main" val="3213040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Verici ile alıcı </a:t>
            </a:r>
            <a:r>
              <a:rPr lang="tr-TR" dirty="0">
                <a:solidFill>
                  <a:schemeClr val="bg1"/>
                </a:solidFill>
                <a:latin typeface="Times New Roman" panose="02020603050405020304" pitchFamily="18" charset="0"/>
                <a:cs typeface="Times New Roman" panose="02020603050405020304" pitchFamily="18" charset="0"/>
              </a:rPr>
              <a:t>arasındaki</a:t>
            </a:r>
            <a:r>
              <a:rPr lang="tr-TR" dirty="0" smtClean="0">
                <a:solidFill>
                  <a:schemeClr val="bg1"/>
                </a:solidFill>
                <a:latin typeface="Times New Roman" panose="02020603050405020304" pitchFamily="18" charset="0"/>
                <a:cs typeface="Times New Roman" panose="02020603050405020304" pitchFamily="18" charset="0"/>
              </a:rPr>
              <a:t> </a:t>
            </a:r>
            <a:r>
              <a:rPr lang="tr-TR" b="1" dirty="0" smtClean="0">
                <a:solidFill>
                  <a:schemeClr val="bg1"/>
                </a:solidFill>
                <a:latin typeface="Times New Roman" panose="02020603050405020304" pitchFamily="18" charset="0"/>
                <a:cs typeface="Times New Roman" panose="02020603050405020304" pitchFamily="18" charset="0"/>
              </a:rPr>
              <a:t>veri iletimi</a:t>
            </a:r>
            <a:r>
              <a:rPr lang="en-US"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iki farklı ortamda gerçekleşmektedir. </a:t>
            </a:r>
          </a:p>
          <a:p>
            <a:pPr lvl="1"/>
            <a:r>
              <a:rPr lang="tr-TR" dirty="0" err="1" smtClean="0">
                <a:solidFill>
                  <a:schemeClr val="bg1"/>
                </a:solidFill>
                <a:latin typeface="Times New Roman" panose="02020603050405020304" pitchFamily="18" charset="0"/>
                <a:cs typeface="Times New Roman" panose="02020603050405020304" pitchFamily="18" charset="0"/>
              </a:rPr>
              <a:t>Kılavuzlu</a:t>
            </a:r>
            <a:r>
              <a:rPr lang="tr-TR" dirty="0" smtClean="0">
                <a:solidFill>
                  <a:schemeClr val="bg1"/>
                </a:solidFill>
                <a:latin typeface="Times New Roman" panose="02020603050405020304" pitchFamily="18" charset="0"/>
                <a:cs typeface="Times New Roman" panose="02020603050405020304" pitchFamily="18" charset="0"/>
              </a:rPr>
              <a:t> ortam (</a:t>
            </a:r>
            <a:r>
              <a:rPr lang="tr-TR" dirty="0" err="1" smtClean="0">
                <a:solidFill>
                  <a:schemeClr val="bg1"/>
                </a:solidFill>
                <a:latin typeface="Times New Roman" panose="02020603050405020304" pitchFamily="18" charset="0"/>
                <a:cs typeface="Times New Roman" panose="02020603050405020304" pitchFamily="18" charset="0"/>
              </a:rPr>
              <a:t>Guided</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media</a:t>
            </a:r>
            <a:r>
              <a:rPr lang="tr-TR" dirty="0" smtClean="0">
                <a:solidFill>
                  <a:schemeClr val="bg1"/>
                </a:solidFill>
                <a:latin typeface="Times New Roman" panose="02020603050405020304" pitchFamily="18" charset="0"/>
                <a:cs typeface="Times New Roman" panose="02020603050405020304" pitchFamily="18" charset="0"/>
              </a:rPr>
              <a:t>) </a:t>
            </a:r>
          </a:p>
          <a:p>
            <a:pPr lvl="2"/>
            <a:r>
              <a:rPr lang="en-US" dirty="0" smtClean="0">
                <a:solidFill>
                  <a:schemeClr val="bg1"/>
                </a:solidFill>
                <a:latin typeface="Times New Roman" panose="02020603050405020304" pitchFamily="18" charset="0"/>
                <a:cs typeface="Times New Roman" panose="02020603050405020304" pitchFamily="18" charset="0"/>
              </a:rPr>
              <a:t>Twisted</a:t>
            </a:r>
            <a:r>
              <a:rPr lang="tr-TR"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pair</a:t>
            </a:r>
            <a:r>
              <a:rPr lang="tr-TR" dirty="0" smtClean="0">
                <a:solidFill>
                  <a:schemeClr val="bg1"/>
                </a:solidFill>
                <a:latin typeface="Times New Roman" panose="02020603050405020304" pitchFamily="18" charset="0"/>
                <a:cs typeface="Times New Roman" panose="02020603050405020304" pitchFamily="18" charset="0"/>
              </a:rPr>
              <a:t> kablo</a:t>
            </a:r>
            <a:r>
              <a:rPr lang="en-US"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koaksiyel</a:t>
            </a:r>
            <a:r>
              <a:rPr lang="tr-TR" dirty="0" smtClean="0">
                <a:solidFill>
                  <a:schemeClr val="bg1"/>
                </a:solidFill>
                <a:latin typeface="Times New Roman" panose="02020603050405020304" pitchFamily="18" charset="0"/>
                <a:cs typeface="Times New Roman" panose="02020603050405020304" pitchFamily="18" charset="0"/>
              </a:rPr>
              <a:t> kablo</a:t>
            </a:r>
            <a:r>
              <a:rPr lang="en-US" dirty="0" smtClean="0">
                <a:solidFill>
                  <a:schemeClr val="bg1"/>
                </a:solidFill>
                <a:latin typeface="Times New Roman" panose="02020603050405020304" pitchFamily="18" charset="0"/>
                <a:cs typeface="Times New Roman" panose="02020603050405020304" pitchFamily="18" charset="0"/>
              </a:rPr>
              <a:t>, fiber</a:t>
            </a:r>
            <a:r>
              <a:rPr lang="tr-TR" dirty="0" smtClean="0">
                <a:solidFill>
                  <a:schemeClr val="bg1"/>
                </a:solidFill>
                <a:latin typeface="Times New Roman" panose="02020603050405020304" pitchFamily="18" charset="0"/>
                <a:cs typeface="Times New Roman" panose="02020603050405020304" pitchFamily="18" charset="0"/>
              </a:rPr>
              <a:t>optik kablo</a:t>
            </a:r>
          </a:p>
          <a:p>
            <a:pPr lvl="1"/>
            <a:r>
              <a:rPr lang="tr-TR" dirty="0" smtClean="0">
                <a:solidFill>
                  <a:schemeClr val="bg1"/>
                </a:solidFill>
                <a:latin typeface="Times New Roman" panose="02020603050405020304" pitchFamily="18" charset="0"/>
                <a:cs typeface="Times New Roman" panose="02020603050405020304" pitchFamily="18" charset="0"/>
              </a:rPr>
              <a:t>Kılavuzsuz ortam - Kablosuz ortam (</a:t>
            </a:r>
            <a:r>
              <a:rPr lang="tr-TR" dirty="0" err="1" smtClean="0">
                <a:solidFill>
                  <a:schemeClr val="bg1"/>
                </a:solidFill>
                <a:latin typeface="Times New Roman" panose="02020603050405020304" pitchFamily="18" charset="0"/>
                <a:cs typeface="Times New Roman" panose="02020603050405020304" pitchFamily="18" charset="0"/>
              </a:rPr>
              <a:t>Unguided</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media</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Hava, hava boşluğu, deniz suyu</a:t>
            </a:r>
          </a:p>
          <a:p>
            <a:r>
              <a:rPr lang="tr-TR" b="1" dirty="0">
                <a:solidFill>
                  <a:schemeClr val="bg1"/>
                </a:solidFill>
                <a:latin typeface="Times New Roman" panose="02020603050405020304" pitchFamily="18" charset="0"/>
                <a:cs typeface="Times New Roman" panose="02020603050405020304" pitchFamily="18" charset="0"/>
              </a:rPr>
              <a:t>Direk hat </a:t>
            </a:r>
            <a:r>
              <a:rPr lang="tr-TR" dirty="0">
                <a:solidFill>
                  <a:schemeClr val="bg1"/>
                </a:solidFill>
                <a:latin typeface="Times New Roman" panose="02020603050405020304" pitchFamily="18" charset="0"/>
                <a:cs typeface="Times New Roman" panose="02020603050405020304" pitchFamily="18" charset="0"/>
              </a:rPr>
              <a:t>(Direct </a:t>
            </a:r>
            <a:r>
              <a:rPr lang="tr-TR" dirty="0" err="1">
                <a:solidFill>
                  <a:schemeClr val="bg1"/>
                </a:solidFill>
                <a:latin typeface="Times New Roman" panose="02020603050405020304" pitchFamily="18" charset="0"/>
                <a:cs typeface="Times New Roman" panose="02020603050405020304" pitchFamily="18" charset="0"/>
              </a:rPr>
              <a:t>line</a:t>
            </a:r>
            <a:r>
              <a:rPr lang="tr-TR" dirty="0">
                <a:solidFill>
                  <a:schemeClr val="bg1"/>
                </a:solidFill>
                <a:latin typeface="Times New Roman" panose="02020603050405020304" pitchFamily="18" charset="0"/>
                <a:cs typeface="Times New Roman" panose="02020603050405020304" pitchFamily="18" charset="0"/>
              </a:rPr>
              <a:t>) iki cihaz arasındaki iletim hattında sinyallerin iletimi için arada hiçbir cihazın kullanılmadığı yöntemdir. Ancak yükselteç veya tekrarlayıcı gibi cihazlar sinyal gücünü yükseltmek için kullanılabilmektedirler. Bu bağlantı her iki veri iletim ortamı için de oluşturulabilmektedir. </a:t>
            </a:r>
            <a:endParaRPr lang="tr-TR" dirty="0" smtClean="0">
              <a:solidFill>
                <a:schemeClr val="bg1"/>
              </a:solidFill>
              <a:latin typeface="Times New Roman" panose="02020603050405020304" pitchFamily="18" charset="0"/>
              <a:cs typeface="Times New Roman" panose="02020603050405020304" pitchFamily="18" charset="0"/>
            </a:endParaRPr>
          </a:p>
          <a:p>
            <a:r>
              <a:rPr lang="tr-TR" dirty="0" err="1">
                <a:solidFill>
                  <a:schemeClr val="bg1"/>
                </a:solidFill>
                <a:latin typeface="Times New Roman" panose="02020603050405020304" pitchFamily="18" charset="0"/>
                <a:cs typeface="Times New Roman" panose="02020603050405020304" pitchFamily="18" charset="0"/>
              </a:rPr>
              <a:t>Kılavuzlu</a:t>
            </a:r>
            <a:r>
              <a:rPr lang="tr-TR" dirty="0">
                <a:solidFill>
                  <a:schemeClr val="bg1"/>
                </a:solidFill>
                <a:latin typeface="Times New Roman" panose="02020603050405020304" pitchFamily="18" charset="0"/>
                <a:cs typeface="Times New Roman" panose="02020603050405020304" pitchFamily="18" charset="0"/>
              </a:rPr>
              <a:t> ortamı kullanan iki cihaz eğer </a:t>
            </a:r>
            <a:r>
              <a:rPr lang="tr-TR" dirty="0" err="1">
                <a:solidFill>
                  <a:schemeClr val="bg1"/>
                </a:solidFill>
                <a:latin typeface="Times New Roman" panose="02020603050405020304" pitchFamily="18" charset="0"/>
                <a:cs typeface="Times New Roman" panose="02020603050405020304" pitchFamily="18" charset="0"/>
              </a:rPr>
              <a:t>dierk</a:t>
            </a:r>
            <a:r>
              <a:rPr lang="tr-TR" dirty="0">
                <a:solidFill>
                  <a:schemeClr val="bg1"/>
                </a:solidFill>
                <a:latin typeface="Times New Roman" panose="02020603050405020304" pitchFamily="18" charset="0"/>
                <a:cs typeface="Times New Roman" panose="02020603050405020304" pitchFamily="18" charset="0"/>
              </a:rPr>
              <a:t> hat ile birbirlerine bağlılar ve aynı ortamı paylaşıyorlarsa bu bağlantı </a:t>
            </a:r>
            <a:r>
              <a:rPr lang="tr-TR" b="1" dirty="0">
                <a:solidFill>
                  <a:schemeClr val="bg1"/>
                </a:solidFill>
                <a:latin typeface="Times New Roman" panose="02020603050405020304" pitchFamily="18" charset="0"/>
                <a:cs typeface="Times New Roman" panose="02020603050405020304" pitchFamily="18" charset="0"/>
              </a:rPr>
              <a:t>noktadan noktaya </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point-point</a:t>
            </a:r>
            <a:r>
              <a:rPr lang="tr-TR" dirty="0">
                <a:solidFill>
                  <a:schemeClr val="bg1"/>
                </a:solidFill>
                <a:latin typeface="Times New Roman" panose="02020603050405020304" pitchFamily="18" charset="0"/>
                <a:cs typeface="Times New Roman" panose="02020603050405020304" pitchFamily="18" charset="0"/>
              </a:rPr>
              <a:t>) haberleşmedir. </a:t>
            </a:r>
          </a:p>
          <a:p>
            <a:r>
              <a:rPr lang="tr-TR" dirty="0">
                <a:solidFill>
                  <a:schemeClr val="bg1"/>
                </a:solidFill>
                <a:latin typeface="Times New Roman" panose="02020603050405020304" pitchFamily="18" charset="0"/>
                <a:cs typeface="Times New Roman" panose="02020603050405020304" pitchFamily="18" charset="0"/>
              </a:rPr>
              <a:t>Aynı durumda ortamı ikiden fazla cihaz kullanıyorsa </a:t>
            </a:r>
            <a:r>
              <a:rPr lang="tr-TR" b="1" dirty="0">
                <a:solidFill>
                  <a:schemeClr val="bg1"/>
                </a:solidFill>
                <a:latin typeface="Times New Roman" panose="02020603050405020304" pitchFamily="18" charset="0"/>
                <a:cs typeface="Times New Roman" panose="02020603050405020304" pitchFamily="18" charset="0"/>
              </a:rPr>
              <a:t>çoklu nokta </a:t>
            </a:r>
            <a:r>
              <a:rPr lang="tr-TR" dirty="0" smtClean="0">
                <a:solidFill>
                  <a:schemeClr val="bg1"/>
                </a:solidFill>
                <a:latin typeface="Times New Roman" panose="02020603050405020304" pitchFamily="18" charset="0"/>
                <a:cs typeface="Times New Roman" panose="02020603050405020304" pitchFamily="18" charset="0"/>
              </a:rPr>
              <a:t>(</a:t>
            </a:r>
            <a:r>
              <a:rPr lang="tr-TR" dirty="0" err="1" smtClean="0">
                <a:solidFill>
                  <a:schemeClr val="bg1"/>
                </a:solidFill>
                <a:latin typeface="Times New Roman" panose="02020603050405020304" pitchFamily="18" charset="0"/>
                <a:cs typeface="Times New Roman" panose="02020603050405020304" pitchFamily="18" charset="0"/>
              </a:rPr>
              <a:t>multi</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point</a:t>
            </a:r>
            <a:r>
              <a:rPr lang="tr-TR" dirty="0" smtClean="0">
                <a:solidFill>
                  <a:schemeClr val="bg1"/>
                </a:solidFill>
                <a:latin typeface="Times New Roman" panose="02020603050405020304" pitchFamily="18" charset="0"/>
                <a:cs typeface="Times New Roman" panose="02020603050405020304" pitchFamily="18" charset="0"/>
              </a:rPr>
              <a:t>)</a:t>
            </a:r>
            <a:r>
              <a:rPr lang="tr-TR" b="1"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haberleşme </a:t>
            </a:r>
            <a:r>
              <a:rPr lang="tr-TR" dirty="0">
                <a:solidFill>
                  <a:schemeClr val="bg1"/>
                </a:solidFill>
                <a:latin typeface="Times New Roman" panose="02020603050405020304" pitchFamily="18" charset="0"/>
                <a:cs typeface="Times New Roman" panose="02020603050405020304" pitchFamily="18" charset="0"/>
              </a:rPr>
              <a:t>adı verilir.  </a:t>
            </a:r>
          </a:p>
        </p:txBody>
      </p:sp>
    </p:spTree>
    <p:extLst>
      <p:ext uri="{BB962C8B-B14F-4D97-AF65-F5344CB8AC3E}">
        <p14:creationId xmlns:p14="http://schemas.microsoft.com/office/powerpoint/2010/main" val="883035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14:m>
                  <m:oMath xmlns:m="http://schemas.openxmlformats.org/officeDocument/2006/math">
                    <m:f>
                      <m:fPr>
                        <m:ctrlPr>
                          <a:rPr lang="tr-TR" sz="3000" i="1" smtClean="0">
                            <a:solidFill>
                              <a:schemeClr val="bg1"/>
                            </a:solidFill>
                            <a:latin typeface="Cambria Math" panose="02040503050406030204" pitchFamily="18" charset="0"/>
                            <a:cs typeface="Times New Roman" panose="02020603050405020304" pitchFamily="18" charset="0"/>
                          </a:rPr>
                        </m:ctrlPr>
                      </m:fPr>
                      <m:num>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𝐸</m:t>
                            </m:r>
                          </m:e>
                          <m:sub>
                            <m:r>
                              <a:rPr lang="tr-TR" sz="3000" b="0" i="1" smtClean="0">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𝑁</m:t>
                            </m:r>
                          </m:e>
                          <m:sub>
                            <m:r>
                              <a:rPr lang="tr-TR" sz="3000" b="0" i="1" smtClean="0">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𝑆</m:t>
                        </m:r>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r>
                          <a:rPr lang="tr-TR" sz="3000" b="0" i="1" smtClean="0">
                            <a:solidFill>
                              <a:schemeClr val="bg1"/>
                            </a:solidFill>
                            <a:latin typeface="Cambria Math" panose="02040503050406030204" pitchFamily="18" charset="0"/>
                            <a:cs typeface="Times New Roman" panose="02020603050405020304" pitchFamily="18" charset="0"/>
                          </a:rPr>
                          <m:t>𝑅</m:t>
                        </m:r>
                      </m:den>
                    </m:f>
                  </m:oMath>
                </a14:m>
                <a:endParaRPr lang="tr-TR" sz="30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3000" i="1">
                            <a:solidFill>
                              <a:schemeClr val="bg1"/>
                            </a:solidFill>
                            <a:latin typeface="Cambria Math" panose="02040503050406030204" pitchFamily="18" charset="0"/>
                            <a:cs typeface="Times New Roman" panose="02020603050405020304" pitchFamily="18" charset="0"/>
                          </a:rPr>
                        </m:ctrlPr>
                      </m:fPr>
                      <m:num>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𝐸</m:t>
                            </m:r>
                          </m:e>
                          <m:sub>
                            <m:r>
                              <a:rPr lang="tr-TR" sz="3000" i="1">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r>
                      <a:rPr lang="tr-TR" sz="3000" i="1">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i="1">
                            <a:solidFill>
                              <a:schemeClr val="bg1"/>
                            </a:solidFill>
                            <a:latin typeface="Cambria Math" panose="02040503050406030204" pitchFamily="18" charset="0"/>
                            <a:cs typeface="Times New Roman" panose="02020603050405020304" pitchFamily="18" charset="0"/>
                          </a:rPr>
                          <m:t>𝑆</m:t>
                        </m:r>
                      </m:num>
                      <m:den>
                        <m:r>
                          <a:rPr lang="tr-TR" sz="3000" b="0" i="1" smtClean="0">
                            <a:solidFill>
                              <a:schemeClr val="bg1"/>
                            </a:solidFill>
                            <a:latin typeface="Cambria Math" panose="02040503050406030204" pitchFamily="18" charset="0"/>
                            <a:cs typeface="Times New Roman" panose="02020603050405020304" pitchFamily="18" charset="0"/>
                          </a:rPr>
                          <m:t>𝑁</m:t>
                        </m:r>
                      </m:den>
                    </m:f>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𝐵</m:t>
                        </m:r>
                      </m:num>
                      <m:den>
                        <m:r>
                          <a:rPr lang="tr-TR" sz="3000" b="0" i="1" smtClean="0">
                            <a:solidFill>
                              <a:schemeClr val="bg1"/>
                            </a:solidFill>
                            <a:latin typeface="Cambria Math" panose="02040503050406030204" pitchFamily="18" charset="0"/>
                            <a:cs typeface="Times New Roman" panose="02020603050405020304" pitchFamily="18" charset="0"/>
                          </a:rPr>
                          <m:t>𝑅</m:t>
                        </m:r>
                      </m:den>
                    </m:f>
                  </m:oMath>
                </a14:m>
                <a:r>
                  <a:rPr lang="tr-TR" sz="3000" dirty="0" smtClean="0">
                    <a:solidFill>
                      <a:schemeClr val="bg1"/>
                    </a:solidFill>
                    <a:latin typeface="Times New Roman" panose="02020603050405020304" pitchFamily="18" charset="0"/>
                    <a:cs typeface="Times New Roman" panose="02020603050405020304" pitchFamily="18" charset="0"/>
                  </a:rPr>
                  <a:t> burada </a:t>
                </a:r>
                <a14:m>
                  <m:oMath xmlns:m="http://schemas.openxmlformats.org/officeDocument/2006/math">
                    <m:r>
                      <a:rPr lang="tr-TR" sz="3000" b="0" i="1" smtClean="0">
                        <a:solidFill>
                          <a:schemeClr val="bg1"/>
                        </a:solidFill>
                        <a:latin typeface="Cambria Math" panose="02040503050406030204" pitchFamily="18" charset="0"/>
                        <a:cs typeface="Times New Roman" panose="02020603050405020304" pitchFamily="18" charset="0"/>
                      </a:rPr>
                      <m:t>𝑁</m:t>
                    </m:r>
                    <m:r>
                      <a:rPr lang="tr-TR" sz="3000" b="0" i="1" smtClean="0">
                        <a:solidFill>
                          <a:schemeClr val="bg1"/>
                        </a:solidFill>
                        <a:latin typeface="Cambria Math" panose="02040503050406030204" pitchFamily="18" charset="0"/>
                        <a:cs typeface="Times New Roman" panose="02020603050405020304" pitchFamily="18" charset="0"/>
                      </a:rPr>
                      <m:t>=</m:t>
                    </m:r>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r>
                      <a:rPr lang="tr-TR" sz="3000" b="0" i="1" smtClean="0">
                        <a:solidFill>
                          <a:schemeClr val="bg1"/>
                        </a:solidFill>
                        <a:latin typeface="Cambria Math" panose="02040503050406030204" pitchFamily="18" charset="0"/>
                        <a:cs typeface="Times New Roman" panose="02020603050405020304" pitchFamily="18" charset="0"/>
                      </a:rPr>
                      <m:t>∗</m:t>
                    </m:r>
                    <m:r>
                      <a:rPr lang="tr-TR" sz="3000" b="0" i="1" smtClean="0">
                        <a:solidFill>
                          <a:schemeClr val="bg1"/>
                        </a:solidFill>
                        <a:latin typeface="Cambria Math" panose="02040503050406030204" pitchFamily="18" charset="0"/>
                        <a:cs typeface="Times New Roman" panose="02020603050405020304" pitchFamily="18" charset="0"/>
                      </a:rPr>
                      <m:t>𝐵</m:t>
                    </m:r>
                  </m:oMath>
                </a14:m>
                <a:endParaRPr lang="tr-TR" sz="3000" dirty="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i="1">
                            <a:solidFill>
                              <a:schemeClr val="bg1"/>
                            </a:solidFill>
                            <a:latin typeface="Cambria Math" panose="02040503050406030204" pitchFamily="18" charset="0"/>
                            <a:cs typeface="Times New Roman" panose="02020603050405020304" pitchFamily="18" charset="0"/>
                          </a:rPr>
                          <m:t>𝑆</m:t>
                        </m:r>
                      </m:num>
                      <m:den>
                        <m:r>
                          <a:rPr lang="tr-TR" sz="3000" i="1">
                            <a:solidFill>
                              <a:schemeClr val="bg1"/>
                            </a:solidFill>
                            <a:latin typeface="Cambria Math" panose="02040503050406030204" pitchFamily="18" charset="0"/>
                            <a:cs typeface="Times New Roman" panose="02020603050405020304" pitchFamily="18" charset="0"/>
                          </a:rPr>
                          <m:t>𝑁</m:t>
                        </m:r>
                      </m:den>
                    </m:f>
                    <m:r>
                      <a:rPr lang="tr-TR" sz="3000" i="1">
                        <a:solidFill>
                          <a:schemeClr val="bg1"/>
                        </a:solidFill>
                        <a:latin typeface="Cambria Math" panose="02040503050406030204" pitchFamily="18" charset="0"/>
                        <a:cs typeface="Times New Roman" panose="02020603050405020304" pitchFamily="18" charset="0"/>
                      </a:rPr>
                      <m:t>=</m:t>
                    </m:r>
                    <m:sSup>
                      <m:sSupPr>
                        <m:ctrlPr>
                          <a:rPr lang="tr-TR" sz="3000" b="0" i="1" smtClean="0">
                            <a:solidFill>
                              <a:schemeClr val="bg1"/>
                            </a:solidFill>
                            <a:latin typeface="Cambria Math" panose="02040503050406030204" pitchFamily="18" charset="0"/>
                            <a:cs typeface="Times New Roman" panose="02020603050405020304" pitchFamily="18" charset="0"/>
                          </a:rPr>
                        </m:ctrlPr>
                      </m:sSupPr>
                      <m:e>
                        <m:r>
                          <a:rPr lang="tr-TR" sz="3000" b="0" i="1" smtClean="0">
                            <a:solidFill>
                              <a:schemeClr val="bg1"/>
                            </a:solidFill>
                            <a:latin typeface="Cambria Math" panose="02040503050406030204" pitchFamily="18" charset="0"/>
                            <a:cs typeface="Times New Roman" panose="02020603050405020304" pitchFamily="18" charset="0"/>
                          </a:rPr>
                          <m:t>2</m:t>
                        </m:r>
                      </m:e>
                      <m:sup>
                        <m:r>
                          <a:rPr lang="tr-TR" sz="3000" b="0" i="1" smtClean="0">
                            <a:solidFill>
                              <a:schemeClr val="bg1"/>
                            </a:solidFill>
                            <a:latin typeface="Cambria Math" panose="02040503050406030204" pitchFamily="18" charset="0"/>
                            <a:cs typeface="Times New Roman" panose="02020603050405020304" pitchFamily="18" charset="0"/>
                          </a:rPr>
                          <m:t>𝐶</m:t>
                        </m:r>
                        <m:r>
                          <a:rPr lang="tr-TR" sz="3000" b="0" i="1" smtClean="0">
                            <a:solidFill>
                              <a:schemeClr val="bg1"/>
                            </a:solidFill>
                            <a:latin typeface="Cambria Math" panose="02040503050406030204" pitchFamily="18" charset="0"/>
                            <a:cs typeface="Times New Roman" panose="02020603050405020304" pitchFamily="18" charset="0"/>
                          </a:rPr>
                          <m:t>/</m:t>
                        </m:r>
                        <m:r>
                          <a:rPr lang="tr-TR" sz="3000" b="0" i="1" smtClean="0">
                            <a:solidFill>
                              <a:schemeClr val="bg1"/>
                            </a:solidFill>
                            <a:latin typeface="Cambria Math" panose="02040503050406030204" pitchFamily="18" charset="0"/>
                            <a:cs typeface="Times New Roman" panose="02020603050405020304" pitchFamily="18" charset="0"/>
                          </a:rPr>
                          <m:t>𝐵</m:t>
                        </m:r>
                      </m:sup>
                    </m:sSup>
                    <m:r>
                      <a:rPr lang="tr-TR" sz="3000" b="0" i="1" smtClean="0">
                        <a:solidFill>
                          <a:schemeClr val="bg1"/>
                        </a:solidFill>
                        <a:latin typeface="Cambria Math" panose="02040503050406030204" pitchFamily="18" charset="0"/>
                        <a:cs typeface="Times New Roman" panose="02020603050405020304" pitchFamily="18" charset="0"/>
                      </a:rPr>
                      <m:t>−1</m:t>
                    </m:r>
                  </m:oMath>
                </a14:m>
                <a:endParaRPr lang="tr-TR" sz="30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3000" i="1">
                            <a:solidFill>
                              <a:schemeClr val="bg1"/>
                            </a:solidFill>
                            <a:latin typeface="Cambria Math" panose="02040503050406030204" pitchFamily="18" charset="0"/>
                            <a:cs typeface="Times New Roman" panose="02020603050405020304" pitchFamily="18" charset="0"/>
                          </a:rPr>
                        </m:ctrlPr>
                      </m:fPr>
                      <m:num>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𝐸</m:t>
                            </m:r>
                          </m:e>
                          <m:sub>
                            <m:r>
                              <a:rPr lang="tr-TR" sz="3000" i="1">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𝐵</m:t>
                        </m:r>
                      </m:num>
                      <m:den>
                        <m:r>
                          <a:rPr lang="tr-TR" sz="3000" b="0" i="1" smtClean="0">
                            <a:solidFill>
                              <a:schemeClr val="bg1"/>
                            </a:solidFill>
                            <a:latin typeface="Cambria Math" panose="02040503050406030204" pitchFamily="18" charset="0"/>
                            <a:cs typeface="Times New Roman" panose="02020603050405020304" pitchFamily="18" charset="0"/>
                          </a:rPr>
                          <m:t>𝐶</m:t>
                        </m:r>
                      </m:den>
                    </m:f>
                    <m:r>
                      <a:rPr lang="tr-TR" sz="3000" b="0" i="1" smtClean="0">
                        <a:solidFill>
                          <a:schemeClr val="bg1"/>
                        </a:solidFill>
                        <a:latin typeface="Cambria Math" panose="02040503050406030204" pitchFamily="18" charset="0"/>
                        <a:cs typeface="Times New Roman" panose="02020603050405020304" pitchFamily="18" charset="0"/>
                      </a:rPr>
                      <m:t>(</m:t>
                    </m:r>
                    <m:sSup>
                      <m:sSupPr>
                        <m:ctrlPr>
                          <a:rPr lang="tr-TR" sz="3000" i="1">
                            <a:solidFill>
                              <a:schemeClr val="bg1"/>
                            </a:solidFill>
                            <a:latin typeface="Cambria Math" panose="02040503050406030204" pitchFamily="18" charset="0"/>
                            <a:cs typeface="Times New Roman" panose="02020603050405020304" pitchFamily="18" charset="0"/>
                          </a:rPr>
                        </m:ctrlPr>
                      </m:sSupPr>
                      <m:e>
                        <m:r>
                          <a:rPr lang="tr-TR" sz="3000" i="1">
                            <a:solidFill>
                              <a:schemeClr val="bg1"/>
                            </a:solidFill>
                            <a:latin typeface="Cambria Math" panose="02040503050406030204" pitchFamily="18" charset="0"/>
                            <a:cs typeface="Times New Roman" panose="02020603050405020304" pitchFamily="18" charset="0"/>
                          </a:rPr>
                          <m:t>2</m:t>
                        </m:r>
                      </m:e>
                      <m:sup>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i="1">
                                <a:solidFill>
                                  <a:schemeClr val="bg1"/>
                                </a:solidFill>
                                <a:latin typeface="Cambria Math" panose="02040503050406030204" pitchFamily="18" charset="0"/>
                                <a:cs typeface="Times New Roman" panose="02020603050405020304" pitchFamily="18" charset="0"/>
                              </a:rPr>
                              <m:t>𝐶</m:t>
                            </m:r>
                          </m:num>
                          <m:den>
                            <m:r>
                              <a:rPr lang="tr-TR" sz="3000" i="1">
                                <a:solidFill>
                                  <a:schemeClr val="bg1"/>
                                </a:solidFill>
                                <a:latin typeface="Cambria Math" panose="02040503050406030204" pitchFamily="18" charset="0"/>
                                <a:cs typeface="Times New Roman" panose="02020603050405020304" pitchFamily="18" charset="0"/>
                              </a:rPr>
                              <m:t>𝐵</m:t>
                            </m:r>
                          </m:den>
                        </m:f>
                      </m:sup>
                    </m:sSup>
                    <m:r>
                      <a:rPr lang="tr-TR" sz="3000" i="1">
                        <a:solidFill>
                          <a:schemeClr val="bg1"/>
                        </a:solidFill>
                        <a:latin typeface="Cambria Math" panose="02040503050406030204" pitchFamily="18" charset="0"/>
                        <a:cs typeface="Times New Roman" panose="02020603050405020304" pitchFamily="18" charset="0"/>
                      </a:rPr>
                      <m:t>−1</m:t>
                    </m:r>
                    <m:r>
                      <a:rPr lang="tr-TR" sz="3000" b="0" i="1" smtClean="0">
                        <a:solidFill>
                          <a:schemeClr val="bg1"/>
                        </a:solidFill>
                        <a:latin typeface="Cambria Math" panose="02040503050406030204" pitchFamily="18" charset="0"/>
                        <a:cs typeface="Times New Roman" panose="02020603050405020304" pitchFamily="18" charset="0"/>
                      </a:rPr>
                      <m:t>)</m:t>
                    </m:r>
                  </m:oMath>
                </a14:m>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a:stretch>
              </a:blipFill>
            </p:spPr>
            <p:txBody>
              <a:bodyPr/>
              <a:lstStyle/>
              <a:p>
                <a:r>
                  <a:rPr lang="tr-TR">
                    <a:noFill/>
                  </a:rPr>
                  <a:t> </a:t>
                </a:r>
              </a:p>
            </p:txBody>
          </p:sp>
        </mc:Fallback>
      </mc:AlternateContent>
      <p:pic>
        <p:nvPicPr>
          <p:cNvPr id="4" name="Resim 3"/>
          <p:cNvPicPr>
            <a:picLocks noChangeAspect="1"/>
          </p:cNvPicPr>
          <p:nvPr/>
        </p:nvPicPr>
        <p:blipFill>
          <a:blip r:embed="rId3"/>
          <a:stretch>
            <a:fillRect/>
          </a:stretch>
        </p:blipFill>
        <p:spPr>
          <a:xfrm>
            <a:off x="751502" y="5404554"/>
            <a:ext cx="9708112" cy="124725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5605558" y="2686779"/>
                <a:ext cx="7906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3000" i="1" smtClean="0">
                              <a:solidFill>
                                <a:prstClr val="black"/>
                              </a:solidFill>
                              <a:latin typeface="Cambria Math" panose="02040503050406030204" pitchFamily="18" charset="0"/>
                              <a:cs typeface="Times New Roman" panose="02020603050405020304" pitchFamily="18" charset="0"/>
                            </a:rPr>
                          </m:ctrlPr>
                        </m:sSubPr>
                        <m:e>
                          <m:r>
                            <a:rPr lang="tr-TR" sz="3000" i="1">
                              <a:solidFill>
                                <a:prstClr val="black"/>
                              </a:solidFill>
                              <a:latin typeface="Cambria Math" panose="02040503050406030204" pitchFamily="18" charset="0"/>
                              <a:cs typeface="Times New Roman" panose="02020603050405020304" pitchFamily="18" charset="0"/>
                            </a:rPr>
                            <m:t>𝑁</m:t>
                          </m:r>
                        </m:e>
                        <m:sub>
                          <m:r>
                            <a:rPr lang="tr-TR" sz="3000" i="1">
                              <a:solidFill>
                                <a:prstClr val="black"/>
                              </a:solidFill>
                              <a:latin typeface="Cambria Math" panose="02040503050406030204" pitchFamily="18" charset="0"/>
                              <a:cs typeface="Times New Roman" panose="02020603050405020304" pitchFamily="18" charset="0"/>
                            </a:rPr>
                            <m:t>0</m:t>
                          </m:r>
                        </m:sub>
                      </m:sSub>
                      <m:r>
                        <a:rPr lang="tr-TR" sz="3000" b="0" i="0" smtClean="0">
                          <a:solidFill>
                            <a:prstClr val="black"/>
                          </a:solidFill>
                          <a:latin typeface="Cambria Math" panose="02040503050406030204" pitchFamily="18" charset="0"/>
                          <a:cs typeface="Times New Roman" panose="02020603050405020304" pitchFamily="18" charset="0"/>
                        </a:rPr>
                        <m:t>:</m:t>
                      </m:r>
                    </m:oMath>
                  </m:oMathPara>
                </a14:m>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5605558" y="2686779"/>
                <a:ext cx="790666" cy="553998"/>
              </a:xfrm>
              <a:prstGeom prst="rect">
                <a:avLst/>
              </a:prstGeom>
              <a:blipFill rotWithShape="0">
                <a:blip r:embed="rId4"/>
                <a:stretch>
                  <a:fillRect/>
                </a:stretch>
              </a:blipFill>
            </p:spPr>
            <p:txBody>
              <a:bodyPr/>
              <a:lstStyle/>
              <a:p>
                <a:r>
                  <a:rPr lang="tr-TR">
                    <a:noFill/>
                  </a:rPr>
                  <a:t> </a:t>
                </a:r>
              </a:p>
            </p:txBody>
          </p:sp>
        </mc:Fallback>
      </mc:AlternateContent>
      <p:sp>
        <p:nvSpPr>
          <p:cNvPr id="7" name="Rectangle 6"/>
          <p:cNvSpPr/>
          <p:nvPr/>
        </p:nvSpPr>
        <p:spPr>
          <a:xfrm>
            <a:off x="6235803" y="2705455"/>
            <a:ext cx="4818948" cy="523220"/>
          </a:xfrm>
          <a:prstGeom prst="rect">
            <a:avLst/>
          </a:prstGeom>
        </p:spPr>
        <p:txBody>
          <a:bodyPr wrap="none">
            <a:spAutoFit/>
          </a:bodyPr>
          <a:lstStyle/>
          <a:p>
            <a:r>
              <a:rPr lang="tr-TR" sz="2800" dirty="0" smtClean="0">
                <a:solidFill>
                  <a:schemeClr val="bg1"/>
                </a:solidFill>
                <a:latin typeface="Times New Roman" panose="02020603050405020304" pitchFamily="18" charset="0"/>
                <a:cs typeface="Times New Roman" panose="02020603050405020304" pitchFamily="18" charset="0"/>
              </a:rPr>
              <a:t> </a:t>
            </a:r>
            <a:r>
              <a:rPr lang="tr-TR" sz="2800" dirty="0" err="1" smtClean="0">
                <a:solidFill>
                  <a:schemeClr val="bg1"/>
                </a:solidFill>
                <a:latin typeface="Times New Roman" panose="02020603050405020304" pitchFamily="18" charset="0"/>
                <a:cs typeface="Times New Roman" panose="02020603050405020304" pitchFamily="18" charset="0"/>
              </a:rPr>
              <a:t>noise</a:t>
            </a:r>
            <a:r>
              <a:rPr lang="tr-TR" sz="2800" dirty="0" smtClean="0">
                <a:solidFill>
                  <a:schemeClr val="bg1"/>
                </a:solidFill>
                <a:latin typeface="Times New Roman" panose="02020603050405020304" pitchFamily="18" charset="0"/>
                <a:cs typeface="Times New Roman" panose="02020603050405020304" pitchFamily="18" charset="0"/>
              </a:rPr>
              <a:t> </a:t>
            </a:r>
            <a:r>
              <a:rPr lang="tr-TR" sz="2800" dirty="0" err="1" smtClean="0">
                <a:solidFill>
                  <a:schemeClr val="bg1"/>
                </a:solidFill>
                <a:latin typeface="Times New Roman" panose="02020603050405020304" pitchFamily="18" charset="0"/>
                <a:cs typeface="Times New Roman" panose="02020603050405020304" pitchFamily="18" charset="0"/>
              </a:rPr>
              <a:t>power</a:t>
            </a:r>
            <a:r>
              <a:rPr lang="tr-TR" sz="2800" dirty="0" smtClean="0">
                <a:solidFill>
                  <a:schemeClr val="bg1"/>
                </a:solidFill>
                <a:latin typeface="Times New Roman" panose="02020603050405020304" pitchFamily="18" charset="0"/>
                <a:cs typeface="Times New Roman" panose="02020603050405020304" pitchFamily="18" charset="0"/>
              </a:rPr>
              <a:t> </a:t>
            </a:r>
            <a:r>
              <a:rPr lang="tr-TR" sz="2800" dirty="0" err="1" smtClean="0">
                <a:solidFill>
                  <a:schemeClr val="bg1"/>
                </a:solidFill>
                <a:latin typeface="Times New Roman" panose="02020603050405020304" pitchFamily="18" charset="0"/>
                <a:cs typeface="Times New Roman" panose="02020603050405020304" pitchFamily="18" charset="0"/>
              </a:rPr>
              <a:t>density</a:t>
            </a:r>
            <a:r>
              <a:rPr lang="tr-TR" sz="2800" dirty="0" smtClean="0">
                <a:solidFill>
                  <a:schemeClr val="bg1"/>
                </a:solidFill>
                <a:latin typeface="Times New Roman" panose="02020603050405020304" pitchFamily="18" charset="0"/>
                <a:cs typeface="Times New Roman" panose="02020603050405020304" pitchFamily="18" charset="0"/>
              </a:rPr>
              <a:t> in </a:t>
            </a:r>
            <a:r>
              <a:rPr lang="tr-TR" sz="2800" b="1" dirty="0" err="1" smtClean="0">
                <a:solidFill>
                  <a:schemeClr val="bg1"/>
                </a:solidFill>
                <a:latin typeface="Times New Roman" panose="02020603050405020304" pitchFamily="18" charset="0"/>
                <a:cs typeface="Times New Roman" panose="02020603050405020304" pitchFamily="18" charset="0"/>
              </a:rPr>
              <a:t>watt</a:t>
            </a:r>
            <a:r>
              <a:rPr lang="tr-TR" sz="2800" b="1" dirty="0" smtClean="0">
                <a:solidFill>
                  <a:schemeClr val="bg1"/>
                </a:solidFill>
                <a:latin typeface="Times New Roman" panose="02020603050405020304" pitchFamily="18" charset="0"/>
                <a:cs typeface="Times New Roman" panose="02020603050405020304" pitchFamily="18" charset="0"/>
              </a:rPr>
              <a:t>/Hz</a:t>
            </a:r>
            <a:endParaRPr lang="tr-TR" sz="2800" b="1" dirty="0"/>
          </a:p>
        </p:txBody>
      </p:sp>
      <mc:AlternateContent xmlns:mc="http://schemas.openxmlformats.org/markup-compatibility/2006" xmlns:a14="http://schemas.microsoft.com/office/drawing/2010/main">
        <mc:Choice Requires="a14">
          <p:sp>
            <p:nvSpPr>
              <p:cNvPr id="8" name="Rectangle 7"/>
              <p:cNvSpPr/>
              <p:nvPr/>
            </p:nvSpPr>
            <p:spPr>
              <a:xfrm>
                <a:off x="4438765" y="3504281"/>
                <a:ext cx="3914918" cy="452432"/>
              </a:xfrm>
              <a:prstGeom prst="rect">
                <a:avLst/>
              </a:prstGeom>
            </p:spPr>
            <p:txBody>
              <a:bodyPr wrap="none">
                <a:spAutoFit/>
              </a:bodyPr>
              <a:lstStyle/>
              <a:p>
                <a:pPr marL="411480" lvl="1" indent="-182880">
                  <a:lnSpc>
                    <a:spcPct val="90000"/>
                  </a:lnSpc>
                  <a:spcBef>
                    <a:spcPts val="200"/>
                  </a:spcBef>
                  <a:spcAft>
                    <a:spcPts val="400"/>
                  </a:spcAft>
                  <a:buClr>
                    <a:prstClr val="white"/>
                  </a:buClr>
                  <a:buFont typeface="Wingdings" pitchFamily="2" charset="2"/>
                  <a:buChar char=""/>
                </a:pPr>
                <a14:m>
                  <m:oMath xmlns:m="http://schemas.openxmlformats.org/officeDocument/2006/math">
                    <m:r>
                      <a:rPr lang="tr-TR" sz="2600" i="1">
                        <a:solidFill>
                          <a:prstClr val="black"/>
                        </a:solidFill>
                        <a:latin typeface="Cambria Math" panose="02040503050406030204" pitchFamily="18" charset="0"/>
                        <a:cs typeface="Times New Roman" panose="02020603050405020304" pitchFamily="18" charset="0"/>
                      </a:rPr>
                      <m:t>𝐶</m:t>
                    </m:r>
                    <m:r>
                      <a:rPr lang="tr-TR" sz="2600" i="1">
                        <a:solidFill>
                          <a:prstClr val="black"/>
                        </a:solidFill>
                        <a:latin typeface="Cambria Math" panose="02040503050406030204" pitchFamily="18" charset="0"/>
                        <a:cs typeface="Times New Roman" panose="02020603050405020304" pitchFamily="18" charset="0"/>
                      </a:rPr>
                      <m:t>=</m:t>
                    </m:r>
                    <m:r>
                      <a:rPr lang="tr-TR" sz="2600" i="1">
                        <a:solidFill>
                          <a:prstClr val="black"/>
                        </a:solidFill>
                        <a:latin typeface="Cambria Math" panose="02040503050406030204" pitchFamily="18" charset="0"/>
                        <a:cs typeface="Times New Roman" panose="02020603050405020304" pitchFamily="18" charset="0"/>
                      </a:rPr>
                      <m:t>𝐵</m:t>
                    </m:r>
                    <m:r>
                      <a:rPr lang="tr-TR" sz="2600" i="1">
                        <a:solidFill>
                          <a:prstClr val="black"/>
                        </a:solidFill>
                        <a:latin typeface="Cambria Math" panose="02040503050406030204" pitchFamily="18" charset="0"/>
                        <a:cs typeface="Times New Roman" panose="02020603050405020304" pitchFamily="18" charset="0"/>
                      </a:rPr>
                      <m:t>∗</m:t>
                    </m:r>
                    <m:sSub>
                      <m:sSubPr>
                        <m:ctrlPr>
                          <a:rPr lang="tr-TR" sz="2600" i="1">
                            <a:solidFill>
                              <a:prstClr val="black"/>
                            </a:solidFill>
                            <a:latin typeface="Cambria Math" panose="02040503050406030204" pitchFamily="18" charset="0"/>
                            <a:cs typeface="Times New Roman" panose="02020603050405020304" pitchFamily="18" charset="0"/>
                          </a:rPr>
                        </m:ctrlPr>
                      </m:sSubPr>
                      <m:e>
                        <m:r>
                          <a:rPr lang="tr-TR" sz="2600" i="1">
                            <a:solidFill>
                              <a:prstClr val="black"/>
                            </a:solidFill>
                            <a:latin typeface="Cambria Math" panose="02040503050406030204" pitchFamily="18" charset="0"/>
                            <a:cs typeface="Times New Roman" panose="02020603050405020304" pitchFamily="18" charset="0"/>
                          </a:rPr>
                          <m:t>𝑙𝑜𝑔</m:t>
                        </m:r>
                      </m:e>
                      <m:sub>
                        <m:r>
                          <a:rPr lang="tr-TR" sz="2600" i="1">
                            <a:solidFill>
                              <a:prstClr val="black"/>
                            </a:solidFill>
                            <a:latin typeface="Cambria Math" panose="02040503050406030204" pitchFamily="18" charset="0"/>
                            <a:cs typeface="Times New Roman" panose="02020603050405020304" pitchFamily="18" charset="0"/>
                          </a:rPr>
                          <m:t>2</m:t>
                        </m:r>
                      </m:sub>
                    </m:sSub>
                    <m:r>
                      <a:rPr lang="tr-TR" sz="2600" i="1">
                        <a:solidFill>
                          <a:prstClr val="black"/>
                        </a:solidFill>
                        <a:latin typeface="Cambria Math" panose="02040503050406030204" pitchFamily="18" charset="0"/>
                        <a:cs typeface="Times New Roman" panose="02020603050405020304" pitchFamily="18" charset="0"/>
                      </a:rPr>
                      <m:t>(1+</m:t>
                    </m:r>
                    <m:r>
                      <a:rPr lang="tr-TR" sz="2600" i="1">
                        <a:solidFill>
                          <a:prstClr val="black"/>
                        </a:solidFill>
                        <a:latin typeface="Cambria Math" panose="02040503050406030204" pitchFamily="18" charset="0"/>
                        <a:cs typeface="Times New Roman" panose="02020603050405020304" pitchFamily="18" charset="0"/>
                      </a:rPr>
                      <m:t>𝑆𝑁𝑅</m:t>
                    </m:r>
                    <m:r>
                      <a:rPr lang="tr-TR" sz="2600" i="1">
                        <a:solidFill>
                          <a:prstClr val="black"/>
                        </a:solidFill>
                        <a:latin typeface="Cambria Math" panose="02040503050406030204" pitchFamily="18" charset="0"/>
                        <a:cs typeface="Times New Roman" panose="02020603050405020304" pitchFamily="18" charset="0"/>
                      </a:rPr>
                      <m:t>)</m:t>
                    </m:r>
                  </m:oMath>
                </a14:m>
                <a:endParaRPr lang="tr-TR" sz="26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438765" y="3504281"/>
                <a:ext cx="3914918" cy="452432"/>
              </a:xfrm>
              <a:prstGeom prst="rect">
                <a:avLst/>
              </a:prstGeom>
              <a:blipFill rotWithShape="0">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222285" y="3499664"/>
                <a:ext cx="17647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sz="2400" i="1" smtClean="0">
                          <a:solidFill>
                            <a:prstClr val="black"/>
                          </a:solidFill>
                          <a:latin typeface="Cambria Math" panose="02040503050406030204" pitchFamily="18" charset="0"/>
                          <a:cs typeface="Times New Roman" panose="02020603050405020304" pitchFamily="18" charset="0"/>
                        </a:rPr>
                        <m:t>𝑆𝑁𝑅</m:t>
                      </m:r>
                      <m:r>
                        <a:rPr lang="tr-TR" sz="2400" b="0" i="1" smtClean="0">
                          <a:solidFill>
                            <a:prstClr val="black"/>
                          </a:solidFill>
                          <a:latin typeface="Cambria Math" panose="02040503050406030204" pitchFamily="18" charset="0"/>
                          <a:cs typeface="Times New Roman" panose="02020603050405020304" pitchFamily="18" charset="0"/>
                        </a:rPr>
                        <m:t>=</m:t>
                      </m:r>
                      <m:r>
                        <a:rPr lang="tr-TR" sz="2400" b="0" i="1" smtClean="0">
                          <a:solidFill>
                            <a:prstClr val="black"/>
                          </a:solidFill>
                          <a:latin typeface="Cambria Math" panose="02040503050406030204" pitchFamily="18" charset="0"/>
                          <a:cs typeface="Times New Roman" panose="02020603050405020304" pitchFamily="18" charset="0"/>
                        </a:rPr>
                        <m:t>𝑆</m:t>
                      </m:r>
                      <m:r>
                        <a:rPr lang="tr-TR" sz="2400" b="0" i="1" smtClean="0">
                          <a:solidFill>
                            <a:prstClr val="black"/>
                          </a:solidFill>
                          <a:latin typeface="Cambria Math" panose="02040503050406030204" pitchFamily="18" charset="0"/>
                          <a:cs typeface="Times New Roman" panose="02020603050405020304" pitchFamily="18" charset="0"/>
                        </a:rPr>
                        <m:t>/</m:t>
                      </m:r>
                      <m:r>
                        <a:rPr lang="tr-TR" sz="2400" b="0" i="1" smtClean="0">
                          <a:solidFill>
                            <a:prstClr val="black"/>
                          </a:solidFill>
                          <a:latin typeface="Cambria Math" panose="02040503050406030204" pitchFamily="18" charset="0"/>
                          <a:cs typeface="Times New Roman" panose="02020603050405020304" pitchFamily="18" charset="0"/>
                        </a:rPr>
                        <m:t>𝑅</m:t>
                      </m:r>
                    </m:oMath>
                  </m:oMathPara>
                </a14:m>
                <a:endParaRPr lang="tr-TR" sz="2400" dirty="0"/>
              </a:p>
            </p:txBody>
          </p:sp>
        </mc:Choice>
        <mc:Fallback xmlns="">
          <p:sp>
            <p:nvSpPr>
              <p:cNvPr id="9" name="Rectangle 8"/>
              <p:cNvSpPr>
                <a:spLocks noRot="1" noChangeAspect="1" noMove="1" noResize="1" noEditPoints="1" noAdjustHandles="1" noChangeArrowheads="1" noChangeShapeType="1" noTextEdit="1"/>
              </p:cNvSpPr>
              <p:nvPr/>
            </p:nvSpPr>
            <p:spPr>
              <a:xfrm>
                <a:off x="9222285" y="3499664"/>
                <a:ext cx="1764714" cy="461665"/>
              </a:xfrm>
              <a:prstGeom prst="rect">
                <a:avLst/>
              </a:prstGeom>
              <a:blipFill rotWithShape="0">
                <a:blip r:embed="rId6"/>
                <a:stretch>
                  <a:fillRect b="-17105"/>
                </a:stretch>
              </a:blipFill>
            </p:spPr>
            <p:txBody>
              <a:bodyPr/>
              <a:lstStyle/>
              <a:p>
                <a:r>
                  <a:rPr lang="tr-TR">
                    <a:noFill/>
                  </a:rPr>
                  <a:t> </a:t>
                </a:r>
              </a:p>
            </p:txBody>
          </p:sp>
        </mc:Fallback>
      </mc:AlternateContent>
    </p:spTree>
    <p:extLst>
      <p:ext uri="{BB962C8B-B14F-4D97-AF65-F5344CB8AC3E}">
        <p14:creationId xmlns:p14="http://schemas.microsoft.com/office/powerpoint/2010/main" val="2810321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2641471" y="2193854"/>
            <a:ext cx="6894473" cy="4204061"/>
          </a:xfrm>
          <a:prstGeom prst="rect">
            <a:avLst/>
          </a:prstGeom>
        </p:spPr>
      </p:pic>
    </p:spTree>
    <p:extLst>
      <p:ext uri="{BB962C8B-B14F-4D97-AF65-F5344CB8AC3E}">
        <p14:creationId xmlns:p14="http://schemas.microsoft.com/office/powerpoint/2010/main" val="391549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2654174" y="2178216"/>
            <a:ext cx="6869068" cy="4235337"/>
          </a:xfrm>
          <a:prstGeom prst="rect">
            <a:avLst/>
          </a:prstGeom>
        </p:spPr>
      </p:pic>
    </p:spTree>
    <p:extLst>
      <p:ext uri="{BB962C8B-B14F-4D97-AF65-F5344CB8AC3E}">
        <p14:creationId xmlns:p14="http://schemas.microsoft.com/office/powerpoint/2010/main" val="2641521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Veri iletimi üç farklı yöntem ile gerçekleştirilebilmektedir. </a:t>
            </a:r>
          </a:p>
          <a:p>
            <a:pPr lvl="1"/>
            <a:r>
              <a:rPr lang="tr-TR" dirty="0" smtClean="0">
                <a:solidFill>
                  <a:schemeClr val="bg1"/>
                </a:solidFill>
                <a:latin typeface="Times New Roman" panose="02020603050405020304" pitchFamily="18" charset="0"/>
                <a:cs typeface="Times New Roman" panose="02020603050405020304" pitchFamily="18" charset="0"/>
              </a:rPr>
              <a:t>Tek yönlü (</a:t>
            </a:r>
            <a:r>
              <a:rPr lang="tr-TR" dirty="0" err="1" smtClean="0">
                <a:solidFill>
                  <a:schemeClr val="bg1"/>
                </a:solidFill>
                <a:latin typeface="Times New Roman" panose="02020603050405020304" pitchFamily="18" charset="0"/>
                <a:cs typeface="Times New Roman" panose="02020603050405020304" pitchFamily="18" charset="0"/>
              </a:rPr>
              <a:t>simplex</a:t>
            </a:r>
            <a:r>
              <a:rPr lang="tr-TR" dirty="0" smtClean="0">
                <a:solidFill>
                  <a:schemeClr val="bg1"/>
                </a:solidFill>
                <a:latin typeface="Times New Roman" panose="02020603050405020304" pitchFamily="18" charset="0"/>
                <a:cs typeface="Times New Roman" panose="02020603050405020304" pitchFamily="18" charset="0"/>
              </a:rPr>
              <a:t>), </a:t>
            </a:r>
          </a:p>
          <a:p>
            <a:pPr lvl="1"/>
            <a:r>
              <a:rPr lang="tr-TR" dirty="0" smtClean="0">
                <a:solidFill>
                  <a:schemeClr val="bg1"/>
                </a:solidFill>
                <a:latin typeface="Times New Roman" panose="02020603050405020304" pitchFamily="18" charset="0"/>
                <a:cs typeface="Times New Roman" panose="02020603050405020304" pitchFamily="18" charset="0"/>
              </a:rPr>
              <a:t>Yarım çift yönlü (</a:t>
            </a:r>
            <a:r>
              <a:rPr lang="tr-TR" dirty="0" err="1" smtClean="0">
                <a:solidFill>
                  <a:schemeClr val="bg1"/>
                </a:solidFill>
                <a:latin typeface="Times New Roman" panose="02020603050405020304" pitchFamily="18" charset="0"/>
                <a:cs typeface="Times New Roman" panose="02020603050405020304" pitchFamily="18" charset="0"/>
              </a:rPr>
              <a:t>half</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duplex</a:t>
            </a:r>
            <a:r>
              <a:rPr lang="tr-TR" dirty="0" smtClean="0">
                <a:solidFill>
                  <a:schemeClr val="bg1"/>
                </a:solidFill>
                <a:latin typeface="Times New Roman" panose="02020603050405020304" pitchFamily="18" charset="0"/>
                <a:cs typeface="Times New Roman" panose="02020603050405020304" pitchFamily="18" charset="0"/>
              </a:rPr>
              <a:t>), </a:t>
            </a:r>
          </a:p>
          <a:p>
            <a:pPr lvl="1"/>
            <a:r>
              <a:rPr lang="tr-TR" dirty="0" smtClean="0">
                <a:solidFill>
                  <a:schemeClr val="bg1"/>
                </a:solidFill>
                <a:latin typeface="Times New Roman" panose="02020603050405020304" pitchFamily="18" charset="0"/>
                <a:cs typeface="Times New Roman" panose="02020603050405020304" pitchFamily="18" charset="0"/>
              </a:rPr>
              <a:t>Tam çift yönlü (</a:t>
            </a:r>
            <a:r>
              <a:rPr lang="tr-TR" dirty="0" err="1" smtClean="0">
                <a:solidFill>
                  <a:schemeClr val="bg1"/>
                </a:solidFill>
                <a:latin typeface="Times New Roman" panose="02020603050405020304" pitchFamily="18" charset="0"/>
                <a:cs typeface="Times New Roman" panose="02020603050405020304" pitchFamily="18" charset="0"/>
              </a:rPr>
              <a:t>full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duplex</a:t>
            </a:r>
            <a:r>
              <a:rPr lang="tr-TR" dirty="0" smtClean="0">
                <a:solidFill>
                  <a:schemeClr val="bg1"/>
                </a:solidFill>
                <a:latin typeface="Times New Roman" panose="02020603050405020304" pitchFamily="18" charset="0"/>
                <a:cs typeface="Times New Roman" panose="02020603050405020304" pitchFamily="18" charset="0"/>
              </a:rPr>
              <a:t>)</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Picture 62" descr="http://whatsupnew.com/wp-content/uploads/transmission-mod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0626" y="2329064"/>
            <a:ext cx="5946373" cy="432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52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Frekans: bir saniyede sinyalin kendini kaç kez tekrarladığıdır. (Hertz, Hz)</a:t>
            </a:r>
          </a:p>
          <a:p>
            <a:r>
              <a:rPr lang="tr-TR" dirty="0" smtClean="0">
                <a:solidFill>
                  <a:schemeClr val="bg1"/>
                </a:solidFill>
                <a:latin typeface="Times New Roman" panose="02020603050405020304" pitchFamily="18" charset="0"/>
                <a:cs typeface="Times New Roman" panose="02020603050405020304" pitchFamily="18" charset="0"/>
              </a:rPr>
              <a:t>Periyot: Sinyalin bir tek tekrarı ne kadar süre içerisinde gerçekleştirmesidir. (Saniye)</a:t>
            </a:r>
          </a:p>
          <a:p>
            <a:r>
              <a:rPr lang="tr-TR" dirty="0" smtClean="0">
                <a:solidFill>
                  <a:schemeClr val="bg1"/>
                </a:solidFill>
                <a:latin typeface="Times New Roman" panose="02020603050405020304" pitchFamily="18" charset="0"/>
                <a:cs typeface="Times New Roman" panose="02020603050405020304" pitchFamily="18" charset="0"/>
              </a:rPr>
              <a:t>Herhangi bir sinyal birden fazla frekans bileşenine sahip olabilir.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6088708" y="3352236"/>
            <a:ext cx="4669921" cy="508800"/>
          </a:xfrm>
          <a:prstGeom prst="rect">
            <a:avLst/>
          </a:prstGeom>
        </p:spPr>
      </p:pic>
      <p:pic>
        <p:nvPicPr>
          <p:cNvPr id="6" name="Resim 5"/>
          <p:cNvPicPr>
            <a:picLocks noChangeAspect="1"/>
          </p:cNvPicPr>
          <p:nvPr/>
        </p:nvPicPr>
        <p:blipFill>
          <a:blip r:embed="rId3"/>
          <a:stretch>
            <a:fillRect/>
          </a:stretch>
        </p:blipFill>
        <p:spPr>
          <a:xfrm>
            <a:off x="5702935" y="3982604"/>
            <a:ext cx="5441466" cy="2040538"/>
          </a:xfrm>
          <a:prstGeom prst="rect">
            <a:avLst/>
          </a:prstGeom>
        </p:spPr>
      </p:pic>
      <p:pic>
        <p:nvPicPr>
          <p:cNvPr id="7" name="Resim 6"/>
          <p:cNvPicPr>
            <a:picLocks noChangeAspect="1"/>
          </p:cNvPicPr>
          <p:nvPr/>
        </p:nvPicPr>
        <p:blipFill>
          <a:blip r:embed="rId4"/>
          <a:stretch>
            <a:fillRect/>
          </a:stretch>
        </p:blipFill>
        <p:spPr>
          <a:xfrm>
            <a:off x="1384000" y="3385821"/>
            <a:ext cx="4221558" cy="1617052"/>
          </a:xfrm>
          <a:prstGeom prst="rect">
            <a:avLst/>
          </a:prstGeom>
        </p:spPr>
      </p:pic>
      <p:pic>
        <p:nvPicPr>
          <p:cNvPr id="8" name="Resim 7"/>
          <p:cNvPicPr>
            <a:picLocks noChangeAspect="1"/>
          </p:cNvPicPr>
          <p:nvPr/>
        </p:nvPicPr>
        <p:blipFill>
          <a:blip r:embed="rId5"/>
          <a:stretch>
            <a:fillRect/>
          </a:stretch>
        </p:blipFill>
        <p:spPr>
          <a:xfrm>
            <a:off x="1384000" y="5113751"/>
            <a:ext cx="4221557" cy="1538059"/>
          </a:xfrm>
          <a:prstGeom prst="rect">
            <a:avLst/>
          </a:prstGeom>
        </p:spPr>
      </p:pic>
      <p:sp>
        <p:nvSpPr>
          <p:cNvPr id="9" name="Metin kutusu 8"/>
          <p:cNvSpPr txBox="1"/>
          <p:nvPr/>
        </p:nvSpPr>
        <p:spPr>
          <a:xfrm>
            <a:off x="6002378" y="6170167"/>
            <a:ext cx="1526123" cy="369332"/>
          </a:xfrm>
          <a:prstGeom prst="rect">
            <a:avLst/>
          </a:prstGeom>
          <a:noFill/>
        </p:spPr>
        <p:txBody>
          <a:bodyPr wrap="none" rtlCol="0">
            <a:spAutoFit/>
          </a:bodyPr>
          <a:lstStyle/>
          <a:p>
            <a:r>
              <a:rPr lang="tr-TR" dirty="0" smtClean="0">
                <a:solidFill>
                  <a:schemeClr val="bg1"/>
                </a:solidFill>
              </a:rPr>
              <a:t>Temel frekans</a:t>
            </a:r>
            <a:endParaRPr lang="tr-TR" dirty="0">
              <a:solidFill>
                <a:schemeClr val="bg1"/>
              </a:solidFill>
            </a:endParaRPr>
          </a:p>
        </p:txBody>
      </p:sp>
      <p:sp>
        <p:nvSpPr>
          <p:cNvPr id="10" name="Metin kutusu 9"/>
          <p:cNvSpPr txBox="1"/>
          <p:nvPr/>
        </p:nvSpPr>
        <p:spPr>
          <a:xfrm>
            <a:off x="9593079" y="6129925"/>
            <a:ext cx="1872629" cy="369332"/>
          </a:xfrm>
          <a:prstGeom prst="rect">
            <a:avLst/>
          </a:prstGeom>
          <a:noFill/>
        </p:spPr>
        <p:txBody>
          <a:bodyPr wrap="none" rtlCol="0">
            <a:spAutoFit/>
          </a:bodyPr>
          <a:lstStyle/>
          <a:p>
            <a:r>
              <a:rPr lang="tr-TR" dirty="0" err="1" smtClean="0">
                <a:solidFill>
                  <a:schemeClr val="bg1"/>
                </a:solidFill>
              </a:rPr>
              <a:t>Harmonic</a:t>
            </a:r>
            <a:r>
              <a:rPr lang="tr-TR" dirty="0" smtClean="0">
                <a:solidFill>
                  <a:schemeClr val="bg1"/>
                </a:solidFill>
              </a:rPr>
              <a:t> frekans</a:t>
            </a:r>
            <a:endParaRPr lang="tr-TR" dirty="0">
              <a:solidFill>
                <a:schemeClr val="bg1"/>
              </a:solidFill>
            </a:endParaRPr>
          </a:p>
        </p:txBody>
      </p:sp>
      <p:cxnSp>
        <p:nvCxnSpPr>
          <p:cNvPr id="12" name="Düz Ok Bağlayıcısı 11"/>
          <p:cNvCxnSpPr>
            <a:stCxn id="9" idx="0"/>
          </p:cNvCxnSpPr>
          <p:nvPr/>
        </p:nvCxnSpPr>
        <p:spPr>
          <a:xfrm flipV="1">
            <a:off x="6765440" y="4737253"/>
            <a:ext cx="593827" cy="143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flipH="1" flipV="1">
            <a:off x="10146535" y="5621019"/>
            <a:ext cx="231354" cy="62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1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1762863"/>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Spektrum : Bir sinyalin spektrumu  içerdiği frekans aralığıdır. (f-3f)</a:t>
            </a:r>
          </a:p>
          <a:p>
            <a:r>
              <a:rPr lang="tr-TR" dirty="0" smtClean="0">
                <a:solidFill>
                  <a:schemeClr val="bg1"/>
                </a:solidFill>
                <a:latin typeface="Times New Roman" panose="02020603050405020304" pitchFamily="18" charset="0"/>
                <a:cs typeface="Times New Roman" panose="02020603050405020304" pitchFamily="18" charset="0"/>
              </a:rPr>
              <a:t>Ham bant genişliği (</a:t>
            </a:r>
            <a:r>
              <a:rPr lang="tr-TR" dirty="0" err="1" smtClean="0">
                <a:solidFill>
                  <a:schemeClr val="bg1"/>
                </a:solidFill>
                <a:latin typeface="Times New Roman" panose="02020603050405020304" pitchFamily="18" charset="0"/>
                <a:cs typeface="Times New Roman" panose="02020603050405020304" pitchFamily="18" charset="0"/>
              </a:rPr>
              <a:t>Absolute</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bandwidth</a:t>
            </a:r>
            <a:r>
              <a:rPr lang="tr-TR" dirty="0" smtClean="0">
                <a:solidFill>
                  <a:schemeClr val="bg1"/>
                </a:solidFill>
                <a:latin typeface="Times New Roman" panose="02020603050405020304" pitchFamily="18" charset="0"/>
                <a:cs typeface="Times New Roman" panose="02020603050405020304" pitchFamily="18" charset="0"/>
              </a:rPr>
              <a:t>):Sinyalin ham bant genişliği spektrumun genişliğidir. (2f)</a:t>
            </a:r>
          </a:p>
          <a:p>
            <a:r>
              <a:rPr lang="tr-TR" dirty="0" smtClean="0">
                <a:solidFill>
                  <a:schemeClr val="bg1"/>
                </a:solidFill>
                <a:latin typeface="Times New Roman" panose="02020603050405020304" pitchFamily="18" charset="0"/>
                <a:cs typeface="Times New Roman" panose="02020603050405020304" pitchFamily="18" charset="0"/>
              </a:rPr>
              <a:t>Bant genişliği: sinyaldeki enerjinin çoğunluğu (nispeten) dar frekans bandındadır. Bu bant, bant genişliğidir (efektif bant genişliği). </a:t>
            </a:r>
          </a:p>
          <a:p>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95884" y="4272224"/>
            <a:ext cx="3819133" cy="1548555"/>
          </a:xfrm>
          <a:prstGeom prst="rect">
            <a:avLst/>
          </a:prstGeom>
        </p:spPr>
      </p:pic>
      <p:pic>
        <p:nvPicPr>
          <p:cNvPr id="11" name="Resim 10"/>
          <p:cNvPicPr>
            <a:picLocks noChangeAspect="1"/>
          </p:cNvPicPr>
          <p:nvPr/>
        </p:nvPicPr>
        <p:blipFill>
          <a:blip r:embed="rId3"/>
          <a:stretch>
            <a:fillRect/>
          </a:stretch>
        </p:blipFill>
        <p:spPr>
          <a:xfrm>
            <a:off x="4900767" y="4086278"/>
            <a:ext cx="2969839" cy="1920453"/>
          </a:xfrm>
          <a:prstGeom prst="rect">
            <a:avLst/>
          </a:prstGeom>
        </p:spPr>
      </p:pic>
      <p:pic>
        <p:nvPicPr>
          <p:cNvPr id="13" name="Resim 12"/>
          <p:cNvPicPr>
            <a:picLocks noChangeAspect="1"/>
          </p:cNvPicPr>
          <p:nvPr/>
        </p:nvPicPr>
        <p:blipFill>
          <a:blip r:embed="rId4"/>
          <a:stretch>
            <a:fillRect/>
          </a:stretch>
        </p:blipFill>
        <p:spPr>
          <a:xfrm>
            <a:off x="8494940" y="4072157"/>
            <a:ext cx="3129859" cy="1948691"/>
          </a:xfrm>
          <a:prstGeom prst="rect">
            <a:avLst/>
          </a:prstGeom>
        </p:spPr>
      </p:pic>
      <p:sp>
        <p:nvSpPr>
          <p:cNvPr id="5" name="Rectangle 4"/>
          <p:cNvSpPr/>
          <p:nvPr/>
        </p:nvSpPr>
        <p:spPr>
          <a:xfrm>
            <a:off x="8173412" y="6020848"/>
            <a:ext cx="4018588"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Tek bir kare dalganın  frekans spektrumu</a:t>
            </a:r>
            <a:endParaRPr lang="tr-TR" dirty="0"/>
          </a:p>
        </p:txBody>
      </p:sp>
      <p:cxnSp>
        <p:nvCxnSpPr>
          <p:cNvPr id="7" name="Straight Connector 6"/>
          <p:cNvCxnSpPr/>
          <p:nvPr/>
        </p:nvCxnSpPr>
        <p:spPr>
          <a:xfrm flipH="1">
            <a:off x="8079676" y="3792070"/>
            <a:ext cx="8965" cy="277905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33566" y="4757652"/>
            <a:ext cx="534121"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F{}</a:t>
            </a:r>
            <a:endParaRPr lang="tr-TR" dirty="0"/>
          </a:p>
        </p:txBody>
      </p:sp>
      <p:cxnSp>
        <p:nvCxnSpPr>
          <p:cNvPr id="10" name="Straight Arrow Connector 9"/>
          <p:cNvCxnSpPr/>
          <p:nvPr/>
        </p:nvCxnSpPr>
        <p:spPr>
          <a:xfrm>
            <a:off x="4360461" y="5126984"/>
            <a:ext cx="43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9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2"/>
            <a:ext cx="11729183" cy="767380"/>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DC bileşen : Eğer sinyal 0 frekans bileşeni içeriyorsa bu bileşen doğru akım (DC) bileşendir.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458088" y="2927213"/>
            <a:ext cx="5711302" cy="2315779"/>
          </a:xfrm>
          <a:prstGeom prst="rect">
            <a:avLst/>
          </a:prstGeom>
        </p:spPr>
      </p:pic>
      <p:pic>
        <p:nvPicPr>
          <p:cNvPr id="6" name="Resim 5"/>
          <p:cNvPicPr>
            <a:picLocks noChangeAspect="1"/>
          </p:cNvPicPr>
          <p:nvPr/>
        </p:nvPicPr>
        <p:blipFill>
          <a:blip r:embed="rId3"/>
          <a:stretch>
            <a:fillRect/>
          </a:stretch>
        </p:blipFill>
        <p:spPr>
          <a:xfrm>
            <a:off x="6880380" y="2927213"/>
            <a:ext cx="4675127" cy="2315779"/>
          </a:xfrm>
          <a:prstGeom prst="rect">
            <a:avLst/>
          </a:prstGeom>
        </p:spPr>
      </p:pic>
      <p:sp>
        <p:nvSpPr>
          <p:cNvPr id="4" name="Rectangle 3"/>
          <p:cNvSpPr/>
          <p:nvPr/>
        </p:nvSpPr>
        <p:spPr>
          <a:xfrm>
            <a:off x="1671574" y="5278197"/>
            <a:ext cx="3819276"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Zaman uzayında DC bileşenli işaret</a:t>
            </a:r>
            <a:endParaRPr lang="tr-TR" dirty="0"/>
          </a:p>
        </p:txBody>
      </p:sp>
      <p:sp>
        <p:nvSpPr>
          <p:cNvPr id="7" name="Rectangle 6"/>
          <p:cNvSpPr/>
          <p:nvPr/>
        </p:nvSpPr>
        <p:spPr>
          <a:xfrm>
            <a:off x="7453809" y="5278197"/>
            <a:ext cx="3819276"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Frekans uzayında DC bileşenli işaret</a:t>
            </a:r>
            <a:endParaRPr lang="tr-TR" dirty="0"/>
          </a:p>
        </p:txBody>
      </p:sp>
    </p:spTree>
    <p:extLst>
      <p:ext uri="{BB962C8B-B14F-4D97-AF65-F5344CB8AC3E}">
        <p14:creationId xmlns:p14="http://schemas.microsoft.com/office/powerpoint/2010/main" val="1492206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Zaman </a:t>
            </a:r>
            <a:r>
              <a:rPr lang="tr-TR" dirty="0">
                <a:solidFill>
                  <a:schemeClr val="bg1"/>
                </a:solidFill>
                <a:latin typeface="Times New Roman" panose="02020603050405020304" pitchFamily="18" charset="0"/>
                <a:cs typeface="Times New Roman" panose="02020603050405020304" pitchFamily="18" charset="0"/>
              </a:rPr>
              <a:t>düzlemi (time‐domain) grafiği sinyalin zamana göre değişimini gösterir.</a:t>
            </a:r>
          </a:p>
          <a:p>
            <a:r>
              <a:rPr lang="tr-TR" dirty="0">
                <a:solidFill>
                  <a:schemeClr val="bg1"/>
                </a:solidFill>
                <a:latin typeface="Times New Roman" panose="02020603050405020304" pitchFamily="18" charset="0"/>
                <a:cs typeface="Times New Roman" panose="02020603050405020304" pitchFamily="18" charset="0"/>
              </a:rPr>
              <a:t>Frekans düzlemi (</a:t>
            </a:r>
            <a:r>
              <a:rPr lang="tr-TR" dirty="0" err="1">
                <a:solidFill>
                  <a:schemeClr val="bg1"/>
                </a:solidFill>
                <a:latin typeface="Times New Roman" panose="02020603050405020304" pitchFamily="18" charset="0"/>
                <a:cs typeface="Times New Roman" panose="02020603050405020304" pitchFamily="18" charset="0"/>
              </a:rPr>
              <a:t>frequency</a:t>
            </a:r>
            <a:r>
              <a:rPr lang="tr-TR" dirty="0">
                <a:solidFill>
                  <a:schemeClr val="bg1"/>
                </a:solidFill>
                <a:latin typeface="Times New Roman" panose="02020603050405020304" pitchFamily="18" charset="0"/>
                <a:cs typeface="Times New Roman" panose="02020603050405020304" pitchFamily="18" charset="0"/>
              </a:rPr>
              <a:t>‐domain) frekans ve genlik arasındaki ilişkiyi gösterir. </a:t>
            </a:r>
          </a:p>
          <a:p>
            <a:r>
              <a:rPr lang="tr-TR" dirty="0" smtClean="0">
                <a:solidFill>
                  <a:schemeClr val="bg1"/>
                </a:solidFill>
                <a:latin typeface="Times New Roman" panose="02020603050405020304" pitchFamily="18" charset="0"/>
                <a:cs typeface="Times New Roman" panose="02020603050405020304" pitchFamily="18" charset="0"/>
              </a:rPr>
              <a:t>Zaman </a:t>
            </a:r>
            <a:r>
              <a:rPr lang="tr-TR" dirty="0">
                <a:solidFill>
                  <a:schemeClr val="bg1"/>
                </a:solidFill>
                <a:latin typeface="Times New Roman" panose="02020603050405020304" pitchFamily="18" charset="0"/>
                <a:cs typeface="Times New Roman" panose="02020603050405020304" pitchFamily="18" charset="0"/>
              </a:rPr>
              <a:t>düzleminde tam bir sinüs sinyali frekans düzleminde tek bir başak (</a:t>
            </a:r>
            <a:r>
              <a:rPr lang="tr-TR" dirty="0" err="1">
                <a:solidFill>
                  <a:schemeClr val="bg1"/>
                </a:solidFill>
                <a:latin typeface="Times New Roman" panose="02020603050405020304" pitchFamily="18" charset="0"/>
                <a:cs typeface="Times New Roman" panose="02020603050405020304" pitchFamily="18" charset="0"/>
              </a:rPr>
              <a:t>spike</a:t>
            </a:r>
            <a:r>
              <a:rPr lang="tr-TR" dirty="0">
                <a:solidFill>
                  <a:schemeClr val="bg1"/>
                </a:solidFill>
                <a:latin typeface="Times New Roman" panose="02020603050405020304" pitchFamily="18" charset="0"/>
                <a:cs typeface="Times New Roman" panose="02020603050405020304" pitchFamily="18" charset="0"/>
              </a:rPr>
              <a:t>) ile temsil edilebilir.</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89770" y="3258710"/>
            <a:ext cx="8397875" cy="3540125"/>
          </a:xfrm>
          <a:prstGeom prst="rect">
            <a:avLst/>
          </a:prstGeom>
        </p:spPr>
      </p:pic>
    </p:spTree>
    <p:extLst>
      <p:ext uri="{BB962C8B-B14F-4D97-AF65-F5344CB8AC3E}">
        <p14:creationId xmlns:p14="http://schemas.microsoft.com/office/powerpoint/2010/main" val="204989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Periyodik </a:t>
            </a:r>
            <a:r>
              <a:rPr lang="tr-TR" dirty="0">
                <a:solidFill>
                  <a:schemeClr val="bg1"/>
                </a:solidFill>
                <a:latin typeface="Times New Roman" panose="02020603050405020304" pitchFamily="18" charset="0"/>
                <a:cs typeface="Times New Roman" panose="02020603050405020304" pitchFamily="18" charset="0"/>
              </a:rPr>
              <a:t>birleşik  bir sinyalin zaman ve frekans düzlemlerinde gösterimi aşağıdaki gibidir.</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2191" y="2469163"/>
            <a:ext cx="6513033" cy="3653444"/>
          </a:xfrm>
          <a:prstGeom prst="rect">
            <a:avLst/>
          </a:prstGeom>
        </p:spPr>
      </p:pic>
    </p:spTree>
    <p:extLst>
      <p:ext uri="{BB962C8B-B14F-4D97-AF65-F5344CB8AC3E}">
        <p14:creationId xmlns:p14="http://schemas.microsoft.com/office/powerpoint/2010/main" val="1852310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2588</TotalTime>
  <Words>1120</Words>
  <Application>Microsoft Office PowerPoint</Application>
  <PresentationFormat>Widescreen</PresentationFormat>
  <Paragraphs>186</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Calibri</vt:lpstr>
      <vt:lpstr>Cambria Math</vt:lpstr>
      <vt:lpstr>Corbel</vt:lpstr>
      <vt:lpstr>Times New Roman</vt:lpstr>
      <vt:lpstr>Wingdings</vt:lpstr>
      <vt:lpstr>Banded</vt:lpstr>
      <vt:lpstr>Equation</vt:lpstr>
      <vt:lpstr>BANT GENİŞLİĞİ VE KANAL KAPASİTESİ</vt:lpstr>
      <vt:lpstr>BANT GENİŞLİĞİ VE KANAL KAPASİTESİ</vt:lpstr>
      <vt:lpstr>Veri iletim terminolojisi</vt:lpstr>
      <vt:lpstr>Veri iletim terminolojisi</vt:lpstr>
      <vt:lpstr>Veri iletim terminolojisi</vt:lpstr>
      <vt:lpstr>Veri iletim terminolojisi</vt:lpstr>
      <vt:lpstr>Veri iletim terminolojisi</vt:lpstr>
      <vt:lpstr>Zaman –Frekans Düzlemi</vt:lpstr>
      <vt:lpstr>Zaman –Frekans Düzlemi</vt:lpstr>
      <vt:lpstr>Zaman –Frekans Düzlemi</vt:lpstr>
      <vt:lpstr>VERİ ORANI BANT GENİŞLİĞİ İLİŞKİSİ</vt:lpstr>
      <vt:lpstr>VERİ ORANI BANT GENİŞLİĞİ İLİŞKİSİ</vt:lpstr>
      <vt:lpstr>VERİ ORANI BANT GENİŞLİĞİ İLİŞKİSİ</vt:lpstr>
      <vt:lpstr>VERİ ORANI BANT GENİŞLİĞİ İLİŞKİSİ</vt:lpstr>
      <vt:lpstr>VERİ ORANI BANT GENİŞLİĞİ İLİŞKİSİ</vt:lpstr>
      <vt:lpstr>VERİ iletiminde bozucu etkiler/ zayıflama</vt:lpstr>
      <vt:lpstr>VERİ iletiminde bozucu etkiler/ gecikme</vt:lpstr>
      <vt:lpstr>VERİ iletiminde bozucu etkiler/ gürültü</vt:lpstr>
      <vt:lpstr>VERİ iletiminde bozucu etkiler/ gürültü</vt:lpstr>
      <vt:lpstr>VERİ iletiminde bozucu etkiler/ örnek</vt:lpstr>
      <vt:lpstr>VERİ iletiminde bozucu etkiler/ gürültü</vt:lpstr>
      <vt:lpstr>Kanal kapasitesi</vt:lpstr>
      <vt:lpstr>Kanal kapasitesi</vt:lpstr>
      <vt:lpstr>Kanal kapasitesi</vt:lpstr>
      <vt:lpstr>Kanal kapasitesi</vt:lpstr>
      <vt:lpstr>Kanal kapasitesi</vt:lpstr>
      <vt:lpstr>Kanal kapasitesi</vt:lpstr>
      <vt:lpstr>Kanal kapasitesi  / bit hata oranı</vt:lpstr>
      <vt:lpstr>Kanal kapasitesi</vt:lpstr>
      <vt:lpstr>Kanal kapasitesi</vt:lpstr>
      <vt:lpstr>Kanal kapasitesi</vt:lpstr>
      <vt:lpstr>Kanal kapasitesi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asya</cp:lastModifiedBy>
  <cp:revision>130</cp:revision>
  <dcterms:created xsi:type="dcterms:W3CDTF">2016-02-19T18:16:04Z</dcterms:created>
  <dcterms:modified xsi:type="dcterms:W3CDTF">2017-03-05T22:07:43Z</dcterms:modified>
</cp:coreProperties>
</file>