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notesMasterIdLst>
    <p:notesMasterId r:id="rId35"/>
  </p:notesMasterIdLst>
  <p:sldIdLst>
    <p:sldId id="256" r:id="rId2"/>
    <p:sldId id="340" r:id="rId3"/>
    <p:sldId id="257" r:id="rId4"/>
    <p:sldId id="353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376" r:id="rId28"/>
    <p:sldId id="377" r:id="rId29"/>
    <p:sldId id="378" r:id="rId30"/>
    <p:sldId id="379" r:id="rId31"/>
    <p:sldId id="380" r:id="rId32"/>
    <p:sldId id="381" r:id="rId33"/>
    <p:sldId id="382" r:id="rId3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CE73A-5BDC-4211-B688-CC57F13CF66D}" type="datetimeFigureOut">
              <a:rPr lang="tr-TR" smtClean="0"/>
              <a:t>17.04.2020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6CAA6-3853-4066-9F90-24E9D92C1F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5140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6CAA6-3853-4066-9F90-24E9D92C1FC9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3791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17.04.2020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9774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17.04.2020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733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1DD50261-F88B-4BC0-A65D-D238C08F575D}" type="datetimeFigureOut">
              <a:rPr lang="tr-TR" smtClean="0"/>
              <a:t>17.04.2020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16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17.04.2020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4165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D50261-F88B-4BC0-A65D-D238C08F575D}" type="datetimeFigureOut">
              <a:rPr lang="tr-TR" smtClean="0"/>
              <a:t>17.04.2020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5933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17.04.2020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978717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17.04.2020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41606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17.04.2020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1862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17.04.2020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0470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17.04.2020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924639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17.04.2020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033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DD50261-F88B-4BC0-A65D-D238C08F575D}" type="datetimeFigureOut">
              <a:rPr lang="tr-TR" smtClean="0"/>
              <a:t>17.04.2020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6216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sz="4800" dirty="0" smtClean="0"/>
              <a:t>Taban bant iletimi (hat kodlaması)</a:t>
            </a:r>
            <a:br>
              <a:rPr lang="tr-TR" sz="4800" dirty="0" smtClean="0"/>
            </a:br>
            <a:r>
              <a:rPr lang="en-US" sz="4800" dirty="0" smtClean="0"/>
              <a:t>baseband transmıssıon</a:t>
            </a:r>
            <a:r>
              <a:rPr lang="tr-TR" sz="4800" dirty="0" smtClean="0"/>
              <a:t> </a:t>
            </a:r>
            <a:r>
              <a:rPr lang="en-US" sz="4800" dirty="0" smtClean="0"/>
              <a:t>(lıne codıng)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4633" y="3996250"/>
            <a:ext cx="9144000" cy="1309255"/>
          </a:xfrm>
        </p:spPr>
        <p:txBody>
          <a:bodyPr>
            <a:norm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SAYISAL VERİ İLETİŞİMİ</a:t>
            </a:r>
          </a:p>
          <a:p>
            <a:r>
              <a:rPr lang="tr-TR" dirty="0" smtClean="0">
                <a:solidFill>
                  <a:schemeClr val="bg1"/>
                </a:solidFill>
              </a:rPr>
              <a:t>(6. HAFTA)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40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Tek kutuplu NRZ</a:t>
            </a:r>
            <a:endParaRPr lang="en-US" sz="3600" dirty="0"/>
          </a:p>
        </p:txBody>
      </p:sp>
      <p:sp>
        <p:nvSpPr>
          <p:cNvPr id="5" name="2 İçerik Yer Tutucusu"/>
          <p:cNvSpPr txBox="1">
            <a:spLocks/>
          </p:cNvSpPr>
          <p:nvPr/>
        </p:nvSpPr>
        <p:spPr bwMode="auto">
          <a:xfrm>
            <a:off x="318247" y="2353235"/>
            <a:ext cx="11300012" cy="348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None/>
              <a:tabLst/>
              <a:defRPr/>
            </a:pPr>
            <a:endParaRPr kumimoji="0" lang="tr-TR" altLang="tr-TR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Tek kutuplu NRZ sinyalleri bağlantılar üzerinden dönüştürücüler (</a:t>
            </a:r>
            <a:r>
              <a:rPr kumimoji="0" lang="tr-TR" altLang="tr-T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transformers</a:t>
            </a: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) ya da kondansatör bağlı (</a:t>
            </a:r>
            <a:r>
              <a:rPr kumimoji="0" lang="tr-TR" altLang="tr-T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capacitor</a:t>
            </a: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</a:t>
            </a:r>
            <a:r>
              <a:rPr kumimoji="0" lang="tr-TR" altLang="tr-T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coupled</a:t>
            </a: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) AC tekrarlatıcılar ile iletilirken DC seviyesi sinyallerin kutuplu (polar) hale dönüştürülmesi ile yok edilir.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None/>
              <a:tabLst/>
              <a:defRPr/>
            </a:pPr>
            <a:endParaRPr kumimoji="0" lang="tr-TR" altLang="tr-T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altLang="tr-T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PSD’nin</a:t>
            </a: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sürekli kısmı 0 Hz de sıfır olmayan bir değere sahiptir (</a:t>
            </a:r>
            <a:r>
              <a:rPr kumimoji="0" lang="tr-TR" altLang="tr-T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örn</a:t>
            </a: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. düşük frekanslı bileşenler içerir). Bu; AC bağlaşımının, iletilen darbe şekillerinin bozulması ile sonuçlanacağı anlamına gelmektedir. AC bağlaşımlı iletim hatları tipik olarak yüksek geçiren RC filtreler gibi davranmaktadır. Her iletimden sonra, bozulma sinyal genliğinin </a:t>
            </a:r>
            <a:r>
              <a:rPr kumimoji="0" lang="tr-TR" altLang="tr-T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üssel</a:t>
            </a: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olarak azalması şekline dönüşür. Bu etki “</a:t>
            </a:r>
            <a:r>
              <a:rPr kumimoji="0" lang="tr-TR" altLang="tr-T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Signal</a:t>
            </a: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</a:t>
            </a:r>
            <a:r>
              <a:rPr kumimoji="0" lang="tr-TR" altLang="tr-T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Droop</a:t>
            </a: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” olarak adlandırılmaktadır.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endParaRPr kumimoji="0" lang="tr-TR" altLang="tr-T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56998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Tek kutuplu NRZ</a:t>
            </a:r>
            <a:endParaRPr lang="en-US" sz="3600" dirty="0"/>
          </a:p>
        </p:txBody>
      </p:sp>
      <p:grpSp>
        <p:nvGrpSpPr>
          <p:cNvPr id="27" name="Group 280"/>
          <p:cNvGrpSpPr>
            <a:grpSpLocks/>
          </p:cNvGrpSpPr>
          <p:nvPr/>
        </p:nvGrpSpPr>
        <p:grpSpPr bwMode="auto">
          <a:xfrm>
            <a:off x="1700026" y="1792937"/>
            <a:ext cx="8281987" cy="4150664"/>
            <a:chOff x="113" y="1207"/>
            <a:chExt cx="5217" cy="2794"/>
          </a:xfrm>
        </p:grpSpPr>
        <p:sp>
          <p:nvSpPr>
            <p:cNvPr id="28" name="Text Box 4"/>
            <p:cNvSpPr txBox="1">
              <a:spLocks noChangeArrowheads="1"/>
            </p:cNvSpPr>
            <p:nvPr/>
          </p:nvSpPr>
          <p:spPr bwMode="auto">
            <a:xfrm>
              <a:off x="295" y="1207"/>
              <a:ext cx="503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tr-TR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   </a:t>
              </a:r>
              <a:r>
                <a:rPr kumimoji="0" lang="tr-TR" altLang="tr-TR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   </a:t>
              </a:r>
              <a:r>
                <a:rPr kumimoji="0" lang="en-GB" altLang="tr-TR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1       0       1      0     1      1      1      1      1      0</a:t>
              </a:r>
            </a:p>
          </p:txBody>
        </p:sp>
        <p:sp>
          <p:nvSpPr>
            <p:cNvPr id="29" name="Freeform 5"/>
            <p:cNvSpPr>
              <a:spLocks/>
            </p:cNvSpPr>
            <p:nvPr/>
          </p:nvSpPr>
          <p:spPr bwMode="auto">
            <a:xfrm>
              <a:off x="612" y="1706"/>
              <a:ext cx="4536" cy="908"/>
            </a:xfrm>
            <a:custGeom>
              <a:avLst/>
              <a:gdLst>
                <a:gd name="T0" fmla="*/ 0 w 4536"/>
                <a:gd name="T1" fmla="*/ 454 h 908"/>
                <a:gd name="T2" fmla="*/ 0 w 4536"/>
                <a:gd name="T3" fmla="*/ 0 h 908"/>
                <a:gd name="T4" fmla="*/ 454 w 4536"/>
                <a:gd name="T5" fmla="*/ 0 h 908"/>
                <a:gd name="T6" fmla="*/ 454 w 4536"/>
                <a:gd name="T7" fmla="*/ 908 h 908"/>
                <a:gd name="T8" fmla="*/ 907 w 4536"/>
                <a:gd name="T9" fmla="*/ 908 h 908"/>
                <a:gd name="T10" fmla="*/ 907 w 4536"/>
                <a:gd name="T11" fmla="*/ 0 h 908"/>
                <a:gd name="T12" fmla="*/ 1361 w 4536"/>
                <a:gd name="T13" fmla="*/ 0 h 908"/>
                <a:gd name="T14" fmla="*/ 1361 w 4536"/>
                <a:gd name="T15" fmla="*/ 908 h 908"/>
                <a:gd name="T16" fmla="*/ 1814 w 4536"/>
                <a:gd name="T17" fmla="*/ 908 h 908"/>
                <a:gd name="T18" fmla="*/ 1814 w 4536"/>
                <a:gd name="T19" fmla="*/ 0 h 908"/>
                <a:gd name="T20" fmla="*/ 4082 w 4536"/>
                <a:gd name="T21" fmla="*/ 0 h 908"/>
                <a:gd name="T22" fmla="*/ 4082 w 4536"/>
                <a:gd name="T23" fmla="*/ 908 h 908"/>
                <a:gd name="T24" fmla="*/ 4536 w 4536"/>
                <a:gd name="T25" fmla="*/ 908 h 90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536"/>
                <a:gd name="T40" fmla="*/ 0 h 908"/>
                <a:gd name="T41" fmla="*/ 4536 w 4536"/>
                <a:gd name="T42" fmla="*/ 908 h 90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536" h="908">
                  <a:moveTo>
                    <a:pt x="0" y="454"/>
                  </a:moveTo>
                  <a:lnTo>
                    <a:pt x="0" y="0"/>
                  </a:lnTo>
                  <a:lnTo>
                    <a:pt x="454" y="0"/>
                  </a:lnTo>
                  <a:lnTo>
                    <a:pt x="454" y="908"/>
                  </a:lnTo>
                  <a:lnTo>
                    <a:pt x="907" y="908"/>
                  </a:lnTo>
                  <a:lnTo>
                    <a:pt x="907" y="0"/>
                  </a:lnTo>
                  <a:lnTo>
                    <a:pt x="1361" y="0"/>
                  </a:lnTo>
                  <a:lnTo>
                    <a:pt x="1361" y="908"/>
                  </a:lnTo>
                  <a:lnTo>
                    <a:pt x="1814" y="908"/>
                  </a:lnTo>
                  <a:lnTo>
                    <a:pt x="1814" y="0"/>
                  </a:lnTo>
                  <a:lnTo>
                    <a:pt x="4082" y="0"/>
                  </a:lnTo>
                  <a:lnTo>
                    <a:pt x="4082" y="908"/>
                  </a:lnTo>
                  <a:lnTo>
                    <a:pt x="4536" y="90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30" name="Text Box 6"/>
            <p:cNvSpPr txBox="1">
              <a:spLocks noChangeArrowheads="1"/>
            </p:cNvSpPr>
            <p:nvPr/>
          </p:nvSpPr>
          <p:spPr bwMode="auto">
            <a:xfrm>
              <a:off x="249" y="1616"/>
              <a:ext cx="2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tr-TR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V</a:t>
              </a:r>
            </a:p>
          </p:txBody>
        </p:sp>
        <p:sp>
          <p:nvSpPr>
            <p:cNvPr id="31" name="Text Box 7"/>
            <p:cNvSpPr txBox="1">
              <a:spLocks noChangeArrowheads="1"/>
            </p:cNvSpPr>
            <p:nvPr/>
          </p:nvSpPr>
          <p:spPr bwMode="auto">
            <a:xfrm>
              <a:off x="249" y="2432"/>
              <a:ext cx="2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tr-TR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0</a:t>
              </a:r>
            </a:p>
          </p:txBody>
        </p:sp>
        <p:grpSp>
          <p:nvGrpSpPr>
            <p:cNvPr id="32" name="Group 118"/>
            <p:cNvGrpSpPr>
              <a:grpSpLocks/>
            </p:cNvGrpSpPr>
            <p:nvPr/>
          </p:nvGrpSpPr>
          <p:grpSpPr bwMode="auto">
            <a:xfrm>
              <a:off x="612" y="3067"/>
              <a:ext cx="4536" cy="907"/>
              <a:chOff x="612" y="3067"/>
              <a:chExt cx="4536" cy="907"/>
            </a:xfrm>
          </p:grpSpPr>
          <p:sp>
            <p:nvSpPr>
              <p:cNvPr id="35" name="Line 9"/>
              <p:cNvSpPr>
                <a:spLocks noChangeShapeType="1"/>
              </p:cNvSpPr>
              <p:nvPr/>
            </p:nvSpPr>
            <p:spPr bwMode="auto">
              <a:xfrm flipV="1">
                <a:off x="612" y="3067"/>
                <a:ext cx="0" cy="45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r-TR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  <p:sp>
            <p:nvSpPr>
              <p:cNvPr id="36" name="Freeform 11"/>
              <p:cNvSpPr>
                <a:spLocks/>
              </p:cNvSpPr>
              <p:nvPr/>
            </p:nvSpPr>
            <p:spPr bwMode="auto">
              <a:xfrm>
                <a:off x="612" y="3067"/>
                <a:ext cx="454" cy="91"/>
              </a:xfrm>
              <a:custGeom>
                <a:avLst/>
                <a:gdLst>
                  <a:gd name="T0" fmla="*/ 0 w 454"/>
                  <a:gd name="T1" fmla="*/ 0 h 91"/>
                  <a:gd name="T2" fmla="*/ 136 w 454"/>
                  <a:gd name="T3" fmla="*/ 46 h 91"/>
                  <a:gd name="T4" fmla="*/ 454 w 454"/>
                  <a:gd name="T5" fmla="*/ 91 h 91"/>
                  <a:gd name="T6" fmla="*/ 0 60000 65536"/>
                  <a:gd name="T7" fmla="*/ 0 60000 65536"/>
                  <a:gd name="T8" fmla="*/ 0 60000 65536"/>
                  <a:gd name="T9" fmla="*/ 0 w 454"/>
                  <a:gd name="T10" fmla="*/ 0 h 91"/>
                  <a:gd name="T11" fmla="*/ 454 w 454"/>
                  <a:gd name="T12" fmla="*/ 91 h 9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4" h="91">
                    <a:moveTo>
                      <a:pt x="0" y="0"/>
                    </a:moveTo>
                    <a:cubicBezTo>
                      <a:pt x="30" y="15"/>
                      <a:pt x="60" y="31"/>
                      <a:pt x="136" y="46"/>
                    </a:cubicBezTo>
                    <a:cubicBezTo>
                      <a:pt x="212" y="61"/>
                      <a:pt x="401" y="84"/>
                      <a:pt x="454" y="91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r-TR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  <p:sp>
            <p:nvSpPr>
              <p:cNvPr id="37" name="Line 12"/>
              <p:cNvSpPr>
                <a:spLocks noChangeShapeType="1"/>
              </p:cNvSpPr>
              <p:nvPr/>
            </p:nvSpPr>
            <p:spPr bwMode="auto">
              <a:xfrm>
                <a:off x="1066" y="3158"/>
                <a:ext cx="0" cy="8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r-TR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  <p:sp>
            <p:nvSpPr>
              <p:cNvPr id="38" name="Freeform 13"/>
              <p:cNvSpPr>
                <a:spLocks/>
              </p:cNvSpPr>
              <p:nvPr/>
            </p:nvSpPr>
            <p:spPr bwMode="auto">
              <a:xfrm>
                <a:off x="1066" y="3884"/>
                <a:ext cx="453" cy="90"/>
              </a:xfrm>
              <a:custGeom>
                <a:avLst/>
                <a:gdLst>
                  <a:gd name="T0" fmla="*/ 0 w 453"/>
                  <a:gd name="T1" fmla="*/ 90 h 90"/>
                  <a:gd name="T2" fmla="*/ 90 w 453"/>
                  <a:gd name="T3" fmla="*/ 45 h 90"/>
                  <a:gd name="T4" fmla="*/ 453 w 453"/>
                  <a:gd name="T5" fmla="*/ 0 h 90"/>
                  <a:gd name="T6" fmla="*/ 0 60000 65536"/>
                  <a:gd name="T7" fmla="*/ 0 60000 65536"/>
                  <a:gd name="T8" fmla="*/ 0 60000 65536"/>
                  <a:gd name="T9" fmla="*/ 0 w 453"/>
                  <a:gd name="T10" fmla="*/ 0 h 90"/>
                  <a:gd name="T11" fmla="*/ 453 w 453"/>
                  <a:gd name="T12" fmla="*/ 90 h 9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3" h="90">
                    <a:moveTo>
                      <a:pt x="0" y="90"/>
                    </a:moveTo>
                    <a:cubicBezTo>
                      <a:pt x="7" y="75"/>
                      <a:pt x="15" y="60"/>
                      <a:pt x="90" y="45"/>
                    </a:cubicBezTo>
                    <a:cubicBezTo>
                      <a:pt x="165" y="30"/>
                      <a:pt x="309" y="15"/>
                      <a:pt x="453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r-TR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  <p:sp>
            <p:nvSpPr>
              <p:cNvPr id="39" name="Line 15"/>
              <p:cNvSpPr>
                <a:spLocks noChangeShapeType="1"/>
              </p:cNvSpPr>
              <p:nvPr/>
            </p:nvSpPr>
            <p:spPr bwMode="auto">
              <a:xfrm flipV="1">
                <a:off x="1519" y="3067"/>
                <a:ext cx="0" cy="8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r-TR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  <p:sp>
            <p:nvSpPr>
              <p:cNvPr id="40" name="Line 16"/>
              <p:cNvSpPr>
                <a:spLocks noChangeShapeType="1"/>
              </p:cNvSpPr>
              <p:nvPr/>
            </p:nvSpPr>
            <p:spPr bwMode="auto">
              <a:xfrm flipV="1">
                <a:off x="1973" y="3157"/>
                <a:ext cx="0" cy="8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r-TR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  <p:sp>
            <p:nvSpPr>
              <p:cNvPr id="41" name="Line 17"/>
              <p:cNvSpPr>
                <a:spLocks noChangeShapeType="1"/>
              </p:cNvSpPr>
              <p:nvPr/>
            </p:nvSpPr>
            <p:spPr bwMode="auto">
              <a:xfrm flipV="1">
                <a:off x="2426" y="3067"/>
                <a:ext cx="0" cy="8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r-TR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  <p:sp>
            <p:nvSpPr>
              <p:cNvPr id="42" name="Freeform 18"/>
              <p:cNvSpPr>
                <a:spLocks/>
              </p:cNvSpPr>
              <p:nvPr/>
            </p:nvSpPr>
            <p:spPr bwMode="auto">
              <a:xfrm>
                <a:off x="1519" y="3067"/>
                <a:ext cx="454" cy="91"/>
              </a:xfrm>
              <a:custGeom>
                <a:avLst/>
                <a:gdLst>
                  <a:gd name="T0" fmla="*/ 0 w 454"/>
                  <a:gd name="T1" fmla="*/ 0 h 91"/>
                  <a:gd name="T2" fmla="*/ 136 w 454"/>
                  <a:gd name="T3" fmla="*/ 46 h 91"/>
                  <a:gd name="T4" fmla="*/ 454 w 454"/>
                  <a:gd name="T5" fmla="*/ 91 h 91"/>
                  <a:gd name="T6" fmla="*/ 0 60000 65536"/>
                  <a:gd name="T7" fmla="*/ 0 60000 65536"/>
                  <a:gd name="T8" fmla="*/ 0 60000 65536"/>
                  <a:gd name="T9" fmla="*/ 0 w 454"/>
                  <a:gd name="T10" fmla="*/ 0 h 91"/>
                  <a:gd name="T11" fmla="*/ 454 w 454"/>
                  <a:gd name="T12" fmla="*/ 91 h 9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4" h="91">
                    <a:moveTo>
                      <a:pt x="0" y="0"/>
                    </a:moveTo>
                    <a:cubicBezTo>
                      <a:pt x="30" y="15"/>
                      <a:pt x="60" y="31"/>
                      <a:pt x="136" y="46"/>
                    </a:cubicBezTo>
                    <a:cubicBezTo>
                      <a:pt x="212" y="61"/>
                      <a:pt x="401" y="84"/>
                      <a:pt x="454" y="91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r-TR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  <p:sp>
            <p:nvSpPr>
              <p:cNvPr id="43" name="Freeform 19"/>
              <p:cNvSpPr>
                <a:spLocks/>
              </p:cNvSpPr>
              <p:nvPr/>
            </p:nvSpPr>
            <p:spPr bwMode="auto">
              <a:xfrm>
                <a:off x="1973" y="3884"/>
                <a:ext cx="453" cy="90"/>
              </a:xfrm>
              <a:custGeom>
                <a:avLst/>
                <a:gdLst>
                  <a:gd name="T0" fmla="*/ 0 w 453"/>
                  <a:gd name="T1" fmla="*/ 90 h 90"/>
                  <a:gd name="T2" fmla="*/ 90 w 453"/>
                  <a:gd name="T3" fmla="*/ 45 h 90"/>
                  <a:gd name="T4" fmla="*/ 453 w 453"/>
                  <a:gd name="T5" fmla="*/ 0 h 90"/>
                  <a:gd name="T6" fmla="*/ 0 60000 65536"/>
                  <a:gd name="T7" fmla="*/ 0 60000 65536"/>
                  <a:gd name="T8" fmla="*/ 0 60000 65536"/>
                  <a:gd name="T9" fmla="*/ 0 w 453"/>
                  <a:gd name="T10" fmla="*/ 0 h 90"/>
                  <a:gd name="T11" fmla="*/ 453 w 453"/>
                  <a:gd name="T12" fmla="*/ 90 h 9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3" h="90">
                    <a:moveTo>
                      <a:pt x="0" y="90"/>
                    </a:moveTo>
                    <a:cubicBezTo>
                      <a:pt x="7" y="75"/>
                      <a:pt x="15" y="60"/>
                      <a:pt x="90" y="45"/>
                    </a:cubicBezTo>
                    <a:cubicBezTo>
                      <a:pt x="165" y="30"/>
                      <a:pt x="309" y="15"/>
                      <a:pt x="453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r-TR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  <p:sp>
            <p:nvSpPr>
              <p:cNvPr id="44" name="Freeform 22"/>
              <p:cNvSpPr>
                <a:spLocks/>
              </p:cNvSpPr>
              <p:nvPr/>
            </p:nvSpPr>
            <p:spPr bwMode="auto">
              <a:xfrm>
                <a:off x="2426" y="3067"/>
                <a:ext cx="2268" cy="454"/>
              </a:xfrm>
              <a:custGeom>
                <a:avLst/>
                <a:gdLst>
                  <a:gd name="T0" fmla="*/ 0 w 2268"/>
                  <a:gd name="T1" fmla="*/ 0 h 454"/>
                  <a:gd name="T2" fmla="*/ 635 w 2268"/>
                  <a:gd name="T3" fmla="*/ 272 h 454"/>
                  <a:gd name="T4" fmla="*/ 2268 w 2268"/>
                  <a:gd name="T5" fmla="*/ 454 h 454"/>
                  <a:gd name="T6" fmla="*/ 0 60000 65536"/>
                  <a:gd name="T7" fmla="*/ 0 60000 65536"/>
                  <a:gd name="T8" fmla="*/ 0 60000 65536"/>
                  <a:gd name="T9" fmla="*/ 0 w 2268"/>
                  <a:gd name="T10" fmla="*/ 0 h 454"/>
                  <a:gd name="T11" fmla="*/ 2268 w 2268"/>
                  <a:gd name="T12" fmla="*/ 454 h 4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68" h="454">
                    <a:moveTo>
                      <a:pt x="0" y="0"/>
                    </a:moveTo>
                    <a:cubicBezTo>
                      <a:pt x="128" y="98"/>
                      <a:pt x="257" y="196"/>
                      <a:pt x="635" y="272"/>
                    </a:cubicBezTo>
                    <a:cubicBezTo>
                      <a:pt x="1013" y="348"/>
                      <a:pt x="1640" y="401"/>
                      <a:pt x="2268" y="454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r-TR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  <p:sp>
            <p:nvSpPr>
              <p:cNvPr id="45" name="Line 23"/>
              <p:cNvSpPr>
                <a:spLocks noChangeShapeType="1"/>
              </p:cNvSpPr>
              <p:nvPr/>
            </p:nvSpPr>
            <p:spPr bwMode="auto">
              <a:xfrm>
                <a:off x="4694" y="3521"/>
                <a:ext cx="0" cy="45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r-TR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  <p:sp>
            <p:nvSpPr>
              <p:cNvPr id="46" name="Freeform 24"/>
              <p:cNvSpPr>
                <a:spLocks/>
              </p:cNvSpPr>
              <p:nvPr/>
            </p:nvSpPr>
            <p:spPr bwMode="auto">
              <a:xfrm>
                <a:off x="4695" y="3884"/>
                <a:ext cx="453" cy="90"/>
              </a:xfrm>
              <a:custGeom>
                <a:avLst/>
                <a:gdLst>
                  <a:gd name="T0" fmla="*/ 0 w 453"/>
                  <a:gd name="T1" fmla="*/ 90 h 90"/>
                  <a:gd name="T2" fmla="*/ 90 w 453"/>
                  <a:gd name="T3" fmla="*/ 45 h 90"/>
                  <a:gd name="T4" fmla="*/ 453 w 453"/>
                  <a:gd name="T5" fmla="*/ 0 h 90"/>
                  <a:gd name="T6" fmla="*/ 0 60000 65536"/>
                  <a:gd name="T7" fmla="*/ 0 60000 65536"/>
                  <a:gd name="T8" fmla="*/ 0 60000 65536"/>
                  <a:gd name="T9" fmla="*/ 0 w 453"/>
                  <a:gd name="T10" fmla="*/ 0 h 90"/>
                  <a:gd name="T11" fmla="*/ 453 w 453"/>
                  <a:gd name="T12" fmla="*/ 90 h 9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3" h="90">
                    <a:moveTo>
                      <a:pt x="0" y="90"/>
                    </a:moveTo>
                    <a:cubicBezTo>
                      <a:pt x="7" y="75"/>
                      <a:pt x="15" y="60"/>
                      <a:pt x="90" y="45"/>
                    </a:cubicBezTo>
                    <a:cubicBezTo>
                      <a:pt x="165" y="30"/>
                      <a:pt x="309" y="15"/>
                      <a:pt x="453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r-TR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  <p:sp>
            <p:nvSpPr>
              <p:cNvPr id="47" name="Line 27"/>
              <p:cNvSpPr>
                <a:spLocks noChangeShapeType="1"/>
              </p:cNvSpPr>
              <p:nvPr/>
            </p:nvSpPr>
            <p:spPr bwMode="auto">
              <a:xfrm flipV="1">
                <a:off x="5148" y="3521"/>
                <a:ext cx="0" cy="3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r-TR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33" name="Text Box 188"/>
            <p:cNvSpPr txBox="1">
              <a:spLocks noChangeArrowheads="1"/>
            </p:cNvSpPr>
            <p:nvPr/>
          </p:nvSpPr>
          <p:spPr bwMode="auto">
            <a:xfrm>
              <a:off x="113" y="3789"/>
              <a:ext cx="4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tr-TR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-V/2</a:t>
              </a:r>
            </a:p>
          </p:txBody>
        </p:sp>
        <p:sp>
          <p:nvSpPr>
            <p:cNvPr id="34" name="Text Box 189"/>
            <p:cNvSpPr txBox="1">
              <a:spLocks noChangeArrowheads="1"/>
            </p:cNvSpPr>
            <p:nvPr/>
          </p:nvSpPr>
          <p:spPr bwMode="auto">
            <a:xfrm>
              <a:off x="158" y="2976"/>
              <a:ext cx="36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tr-TR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V/2</a:t>
              </a:r>
            </a:p>
          </p:txBody>
        </p:sp>
      </p:grpSp>
      <p:sp>
        <p:nvSpPr>
          <p:cNvPr id="48" name="2 İçerik Yer Tutucusu"/>
          <p:cNvSpPr txBox="1">
            <a:spLocks/>
          </p:cNvSpPr>
          <p:nvPr/>
        </p:nvSpPr>
        <p:spPr bwMode="auto">
          <a:xfrm>
            <a:off x="1210656" y="6216324"/>
            <a:ext cx="9549652" cy="589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Tek kutuplu NRZ sinyalinin AC bağlaşımından kaynaklanan bozulması:</a:t>
            </a:r>
            <a:r>
              <a:rPr kumimoji="0" lang="tr-TR" altLang="tr-TR" sz="1800" b="0" i="0" u="none" strike="noStrike" kern="0" cap="none" spc="0" normalizeH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</a:t>
            </a:r>
            <a:r>
              <a:rPr kumimoji="0" lang="tr-TR" altLang="tr-T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Signal</a:t>
            </a: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</a:t>
            </a:r>
            <a:r>
              <a:rPr kumimoji="0" lang="tr-TR" altLang="tr-T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Droop</a:t>
            </a:r>
            <a:endParaRPr kumimoji="0" lang="tr-TR" altLang="tr-TR" sz="1800" b="0" i="0" u="none" strike="noStrike" kern="0" cap="none" spc="0" normalizeH="0" baseline="0" noProof="0" dirty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48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Tek kutuplu RZ</a:t>
            </a:r>
            <a:endParaRPr lang="en-US" sz="3600" dirty="0"/>
          </a:p>
        </p:txBody>
      </p:sp>
      <p:sp>
        <p:nvSpPr>
          <p:cNvPr id="49" name="2 İçerik Yer Tutucusu"/>
          <p:cNvSpPr txBox="1">
            <a:spLocks/>
          </p:cNvSpPr>
          <p:nvPr/>
        </p:nvSpPr>
        <p:spPr bwMode="auto">
          <a:xfrm>
            <a:off x="748553" y="2012577"/>
            <a:ext cx="9318812" cy="200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r>
              <a:rPr kumimoji="0" lang="tr-TR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Tek kutuplu RZ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Tek kutuplu RZ işaretlemede, MARK darbesinin süresi (</a:t>
            </a:r>
            <a:r>
              <a:rPr kumimoji="0" lang="en-US" altLang="tr-TR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Ƭ</a:t>
            </a: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) </a:t>
            </a:r>
            <a:r>
              <a:rPr kumimoji="0" lang="tr-TR" altLang="tr-T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slot</a:t>
            </a: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sembolünün süresinden (</a:t>
            </a:r>
            <a:r>
              <a:rPr kumimoji="0" lang="en-GB" altLang="tr-TR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To</a:t>
            </a: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) düşüktür. Tipik olarak RZ darbeleri zaman diliminin sadece ilk yarısını doldurmaktadır, ikinci yarıda ise sıfıra dönmektedir.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endParaRPr kumimoji="0" lang="tr-TR" altLang="tr-T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endParaRPr kumimoji="0" lang="tr-TR" altLang="tr-TR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</p:txBody>
      </p:sp>
      <p:pic>
        <p:nvPicPr>
          <p:cNvPr id="5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385" y="3783420"/>
            <a:ext cx="7268228" cy="2698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743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Tek kutuplu RZ</a:t>
            </a:r>
            <a:endParaRPr lang="en-US" sz="3600" dirty="0"/>
          </a:p>
        </p:txBody>
      </p:sp>
      <p:pic>
        <p:nvPicPr>
          <p:cNvPr id="5" name="Picture 10" descr="UniPolarR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558" y="2276756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253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kutuplu NRZ</a:t>
            </a:r>
            <a:endParaRPr lang="en-US" sz="3600" dirty="0"/>
          </a:p>
        </p:txBody>
      </p:sp>
      <p:sp>
        <p:nvSpPr>
          <p:cNvPr id="7" name="2 İçerik Yer Tutucusu"/>
          <p:cNvSpPr txBox="1">
            <a:spLocks/>
          </p:cNvSpPr>
          <p:nvPr/>
        </p:nvSpPr>
        <p:spPr bwMode="auto">
          <a:xfrm>
            <a:off x="493434" y="2021541"/>
            <a:ext cx="10224247" cy="1510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r>
              <a:rPr kumimoji="0" lang="tr-TR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Kutuplu NRZ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Kutuplu işaretlemede ikili sembollerden 1 </a:t>
            </a:r>
            <a:r>
              <a:rPr kumimoji="0" lang="en-GB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g</a:t>
            </a:r>
            <a:r>
              <a:rPr kumimoji="0" lang="en-GB" altLang="tr-TR" sz="18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1</a:t>
            </a:r>
            <a:r>
              <a:rPr kumimoji="0" lang="en-GB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(t) </a:t>
            </a: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darbesi ile gösterilmektedir, ikili sembollerden 0 ise tam tersi darbe ile gösterilmektedir </a:t>
            </a:r>
            <a:r>
              <a:rPr kumimoji="0" lang="en-GB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g</a:t>
            </a:r>
            <a:r>
              <a:rPr kumimoji="0" lang="en-GB" altLang="tr-TR" sz="18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0</a:t>
            </a:r>
            <a:r>
              <a:rPr kumimoji="0" lang="en-GB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(t) = -g</a:t>
            </a:r>
            <a:r>
              <a:rPr kumimoji="0" lang="en-GB" altLang="tr-TR" sz="18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1</a:t>
            </a:r>
            <a:r>
              <a:rPr kumimoji="0" lang="en-GB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(t)</a:t>
            </a: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. Kutuplu işaretlemenin NRZ ve RZ formları mevcuttur.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670" y="3823452"/>
            <a:ext cx="7543706" cy="2648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061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kutuplu RZ</a:t>
            </a:r>
            <a:endParaRPr lang="en-US" sz="3600" dirty="0"/>
          </a:p>
        </p:txBody>
      </p:sp>
      <p:sp>
        <p:nvSpPr>
          <p:cNvPr id="9" name="2 İçerik Yer Tutucusu"/>
          <p:cNvSpPr txBox="1">
            <a:spLocks/>
          </p:cNvSpPr>
          <p:nvPr/>
        </p:nvSpPr>
        <p:spPr bwMode="auto">
          <a:xfrm>
            <a:off x="475882" y="2044137"/>
            <a:ext cx="10511117" cy="1519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r>
              <a:rPr kumimoji="0" lang="tr-TR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Kutuplu RZ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Kutuplu işaretlemede ikili sembollerden 1 </a:t>
            </a:r>
            <a:r>
              <a:rPr kumimoji="0" lang="en-GB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g</a:t>
            </a:r>
            <a:r>
              <a:rPr kumimoji="0" lang="en-GB" altLang="tr-TR" sz="18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1</a:t>
            </a:r>
            <a:r>
              <a:rPr kumimoji="0" lang="en-GB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(t) </a:t>
            </a: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darbesi ile gösterilmektedir, ikili sembollerden 0 ise tam tersi darbe ile gösterilmektedir </a:t>
            </a:r>
            <a:r>
              <a:rPr kumimoji="0" lang="en-GB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g</a:t>
            </a:r>
            <a:r>
              <a:rPr kumimoji="0" lang="en-GB" altLang="tr-TR" sz="18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0</a:t>
            </a:r>
            <a:r>
              <a:rPr kumimoji="0" lang="en-GB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(t) = -g</a:t>
            </a:r>
            <a:r>
              <a:rPr kumimoji="0" lang="en-GB" altLang="tr-TR" sz="18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1</a:t>
            </a:r>
            <a:r>
              <a:rPr kumimoji="0" lang="en-GB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(t)</a:t>
            </a: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. Kutuplu işaretlemenin NRZ ve RZ formları mevcuttur.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602" y="3814856"/>
            <a:ext cx="7634288" cy="267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983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kutuplu İŞARETLEŞME</a:t>
            </a:r>
            <a:endParaRPr lang="en-US" sz="3600" dirty="0"/>
          </a:p>
        </p:txBody>
      </p:sp>
      <p:sp>
        <p:nvSpPr>
          <p:cNvPr id="8" name="2 İçerik Yer Tutucusu"/>
          <p:cNvSpPr txBox="1">
            <a:spLocks/>
          </p:cNvSpPr>
          <p:nvPr/>
        </p:nvSpPr>
        <p:spPr bwMode="auto">
          <a:xfrm>
            <a:off x="533401" y="2100077"/>
            <a:ext cx="10376646" cy="1680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r>
              <a:rPr kumimoji="0" lang="tr-TR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Kutuplu İşaretlemenin Güç Spektral Yoğunluğu (PSD)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Kutuplu NRZ ve RZ </a:t>
            </a:r>
            <a:r>
              <a:rPr kumimoji="0" lang="tr-TR" altLang="tr-T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nin</a:t>
            </a: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, tek kutuplu NRZ ve RZ ile kıyaslandığında neredeyse aynı spektruma sahip olduğu görülmektedir. Bununla birlikte, 1 ve 0 sembollerinin zıt kutupları olmasına rağmen herhangi bir spektral çizgiler içermemektedirler.</a:t>
            </a:r>
          </a:p>
        </p:txBody>
      </p:sp>
      <p:pic>
        <p:nvPicPr>
          <p:cNvPr id="11" name="Picture 23" descr="UniPol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622" y="3780959"/>
            <a:ext cx="4037013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6 Metin kutusu"/>
          <p:cNvSpPr txBox="1">
            <a:spLocks noChangeArrowheads="1"/>
          </p:cNvSpPr>
          <p:nvPr/>
        </p:nvSpPr>
        <p:spPr bwMode="auto">
          <a:xfrm>
            <a:off x="7497577" y="4818538"/>
            <a:ext cx="36276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mic Sans MS" panose="030F0702030302020204" pitchFamily="66" charset="0"/>
              </a:rPr>
              <a:t>Kutuplu NRZ </a:t>
            </a:r>
            <a:r>
              <a:rPr kumimoji="0" lang="tr-TR" altLang="tr-TR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mic Sans MS" panose="030F0702030302020204" pitchFamily="66" charset="0"/>
              </a:rPr>
              <a:t>nin</a:t>
            </a:r>
            <a:r>
              <a:rPr lang="tr-TR" altLang="tr-TR" sz="2400" kern="0" dirty="0">
                <a:solidFill>
                  <a:srgbClr val="3333CC"/>
                </a:solidFill>
              </a:rPr>
              <a:t> </a:t>
            </a:r>
            <a:r>
              <a:rPr kumimoji="0" lang="tr-TR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mic Sans MS" panose="030F0702030302020204" pitchFamily="66" charset="0"/>
              </a:rPr>
              <a:t>PSD si</a:t>
            </a:r>
          </a:p>
        </p:txBody>
      </p:sp>
    </p:spTree>
    <p:extLst>
      <p:ext uri="{BB962C8B-B14F-4D97-AF65-F5344CB8AC3E}">
        <p14:creationId xmlns:p14="http://schemas.microsoft.com/office/powerpoint/2010/main" val="279176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kutuplu NRZ</a:t>
            </a:r>
            <a:endParaRPr lang="en-US" sz="3600" dirty="0"/>
          </a:p>
        </p:txBody>
      </p:sp>
      <p:sp>
        <p:nvSpPr>
          <p:cNvPr id="7" name="2 İçerik Yer Tutucusu"/>
          <p:cNvSpPr txBox="1">
            <a:spLocks/>
          </p:cNvSpPr>
          <p:nvPr/>
        </p:nvSpPr>
        <p:spPr bwMode="auto">
          <a:xfrm>
            <a:off x="224118" y="2120153"/>
            <a:ext cx="10251141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endParaRPr kumimoji="0" lang="tr-TR" altLang="tr-TR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alt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Avantajları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Gerçekleştirim kolaylığı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DC bileşenlerinin olmaması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alt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Dezavantajları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Sürekli kısımlar 0 Hz de sıfır olmayan bir değere sahiptir. (“</a:t>
            </a:r>
            <a:r>
              <a:rPr kumimoji="0" lang="tr-TR" altLang="tr-T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Signal</a:t>
            </a: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</a:t>
            </a:r>
            <a:r>
              <a:rPr kumimoji="0" lang="tr-TR" altLang="tr-T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Droop”a</a:t>
            </a: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neden olur)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Hata düzeltme kapasitesine sahip değildir.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Senkronizasyon kolaylığı için herhangi bir zamanlama bileşenine sahip değildir.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Saydam değildir.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endParaRPr kumimoji="0" lang="tr-TR" altLang="tr-TR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003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kutuplu RZ</a:t>
            </a:r>
            <a:endParaRPr lang="en-US" sz="3600" dirty="0"/>
          </a:p>
        </p:txBody>
      </p:sp>
      <p:sp>
        <p:nvSpPr>
          <p:cNvPr id="5" name="2 İçerik Yer Tutucusu"/>
          <p:cNvSpPr txBox="1">
            <a:spLocks/>
          </p:cNvSpPr>
          <p:nvPr/>
        </p:nvSpPr>
        <p:spPr bwMode="auto">
          <a:xfrm>
            <a:off x="515471" y="2182906"/>
            <a:ext cx="11282082" cy="3859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r>
              <a:rPr kumimoji="0" lang="tr-TR" altLang="tr-TR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Kutuplu RZ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endParaRPr kumimoji="0" lang="tr-TR" altLang="tr-TR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altLang="tr-TR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Avantajları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Gerçekleştirim kolaylığı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DC bileşenlerinin olmaması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altLang="tr-TR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Dezavantajları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Sürekli kısımlar 0 Hz de sıfır olmayan bir değere sahiptir. (“Signal Droop”a neden olur)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Hata düzeltme kapasitesine sahip değildir.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Senkronizasyon kolaylığı için herhangi bir zamanlama bileşenine sahip değildir. Bununla birlikte clock, alınan sinyalin düzeltilemsi ile elde edilebilir.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Kutuplu NRZ nin bant genişliğinin iki katı kadar bant genişliğine ihtiyaç vardır.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endParaRPr kumimoji="0" lang="tr-TR" altLang="tr-TR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478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1259670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ÇİFT KUTUPLU İŞARETLEŞME/ BIPOLAR SIGNALING-AMI</a:t>
            </a:r>
            <a:endParaRPr lang="en-US" sz="3600" dirty="0"/>
          </a:p>
        </p:txBody>
      </p:sp>
      <p:sp>
        <p:nvSpPr>
          <p:cNvPr id="6" name="2 İçerik Yer Tutucusu"/>
          <p:cNvSpPr txBox="1">
            <a:spLocks/>
          </p:cNvSpPr>
          <p:nvPr/>
        </p:nvSpPr>
        <p:spPr bwMode="auto">
          <a:xfrm>
            <a:off x="533400" y="2530009"/>
            <a:ext cx="10950388" cy="2194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r>
              <a:rPr kumimoji="0" lang="tr-TR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Ters im işaretleme (</a:t>
            </a:r>
            <a:r>
              <a:rPr kumimoji="0" lang="en-GB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alternate mark inversion</a:t>
            </a:r>
            <a:r>
              <a:rPr kumimoji="0" lang="tr-TR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) olarak da isimlendirilen çift kutuplu işaretleme</a:t>
            </a:r>
            <a:r>
              <a:rPr kumimoji="0" lang="tr-TR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ikili sembolleri temsil etmek için 3 voltaj seviyesi (</a:t>
            </a:r>
            <a:r>
              <a:rPr kumimoji="0" lang="en-GB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+V, 0, -V</a:t>
            </a:r>
            <a:r>
              <a:rPr kumimoji="0" lang="tr-TR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) kullanmaktadır. 0 </a:t>
            </a:r>
            <a:r>
              <a:rPr kumimoji="0" lang="tr-TR" altLang="tr-TR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lar</a:t>
            </a:r>
            <a:r>
              <a:rPr kumimoji="0" lang="tr-TR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tek kutupludaki gibi darbenin olmadığı durumlar ile gösterilirken, 1 </a:t>
            </a:r>
            <a:r>
              <a:rPr kumimoji="0" lang="tr-TR" altLang="tr-TR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ler</a:t>
            </a:r>
            <a:r>
              <a:rPr kumimoji="0" lang="tr-TR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(MARK) +V ve –V </a:t>
            </a:r>
            <a:r>
              <a:rPr kumimoji="0" lang="tr-TR" altLang="tr-TR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nin</a:t>
            </a:r>
            <a:r>
              <a:rPr kumimoji="0" lang="tr-TR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değişen voltaj seviyeleri ile gösterilmektedir.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endParaRPr kumimoji="0" lang="tr-TR" altLang="tr-T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4192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Temel bant iletimi</a:t>
            </a:r>
            <a:endParaRPr lang="tr-TR" sz="3600" dirty="0"/>
          </a:p>
        </p:txBody>
      </p:sp>
      <p:sp>
        <p:nvSpPr>
          <p:cNvPr id="8" name="2 İçerik Yer Tutucusu"/>
          <p:cNvSpPr txBox="1">
            <a:spLocks/>
          </p:cNvSpPr>
          <p:nvPr/>
        </p:nvSpPr>
        <p:spPr bwMode="auto">
          <a:xfrm>
            <a:off x="614082" y="2353235"/>
            <a:ext cx="9256059" cy="3115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r>
              <a:rPr kumimoji="0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Bilgiyi fiziksel kanallar aracılığı ile iletebilmek için, PCM </a:t>
            </a:r>
            <a:r>
              <a:rPr kumimoji="0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dizileri </a:t>
            </a:r>
            <a:r>
              <a:rPr kumimoji="0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(kod sözcükleri) </a:t>
            </a:r>
            <a:r>
              <a:rPr kumimoji="0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darbelere (dalga formları)</a:t>
            </a:r>
            <a:r>
              <a:rPr kumimoji="0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dönüştürülür.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endParaRPr kumimoji="0" lang="tr-TR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Her dalga formu M boyutlu küme içerisinden sadece bir sembolü taşır.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Her iletilen sembol PCM sözcüklerinin                         bit kadarını taşır.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PCM dalga formları </a:t>
            </a:r>
            <a:r>
              <a:rPr kumimoji="0" 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(hat kodları) ikili (</a:t>
            </a:r>
            <a:r>
              <a:rPr kumimoji="0" lang="tr-T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binary</a:t>
            </a:r>
            <a:r>
              <a:rPr kumimoji="0" 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) semboller için kullanılır. (M=2)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M-</a:t>
            </a:r>
            <a:r>
              <a:rPr kumimoji="0" lang="tr-T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ary</a:t>
            </a:r>
            <a:r>
              <a:rPr kumimoji="0" 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darbe modülasyonu </a:t>
            </a:r>
            <a:r>
              <a:rPr kumimoji="0" lang="tr-T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non-binary</a:t>
            </a:r>
            <a:r>
              <a:rPr kumimoji="0" 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semboller için kullanılır. (M&gt;2)</a:t>
            </a:r>
            <a:endParaRPr kumimoji="0" lang="tr-T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2232029"/>
              </p:ext>
            </p:extLst>
          </p:nvPr>
        </p:nvGraphicFramePr>
        <p:xfrm>
          <a:off x="5501715" y="4238065"/>
          <a:ext cx="1650438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Denklem" r:id="rId3" imgW="710891" imgH="215806" progId="Equation.3">
                  <p:embed/>
                </p:oleObj>
              </mc:Choice>
              <mc:Fallback>
                <p:oleObj name="Denklem" r:id="rId3" imgW="710891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1715" y="4238065"/>
                        <a:ext cx="1650438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12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1259670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ÇİFT KUTUPLU İŞARETLEŞME/ BIPOLAR SIGNALING-AMI</a:t>
            </a:r>
            <a:endParaRPr lang="en-US" sz="3600" dirty="0"/>
          </a:p>
        </p:txBody>
      </p:sp>
      <p:sp>
        <p:nvSpPr>
          <p:cNvPr id="5" name="5 İçerik Yer Tutucusu"/>
          <p:cNvSpPr txBox="1">
            <a:spLocks/>
          </p:cNvSpPr>
          <p:nvPr/>
        </p:nvSpPr>
        <p:spPr bwMode="auto">
          <a:xfrm>
            <a:off x="345142" y="2696789"/>
            <a:ext cx="11658600" cy="2475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r>
              <a:rPr kumimoji="0" lang="tr-TR" alt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Mark seviyesindeki voltaj değişimi çift kutuplu spektrumun DC de </a:t>
            </a:r>
            <a:r>
              <a:rPr kumimoji="0" lang="tr-TR" altLang="tr-T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null</a:t>
            </a:r>
            <a:r>
              <a:rPr kumimoji="0" lang="tr-TR" alt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olmasını garantiler böylece AC bağlaşımlı hatlarda </a:t>
            </a:r>
            <a:r>
              <a:rPr kumimoji="0" lang="tr-TR" altLang="tr-T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signal</a:t>
            </a:r>
            <a:r>
              <a:rPr kumimoji="0" lang="tr-TR" alt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</a:t>
            </a:r>
            <a:r>
              <a:rPr kumimoji="0" lang="tr-TR" altLang="tr-T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droop</a:t>
            </a:r>
            <a:r>
              <a:rPr kumimoji="0" lang="tr-TR" alt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olması önlenir.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endParaRPr kumimoji="0" lang="tr-TR" altLang="tr-T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r>
              <a:rPr kumimoji="0" lang="tr-TR" alt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Değişen mark voltajı ile tek bitlik hata algılama kapasitesine sahip olmuş olur.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endParaRPr kumimoji="0" lang="tr-TR" altLang="tr-T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r>
              <a:rPr kumimoji="0" lang="tr-TR" alt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Tek kutupluda ve kutupluda olduğu gibi çift kutuplu da NRZ ve RZ formlarına sahiptir.</a:t>
            </a:r>
          </a:p>
        </p:txBody>
      </p:sp>
    </p:spTree>
    <p:extLst>
      <p:ext uri="{BB962C8B-B14F-4D97-AF65-F5344CB8AC3E}">
        <p14:creationId xmlns:p14="http://schemas.microsoft.com/office/powerpoint/2010/main" val="355612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1259670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ÇİFT KUTUPLU NRZ</a:t>
            </a:r>
            <a:endParaRPr lang="en-US" sz="3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522" y="2681007"/>
            <a:ext cx="8170862" cy="242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583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1259670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ÇİFT KUTUPLU NRZ’NİN GÜÇ SPEKTRAL YOĞUNLUĞU</a:t>
            </a:r>
            <a:endParaRPr lang="en-US" sz="3600" dirty="0"/>
          </a:p>
        </p:txBody>
      </p:sp>
      <p:pic>
        <p:nvPicPr>
          <p:cNvPr id="5" name="Picture 6" descr="BipolarNR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953" y="2111001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515559" y="624490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PSD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0458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1259670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ÇİFT KUTUPLU NRZ</a:t>
            </a:r>
            <a:endParaRPr lang="en-US" sz="3600" dirty="0"/>
          </a:p>
        </p:txBody>
      </p:sp>
      <p:sp>
        <p:nvSpPr>
          <p:cNvPr id="6" name="2 İçerik Yer Tutucusu"/>
          <p:cNvSpPr txBox="1">
            <a:spLocks/>
          </p:cNvSpPr>
          <p:nvPr/>
        </p:nvSpPr>
        <p:spPr bwMode="auto">
          <a:xfrm>
            <a:off x="479611" y="2218765"/>
            <a:ext cx="9928412" cy="3115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None/>
              <a:tabLst/>
              <a:defRPr/>
            </a:pPr>
            <a:endParaRPr kumimoji="0" lang="tr-TR" altLang="tr-TR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alt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Avantajları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DC bileşenlerinin olmaması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Tek kutuplu ve kutuplu NRZ </a:t>
            </a:r>
            <a:r>
              <a:rPr kumimoji="0" lang="tr-TR" altLang="tr-T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lerden</a:t>
            </a: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daha az bant genişliğine ihtiyaç duyması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Signal</a:t>
            </a: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</a:t>
            </a:r>
            <a:r>
              <a:rPr kumimoji="0" lang="tr-TR" altLang="tr-T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Droop</a:t>
            </a: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tan etkilenmez – AC bağlaşımlı hatlar üzerinden iletime uygundur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Tek bitlik hata tespit kapasitesine sahiptir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alt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Dezavantajları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Senkronizasyon kolaylığı için herhangi bir zamanlama bileşenine sahip değildir.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Saydam değildir.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endParaRPr kumimoji="0" lang="tr-TR" altLang="tr-TR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457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1259670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ÇİFT KUTUPLU RZ</a:t>
            </a:r>
            <a:endParaRPr lang="en-US" sz="3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153" y="2774857"/>
            <a:ext cx="79756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279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1259670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ÇİFT KUTUPLU RZ’NİN GÜÇ SPEKTRAL YOĞUNLUĞU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5515559" y="624490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PSD</a:t>
            </a:r>
            <a:endParaRPr lang="tr-TR" dirty="0"/>
          </a:p>
        </p:txBody>
      </p:sp>
      <p:pic>
        <p:nvPicPr>
          <p:cNvPr id="6" name="Picture 6" descr="BipolarR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953" y="2173755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599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1259670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ÇİFT KUTUPLU RZ</a:t>
            </a:r>
            <a:endParaRPr lang="en-US" sz="3600" dirty="0"/>
          </a:p>
        </p:txBody>
      </p:sp>
      <p:sp>
        <p:nvSpPr>
          <p:cNvPr id="6" name="2 İçerik Yer Tutucusu"/>
          <p:cNvSpPr txBox="1">
            <a:spLocks/>
          </p:cNvSpPr>
          <p:nvPr/>
        </p:nvSpPr>
        <p:spPr bwMode="auto">
          <a:xfrm>
            <a:off x="407894" y="2263588"/>
            <a:ext cx="10251141" cy="3088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None/>
              <a:tabLst/>
              <a:defRPr/>
            </a:pPr>
            <a:endParaRPr kumimoji="0" lang="tr-TR" altLang="tr-TR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alt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Avantajları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DC bileşenlerinin olmaması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Tek kutuplu ve kutuplu </a:t>
            </a:r>
            <a:r>
              <a:rPr kumimoji="0" lang="tr-TR" altLang="tr-T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RZ’lerden</a:t>
            </a: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daha az bant genişliğine ihtiyaç duyması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Signal</a:t>
            </a: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</a:t>
            </a:r>
            <a:r>
              <a:rPr kumimoji="0" lang="tr-TR" altLang="tr-T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Droop</a:t>
            </a: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tan etkilenmez – AC bağlaşımlı hatlar üzerinden iletime uygundur.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Tek bitlik hata tespit kapasitesine sahiptir.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Clock</a:t>
            </a: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, alınan sinyalin düzeltilmesi (kopyası) ile elde edilebilir.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alt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Dezavantajları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Saydam değildir.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endParaRPr kumimoji="0" lang="tr-TR" altLang="tr-TR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675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1259670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MANCHESTER İŞARETLEŞME</a:t>
            </a:r>
            <a:endParaRPr lang="en-US" sz="3600" dirty="0"/>
          </a:p>
        </p:txBody>
      </p:sp>
      <p:sp>
        <p:nvSpPr>
          <p:cNvPr id="5" name="2 İçerik Yer Tutucusu"/>
          <p:cNvSpPr txBox="1">
            <a:spLocks/>
          </p:cNvSpPr>
          <p:nvPr/>
        </p:nvSpPr>
        <p:spPr bwMode="auto">
          <a:xfrm>
            <a:off x="445994" y="2613211"/>
            <a:ext cx="10815918" cy="2541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r>
              <a:rPr kumimoji="0" lang="tr-TR" altLang="tr-TR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Machester</a:t>
            </a:r>
            <a:r>
              <a:rPr kumimoji="0" lang="tr-TR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kodlamada bit süresi iki yarıya ayrılmıştır. İlk yarıda voltaj bir seviyede kalmaktayken, ikinci yarıda öteki seviyeye taşınmaktadır.</a:t>
            </a:r>
          </a:p>
          <a:p>
            <a:pPr marL="1600200" marR="0" lvl="3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tr-TR" altLang="tr-T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  <a:p>
            <a:pPr marL="1600200" marR="0" lvl="3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tr-TR" altLang="tr-T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  <a:p>
            <a:pPr marL="1600200" marR="0" lvl="3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altLang="tr-TR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Bir tane “Bir” birinci yarıda +, ikinci yarıda –</a:t>
            </a:r>
          </a:p>
          <a:p>
            <a:pPr marL="1600200" marR="0" lvl="3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altLang="tr-TR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Bir tane “Sıfır” birinci yarıda -, ikinci yarıda +</a:t>
            </a:r>
          </a:p>
          <a:p>
            <a:pPr marL="1600200" marR="0" lvl="3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tr-TR" altLang="tr-T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89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1259670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MANCHESTER İŞARETLEŞME / Bİ-PHASE-L</a:t>
            </a:r>
            <a:endParaRPr lang="en-US" sz="3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65" y="2261908"/>
            <a:ext cx="7724775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169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1259670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MANCHESTER İŞARETLEŞME / Bİ-PHASE-L</a:t>
            </a:r>
            <a:endParaRPr lang="en-US" sz="3600" dirty="0"/>
          </a:p>
        </p:txBody>
      </p:sp>
      <p:pic>
        <p:nvPicPr>
          <p:cNvPr id="5" name="Picture 7" descr="Manches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953" y="2182719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273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Hat kodlama</a:t>
            </a:r>
            <a:endParaRPr lang="tr-TR" sz="3600" dirty="0"/>
          </a:p>
        </p:txBody>
      </p:sp>
      <p:sp>
        <p:nvSpPr>
          <p:cNvPr id="28" name="2 İçerik Yer Tutucusu"/>
          <p:cNvSpPr txBox="1">
            <a:spLocks/>
          </p:cNvSpPr>
          <p:nvPr/>
        </p:nvSpPr>
        <p:spPr bwMode="auto">
          <a:xfrm>
            <a:off x="694765" y="2470991"/>
            <a:ext cx="7772400" cy="299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r>
              <a:rPr kumimoji="0" lang="tr-TR" altLang="tr-TR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İkili verinin iletilmesi için kullanılabilecek birkaç farklı darbe tipi mevcuttur.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r>
              <a:rPr kumimoji="0" lang="tr-TR" altLang="tr-TR" sz="24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1 ve 0 sembollerini temsil etmek için belli bir darbe çiftinin seçilmesine hat kodlaması denir. </a:t>
            </a:r>
            <a:endParaRPr kumimoji="0" lang="tr-TR" altLang="tr-TR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65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1259670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MANCHESTER İŞARETLEŞME</a:t>
            </a:r>
            <a:endParaRPr lang="en-US" sz="3600" dirty="0"/>
          </a:p>
        </p:txBody>
      </p:sp>
      <p:sp>
        <p:nvSpPr>
          <p:cNvPr id="6" name="2 İçerik Yer Tutucusu"/>
          <p:cNvSpPr txBox="1">
            <a:spLocks/>
          </p:cNvSpPr>
          <p:nvPr/>
        </p:nvSpPr>
        <p:spPr bwMode="auto">
          <a:xfrm>
            <a:off x="614082" y="1860177"/>
            <a:ext cx="10789024" cy="4137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endParaRPr kumimoji="0" lang="tr-TR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Avantajları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DC bileşenlerinin olmaması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Signal</a:t>
            </a:r>
            <a:r>
              <a:rPr kumimoji="0" 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</a:t>
            </a:r>
            <a:r>
              <a:rPr kumimoji="0" lang="tr-T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Droop</a:t>
            </a:r>
            <a:r>
              <a:rPr kumimoji="0" 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tan etkilenmez – AC bağlaşımlı hatlar üzerinden iletime uygundur.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Senkronizasyon kolay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Transparandır.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Dezavantajları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Büyük miktardaki iletimlerden dolayı oldukça büyük oranda bant genişliği kullanmaktadır.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Hata düzeltme kapasitesine sahip değildir.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tr-T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Manchester İşaretleme karakteristiğinden dolayı WAN için uygun olmamakla birlikte LAN için (Ethernet </a:t>
            </a:r>
            <a:r>
              <a:rPr kumimoji="0" lang="tr-T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Token</a:t>
            </a:r>
            <a:r>
              <a:rPr kumimoji="0" 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Ring) için sıklıkla kullanılmaktadır.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endParaRPr kumimoji="0" lang="tr-T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972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1259670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M-ARY DARBE MODÜLASYONU</a:t>
            </a:r>
            <a:endParaRPr lang="en-US" sz="3600" dirty="0"/>
          </a:p>
        </p:txBody>
      </p:sp>
      <p:sp>
        <p:nvSpPr>
          <p:cNvPr id="5" name="2 İçerik Yer Tutucusu"/>
          <p:cNvSpPr txBox="1">
            <a:spLocks/>
          </p:cNvSpPr>
          <p:nvPr/>
        </p:nvSpPr>
        <p:spPr bwMode="auto">
          <a:xfrm>
            <a:off x="553570" y="2138083"/>
            <a:ext cx="10600765" cy="3437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r>
              <a:rPr kumimoji="0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M-</a:t>
            </a:r>
            <a:r>
              <a:rPr kumimoji="0" lang="tr-TR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ary</a:t>
            </a:r>
            <a:r>
              <a:rPr kumimoji="0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darbe modülasyon kategorileri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endParaRPr kumimoji="0" lang="tr-T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M-</a:t>
            </a:r>
            <a:r>
              <a:rPr kumimoji="0" lang="tr-T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ary</a:t>
            </a:r>
            <a:r>
              <a:rPr kumimoji="0" 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darbe genlik modülasyonu (PAM)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M-</a:t>
            </a:r>
            <a:r>
              <a:rPr kumimoji="0" lang="tr-T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ary</a:t>
            </a:r>
            <a:r>
              <a:rPr kumimoji="0" 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darbe konumu modülasyonu (PPM)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M-</a:t>
            </a:r>
            <a:r>
              <a:rPr kumimoji="0" lang="tr-T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ary</a:t>
            </a:r>
            <a:r>
              <a:rPr kumimoji="0" 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darbe süresi modülasyonu (PDM)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endParaRPr kumimoji="0" lang="tr-TR" sz="2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  <a:p>
            <a:pPr marL="342900" marR="0" lvl="1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itchFamily="2" charset="2"/>
              <a:buChar char="q"/>
              <a:tabLst/>
              <a:defRPr/>
            </a:pPr>
            <a:r>
              <a:rPr kumimoji="0" lang="tr-TR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M-</a:t>
            </a:r>
            <a:r>
              <a:rPr kumimoji="0" lang="tr-TR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ary</a:t>
            </a:r>
            <a:r>
              <a:rPr kumimoji="0" lang="tr-TR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darbe genlik modülasyonu çok seviyeli işaretlemedir. Her sembol M uygun genlik seviyesinden bir tanesini alabilir. </a:t>
            </a:r>
            <a:r>
              <a:rPr kumimoji="0" 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Her iletilen sembol PCM sözcüklerinin                      	             bit kadarını taşır.</a:t>
            </a:r>
            <a:endParaRPr kumimoji="0" lang="tr-TR" sz="2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endParaRPr kumimoji="0" lang="tr-T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885404"/>
              </p:ext>
            </p:extLst>
          </p:nvPr>
        </p:nvGraphicFramePr>
        <p:xfrm>
          <a:off x="930369" y="4974104"/>
          <a:ext cx="1385887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Denklem" r:id="rId3" imgW="710891" imgH="215806" progId="Equation.3">
                  <p:embed/>
                </p:oleObj>
              </mc:Choice>
              <mc:Fallback>
                <p:oleObj name="Denklem" r:id="rId3" imgW="710891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369" y="4974104"/>
                        <a:ext cx="1385887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923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1259670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M-ARY DARBE MODÜLASYONU</a:t>
            </a:r>
            <a:endParaRPr lang="en-US" sz="3600" dirty="0"/>
          </a:p>
        </p:txBody>
      </p:sp>
      <p:pic>
        <p:nvPicPr>
          <p:cNvPr id="6" name="Picture 4" descr="2-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635" y="2115392"/>
            <a:ext cx="6672636" cy="4281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136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1259670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M-ARY DARBE MODÜLASYONU</a:t>
            </a:r>
            <a:endParaRPr lang="en-US" sz="3600" dirty="0"/>
          </a:p>
        </p:txBody>
      </p:sp>
      <p:sp>
        <p:nvSpPr>
          <p:cNvPr id="5" name="2 İçerik Yer Tutucusu"/>
          <p:cNvSpPr txBox="1">
            <a:spLocks/>
          </p:cNvSpPr>
          <p:nvPr/>
        </p:nvSpPr>
        <p:spPr bwMode="auto">
          <a:xfrm>
            <a:off x="533400" y="3154643"/>
            <a:ext cx="10950388" cy="108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r>
              <a:rPr kumimoji="0" lang="tr-TR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Verilen bir veri oranı için</a:t>
            </a:r>
            <a:r>
              <a:rPr kumimoji="0" lang="tr-TR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, </a:t>
            </a:r>
            <a:r>
              <a:rPr kumimoji="0" lang="en-US" altLang="ko-K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굴림" pitchFamily="34" charset="-127"/>
                <a:cs typeface="+mn-cs"/>
              </a:rPr>
              <a:t>M-</a:t>
            </a:r>
            <a:r>
              <a:rPr kumimoji="0" lang="en-US" altLang="ko-KR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굴림" pitchFamily="34" charset="-127"/>
                <a:cs typeface="+mn-cs"/>
              </a:rPr>
              <a:t>ary</a:t>
            </a:r>
            <a:r>
              <a:rPr kumimoji="0" lang="en-US" altLang="ko-K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굴림" pitchFamily="34" charset="-127"/>
                <a:cs typeface="+mn-cs"/>
              </a:rPr>
              <a:t> PAM(M&gt;2) </a:t>
            </a:r>
            <a:r>
              <a:rPr kumimoji="0" lang="tr-TR" altLang="ko-K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굴림" pitchFamily="34" charset="-127"/>
                <a:cs typeface="+mn-cs"/>
              </a:rPr>
              <a:t>ikili PCM den daha az bant genişliğine ihtiyaç duyar.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r>
              <a:rPr lang="tr-TR" altLang="ko-KR" sz="2400" kern="0" dirty="0" smtClean="0">
                <a:solidFill>
                  <a:srgbClr val="000000"/>
                </a:solidFill>
                <a:latin typeface="Comic Sans MS"/>
                <a:ea typeface="굴림" pitchFamily="34" charset="-127"/>
              </a:rPr>
              <a:t>HDB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r>
              <a:rPr lang="tr-TR" altLang="ko-KR" sz="2400" kern="0" dirty="0" err="1" smtClean="0">
                <a:solidFill>
                  <a:srgbClr val="000000"/>
                </a:solidFill>
                <a:latin typeface="Comic Sans MS"/>
                <a:ea typeface="굴림" pitchFamily="34" charset="-127"/>
              </a:rPr>
              <a:t>nBmT</a:t>
            </a:r>
            <a:endParaRPr lang="tr-TR" altLang="ko-KR" sz="2400" kern="0" dirty="0" smtClean="0">
              <a:solidFill>
                <a:srgbClr val="000000"/>
              </a:solidFill>
              <a:latin typeface="Comic Sans MS"/>
              <a:ea typeface="굴림" pitchFamily="34" charset="-127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r>
              <a:rPr kumimoji="0" lang="tr-TR" altLang="ko-K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굴림" pitchFamily="34" charset="-127"/>
                <a:cs typeface="+mn-cs"/>
              </a:rPr>
              <a:t>4B3T</a:t>
            </a:r>
          </a:p>
        </p:txBody>
      </p:sp>
    </p:spTree>
    <p:extLst>
      <p:ext uri="{BB962C8B-B14F-4D97-AF65-F5344CB8AC3E}">
        <p14:creationId xmlns:p14="http://schemas.microsoft.com/office/powerpoint/2010/main" val="119759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Hat kodlama</a:t>
            </a:r>
            <a:endParaRPr lang="tr-TR" sz="3600" dirty="0"/>
          </a:p>
        </p:txBody>
      </p:sp>
      <p:sp>
        <p:nvSpPr>
          <p:cNvPr id="5" name="2 İçerik Yer Tutucusu"/>
          <p:cNvSpPr txBox="1">
            <a:spLocks/>
          </p:cNvSpPr>
          <p:nvPr/>
        </p:nvSpPr>
        <p:spPr bwMode="auto">
          <a:xfrm>
            <a:off x="551329" y="1994647"/>
            <a:ext cx="10699376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r>
              <a:rPr kumimoji="0" lang="tr-TR" altLang="tr-TR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Seçim işlemi genellikle aşağıda bahsedilen hususlardan bir ya da daha fazlası göz önünde bulundurularak yapılır: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endParaRPr kumimoji="0" lang="tr-TR" altLang="tr-TR" sz="2400" b="0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altLang="tr-T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DC seviyesinin varlığı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altLang="tr-T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Güç spektral yoğunluğu - özellikle değeri 0 Hz iken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altLang="tr-T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Bant genişliği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altLang="tr-T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Bit hata oranı performansı (BER) – bu ders kapsamında ele alınmayacak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altLang="tr-T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Saydamlık – örneğin; iletilen ya da alınan herhangi bir sembol, bit ya da örüntünün özelliği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altLang="tr-T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Sembol senkronizasyonu için zamanlama sinyalinin kurtarılma kolaylığı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altLang="tr-T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Hata tespit özelliğinin varlığı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endParaRPr kumimoji="0" lang="tr-TR" altLang="tr-TR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endParaRPr kumimoji="0" lang="tr-TR" altLang="tr-TR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endParaRPr kumimoji="0" lang="tr-TR" altLang="tr-TR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03033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err="1" smtClean="0">
                <a:solidFill>
                  <a:schemeClr val="bg1"/>
                </a:solidFill>
              </a:rPr>
              <a:t>Pcm</a:t>
            </a:r>
            <a:r>
              <a:rPr lang="tr-TR" sz="3600" dirty="0" smtClean="0">
                <a:solidFill>
                  <a:schemeClr val="bg1"/>
                </a:solidFill>
              </a:rPr>
              <a:t> dalga formları</a:t>
            </a:r>
            <a:endParaRPr lang="tr-TR" sz="3600" dirty="0"/>
          </a:p>
        </p:txBody>
      </p:sp>
      <p:sp>
        <p:nvSpPr>
          <p:cNvPr id="7" name="2 İçerik Yer Tutucusu"/>
          <p:cNvSpPr txBox="1">
            <a:spLocks/>
          </p:cNvSpPr>
          <p:nvPr/>
        </p:nvSpPr>
        <p:spPr bwMode="auto">
          <a:xfrm>
            <a:off x="1671918" y="1896035"/>
            <a:ext cx="7772400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r>
              <a:rPr kumimoji="0" lang="tr-TR" altLang="tr-TR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PCM dalga form kategorileri 4 başlıkta ele alınmaktadır:</a:t>
            </a:r>
          </a:p>
          <a:p>
            <a:pPr marL="914400" marR="0" lvl="1" indent="-4572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Comic Sans MS" panose="030F0702030302020204" pitchFamily="66" charset="0"/>
              <a:buAutoNum type="arabicPeriod"/>
              <a:tabLst/>
              <a:defRPr/>
            </a:pPr>
            <a:r>
              <a:rPr kumimoji="0" lang="tr-TR" altLang="tr-T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Sıfıra Dönmeyen (Nonreturn-to-zero (NRZ))</a:t>
            </a:r>
          </a:p>
          <a:p>
            <a:pPr marL="914400" marR="0" lvl="1" indent="-4572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Comic Sans MS" panose="030F0702030302020204" pitchFamily="66" charset="0"/>
              <a:buAutoNum type="arabicPeriod"/>
              <a:tabLst/>
              <a:defRPr/>
            </a:pPr>
            <a:r>
              <a:rPr kumimoji="0" lang="tr-TR" altLang="tr-T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Faz Kodlamalı (Phase Encoded)</a:t>
            </a:r>
          </a:p>
          <a:p>
            <a:pPr marL="914400" marR="0" lvl="1" indent="-4572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Comic Sans MS" panose="030F0702030302020204" pitchFamily="66" charset="0"/>
              <a:buAutoNum type="arabicPeriod"/>
              <a:tabLst/>
              <a:defRPr/>
            </a:pPr>
            <a:r>
              <a:rPr kumimoji="0" lang="tr-TR" altLang="tr-T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Sıfıra Dönen (Return-to-zero (RZ))</a:t>
            </a:r>
          </a:p>
          <a:p>
            <a:pPr marL="914400" marR="0" lvl="1" indent="-4572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Comic Sans MS" panose="030F0702030302020204" pitchFamily="66" charset="0"/>
              <a:buAutoNum type="arabicPeriod"/>
              <a:tabLst/>
              <a:defRPr/>
            </a:pPr>
            <a:r>
              <a:rPr kumimoji="0" lang="tr-TR" altLang="tr-T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Çok Seviyeli (Multilevel binary)</a:t>
            </a:r>
          </a:p>
        </p:txBody>
      </p:sp>
      <p:pic>
        <p:nvPicPr>
          <p:cNvPr id="8" name="Picture 4" descr="Snap26"/>
          <p:cNvPicPr>
            <a:picLocks noChangeAspect="1" noChangeArrowheads="1"/>
          </p:cNvPicPr>
          <p:nvPr/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831" y="4097898"/>
            <a:ext cx="7667625" cy="257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923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Tek kutuplu işaretleşme / </a:t>
            </a:r>
            <a:r>
              <a:rPr lang="en-US" sz="3600" dirty="0" smtClean="0">
                <a:solidFill>
                  <a:schemeClr val="bg1"/>
                </a:solidFill>
              </a:rPr>
              <a:t>unıpolar sıgnalıng</a:t>
            </a:r>
            <a:endParaRPr lang="en-US" sz="3600" dirty="0"/>
          </a:p>
        </p:txBody>
      </p:sp>
      <p:sp>
        <p:nvSpPr>
          <p:cNvPr id="6" name="2 İçerik Yer Tutucusu"/>
          <p:cNvSpPr txBox="1">
            <a:spLocks/>
          </p:cNvSpPr>
          <p:nvPr/>
        </p:nvSpPr>
        <p:spPr bwMode="auto">
          <a:xfrm>
            <a:off x="372035" y="2057400"/>
            <a:ext cx="11111754" cy="3213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0" algn="just">
              <a:buClr>
                <a:srgbClr val="3333CC"/>
              </a:buClr>
            </a:pPr>
            <a:r>
              <a:rPr kumimoji="0" lang="tr-TR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Bir hat kodlama çeşidi olan </a:t>
            </a:r>
            <a:r>
              <a:rPr kumimoji="0" lang="tr-TR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tek kutuplu işaretlemede</a:t>
            </a:r>
            <a:r>
              <a:rPr lang="tr-TR" altLang="tr-TR" sz="2400" kern="0" dirty="0">
                <a:solidFill>
                  <a:srgbClr val="000000"/>
                </a:solidFill>
                <a:latin typeface="Comic Sans MS"/>
              </a:rPr>
              <a:t>,</a:t>
            </a:r>
            <a:r>
              <a:rPr kumimoji="0" lang="tr-TR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ikili sembollerden bir tanesi (</a:t>
            </a:r>
            <a:r>
              <a:rPr kumimoji="0" lang="tr-TR" altLang="tr-TR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örn</a:t>
            </a:r>
            <a:r>
              <a:rPr kumimoji="0" lang="tr-TR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. 0 biti) için darbe iletilmemekte (</a:t>
            </a:r>
            <a:r>
              <a:rPr kumimoji="0" lang="tr-TR" altLang="tr-TR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örn</a:t>
            </a:r>
            <a:r>
              <a:rPr lang="tr-TR" altLang="tr-TR" sz="2400" kern="0" dirty="0">
                <a:solidFill>
                  <a:srgbClr val="000000"/>
                </a:solidFill>
                <a:latin typeface="Comic Sans MS"/>
              </a:rPr>
              <a:t>. SPACE) </a:t>
            </a:r>
            <a:r>
              <a:rPr kumimoji="0" lang="tr-TR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diğeri için ise (</a:t>
            </a:r>
            <a:r>
              <a:rPr kumimoji="0" lang="tr-TR" altLang="tr-TR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örn</a:t>
            </a:r>
            <a:r>
              <a:rPr kumimoji="0" lang="tr-TR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. 1 biti) darbe iletilmektedir (</a:t>
            </a:r>
            <a:r>
              <a:rPr kumimoji="0" lang="tr-TR" altLang="tr-TR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örn</a:t>
            </a:r>
            <a:r>
              <a:rPr kumimoji="0" lang="tr-TR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. </a:t>
            </a:r>
            <a:r>
              <a:rPr lang="tr-TR" altLang="tr-TR" sz="2400" kern="0" dirty="0" smtClean="0">
                <a:solidFill>
                  <a:srgbClr val="000000"/>
                </a:solidFill>
                <a:latin typeface="Comic Sans MS"/>
              </a:rPr>
              <a:t>MARK</a:t>
            </a:r>
            <a:r>
              <a:rPr kumimoji="0" lang="tr-TR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).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endParaRPr kumimoji="0" lang="tr-TR" altLang="tr-TR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r>
              <a:rPr kumimoji="0" lang="tr-TR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Tek kutuplu işaretlemenin iki çeşidi: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Sıfıra Dönmeyen (</a:t>
            </a:r>
            <a:r>
              <a:rPr kumimoji="0" lang="tr-TR" altLang="tr-T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Nonreturn-to-zero</a:t>
            </a: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(NRZ))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Sıfıra Dönen (Return-</a:t>
            </a:r>
            <a:r>
              <a:rPr kumimoji="0" lang="tr-TR" altLang="tr-T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to</a:t>
            </a: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-</a:t>
            </a:r>
            <a:r>
              <a:rPr kumimoji="0" lang="tr-TR" altLang="tr-T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zero</a:t>
            </a: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(RZ))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endParaRPr kumimoji="0" lang="tr-TR" altLang="tr-T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endParaRPr kumimoji="0" lang="tr-TR" altLang="tr-T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27034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Tek kutuplu NRZ</a:t>
            </a:r>
            <a:endParaRPr lang="en-US" sz="3600" dirty="0"/>
          </a:p>
        </p:txBody>
      </p:sp>
      <p:sp>
        <p:nvSpPr>
          <p:cNvPr id="7" name="2 İçerik Yer Tutucusu"/>
          <p:cNvSpPr txBox="1">
            <a:spLocks/>
          </p:cNvSpPr>
          <p:nvPr/>
        </p:nvSpPr>
        <p:spPr bwMode="auto">
          <a:xfrm>
            <a:off x="1752600" y="2039470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r>
              <a:rPr kumimoji="0" lang="tr-TR" altLang="tr-TR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Tek kutuplu NRZ işaretlemede, MARK darbesinin süresi (</a:t>
            </a:r>
            <a:r>
              <a:rPr kumimoji="0" lang="en-US" altLang="tr-TR" sz="24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Ƭ</a:t>
            </a:r>
            <a:r>
              <a:rPr kumimoji="0" lang="tr-TR" altLang="tr-TR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) slot sembolünün süresine (</a:t>
            </a:r>
            <a:r>
              <a:rPr kumimoji="0" lang="en-GB" altLang="tr-TR" sz="24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To</a:t>
            </a:r>
            <a:r>
              <a:rPr kumimoji="0" lang="tr-TR" altLang="tr-TR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) eşittir.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tr-TR" altLang="tr-TR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</a:t>
            </a:r>
            <a:endParaRPr kumimoji="0" lang="tr-TR" altLang="tr-TR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728570"/>
            <a:ext cx="8056563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263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Tek kutuplu NRZ</a:t>
            </a:r>
            <a:endParaRPr lang="en-US" sz="3600" dirty="0"/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3445435" y="2196353"/>
            <a:ext cx="5334000" cy="4000500"/>
            <a:chOff x="975" y="1344"/>
            <a:chExt cx="3360" cy="2520"/>
          </a:xfrm>
        </p:grpSpPr>
        <p:pic>
          <p:nvPicPr>
            <p:cNvPr id="6" name="Picture 7" descr="UniPola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5" y="1344"/>
              <a:ext cx="3360" cy="2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V="1">
              <a:off x="2720" y="2046"/>
              <a:ext cx="0" cy="15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230654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Tek kutuplu NRZ</a:t>
            </a:r>
            <a:endParaRPr lang="en-US" sz="3600" dirty="0"/>
          </a:p>
        </p:txBody>
      </p:sp>
      <p:sp>
        <p:nvSpPr>
          <p:cNvPr id="8" name="2 İçerik Yer Tutucusu"/>
          <p:cNvSpPr txBox="1">
            <a:spLocks/>
          </p:cNvSpPr>
          <p:nvPr/>
        </p:nvSpPr>
        <p:spPr bwMode="auto">
          <a:xfrm>
            <a:off x="524434" y="2030506"/>
            <a:ext cx="9533966" cy="4119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endParaRPr kumimoji="0" lang="tr-TR" altLang="tr-TR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alt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Avantajları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Gerçekleştirim kolaylığı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İletim için çok fazla bant genişliğine ihtiyaç yok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alt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Dezavantajları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DC seviyesinin varlığı – 0 Hz de spektral çizgi ile gösterilmektedir.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Düşük frekanslı bileşenler içermektedir. (“</a:t>
            </a:r>
            <a:r>
              <a:rPr kumimoji="0" lang="tr-TR" altLang="tr-T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Signal</a:t>
            </a: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</a:t>
            </a:r>
            <a:r>
              <a:rPr kumimoji="0" lang="tr-TR" altLang="tr-T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Droop”a</a:t>
            </a: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neden olur)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Hata düzeltme kapasitesine sahip değildir.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Senkronizasyon kolaylığı için herhangi bir zamanlama bileşenine sahip değildir.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Saydam değildir. Uzun 0 dizileri senkronizasyon kaybına neden olur.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endParaRPr kumimoji="0" lang="tr-TR" altLang="tr-TR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399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4203</TotalTime>
  <Words>1251</Words>
  <Application>Microsoft Office PowerPoint</Application>
  <PresentationFormat>Widescreen</PresentationFormat>
  <Paragraphs>167</Paragraphs>
  <Slides>33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Calibri</vt:lpstr>
      <vt:lpstr>Comic Sans MS</vt:lpstr>
      <vt:lpstr>Corbel</vt:lpstr>
      <vt:lpstr>굴림</vt:lpstr>
      <vt:lpstr>Times New Roman</vt:lpstr>
      <vt:lpstr>Wingdings</vt:lpstr>
      <vt:lpstr>ZapfDingbats</vt:lpstr>
      <vt:lpstr>Banded</vt:lpstr>
      <vt:lpstr>Denklem</vt:lpstr>
      <vt:lpstr>Taban bant iletimi (hat kodlaması) baseband transmıssıon (lıne codıng)</vt:lpstr>
      <vt:lpstr>Temel bant iletimi</vt:lpstr>
      <vt:lpstr>Hat kodlama</vt:lpstr>
      <vt:lpstr>Hat kodlama</vt:lpstr>
      <vt:lpstr>Pcm dalga formları</vt:lpstr>
      <vt:lpstr>Tek kutuplu işaretleşme / unıpolar sıgnalıng</vt:lpstr>
      <vt:lpstr>Tek kutuplu NRZ</vt:lpstr>
      <vt:lpstr>Tek kutuplu NRZ</vt:lpstr>
      <vt:lpstr>Tek kutuplu NRZ</vt:lpstr>
      <vt:lpstr>Tek kutuplu NRZ</vt:lpstr>
      <vt:lpstr>Tek kutuplu NRZ</vt:lpstr>
      <vt:lpstr>Tek kutuplu RZ</vt:lpstr>
      <vt:lpstr>Tek kutuplu RZ</vt:lpstr>
      <vt:lpstr>kutuplu NRZ</vt:lpstr>
      <vt:lpstr>kutuplu RZ</vt:lpstr>
      <vt:lpstr>kutuplu İŞARETLEŞME</vt:lpstr>
      <vt:lpstr>kutuplu NRZ</vt:lpstr>
      <vt:lpstr>kutuplu RZ</vt:lpstr>
      <vt:lpstr>ÇİFT KUTUPLU İŞARETLEŞME/ BIPOLAR SIGNALING-AMI</vt:lpstr>
      <vt:lpstr>ÇİFT KUTUPLU İŞARETLEŞME/ BIPOLAR SIGNALING-AMI</vt:lpstr>
      <vt:lpstr>ÇİFT KUTUPLU NRZ</vt:lpstr>
      <vt:lpstr>ÇİFT KUTUPLU NRZ’NİN GÜÇ SPEKTRAL YOĞUNLUĞU</vt:lpstr>
      <vt:lpstr>ÇİFT KUTUPLU NRZ</vt:lpstr>
      <vt:lpstr>ÇİFT KUTUPLU RZ</vt:lpstr>
      <vt:lpstr>ÇİFT KUTUPLU RZ’NİN GÜÇ SPEKTRAL YOĞUNLUĞU</vt:lpstr>
      <vt:lpstr>ÇİFT KUTUPLU RZ</vt:lpstr>
      <vt:lpstr>MANCHESTER İŞARETLEŞME</vt:lpstr>
      <vt:lpstr>MANCHESTER İŞARETLEŞME / Bİ-PHASE-L</vt:lpstr>
      <vt:lpstr>MANCHESTER İŞARETLEŞME / Bİ-PHASE-L</vt:lpstr>
      <vt:lpstr>MANCHESTER İŞARETLEŞME</vt:lpstr>
      <vt:lpstr>M-ARY DARBE MODÜLASYONU</vt:lpstr>
      <vt:lpstr>M-ARY DARBE MODÜLASYONU</vt:lpstr>
      <vt:lpstr>M-ARY DARBE MODÜLASYONU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SİNYAL TÜRLERİ</dc:title>
  <dc:creator>asya</dc:creator>
  <cp:lastModifiedBy>dr.kucukkerem@gmail.com</cp:lastModifiedBy>
  <cp:revision>162</cp:revision>
  <dcterms:created xsi:type="dcterms:W3CDTF">2016-02-19T18:16:04Z</dcterms:created>
  <dcterms:modified xsi:type="dcterms:W3CDTF">2020-04-17T07:47:07Z</dcterms:modified>
</cp:coreProperties>
</file>