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2"/>
  </p:notesMasterIdLst>
  <p:sldIdLst>
    <p:sldId id="256" r:id="rId2"/>
    <p:sldId id="340" r:id="rId3"/>
    <p:sldId id="257" r:id="rId4"/>
    <p:sldId id="341" r:id="rId5"/>
    <p:sldId id="344" r:id="rId6"/>
    <p:sldId id="342" r:id="rId7"/>
    <p:sldId id="258" r:id="rId8"/>
    <p:sldId id="343" r:id="rId9"/>
    <p:sldId id="320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E73A-5BDC-4211-B688-CC57F13CF66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CAA6-3853-4066-9F90-24E9D92C1F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14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Tabanbant demodülasyon &amp; darbe biçimlendirme</a:t>
            </a:r>
            <a:endParaRPr lang="tr-T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SAYISAL VERİ İLETİŞİMİ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(7. HAFTA)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err="1" smtClean="0">
                <a:solidFill>
                  <a:schemeClr val="bg1"/>
                </a:solidFill>
              </a:rPr>
              <a:t>ISI’yı</a:t>
            </a:r>
            <a:r>
              <a:rPr lang="tr-TR" sz="3600" dirty="0" smtClean="0">
                <a:solidFill>
                  <a:schemeClr val="bg1"/>
                </a:solidFill>
              </a:rPr>
              <a:t> önlemek</a:t>
            </a:r>
            <a:endParaRPr lang="tr-TR" sz="3600" dirty="0">
              <a:solidFill>
                <a:schemeClr val="bg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785" y="4397842"/>
            <a:ext cx="5321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9611" y="2335955"/>
            <a:ext cx="9085729" cy="186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Haberleşme kanalının bant genişliği darbe işaretinin frekans spektrumunun ilk sıfıra indiği noktadan (1/</a:t>
            </a:r>
            <a:r>
              <a:rPr lang="tr-TR" altLang="tr-TR" sz="2000" dirty="0" err="1">
                <a:solidFill>
                  <a:schemeClr val="bg1"/>
                </a:solidFill>
              </a:rPr>
              <a:t>Tb</a:t>
            </a:r>
            <a:r>
              <a:rPr lang="tr-TR" altLang="tr-TR" sz="2000" dirty="0">
                <a:solidFill>
                  <a:schemeClr val="bg1"/>
                </a:solidFill>
              </a:rPr>
              <a:t>) çok büyük ise ISI etkisi ihmal edilebilir.</a:t>
            </a:r>
          </a:p>
          <a:p>
            <a:pPr algn="just"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Bu durumda,  çok yüksek bir bant genişliğinin kullanılması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2731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9265024" cy="2608729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000" dirty="0" smtClean="0">
                <a:solidFill>
                  <a:schemeClr val="bg1"/>
                </a:solidFill>
              </a:rPr>
              <a:t>Dikdörtgensel </a:t>
            </a:r>
            <a:r>
              <a:rPr lang="tr-TR" altLang="tr-TR" sz="2000" dirty="0">
                <a:solidFill>
                  <a:schemeClr val="bg1"/>
                </a:solidFill>
              </a:rPr>
              <a:t>bir darbe yerine uygun bir darbe kullanılması sayesinde ISI’yı kontrol altında tutmak mümkün olmaktadır.</a:t>
            </a:r>
          </a:p>
          <a:p>
            <a:pPr algn="just"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Vericide uygun bir alçak geçiren süzgeç kullanılarak, darbenin frekans bandını sınırlandırmak mümkündür. Darbenin şekli değiştiğinden bu işlem darbe biçimlendirme olarak adlandırılmaktadır.</a:t>
            </a:r>
          </a:p>
        </p:txBody>
      </p:sp>
    </p:spTree>
    <p:extLst>
      <p:ext uri="{BB962C8B-B14F-4D97-AF65-F5344CB8AC3E}">
        <p14:creationId xmlns:p14="http://schemas.microsoft.com/office/powerpoint/2010/main" val="37413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9265024" cy="2608729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Darbe biçimlendirme </a:t>
            </a:r>
            <a:r>
              <a:rPr lang="tr-TR" altLang="tr-TR" sz="2400" dirty="0">
                <a:solidFill>
                  <a:schemeClr val="bg1"/>
                </a:solidFill>
              </a:rPr>
              <a:t>ile kanalda oluşan genlik veya faz bozunumlarının önlenmesi mümkün değildir. Bunun için alıcıda, </a:t>
            </a:r>
            <a:r>
              <a:rPr lang="tr-TR" altLang="tr-TR" sz="2400" b="1" dirty="0" err="1">
                <a:solidFill>
                  <a:schemeClr val="bg1"/>
                </a:solidFill>
              </a:rPr>
              <a:t>denkleştiriciler</a:t>
            </a:r>
            <a:r>
              <a:rPr lang="tr-TR" altLang="tr-TR" sz="2400" dirty="0">
                <a:solidFill>
                  <a:schemeClr val="bg1"/>
                </a:solidFill>
              </a:rPr>
              <a:t> kullanılabilmektedir</a:t>
            </a:r>
            <a:r>
              <a:rPr lang="tr-TR" alt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7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biçimlendirme- </a:t>
            </a:r>
            <a:br>
              <a:rPr lang="tr-TR" sz="3600" dirty="0" smtClean="0">
                <a:solidFill>
                  <a:schemeClr val="bg1"/>
                </a:solidFill>
              </a:rPr>
            </a:br>
            <a:r>
              <a:rPr lang="tr-TR" sz="3600" dirty="0" smtClean="0">
                <a:solidFill>
                  <a:schemeClr val="bg1"/>
                </a:solidFill>
              </a:rPr>
              <a:t>alıcı karar mekanizması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9265024" cy="2608729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ISI etkisinden </a:t>
            </a:r>
            <a:r>
              <a:rPr lang="tr-TR" altLang="tr-TR" sz="2400" dirty="0">
                <a:solidFill>
                  <a:schemeClr val="bg1"/>
                </a:solidFill>
              </a:rPr>
              <a:t>en az etkilenmek için, alıcıda sembol zaman dilimlerinin merkez noktasındaki işaret seviyelerine göre analiz yapmak mümkün olabilmektedir.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75" y="2981364"/>
            <a:ext cx="3738074" cy="359365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8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 / darbe biçimlendirme- </a:t>
            </a:r>
            <a:br>
              <a:rPr lang="tr-TR" sz="3600" dirty="0" smtClean="0">
                <a:solidFill>
                  <a:schemeClr val="bg1"/>
                </a:solidFill>
              </a:rPr>
            </a:br>
            <a:r>
              <a:rPr lang="tr-TR" sz="3600" dirty="0" smtClean="0">
                <a:solidFill>
                  <a:schemeClr val="bg1"/>
                </a:solidFill>
              </a:rPr>
              <a:t>alıcı karar mekanizması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5800" y="1981201"/>
            <a:ext cx="9265024" cy="1460500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 smtClean="0">
                <a:solidFill>
                  <a:schemeClr val="bg1"/>
                </a:solidFill>
              </a:rPr>
              <a:t>ISI </a:t>
            </a:r>
            <a:r>
              <a:rPr lang="tr-TR" altLang="tr-TR" sz="2400" dirty="0">
                <a:solidFill>
                  <a:schemeClr val="bg1"/>
                </a:solidFill>
              </a:rPr>
              <a:t>etkisinin olmaması için, iletilen darbe biçiminin komşu zaman dilimlerinin orta noktasında sıfır değerini alması gerekmektedir. Dolayısıyla, </a:t>
            </a:r>
            <a:r>
              <a:rPr lang="tr-TR" altLang="tr-TR" sz="2400" dirty="0">
                <a:solidFill>
                  <a:schemeClr val="bg1"/>
                </a:solidFill>
              </a:rPr>
              <a:t>ideal şartlar </a:t>
            </a:r>
            <a:r>
              <a:rPr lang="tr-TR" altLang="tr-TR" sz="2400" dirty="0" smtClean="0">
                <a:solidFill>
                  <a:schemeClr val="bg1"/>
                </a:solidFill>
              </a:rPr>
              <a:t>altında merkez </a:t>
            </a:r>
            <a:r>
              <a:rPr lang="tr-TR" altLang="tr-TR" sz="2400" dirty="0">
                <a:solidFill>
                  <a:schemeClr val="bg1"/>
                </a:solidFill>
              </a:rPr>
              <a:t>noktası sezicisinde ISI etkisine rastlanmamaktadır.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20" y="3441701"/>
            <a:ext cx="67976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07" y="6253163"/>
            <a:ext cx="2070100" cy="44291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8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Sıfır ısı kriteri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68867" y="2150533"/>
            <a:ext cx="10007600" cy="2328333"/>
          </a:xfrm>
        </p:spPr>
        <p:txBody>
          <a:bodyPr/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ISI etkisinin olmaması için, iletilen darbe biçiminin komşu zaman dilimlerinin orta noktasında sıfır değerini alması gerekmektedir. Dolayısıyla, </a:t>
            </a:r>
            <a:r>
              <a:rPr lang="tr-TR" altLang="tr-TR" sz="2400" dirty="0" smtClean="0">
                <a:solidFill>
                  <a:schemeClr val="bg1"/>
                </a:solidFill>
              </a:rPr>
              <a:t>ideal şartlar altında merkez </a:t>
            </a:r>
            <a:r>
              <a:rPr lang="tr-TR" altLang="tr-TR" sz="2400" dirty="0">
                <a:solidFill>
                  <a:schemeClr val="bg1"/>
                </a:solidFill>
              </a:rPr>
              <a:t>noktası sezicisinde ISI etkisine rastlanmamaktadır.</a:t>
            </a:r>
          </a:p>
          <a:p>
            <a:pPr algn="just"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Bu yaklaşım, </a:t>
            </a:r>
            <a:r>
              <a:rPr lang="tr-TR" altLang="tr-TR" sz="2400" b="1" dirty="0" err="1">
                <a:solidFill>
                  <a:schemeClr val="bg1"/>
                </a:solidFill>
              </a:rPr>
              <a:t>Nyquist’in</a:t>
            </a:r>
            <a:r>
              <a:rPr lang="tr-TR" altLang="tr-TR" sz="2400" b="1" dirty="0">
                <a:solidFill>
                  <a:schemeClr val="bg1"/>
                </a:solidFill>
              </a:rPr>
              <a:t> sıfır ISI kriteri </a:t>
            </a:r>
            <a:r>
              <a:rPr lang="tr-TR" altLang="tr-TR" sz="2400" dirty="0">
                <a:solidFill>
                  <a:schemeClr val="bg1"/>
                </a:solidFill>
              </a:rPr>
              <a:t>olarak bilinmektedir.</a:t>
            </a:r>
          </a:p>
        </p:txBody>
      </p:sp>
    </p:spTree>
    <p:extLst>
      <p:ext uri="{BB962C8B-B14F-4D97-AF65-F5344CB8AC3E}">
        <p14:creationId xmlns:p14="http://schemas.microsoft.com/office/powerpoint/2010/main" val="40111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biçimlendirme bant genişliği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10676467" cy="2243667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İkili iletim oranı Rb bit/s ile gösterilirse, 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=1/Rb’dir.</a:t>
            </a: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d(t)=</a:t>
            </a:r>
            <a:r>
              <a:rPr lang="tr-TR" altLang="tr-TR" sz="2400" dirty="0" err="1">
                <a:solidFill>
                  <a:schemeClr val="bg1"/>
                </a:solidFill>
              </a:rPr>
              <a:t>sinc</a:t>
            </a:r>
            <a:r>
              <a:rPr lang="tr-TR" altLang="tr-TR" sz="2400" dirty="0">
                <a:solidFill>
                  <a:schemeClr val="bg1"/>
                </a:solidFill>
              </a:rPr>
              <a:t>(t/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) şeklinde bir darbe kullanılırsa darbenin maksimum frekansı Rb/2 olacaktır. Dolayısıyla darbe biçimlendirme sayesinde bant genişliği azaltılabilmektedir.</a:t>
            </a:r>
          </a:p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Not: 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 genişliğinde </a:t>
            </a:r>
            <a:r>
              <a:rPr lang="tr-TR" altLang="tr-TR" sz="2400" dirty="0" err="1">
                <a:solidFill>
                  <a:schemeClr val="bg1"/>
                </a:solidFill>
              </a:rPr>
              <a:t>dikdörtgensel</a:t>
            </a:r>
            <a:r>
              <a:rPr lang="tr-TR" altLang="tr-TR" sz="2400" dirty="0">
                <a:solidFill>
                  <a:schemeClr val="bg1"/>
                </a:solidFill>
              </a:rPr>
              <a:t> darbenin bant genişliği 1/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=Rb olmaktadır.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38" y="4224867"/>
            <a:ext cx="6275388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59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Darbe biçimlendirme bant genişliği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10922000" cy="4259263"/>
          </a:xfrm>
        </p:spPr>
        <p:txBody>
          <a:bodyPr/>
          <a:lstStyle/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Rb/2 Hz bant genişliği üzerinden Rb bit/s oranında sayısal iletim mümkün olmaktadır.</a:t>
            </a:r>
          </a:p>
          <a:p>
            <a:pPr algn="just">
              <a:buClrTx/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Fakat, d(t)=</a:t>
            </a:r>
            <a:r>
              <a:rPr lang="tr-TR" altLang="tr-TR" sz="2400" dirty="0" err="1">
                <a:solidFill>
                  <a:schemeClr val="bg1"/>
                </a:solidFill>
              </a:rPr>
              <a:t>sinc</a:t>
            </a:r>
            <a:r>
              <a:rPr lang="tr-TR" altLang="tr-TR" sz="2400" dirty="0">
                <a:solidFill>
                  <a:schemeClr val="bg1"/>
                </a:solidFill>
              </a:rPr>
              <a:t>(t/</a:t>
            </a:r>
            <a:r>
              <a:rPr lang="tr-TR" altLang="tr-TR" sz="2400" dirty="0" err="1">
                <a:solidFill>
                  <a:schemeClr val="bg1"/>
                </a:solidFill>
              </a:rPr>
              <a:t>Tb</a:t>
            </a:r>
            <a:r>
              <a:rPr lang="tr-TR" altLang="tr-TR" sz="2400" dirty="0">
                <a:solidFill>
                  <a:schemeClr val="bg1"/>
                </a:solidFill>
              </a:rPr>
              <a:t>) işareti pratikte sonsuz uzunlukta olacağından, bu işaretin kullanılması mümkün olmamaktadır.</a:t>
            </a:r>
          </a:p>
          <a:p>
            <a:pPr algn="just">
              <a:buClrTx/>
              <a:buSzPct val="100000"/>
            </a:pPr>
            <a:endParaRPr lang="tr-TR" altLang="tr-TR" sz="2400" dirty="0">
              <a:solidFill>
                <a:schemeClr val="bg1"/>
              </a:solidFill>
            </a:endParaRPr>
          </a:p>
          <a:p>
            <a:pPr algn="just">
              <a:buClrTx/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Rb bit/s oranında sayısal iletim için gerekli Rb/2 Hz bant genişliği, </a:t>
            </a:r>
            <a:r>
              <a:rPr lang="tr-TR" altLang="tr-TR" sz="2400" b="1" dirty="0">
                <a:solidFill>
                  <a:schemeClr val="bg1"/>
                </a:solidFill>
              </a:rPr>
              <a:t>teorik minimum bant genişliği</a:t>
            </a:r>
            <a:r>
              <a:rPr lang="tr-TR" altLang="tr-TR" sz="2400" dirty="0">
                <a:solidFill>
                  <a:schemeClr val="bg1"/>
                </a:solidFill>
              </a:rPr>
              <a:t> olarak adlandırılmaktadır.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785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Pratikte sıfır ısı etkisi sağlayan işaret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4699" y="1792936"/>
            <a:ext cx="10212299" cy="1185863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Pratikte, </a:t>
            </a:r>
            <a:r>
              <a:rPr lang="tr-TR" altLang="tr-TR" sz="2400" dirty="0">
                <a:solidFill>
                  <a:schemeClr val="bg1"/>
                </a:solidFill>
              </a:rPr>
              <a:t>S</a:t>
            </a:r>
            <a:r>
              <a:rPr lang="tr-TR" altLang="tr-TR" sz="2400" dirty="0" smtClean="0">
                <a:solidFill>
                  <a:schemeClr val="bg1"/>
                </a:solidFill>
              </a:rPr>
              <a:t>inc(t/Tb</a:t>
            </a:r>
            <a:r>
              <a:rPr lang="tr-TR" altLang="tr-TR" sz="2400" dirty="0">
                <a:solidFill>
                  <a:schemeClr val="bg1"/>
                </a:solidFill>
              </a:rPr>
              <a:t>) işaretinin sıfır geçiş özelliğini koruyan fakat daha hızlı sönümlenen ve zamanda sınırlı olan bir darbe şekli kullanılmaktadır.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74699" y="5687075"/>
            <a:ext cx="10212299" cy="87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chemeClr val="tx1"/>
              </a:buClr>
              <a:buSzPct val="100000"/>
              <a:defRPr/>
            </a:pPr>
            <a:r>
              <a:rPr lang="tr-TR" sz="1600" dirty="0">
                <a:solidFill>
                  <a:schemeClr val="bg1"/>
                </a:solidFill>
              </a:rPr>
              <a:t>Not: yeni darbenin spektrumu Rb/2 frekansından daha geniş bir frekans aralığını kapsamaktadır. Darbenin spektrumu Rb/2-fx frekansından azalmaya başlamakta, Rb/2+fx frekansında da sıfıra inmektedir. Bu aralık, azalma bandı olarak adlandırılmaktadır (roll-off).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66" y="2557463"/>
            <a:ext cx="5688795" cy="29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8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Yükseltilmiş kosinüs süzgeci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10553700" cy="1008063"/>
          </a:xfrm>
        </p:spPr>
        <p:txBody>
          <a:bodyPr/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Uygulamada en yaygın kullanılan darbe biçimlendirme yöntemi, yükseltilmiş kosinüs süzgeçlemesidir.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230313" y="2989263"/>
          <a:ext cx="668337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3848040" imgH="1498320" progId="Equation.DSMT4">
                  <p:embed/>
                </p:oleObj>
              </mc:Choice>
              <mc:Fallback>
                <p:oleObj name="Equation" r:id="rId3" imgW="384804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989263"/>
                        <a:ext cx="6683375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58800" y="5740401"/>
            <a:ext cx="7772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Tx/>
              <a:buSzPct val="100000"/>
              <a:buNone/>
              <a:defRPr/>
            </a:pPr>
            <a:r>
              <a:rPr lang="tr-TR" sz="2400" kern="0" dirty="0" smtClean="0"/>
              <a:t>    </a:t>
            </a:r>
            <a:r>
              <a:rPr lang="tr-TR" sz="2400" dirty="0">
                <a:solidFill>
                  <a:schemeClr val="bg1"/>
                </a:solidFill>
              </a:rPr>
              <a:t>Not:</a:t>
            </a:r>
            <a:r>
              <a:rPr lang="tr-TR" sz="2400" kern="0" dirty="0" smtClean="0"/>
              <a:t>         </a:t>
            </a:r>
            <a:r>
              <a:rPr lang="tr-TR" sz="2400" dirty="0" smtClean="0">
                <a:solidFill>
                  <a:schemeClr val="bg1"/>
                </a:solidFill>
              </a:rPr>
              <a:t>azalma </a:t>
            </a:r>
            <a:r>
              <a:rPr lang="tr-TR" sz="2400" dirty="0">
                <a:solidFill>
                  <a:schemeClr val="bg1"/>
                </a:solidFill>
              </a:rPr>
              <a:t>faktörüdür.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04246"/>
              </p:ext>
            </p:extLst>
          </p:nvPr>
        </p:nvGraphicFramePr>
        <p:xfrm>
          <a:off x="1536700" y="5835651"/>
          <a:ext cx="284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835651"/>
                        <a:ext cx="284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Tabanbant işaretlerinin Alınması</a:t>
            </a:r>
            <a:endParaRPr lang="tr-TR" sz="3600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713518" y="2023110"/>
            <a:ext cx="9784080" cy="4206240"/>
          </a:xfrm>
        </p:spPr>
        <p:txBody>
          <a:bodyPr/>
          <a:lstStyle/>
          <a:p>
            <a:pPr algn="just"/>
            <a:r>
              <a:rPr lang="tr-TR" dirty="0" smtClean="0">
                <a:solidFill>
                  <a:schemeClr val="bg1"/>
                </a:solidFill>
              </a:rPr>
              <a:t>Verici tarafından  gönderilmiş olan bilgilerin, alıcıda tekrar oluşturulması işlemi algılama ve sezme olarak isimlendirilir. 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İki aşamadan oluşmaktadır: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Her sembol veya bit zaman dilimi için alınan darbeni tek bir rakamsal değere atanması.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Bu değerin, bir </a:t>
            </a:r>
            <a:r>
              <a:rPr lang="tr-TR" u="sng" dirty="0" smtClean="0">
                <a:solidFill>
                  <a:srgbClr val="FF0000"/>
                </a:solidFill>
              </a:rPr>
              <a:t>referans </a:t>
            </a:r>
            <a:r>
              <a:rPr lang="tr-TR" u="sng" dirty="0" smtClean="0">
                <a:solidFill>
                  <a:srgbClr val="FF0000"/>
                </a:solidFill>
              </a:rPr>
              <a:t>değeri </a:t>
            </a:r>
            <a:r>
              <a:rPr lang="tr-TR" dirty="0" smtClean="0">
                <a:solidFill>
                  <a:srgbClr val="FF0000"/>
                </a:solidFill>
              </a:rPr>
              <a:t>veya </a:t>
            </a:r>
            <a:r>
              <a:rPr lang="tr-TR" u="sng" dirty="0" smtClean="0">
                <a:solidFill>
                  <a:srgbClr val="FF0000"/>
                </a:solidFill>
              </a:rPr>
              <a:t>referans değerleri </a:t>
            </a:r>
            <a:r>
              <a:rPr lang="tr-TR" dirty="0" smtClean="0">
                <a:solidFill>
                  <a:srgbClr val="FF0000"/>
                </a:solidFill>
              </a:rPr>
              <a:t>ile karşılaştırılarak hangi sembolün veya bitin gönderildiğine karar verilmesi.</a:t>
            </a:r>
          </a:p>
          <a:p>
            <a:pPr lvl="1" algn="just"/>
            <a:endParaRPr lang="tr-TR" dirty="0" smtClean="0">
              <a:solidFill>
                <a:srgbClr val="FF0000"/>
              </a:solidFill>
            </a:endParaRP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Haberleşme sistemlerinde rastlanan gürültünün modellenmesi için Gauss olasılık yoğunluk fonksiyonu (pdf) kullanılmaktadır. Neden? </a:t>
            </a:r>
          </a:p>
          <a:p>
            <a:pPr lvl="1" algn="just"/>
            <a:r>
              <a:rPr lang="tr-TR" dirty="0">
                <a:solidFill>
                  <a:srgbClr val="FF0000"/>
                </a:solidFill>
              </a:rPr>
              <a:t>a</a:t>
            </a:r>
            <a:r>
              <a:rPr lang="tr-TR" dirty="0" smtClean="0">
                <a:solidFill>
                  <a:srgbClr val="FF0000"/>
                </a:solidFill>
              </a:rPr>
              <a:t>) ...</a:t>
            </a:r>
          </a:p>
          <a:p>
            <a:pPr lvl="1" algn="just"/>
            <a:r>
              <a:rPr lang="tr-TR" dirty="0" smtClean="0">
                <a:solidFill>
                  <a:srgbClr val="FF0000"/>
                </a:solidFill>
              </a:rPr>
              <a:t>b) Gauss dağılımı matematik olarak modellnebilir ve çözülebilir bir yapıdadır.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Yükseltilmiş kosinüs süzgeci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01663"/>
          </a:xfrm>
        </p:spPr>
        <p:txBody>
          <a:bodyPr/>
          <a:lstStyle/>
          <a:p>
            <a:pPr algn="just">
              <a:buSzPct val="100000"/>
            </a:pPr>
            <a:r>
              <a:rPr lang="tr-TR" altLang="tr-TR" sz="2400" dirty="0">
                <a:solidFill>
                  <a:schemeClr val="bg1"/>
                </a:solidFill>
              </a:rPr>
              <a:t>Azalma faktörü:</a:t>
            </a:r>
          </a:p>
          <a:p>
            <a:pPr algn="just">
              <a:buClrTx/>
              <a:buSzPct val="100000"/>
            </a:pPr>
            <a:endParaRPr lang="tr-TR" altLang="tr-TR" sz="2400" dirty="0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595688" y="1871663"/>
          <a:ext cx="27860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485720" imgH="533160" progId="Equation.DSMT4">
                  <p:embed/>
                </p:oleObj>
              </mc:Choice>
              <mc:Fallback>
                <p:oleObj name="Equation" r:id="rId3" imgW="14857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871663"/>
                        <a:ext cx="27860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https://upload.wikimedia.org/wikipedia/commons/thumb/a/a1/Raised-cosine_filter.svg/585px-Raised-cosine_filter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3060052"/>
            <a:ext cx="4179888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https://upload.wikimedia.org/wikipedia/commons/thumb/8/8b/Raised-cosine-impulse.svg/585px-Raised-cosine-impulse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3060052"/>
            <a:ext cx="41783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Merkez nokta alıcısı</a:t>
            </a:r>
            <a:endParaRPr lang="tr-TR" sz="3600" dirty="0"/>
          </a:p>
        </p:txBody>
      </p:sp>
      <p:sp>
        <p:nvSpPr>
          <p:cNvPr id="27" name="Content Placeholder 3"/>
          <p:cNvSpPr>
            <a:spLocks noGrp="1"/>
          </p:cNvSpPr>
          <p:nvPr>
            <p:ph idx="1"/>
          </p:nvPr>
        </p:nvSpPr>
        <p:spPr>
          <a:xfrm>
            <a:off x="713518" y="2023110"/>
            <a:ext cx="9784080" cy="4206240"/>
          </a:xfrm>
        </p:spPr>
        <p:txBody>
          <a:bodyPr/>
          <a:lstStyle/>
          <a:p>
            <a:pPr algn="just"/>
            <a:r>
              <a:rPr lang="tr-TR" dirty="0" smtClean="0">
                <a:solidFill>
                  <a:schemeClr val="bg1"/>
                </a:solidFill>
              </a:rPr>
              <a:t>Sembol (bit) zaman dilimi içinde alınan darbe tek bir rakamsal değerle belirtilmesi işlemi; işaretin sembol (bit) zaman dilimi içerisinde örneklenmesi ile gerçekleştirilebilmektedir.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Zaman dilimi içerisinde,  örnekleme işlemi için tek bir örnek kullanılacak ise, bu örnekleme anı, zaman dilimi içerisinde </a:t>
            </a:r>
            <a:r>
              <a:rPr lang="tr-TR" b="1" u="sng" dirty="0" smtClean="0">
                <a:solidFill>
                  <a:schemeClr val="bg1"/>
                </a:solidFill>
              </a:rPr>
              <a:t>orta nokta </a:t>
            </a:r>
            <a:r>
              <a:rPr lang="tr-TR" dirty="0" smtClean="0">
                <a:solidFill>
                  <a:schemeClr val="bg1"/>
                </a:solidFill>
              </a:rPr>
              <a:t>olmaktadır.</a:t>
            </a:r>
          </a:p>
          <a:p>
            <a:pPr algn="just"/>
            <a:r>
              <a:rPr lang="tr-TR" dirty="0" smtClean="0">
                <a:solidFill>
                  <a:schemeClr val="bg1"/>
                </a:solidFill>
              </a:rPr>
              <a:t>Örnek anında alınan değer, referans </a:t>
            </a:r>
            <a:r>
              <a:rPr lang="tr-TR" dirty="0" smtClean="0">
                <a:solidFill>
                  <a:schemeClr val="bg1"/>
                </a:solidFill>
              </a:rPr>
              <a:t>değer ile </a:t>
            </a:r>
            <a:r>
              <a:rPr lang="tr-TR" dirty="0" smtClean="0">
                <a:solidFill>
                  <a:schemeClr val="bg1"/>
                </a:solidFill>
              </a:rPr>
              <a:t>karşılaştırılıp, karşılaştırma sonucuna göre alınan sembole (bite) karar verilmektedir.</a:t>
            </a:r>
          </a:p>
          <a:p>
            <a:pPr algn="just"/>
            <a:endParaRPr lang="tr-TR" dirty="0" smtClean="0">
              <a:solidFill>
                <a:schemeClr val="bg1"/>
              </a:solidFill>
            </a:endParaRPr>
          </a:p>
          <a:p>
            <a:pPr algn="just"/>
            <a:r>
              <a:rPr lang="tr-TR" dirty="0" smtClean="0">
                <a:solidFill>
                  <a:srgbClr val="C00000"/>
                </a:solidFill>
              </a:rPr>
              <a:t>Not: Haberleşme kanalında, mevcut olan gürültü nedeniyle alıcıda, vericiden gönderilmiş olan darbelerden farklı bir işaret alınmaktadır.</a:t>
            </a:r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Merkez nokta alıcısı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48" y="2237707"/>
            <a:ext cx="6617041" cy="3919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18323" y="6204852"/>
            <a:ext cx="4617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Merkez noktasına göre alıcının çalışma mantığı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53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bg1"/>
                </a:solidFill>
              </a:rPr>
              <a:t>Merkez nokta </a:t>
            </a:r>
            <a:r>
              <a:rPr lang="tr-TR" sz="3600" dirty="0" smtClean="0">
                <a:solidFill>
                  <a:schemeClr val="bg1"/>
                </a:solidFill>
              </a:rPr>
              <a:t>alıcısı / hata oranı</a:t>
            </a:r>
            <a:endParaRPr lang="tr-TR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88" y="2645291"/>
            <a:ext cx="5098871" cy="3020093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73488" y="2052218"/>
            <a:ext cx="6178772" cy="4206240"/>
          </a:xfrm>
        </p:spPr>
        <p:txBody>
          <a:bodyPr>
            <a:normAutofit/>
          </a:bodyPr>
          <a:lstStyle/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Merkez nokta alıcısı sonrasında yapılan hata miktarı; </a:t>
            </a:r>
            <a:r>
              <a:rPr lang="tr-TR" sz="2000" b="1" dirty="0" smtClean="0">
                <a:solidFill>
                  <a:schemeClr val="bg1"/>
                </a:solidFill>
              </a:rPr>
              <a:t>iletim yapılan genlik seviyesine, karar eşiğinin değerine </a:t>
            </a:r>
            <a:r>
              <a:rPr lang="tr-TR" sz="2000" dirty="0" smtClean="0">
                <a:solidFill>
                  <a:schemeClr val="bg1"/>
                </a:solidFill>
              </a:rPr>
              <a:t>ve</a:t>
            </a:r>
            <a:r>
              <a:rPr lang="tr-TR" sz="2000" b="1" dirty="0" smtClean="0">
                <a:solidFill>
                  <a:schemeClr val="bg1"/>
                </a:solidFill>
              </a:rPr>
              <a:t> kullanılan darbe biçimine </a:t>
            </a:r>
            <a:r>
              <a:rPr lang="tr-TR" sz="2000" dirty="0" smtClean="0">
                <a:solidFill>
                  <a:schemeClr val="bg1"/>
                </a:solidFill>
              </a:rPr>
              <a:t>bağlıdır.</a:t>
            </a:r>
          </a:p>
          <a:p>
            <a:pPr algn="just"/>
            <a:endParaRPr lang="tr-TR" sz="2000" dirty="0" smtClean="0">
              <a:solidFill>
                <a:schemeClr val="bg1"/>
              </a:solidFill>
            </a:endParaRPr>
          </a:p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Dolayısıyla, iletim için kullanılan güç miktarı ile iletim için gerekli bant genişliği ve hata oranı arasında bir ilişki bulunmaktadır.</a:t>
            </a:r>
          </a:p>
          <a:p>
            <a:pPr algn="just"/>
            <a:endParaRPr lang="tr-TR" sz="2000" dirty="0">
              <a:solidFill>
                <a:schemeClr val="bg1"/>
              </a:solidFill>
            </a:endParaRPr>
          </a:p>
          <a:p>
            <a:pPr algn="just"/>
            <a:r>
              <a:rPr lang="tr-TR" sz="2000" dirty="0" smtClean="0">
                <a:solidFill>
                  <a:schemeClr val="bg1"/>
                </a:solidFill>
              </a:rPr>
              <a:t>Çoğu zaman haberleşme kanalında olan gürültü oranına müdahale mümkün olmadığından, hata miktarının düşürülmesi için iletim gücü veya bant genişliğinden ödün verilmektedir. </a:t>
            </a:r>
          </a:p>
        </p:txBody>
      </p:sp>
    </p:spTree>
    <p:extLst>
      <p:ext uri="{BB962C8B-B14F-4D97-AF65-F5344CB8AC3E}">
        <p14:creationId xmlns:p14="http://schemas.microsoft.com/office/powerpoint/2010/main" val="27637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Simgeler arası karışma (ISI)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103632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bitlik zaman dilimi kullanılan </a:t>
            </a:r>
            <a:r>
              <a:rPr lang="tr-TR" alt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genişliğinde </a:t>
            </a:r>
            <a:r>
              <a:rPr lang="tr-TR" alt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dikdörtgensel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darbeler için frekans spektrumu </a:t>
            </a:r>
            <a:r>
              <a:rPr lang="tr-TR" altLang="tr-T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tr-TR" alt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fonksiyonuna karşılık gelmektedir.</a:t>
            </a:r>
          </a:p>
          <a:p>
            <a:pPr marL="0" indent="0" algn="just">
              <a:buNone/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364" y="2976282"/>
            <a:ext cx="5745163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14" y="5217832"/>
            <a:ext cx="1341438" cy="381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37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7" y="1939961"/>
            <a:ext cx="11729183" cy="3443569"/>
          </a:xfrm>
        </p:spPr>
        <p:txBody>
          <a:bodyPr>
            <a:normAutofit/>
          </a:bodyPr>
          <a:lstStyle/>
          <a:p>
            <a:pPr algn="just">
              <a:buSzPct val="100000"/>
              <a:defRPr/>
            </a:pPr>
            <a:r>
              <a:rPr lang="tr-TR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fonksiyonun bant genişliği eksi sonsuz artı sonsuz aralığındadır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00000"/>
              <a:defRPr/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defRPr/>
            </a:pP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İletim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esnasında darbe şeklinde bir bozulma olmaması için, haberleşme kanalının bant genişliği sonsuz olmalıdır</a:t>
            </a: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00000"/>
              <a:defRPr/>
            </a:pPr>
            <a:endParaRPr lang="tr-T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defRPr/>
            </a:pPr>
            <a:r>
              <a:rPr lang="tr-T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Pratikte </a:t>
            </a:r>
            <a:r>
              <a:rPr lang="tr-T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sınırlı bant genişliğine sahip haberleşme kanalları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8830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ısı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8" y="2487240"/>
            <a:ext cx="9973235" cy="3411537"/>
          </a:xfrm>
        </p:spPr>
        <p:txBody>
          <a:bodyPr>
            <a:normAutofit/>
          </a:bodyPr>
          <a:lstStyle/>
          <a:p>
            <a:pPr algn="just">
              <a:buSzPct val="100000"/>
              <a:defRPr/>
            </a:pPr>
            <a:r>
              <a:rPr lang="tr-TR" sz="2000" dirty="0">
                <a:solidFill>
                  <a:schemeClr val="bg1"/>
                </a:solidFill>
              </a:rPr>
              <a:t>Haberleşme kanal modelinde çıkış işaretinin frekans spektrumu :</a:t>
            </a:r>
          </a:p>
          <a:p>
            <a:pPr marL="0" indent="0" algn="just">
              <a:buClrTx/>
              <a:buSzPct val="100000"/>
              <a:buFontTx/>
              <a:buNone/>
              <a:defRPr/>
            </a:pPr>
            <a:r>
              <a:rPr lang="tr-TR" sz="2000" dirty="0">
                <a:solidFill>
                  <a:schemeClr val="bg1"/>
                </a:solidFill>
              </a:rPr>
              <a:t>    Y(f)=C(f).X(f)</a:t>
            </a:r>
          </a:p>
          <a:p>
            <a:pPr marL="0" indent="0" algn="just">
              <a:buClrTx/>
              <a:buSzPct val="100000"/>
              <a:buFontTx/>
              <a:buNone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algn="just">
              <a:buSzPct val="100000"/>
              <a:defRPr/>
            </a:pPr>
            <a:r>
              <a:rPr lang="tr-TR" sz="2000" dirty="0">
                <a:solidFill>
                  <a:schemeClr val="bg1"/>
                </a:solidFill>
              </a:rPr>
              <a:t>Haberleşme kanalı sınırlı ise, giriş işaretinin frekans spektrumu sınırlandırılır.</a:t>
            </a:r>
          </a:p>
          <a:p>
            <a:pPr algn="just">
              <a:buSzPct val="100000"/>
              <a:defRPr/>
            </a:pPr>
            <a:endParaRPr lang="tr-TR" sz="2000" dirty="0">
              <a:solidFill>
                <a:schemeClr val="bg1"/>
              </a:solidFill>
            </a:endParaRPr>
          </a:p>
          <a:p>
            <a:pPr algn="just">
              <a:buSzPct val="100000"/>
              <a:defRPr/>
            </a:pPr>
            <a:r>
              <a:rPr lang="tr-TR" sz="2000" dirty="0">
                <a:solidFill>
                  <a:schemeClr val="bg1"/>
                </a:solidFill>
              </a:rPr>
              <a:t>Giriş işaretinin frekans spektrumunun sınırlandırılması sonucunda zaman uzayında yayılmalar oluşmaktadır.</a:t>
            </a:r>
          </a:p>
        </p:txBody>
      </p:sp>
    </p:spTree>
    <p:extLst>
      <p:ext uri="{BB962C8B-B14F-4D97-AF65-F5344CB8AC3E}">
        <p14:creationId xmlns:p14="http://schemas.microsoft.com/office/powerpoint/2010/main" val="19279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8" y="284176"/>
            <a:ext cx="10762881" cy="1508760"/>
          </a:xfrm>
        </p:spPr>
        <p:txBody>
          <a:bodyPr>
            <a:norm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ISI</a:t>
            </a:r>
            <a:endParaRPr lang="tr-TR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594" y="2155545"/>
            <a:ext cx="10607487" cy="2084761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Darbelerin zamanda yayılması sonucunda, bir darbe kendisine ayrılan bit zaman diliminin dışına çıkacak ve komşu diğer darbelerin zaman dilimlerinin içerisine girecektir</a:t>
            </a:r>
            <a:r>
              <a:rPr lang="tr-TR" altLang="tr-TR" sz="20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  <a:buSzPct val="100000"/>
            </a:pPr>
            <a:endParaRPr lang="tr-TR" altLang="tr-TR" sz="2000" dirty="0">
              <a:solidFill>
                <a:schemeClr val="bg1"/>
              </a:solidFill>
            </a:endParaRPr>
          </a:p>
          <a:p>
            <a:pPr algn="just">
              <a:buClrTx/>
              <a:buSzPct val="100000"/>
            </a:pPr>
            <a:r>
              <a:rPr lang="tr-TR" altLang="tr-TR" sz="2000" dirty="0">
                <a:solidFill>
                  <a:schemeClr val="bg1"/>
                </a:solidFill>
              </a:rPr>
              <a:t>Bu olay, </a:t>
            </a:r>
            <a:r>
              <a:rPr lang="tr-TR" altLang="tr-TR" sz="2000" dirty="0" err="1">
                <a:solidFill>
                  <a:schemeClr val="bg1"/>
                </a:solidFill>
              </a:rPr>
              <a:t>simgelerarası</a:t>
            </a:r>
            <a:r>
              <a:rPr lang="tr-TR" altLang="tr-TR" sz="2000" dirty="0">
                <a:solidFill>
                  <a:schemeClr val="bg1"/>
                </a:solidFill>
              </a:rPr>
              <a:t> karışma (girişim) olarak adlandırılmaktadır.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62" y="3985466"/>
            <a:ext cx="53213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5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3936</TotalTime>
  <Words>812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Corbel</vt:lpstr>
      <vt:lpstr>Times New Roman</vt:lpstr>
      <vt:lpstr>Wingdings</vt:lpstr>
      <vt:lpstr>Banded</vt:lpstr>
      <vt:lpstr>Equation</vt:lpstr>
      <vt:lpstr>Tabanbant demodülasyon &amp; darbe biçimlendirme</vt:lpstr>
      <vt:lpstr>Tabanbant işaretlerinin Alınması</vt:lpstr>
      <vt:lpstr>Merkez nokta alıcısı</vt:lpstr>
      <vt:lpstr>Merkez nokta alıcısı</vt:lpstr>
      <vt:lpstr>Merkez nokta alıcısı / hata oranı</vt:lpstr>
      <vt:lpstr>Simgeler arası karışma (ISI)</vt:lpstr>
      <vt:lpstr>ISI</vt:lpstr>
      <vt:lpstr>ısı</vt:lpstr>
      <vt:lpstr>ISI</vt:lpstr>
      <vt:lpstr>ISI’yı önlemek</vt:lpstr>
      <vt:lpstr>ISI / darbe biçimlendirme</vt:lpstr>
      <vt:lpstr>ISI / darbe biçimlendirme</vt:lpstr>
      <vt:lpstr>ISI / darbe biçimlendirme-  alıcı karar mekanizması</vt:lpstr>
      <vt:lpstr>ISI / darbe biçimlendirme-  alıcı karar mekanizması</vt:lpstr>
      <vt:lpstr>Sıfır ısı kriteri</vt:lpstr>
      <vt:lpstr>Darbe biçimlendirme bant genişliği</vt:lpstr>
      <vt:lpstr>Darbe biçimlendirme bant genişliği</vt:lpstr>
      <vt:lpstr>Pratikte sıfır ısı etkisi sağlayan işaret</vt:lpstr>
      <vt:lpstr>Yükseltilmiş kosinüs süzgeci</vt:lpstr>
      <vt:lpstr>Yükseltilmiş kosinüs süzgeci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Technopc</cp:lastModifiedBy>
  <cp:revision>167</cp:revision>
  <dcterms:created xsi:type="dcterms:W3CDTF">2016-02-19T18:16:04Z</dcterms:created>
  <dcterms:modified xsi:type="dcterms:W3CDTF">2017-04-17T08:02:36Z</dcterms:modified>
</cp:coreProperties>
</file>