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7"/>
  </p:notes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18F4AC9-3BD3-4610-9BD1-5478289ECB58}">
          <p14:sldIdLst>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Lst>
        </p14:section>
        <p14:section name="Başlıksız Bölüm" id="{719A56D9-F228-422C-80AE-6286360BB6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CE73A-5BDC-4211-B688-CC57F13CF66D}" type="datetimeFigureOut">
              <a:rPr lang="tr-TR" smtClean="0"/>
              <a:t>25.04.2016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6CAA6-3853-4066-9F90-24E9D92C1FC9}" type="slidenum">
              <a:rPr lang="tr-TR" smtClean="0"/>
              <a:t>‹#›</a:t>
            </a:fld>
            <a:endParaRPr lang="tr-TR"/>
          </a:p>
        </p:txBody>
      </p:sp>
    </p:spTree>
    <p:extLst>
      <p:ext uri="{BB962C8B-B14F-4D97-AF65-F5344CB8AC3E}">
        <p14:creationId xmlns:p14="http://schemas.microsoft.com/office/powerpoint/2010/main" val="415514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25.04.2016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25.04.2016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25.04.2016</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519" y="271476"/>
            <a:ext cx="9784080" cy="150876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25.04.2016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25.04.2016</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25.04.2016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25.04.2016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25.04.2016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25.04.2016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25.04.2016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25.04.2016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25.04.2016</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2.vml"/><Relationship Id="rId6" Type="http://schemas.openxmlformats.org/officeDocument/2006/relationships/image" Target="../media/image26.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9.bin"/><Relationship Id="rId14" Type="http://schemas.openxmlformats.org/officeDocument/2006/relationships/image" Target="../media/image30.wmf"/></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18.bin"/><Relationship Id="rId18" Type="http://schemas.openxmlformats.org/officeDocument/2006/relationships/image" Target="../media/image40.png"/><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6.wmf"/><Relationship Id="rId17" Type="http://schemas.openxmlformats.org/officeDocument/2006/relationships/image" Target="../media/image39.png"/><Relationship Id="rId2" Type="http://schemas.openxmlformats.org/officeDocument/2006/relationships/slideLayout" Target="../slideLayouts/slideLayout2.xml"/><Relationship Id="rId16" Type="http://schemas.openxmlformats.org/officeDocument/2006/relationships/image" Target="../media/image38.wmf"/><Relationship Id="rId1" Type="http://schemas.openxmlformats.org/officeDocument/2006/relationships/vmlDrawing" Target="../drawings/vmlDrawing3.vml"/><Relationship Id="rId6" Type="http://schemas.openxmlformats.org/officeDocument/2006/relationships/image" Target="../media/image33.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6.bin"/><Relationship Id="rId14" Type="http://schemas.openxmlformats.org/officeDocument/2006/relationships/image" Target="../media/image37.wmf"/></Relationships>
</file>

<file path=ppt/slides/_rels/slide19.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6.wmf"/><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2063750" y="1600201"/>
            <a:ext cx="7918450" cy="3268663"/>
          </a:xfrm>
        </p:spPr>
        <p:txBody>
          <a:bodyPr/>
          <a:lstStyle/>
          <a:p>
            <a:pPr>
              <a:defRPr/>
            </a:pPr>
            <a:r>
              <a:rPr lang="tr-TR" altLang="tr-TR" sz="5400" dirty="0"/>
              <a:t>Sayısal Taşıyıcı</a:t>
            </a:r>
            <a:br>
              <a:rPr lang="tr-TR" altLang="tr-TR" sz="5400" dirty="0"/>
            </a:br>
            <a:r>
              <a:rPr lang="tr-TR" altLang="tr-TR" sz="5400" dirty="0"/>
              <a:t>Modülasyonu</a:t>
            </a:r>
            <a:r>
              <a:rPr lang="tr-TR" altLang="tr-TR" sz="6500" dirty="0"/>
              <a:t/>
            </a:r>
            <a:br>
              <a:rPr lang="tr-TR" altLang="tr-TR" sz="6500" dirty="0"/>
            </a:br>
            <a:endParaRPr lang="tr-TR" altLang="tr-TR" sz="65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(8. HAFTA)</a:t>
            </a:r>
            <a:endParaRPr lang="tr-TR" dirty="0">
              <a:solidFill>
                <a:schemeClr val="bg1"/>
              </a:solidFill>
            </a:endParaRPr>
          </a:p>
        </p:txBody>
      </p:sp>
    </p:spTree>
    <p:extLst>
      <p:ext uri="{BB962C8B-B14F-4D97-AF65-F5344CB8AC3E}">
        <p14:creationId xmlns:p14="http://schemas.microsoft.com/office/powerpoint/2010/main" val="38946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23825" y="393702"/>
            <a:ext cx="9177338" cy="1325563"/>
          </a:xfrm>
        </p:spPr>
        <p:txBody>
          <a:bodyPr>
            <a:noAutofit/>
          </a:bodyPr>
          <a:lstStyle/>
          <a:p>
            <a:pPr>
              <a:defRPr/>
            </a:pPr>
            <a:r>
              <a:rPr lang="en-GB" altLang="tr-TR" i="1" dirty="0" err="1"/>
              <a:t>İkili</a:t>
            </a:r>
            <a:r>
              <a:rPr lang="en-GB" altLang="tr-TR" i="1" dirty="0"/>
              <a:t> </a:t>
            </a:r>
            <a:r>
              <a:rPr lang="en-GB" altLang="tr-TR" i="1" dirty="0" err="1"/>
              <a:t>Frekans</a:t>
            </a:r>
            <a:r>
              <a:rPr lang="en-GB" altLang="tr-TR" i="1" dirty="0"/>
              <a:t> </a:t>
            </a:r>
            <a:r>
              <a:rPr lang="en-GB" altLang="tr-TR" i="1" dirty="0" err="1"/>
              <a:t>Kaydırmalı</a:t>
            </a:r>
            <a:r>
              <a:rPr lang="en-GB" altLang="tr-TR" i="1" dirty="0"/>
              <a:t> </a:t>
            </a:r>
            <a:r>
              <a:rPr lang="en-GB" altLang="tr-TR" i="1" dirty="0" err="1"/>
              <a:t>Anahtarlama</a:t>
            </a:r>
            <a:r>
              <a:rPr lang="en-GB" altLang="tr-TR" i="1" dirty="0"/>
              <a:t> </a:t>
            </a:r>
            <a:r>
              <a:rPr lang="tr-TR" altLang="tr-TR" i="1" dirty="0"/>
              <a:t/>
            </a:r>
            <a:br>
              <a:rPr lang="tr-TR" altLang="tr-TR" i="1" dirty="0"/>
            </a:br>
            <a:r>
              <a:rPr lang="en-GB" altLang="tr-TR" i="1" dirty="0"/>
              <a:t>(Binary Frequency Shift Keying, BFSK) </a:t>
            </a:r>
            <a:endParaRPr lang="tr-TR" altLang="tr-TR" i="1" dirty="0"/>
          </a:p>
        </p:txBody>
      </p:sp>
      <p:pic>
        <p:nvPicPr>
          <p:cNvPr id="1229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0927" y="2473325"/>
            <a:ext cx="8243887" cy="3797300"/>
          </a:xfrm>
          <a:solidFill>
            <a:schemeClr val="tx2"/>
          </a:solidFill>
        </p:spPr>
      </p:pic>
    </p:spTree>
    <p:extLst>
      <p:ext uri="{BB962C8B-B14F-4D97-AF65-F5344CB8AC3E}">
        <p14:creationId xmlns:p14="http://schemas.microsoft.com/office/powerpoint/2010/main" val="2674501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9538" y="365127"/>
            <a:ext cx="7886700" cy="1325563"/>
          </a:xfrm>
        </p:spPr>
        <p:txBody>
          <a:bodyPr/>
          <a:lstStyle/>
          <a:p>
            <a:pPr>
              <a:defRPr/>
            </a:pPr>
            <a:r>
              <a:rPr lang="en-GB" altLang="tr-TR" dirty="0"/>
              <a:t>BFSK </a:t>
            </a:r>
            <a:r>
              <a:rPr lang="en-GB" altLang="tr-TR" dirty="0" err="1"/>
              <a:t>Modülatör</a:t>
            </a:r>
            <a:r>
              <a:rPr lang="tr-TR" altLang="tr-TR" dirty="0"/>
              <a:t> </a:t>
            </a:r>
          </a:p>
        </p:txBody>
      </p:sp>
      <p:pic>
        <p:nvPicPr>
          <p:cNvPr id="1331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7775" y="1864521"/>
            <a:ext cx="7521575" cy="3983037"/>
          </a:xfrm>
          <a:solidFill>
            <a:schemeClr val="tx2"/>
          </a:solidFill>
        </p:spPr>
      </p:pic>
      <p:sp>
        <p:nvSpPr>
          <p:cNvPr id="13316" name="TextBox 1"/>
          <p:cNvSpPr txBox="1">
            <a:spLocks noChangeArrowheads="1"/>
          </p:cNvSpPr>
          <p:nvPr/>
        </p:nvSpPr>
        <p:spPr bwMode="auto">
          <a:xfrm>
            <a:off x="3624264" y="6021389"/>
            <a:ext cx="494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dirty="0">
                <a:solidFill>
                  <a:schemeClr val="bg1"/>
                </a:solidFill>
              </a:rPr>
              <a:t>2 bit veya 3 bit olduğunda, taşıyıcı frekanslar ?</a:t>
            </a:r>
          </a:p>
        </p:txBody>
      </p:sp>
    </p:spTree>
    <p:extLst>
      <p:ext uri="{BB962C8B-B14F-4D97-AF65-F5344CB8AC3E}">
        <p14:creationId xmlns:p14="http://schemas.microsoft.com/office/powerpoint/2010/main" val="2396887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38113" y="336552"/>
            <a:ext cx="7886700" cy="1325563"/>
          </a:xfrm>
        </p:spPr>
        <p:txBody>
          <a:bodyPr/>
          <a:lstStyle/>
          <a:p>
            <a:pPr>
              <a:defRPr/>
            </a:pPr>
            <a:r>
              <a:rPr lang="en-GB" altLang="tr-TR" dirty="0"/>
              <a:t>BFSK </a:t>
            </a:r>
            <a:r>
              <a:rPr lang="en-GB" altLang="tr-TR" dirty="0" err="1"/>
              <a:t>Frekans</a:t>
            </a:r>
            <a:r>
              <a:rPr lang="en-GB" altLang="tr-TR" dirty="0"/>
              <a:t> </a:t>
            </a:r>
            <a:r>
              <a:rPr lang="en-GB" altLang="tr-TR" dirty="0" err="1"/>
              <a:t>Spektrumu</a:t>
            </a:r>
            <a:r>
              <a:rPr lang="tr-TR" altLang="tr-TR" dirty="0"/>
              <a:t> </a:t>
            </a:r>
          </a:p>
        </p:txBody>
      </p:sp>
      <p:pic>
        <p:nvPicPr>
          <p:cNvPr id="25805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43137" y="2185989"/>
            <a:ext cx="7705725" cy="4176713"/>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637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checkerboard(across)">
                                      <p:cBhvr>
                                        <p:cTn id="7"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28592" y="379415"/>
            <a:ext cx="7886700" cy="1325563"/>
          </a:xfrm>
        </p:spPr>
        <p:txBody>
          <a:bodyPr>
            <a:normAutofit fontScale="90000"/>
          </a:bodyPr>
          <a:lstStyle/>
          <a:p>
            <a:pPr>
              <a:defRPr/>
            </a:pPr>
            <a:r>
              <a:rPr lang="en-GB" altLang="tr-TR" dirty="0" err="1"/>
              <a:t>İkili</a:t>
            </a:r>
            <a:r>
              <a:rPr lang="en-GB" altLang="tr-TR" dirty="0"/>
              <a:t> </a:t>
            </a:r>
            <a:r>
              <a:rPr lang="en-GB" altLang="tr-TR" dirty="0" err="1"/>
              <a:t>Faz</a:t>
            </a:r>
            <a:r>
              <a:rPr lang="en-GB" altLang="tr-TR" dirty="0"/>
              <a:t> </a:t>
            </a:r>
            <a:r>
              <a:rPr lang="en-GB" altLang="tr-TR" dirty="0" err="1"/>
              <a:t>Kaydırmalı</a:t>
            </a:r>
            <a:r>
              <a:rPr lang="en-GB" altLang="tr-TR" dirty="0"/>
              <a:t> </a:t>
            </a:r>
            <a:r>
              <a:rPr lang="en-GB" altLang="tr-TR" dirty="0" err="1"/>
              <a:t>Anahtarlama</a:t>
            </a:r>
            <a:r>
              <a:rPr lang="en-GB" altLang="tr-TR" dirty="0"/>
              <a:t> (Binary Phase Shift Keying, BPSK) </a:t>
            </a:r>
            <a:endParaRPr lang="tr-TR" altLang="tr-TR" dirty="0"/>
          </a:p>
        </p:txBody>
      </p:sp>
      <p:pic>
        <p:nvPicPr>
          <p:cNvPr id="15363"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638426" y="2270125"/>
            <a:ext cx="6848475" cy="1485900"/>
          </a:xfrm>
          <a:solidFill>
            <a:schemeClr val="tx2"/>
          </a:solidFill>
        </p:spPr>
      </p:pic>
      <p:pic>
        <p:nvPicPr>
          <p:cNvPr id="26522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2566988" y="1978026"/>
            <a:ext cx="7416800" cy="4238625"/>
          </a:xfrm>
          <a:solidFill>
            <a:schemeClr val="tx2"/>
          </a:solidFill>
        </p:spPr>
      </p:pic>
    </p:spTree>
    <p:extLst>
      <p:ext uri="{BB962C8B-B14F-4D97-AF65-F5344CB8AC3E}">
        <p14:creationId xmlns:p14="http://schemas.microsoft.com/office/powerpoint/2010/main" val="376564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checkerboard(across)">
                                      <p:cBhvr>
                                        <p:cTn id="7"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80975" y="450852"/>
            <a:ext cx="7886700" cy="1325563"/>
          </a:xfrm>
        </p:spPr>
        <p:txBody>
          <a:bodyPr/>
          <a:lstStyle/>
          <a:p>
            <a:pPr>
              <a:defRPr/>
            </a:pPr>
            <a:r>
              <a:rPr lang="tr-TR" altLang="tr-TR" dirty="0"/>
              <a:t>BPSK Modülatörü:</a:t>
            </a:r>
          </a:p>
        </p:txBody>
      </p:sp>
      <p:pic>
        <p:nvPicPr>
          <p:cNvPr id="1638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1262" y="2427289"/>
            <a:ext cx="7558088" cy="3825875"/>
          </a:xfrm>
          <a:solidFill>
            <a:schemeClr val="tx2"/>
          </a:solidFill>
        </p:spPr>
      </p:pic>
    </p:spTree>
    <p:extLst>
      <p:ext uri="{BB962C8B-B14F-4D97-AF65-F5344CB8AC3E}">
        <p14:creationId xmlns:p14="http://schemas.microsoft.com/office/powerpoint/2010/main" val="253960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52400" y="365126"/>
            <a:ext cx="7886700" cy="1325563"/>
          </a:xfrm>
        </p:spPr>
        <p:txBody>
          <a:bodyPr/>
          <a:lstStyle/>
          <a:p>
            <a:pPr>
              <a:defRPr/>
            </a:pPr>
            <a:r>
              <a:rPr lang="en-GB" altLang="tr-TR" dirty="0"/>
              <a:t>BPSK </a:t>
            </a:r>
            <a:r>
              <a:rPr lang="en-GB" altLang="tr-TR" dirty="0" err="1"/>
              <a:t>frekans</a:t>
            </a:r>
            <a:r>
              <a:rPr lang="en-GB" altLang="tr-TR" dirty="0"/>
              <a:t> </a:t>
            </a:r>
            <a:r>
              <a:rPr lang="en-GB" altLang="tr-TR" dirty="0" err="1"/>
              <a:t>spektrumu</a:t>
            </a:r>
            <a:r>
              <a:rPr lang="en-GB" altLang="tr-TR" dirty="0"/>
              <a:t> </a:t>
            </a:r>
            <a:endParaRPr lang="tr-TR" altLang="tr-TR" dirty="0"/>
          </a:p>
        </p:txBody>
      </p:sp>
      <p:pic>
        <p:nvPicPr>
          <p:cNvPr id="267267"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678905" y="1822053"/>
            <a:ext cx="6913563" cy="3733800"/>
          </a:xfrm>
          <a:noFill/>
          <a:extLst>
            <a:ext uri="{909E8E84-426E-40DD-AFC4-6F175D3DCCD1}">
              <a14:hiddenFill xmlns:a14="http://schemas.microsoft.com/office/drawing/2010/main">
                <a:solidFill>
                  <a:srgbClr val="FFFFFF"/>
                </a:solidFill>
              </a14:hiddenFill>
            </a:ext>
          </a:extLst>
        </p:spPr>
      </p:pic>
      <p:pic>
        <p:nvPicPr>
          <p:cNvPr id="267268"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2678905" y="5687217"/>
            <a:ext cx="7342188" cy="950913"/>
          </a:xfrm>
          <a:solidFill>
            <a:schemeClr val="tx2"/>
          </a:solidFill>
        </p:spPr>
      </p:pic>
    </p:spTree>
    <p:extLst>
      <p:ext uri="{BB962C8B-B14F-4D97-AF65-F5344CB8AC3E}">
        <p14:creationId xmlns:p14="http://schemas.microsoft.com/office/powerpoint/2010/main" val="857350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checkerboard(across)">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checkerboard(across)">
                                      <p:cBhvr>
                                        <p:cTn id="12"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07963" y="724301"/>
            <a:ext cx="7886700" cy="687609"/>
          </a:xfrm>
        </p:spPr>
        <p:txBody>
          <a:bodyPr>
            <a:noAutofit/>
          </a:bodyPr>
          <a:lstStyle/>
          <a:p>
            <a:pPr>
              <a:defRPr/>
            </a:pPr>
            <a:r>
              <a:rPr lang="tr-TR" altLang="tr-TR" dirty="0"/>
              <a:t/>
            </a:r>
            <a:br>
              <a:rPr lang="tr-TR" altLang="tr-TR" dirty="0"/>
            </a:br>
            <a:r>
              <a:rPr lang="tr-TR" altLang="tr-TR" dirty="0"/>
              <a:t>BPSK Enerji Genlik İlişkisi</a:t>
            </a:r>
            <a:br>
              <a:rPr lang="tr-TR" altLang="tr-TR" dirty="0"/>
            </a:br>
            <a:endParaRPr lang="tr-TR" altLang="tr-TR" dirty="0"/>
          </a:p>
        </p:txBody>
      </p:sp>
      <p:sp>
        <p:nvSpPr>
          <p:cNvPr id="2" name="Content Placeholder 1"/>
          <p:cNvSpPr>
            <a:spLocks noGrp="1"/>
          </p:cNvSpPr>
          <p:nvPr>
            <p:ph idx="1"/>
          </p:nvPr>
        </p:nvSpPr>
        <p:spPr>
          <a:xfrm>
            <a:off x="2207568" y="1412777"/>
            <a:ext cx="3672408" cy="451247"/>
          </a:xfrm>
        </p:spPr>
        <p:txBody>
          <a:bodyPr>
            <a:normAutofit fontScale="92500"/>
          </a:bodyPr>
          <a:lstStyle/>
          <a:p>
            <a:pPr eaLnBrk="1" hangingPunct="1">
              <a:defRPr/>
            </a:pPr>
            <a:r>
              <a:rPr lang="tr-TR" sz="1800" dirty="0"/>
              <a:t>Modüle edilmiş bir işaretin enerjisi ;</a:t>
            </a:r>
          </a:p>
        </p:txBody>
      </p:sp>
      <p:graphicFrame>
        <p:nvGraphicFramePr>
          <p:cNvPr id="18436" name="Object 2"/>
          <p:cNvGraphicFramePr>
            <a:graphicFrameLocks noChangeAspect="1"/>
          </p:cNvGraphicFramePr>
          <p:nvPr>
            <p:extLst>
              <p:ext uri="{D42A27DB-BD31-4B8C-83A1-F6EECF244321}">
                <p14:modId xmlns:p14="http://schemas.microsoft.com/office/powerpoint/2010/main" val="2820837771"/>
              </p:ext>
            </p:extLst>
          </p:nvPr>
        </p:nvGraphicFramePr>
        <p:xfrm>
          <a:off x="7634299" y="1855792"/>
          <a:ext cx="1220788" cy="385763"/>
        </p:xfrm>
        <a:graphic>
          <a:graphicData uri="http://schemas.openxmlformats.org/presentationml/2006/ole">
            <mc:AlternateContent xmlns:mc="http://schemas.openxmlformats.org/markup-compatibility/2006">
              <mc:Choice xmlns:v="urn:schemas-microsoft-com:vml" Requires="v">
                <p:oleObj spid="_x0000_s3129" name="Equation" r:id="rId3" imgW="723586" imgH="228501" progId="Equation.DSMT4">
                  <p:embed/>
                </p:oleObj>
              </mc:Choice>
              <mc:Fallback>
                <p:oleObj name="Equation" r:id="rId3" imgW="72358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299" y="1855792"/>
                        <a:ext cx="12207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Arrow Connector 4"/>
          <p:cNvCxnSpPr/>
          <p:nvPr/>
        </p:nvCxnSpPr>
        <p:spPr>
          <a:xfrm>
            <a:off x="8329624" y="2241554"/>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571212" y="2586125"/>
            <a:ext cx="1382814" cy="369332"/>
          </a:xfrm>
          <a:prstGeom prst="rect">
            <a:avLst/>
          </a:prstGeom>
        </p:spPr>
        <p:txBody>
          <a:bodyPr wrap="none">
            <a:spAutoFit/>
          </a:bodyPr>
          <a:lstStyle/>
          <a:p>
            <a:pPr>
              <a:defRPr/>
            </a:pPr>
            <a:r>
              <a:rPr lang="tr-TR" dirty="0">
                <a:solidFill>
                  <a:schemeClr val="bg1"/>
                </a:solidFill>
              </a:rPr>
              <a:t>Taşıyıcı gücü</a:t>
            </a:r>
          </a:p>
        </p:txBody>
      </p:sp>
      <p:sp>
        <p:nvSpPr>
          <p:cNvPr id="9" name="Rectangle 8"/>
          <p:cNvSpPr/>
          <p:nvPr/>
        </p:nvSpPr>
        <p:spPr>
          <a:xfrm>
            <a:off x="9360010" y="1851746"/>
            <a:ext cx="2426370" cy="646331"/>
          </a:xfrm>
          <a:prstGeom prst="rect">
            <a:avLst/>
          </a:prstGeom>
        </p:spPr>
        <p:txBody>
          <a:bodyPr wrap="none">
            <a:spAutoFit/>
          </a:bodyPr>
          <a:lstStyle/>
          <a:p>
            <a:pPr>
              <a:defRPr/>
            </a:pPr>
            <a:r>
              <a:rPr lang="tr-TR" dirty="0">
                <a:solidFill>
                  <a:schemeClr val="bg1"/>
                </a:solidFill>
              </a:rPr>
              <a:t>Taşıyıcının iletildiği süre</a:t>
            </a:r>
          </a:p>
          <a:p>
            <a:pPr>
              <a:defRPr/>
            </a:pPr>
            <a:r>
              <a:rPr lang="tr-TR" dirty="0">
                <a:solidFill>
                  <a:schemeClr val="bg1"/>
                </a:solidFill>
              </a:rPr>
              <a:t>(Bit zaman dilimi)</a:t>
            </a:r>
          </a:p>
        </p:txBody>
      </p:sp>
      <p:cxnSp>
        <p:nvCxnSpPr>
          <p:cNvPr id="10" name="Straight Arrow Connector 9"/>
          <p:cNvCxnSpPr/>
          <p:nvPr/>
        </p:nvCxnSpPr>
        <p:spPr>
          <a:xfrm>
            <a:off x="8855087" y="2047879"/>
            <a:ext cx="576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1"/>
          <p:cNvSpPr txBox="1">
            <a:spLocks/>
          </p:cNvSpPr>
          <p:nvPr/>
        </p:nvSpPr>
        <p:spPr>
          <a:xfrm>
            <a:off x="530301" y="2728517"/>
            <a:ext cx="6738786" cy="451247"/>
          </a:xfrm>
          <a:prstGeom prst="rect">
            <a:avLst/>
          </a:prstGeom>
        </p:spPr>
        <p:txBody>
          <a:bodyPr/>
          <a:lstStyle>
            <a:lvl1pPr marL="171450" indent="-171450" algn="l" defTabSz="685800" rtl="0" fontAlgn="base">
              <a:lnSpc>
                <a:spcPct val="90000"/>
              </a:lnSpc>
              <a:spcBef>
                <a:spcPts val="750"/>
              </a:spcBef>
              <a:spcAft>
                <a:spcPct val="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defRPr/>
            </a:pPr>
            <a:r>
              <a:rPr lang="tr-TR" sz="1800" dirty="0">
                <a:solidFill>
                  <a:schemeClr val="bg1"/>
                </a:solidFill>
              </a:rPr>
              <a:t>A genliğinde sinüzoidal bir taşıyıcı kullanıldığı taktirde taşıyıcı gücü;</a:t>
            </a:r>
          </a:p>
        </p:txBody>
      </p:sp>
      <p:graphicFrame>
        <p:nvGraphicFramePr>
          <p:cNvPr id="18442" name="Object 12"/>
          <p:cNvGraphicFramePr>
            <a:graphicFrameLocks noChangeAspect="1"/>
          </p:cNvGraphicFramePr>
          <p:nvPr/>
        </p:nvGraphicFramePr>
        <p:xfrm>
          <a:off x="2495551" y="3214688"/>
          <a:ext cx="900113" cy="703262"/>
        </p:xfrm>
        <a:graphic>
          <a:graphicData uri="http://schemas.openxmlformats.org/presentationml/2006/ole">
            <mc:AlternateContent xmlns:mc="http://schemas.openxmlformats.org/markup-compatibility/2006">
              <mc:Choice xmlns:v="urn:schemas-microsoft-com:vml" Requires="v">
                <p:oleObj spid="_x0000_s3130" name="Equation" r:id="rId5" imgW="533169" imgH="418918" progId="Equation.DSMT4">
                  <p:embed/>
                </p:oleObj>
              </mc:Choice>
              <mc:Fallback>
                <p:oleObj name="Equation" r:id="rId5" imgW="5331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3214688"/>
                        <a:ext cx="90011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13"/>
          <p:cNvGraphicFramePr>
            <a:graphicFrameLocks noChangeAspect="1"/>
          </p:cNvGraphicFramePr>
          <p:nvPr/>
        </p:nvGraphicFramePr>
        <p:xfrm>
          <a:off x="4391025" y="3179764"/>
          <a:ext cx="1136650" cy="809625"/>
        </p:xfrm>
        <a:graphic>
          <a:graphicData uri="http://schemas.openxmlformats.org/presentationml/2006/ole">
            <mc:AlternateContent xmlns:mc="http://schemas.openxmlformats.org/markup-compatibility/2006">
              <mc:Choice xmlns:v="urn:schemas-microsoft-com:vml" Requires="v">
                <p:oleObj spid="_x0000_s3131" name="Equation" r:id="rId7" imgW="672808" imgH="482391" progId="Equation.DSMT4">
                  <p:embed/>
                </p:oleObj>
              </mc:Choice>
              <mc:Fallback>
                <p:oleObj name="Equation" r:id="rId7" imgW="672808" imgH="4823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1025" y="3179764"/>
                        <a:ext cx="11366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Straight Arrow Connector 10"/>
          <p:cNvCxnSpPr/>
          <p:nvPr/>
        </p:nvCxnSpPr>
        <p:spPr>
          <a:xfrm>
            <a:off x="3648075" y="3584575"/>
            <a:ext cx="503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1"/>
          <p:cNvSpPr txBox="1">
            <a:spLocks/>
          </p:cNvSpPr>
          <p:nvPr/>
        </p:nvSpPr>
        <p:spPr>
          <a:xfrm>
            <a:off x="530301" y="4216004"/>
            <a:ext cx="4159374" cy="451247"/>
          </a:xfrm>
          <a:prstGeom prst="rect">
            <a:avLst/>
          </a:prstGeom>
        </p:spPr>
        <p:txBody>
          <a:bodyPr/>
          <a:lstStyle>
            <a:lvl1pPr marL="171450" indent="-171450" algn="l" defTabSz="685800" rtl="0" fontAlgn="base">
              <a:lnSpc>
                <a:spcPct val="90000"/>
              </a:lnSpc>
              <a:spcBef>
                <a:spcPts val="750"/>
              </a:spcBef>
              <a:spcAft>
                <a:spcPct val="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defRPr/>
            </a:pPr>
            <a:r>
              <a:rPr lang="tr-TR" sz="1800" dirty="0">
                <a:solidFill>
                  <a:schemeClr val="bg1"/>
                </a:solidFill>
              </a:rPr>
              <a:t>BPSK işareti işaretin enerjisi cinsinden;</a:t>
            </a:r>
          </a:p>
        </p:txBody>
      </p:sp>
      <p:graphicFrame>
        <p:nvGraphicFramePr>
          <p:cNvPr id="18446" name="Object 21"/>
          <p:cNvGraphicFramePr>
            <a:graphicFrameLocks noChangeAspect="1"/>
          </p:cNvGraphicFramePr>
          <p:nvPr/>
        </p:nvGraphicFramePr>
        <p:xfrm>
          <a:off x="2411414" y="4702176"/>
          <a:ext cx="3343275" cy="1662113"/>
        </p:xfrm>
        <a:graphic>
          <a:graphicData uri="http://schemas.openxmlformats.org/presentationml/2006/ole">
            <mc:AlternateContent xmlns:mc="http://schemas.openxmlformats.org/markup-compatibility/2006">
              <mc:Choice xmlns:v="urn:schemas-microsoft-com:vml" Requires="v">
                <p:oleObj spid="_x0000_s3132" name="Equation" r:id="rId9" imgW="1981200" imgH="990600" progId="Equation.DSMT4">
                  <p:embed/>
                </p:oleObj>
              </mc:Choice>
              <mc:Fallback>
                <p:oleObj name="Equation" r:id="rId9" imgW="1981200" imgH="990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4" y="4702176"/>
                        <a:ext cx="33432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7" name="Object 23"/>
          <p:cNvGraphicFramePr>
            <a:graphicFrameLocks noChangeAspect="1"/>
          </p:cNvGraphicFramePr>
          <p:nvPr/>
        </p:nvGraphicFramePr>
        <p:xfrm>
          <a:off x="6802438" y="4667251"/>
          <a:ext cx="2957512" cy="1427163"/>
        </p:xfrm>
        <a:graphic>
          <a:graphicData uri="http://schemas.openxmlformats.org/presentationml/2006/ole">
            <mc:AlternateContent xmlns:mc="http://schemas.openxmlformats.org/markup-compatibility/2006">
              <mc:Choice xmlns:v="urn:schemas-microsoft-com:vml" Requires="v">
                <p:oleObj spid="_x0000_s3133" name="Equation" r:id="rId11" imgW="1752600" imgH="850900" progId="Equation.DSMT4">
                  <p:embed/>
                </p:oleObj>
              </mc:Choice>
              <mc:Fallback>
                <p:oleObj name="Equation" r:id="rId11" imgW="1752600" imgH="850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2438" y="4667251"/>
                        <a:ext cx="2957512"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Straight Arrow Connector 24"/>
          <p:cNvCxnSpPr/>
          <p:nvPr/>
        </p:nvCxnSpPr>
        <p:spPr>
          <a:xfrm>
            <a:off x="9551989" y="5178426"/>
            <a:ext cx="122237" cy="35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87271" y="5533231"/>
            <a:ext cx="1479892" cy="369332"/>
          </a:xfrm>
          <a:prstGeom prst="rect">
            <a:avLst/>
          </a:prstGeom>
        </p:spPr>
        <p:txBody>
          <a:bodyPr wrap="none">
            <a:spAutoFit/>
          </a:bodyPr>
          <a:lstStyle/>
          <a:p>
            <a:pPr>
              <a:defRPr/>
            </a:pPr>
            <a:r>
              <a:rPr lang="tr-TR" dirty="0">
                <a:solidFill>
                  <a:schemeClr val="bg1"/>
                </a:solidFill>
              </a:rPr>
              <a:t>Sembol sayısı</a:t>
            </a:r>
          </a:p>
        </p:txBody>
      </p:sp>
      <p:sp>
        <p:nvSpPr>
          <p:cNvPr id="29" name="Rectangle 28"/>
          <p:cNvSpPr/>
          <p:nvPr/>
        </p:nvSpPr>
        <p:spPr>
          <a:xfrm>
            <a:off x="7557258" y="3974655"/>
            <a:ext cx="1952779" cy="369332"/>
          </a:xfrm>
          <a:prstGeom prst="rect">
            <a:avLst/>
          </a:prstGeom>
        </p:spPr>
        <p:txBody>
          <a:bodyPr wrap="none">
            <a:spAutoFit/>
          </a:bodyPr>
          <a:lstStyle/>
          <a:p>
            <a:pPr>
              <a:defRPr/>
            </a:pPr>
            <a:r>
              <a:rPr lang="tr-TR" dirty="0">
                <a:solidFill>
                  <a:schemeClr val="bg1"/>
                </a:solidFill>
              </a:rPr>
              <a:t>İ1(t) ve İ2(t) nedir ?</a:t>
            </a:r>
          </a:p>
        </p:txBody>
      </p:sp>
      <p:cxnSp>
        <p:nvCxnSpPr>
          <p:cNvPr id="30" name="Straight Arrow Connector 29"/>
          <p:cNvCxnSpPr/>
          <p:nvPr/>
        </p:nvCxnSpPr>
        <p:spPr>
          <a:xfrm flipV="1">
            <a:off x="7608889" y="4437063"/>
            <a:ext cx="236537" cy="26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52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50825" y="321882"/>
            <a:ext cx="7886700" cy="1325563"/>
          </a:xfrm>
        </p:spPr>
        <p:txBody>
          <a:bodyPr/>
          <a:lstStyle/>
          <a:p>
            <a:pPr marL="838200" indent="-838200">
              <a:defRPr/>
            </a:pPr>
            <a:r>
              <a:rPr lang="tr-TR" altLang="tr-TR" i="1" dirty="0"/>
              <a:t>M</a:t>
            </a:r>
            <a:r>
              <a:rPr lang="tr-TR" altLang="tr-TR" dirty="0"/>
              <a:t>-li PSK (MPSK) </a:t>
            </a:r>
          </a:p>
        </p:txBody>
      </p:sp>
      <p:sp>
        <p:nvSpPr>
          <p:cNvPr id="19459" name="Rectangle 6"/>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19460" name="Object 5"/>
          <p:cNvGraphicFramePr>
            <a:graphicFrameLocks noChangeAspect="1"/>
          </p:cNvGraphicFramePr>
          <p:nvPr>
            <p:extLst>
              <p:ext uri="{D42A27DB-BD31-4B8C-83A1-F6EECF244321}">
                <p14:modId xmlns:p14="http://schemas.microsoft.com/office/powerpoint/2010/main" val="3892419255"/>
              </p:ext>
            </p:extLst>
          </p:nvPr>
        </p:nvGraphicFramePr>
        <p:xfrm>
          <a:off x="1661108" y="2016128"/>
          <a:ext cx="4967287" cy="747712"/>
        </p:xfrm>
        <a:graphic>
          <a:graphicData uri="http://schemas.openxmlformats.org/presentationml/2006/ole">
            <mc:AlternateContent xmlns:mc="http://schemas.openxmlformats.org/markup-compatibility/2006">
              <mc:Choice xmlns:v="urn:schemas-microsoft-com:vml" Requires="v">
                <p:oleObj spid="_x0000_s4175" name="Equation" r:id="rId3" imgW="2844800" imgH="431800" progId="Equation.DSMT4">
                  <p:embed/>
                </p:oleObj>
              </mc:Choice>
              <mc:Fallback>
                <p:oleObj name="Equation" r:id="rId3" imgW="28448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108" y="2016128"/>
                        <a:ext cx="4967287" cy="7477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8"/>
          <p:cNvSpPr>
            <a:spLocks noChangeArrowheads="1"/>
          </p:cNvSpPr>
          <p:nvPr/>
        </p:nvSpPr>
        <p:spPr bwMode="auto">
          <a:xfrm>
            <a:off x="1524001" y="2182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6791" name="Object 7"/>
          <p:cNvGraphicFramePr>
            <a:graphicFrameLocks noChangeAspect="1"/>
          </p:cNvGraphicFramePr>
          <p:nvPr/>
        </p:nvGraphicFramePr>
        <p:xfrm>
          <a:off x="7077075" y="2852738"/>
          <a:ext cx="3455988" cy="3224212"/>
        </p:xfrm>
        <a:graphic>
          <a:graphicData uri="http://schemas.openxmlformats.org/presentationml/2006/ole">
            <mc:AlternateContent xmlns:mc="http://schemas.openxmlformats.org/markup-compatibility/2006">
              <mc:Choice xmlns:v="urn:schemas-microsoft-com:vml" Requires="v">
                <p:oleObj spid="_x0000_s4176" name="SmartDraw" r:id="rId5" imgW="2313432" imgH="2176272" progId="SmartDraw.2">
                  <p:embed/>
                </p:oleObj>
              </mc:Choice>
              <mc:Fallback>
                <p:oleObj name="SmartDraw" r:id="rId5" imgW="2313432" imgH="2176272"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7075" y="2852738"/>
                        <a:ext cx="3455988" cy="3224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0"/>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6793" name="Object 9"/>
          <p:cNvGraphicFramePr>
            <a:graphicFrameLocks noChangeAspect="1"/>
          </p:cNvGraphicFramePr>
          <p:nvPr/>
        </p:nvGraphicFramePr>
        <p:xfrm>
          <a:off x="2157413" y="5208588"/>
          <a:ext cx="2303462" cy="652462"/>
        </p:xfrm>
        <a:graphic>
          <a:graphicData uri="http://schemas.openxmlformats.org/presentationml/2006/ole">
            <mc:AlternateContent xmlns:mc="http://schemas.openxmlformats.org/markup-compatibility/2006">
              <mc:Choice xmlns:v="urn:schemas-microsoft-com:vml" Requires="v">
                <p:oleObj spid="_x0000_s4177" name="Equation" r:id="rId7" imgW="1511300" imgH="431800" progId="Equation.DSMT4">
                  <p:embed/>
                </p:oleObj>
              </mc:Choice>
              <mc:Fallback>
                <p:oleObj name="Equation" r:id="rId7" imgW="15113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7413" y="5208588"/>
                        <a:ext cx="2303462" cy="6524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125032" y="2950957"/>
            <a:ext cx="4426212" cy="369332"/>
          </a:xfrm>
          <a:prstGeom prst="rect">
            <a:avLst/>
          </a:prstGeom>
          <a:noFill/>
        </p:spPr>
        <p:txBody>
          <a:bodyPr wrap="none">
            <a:spAutoFit/>
          </a:bodyPr>
          <a:lstStyle/>
          <a:p>
            <a:pPr>
              <a:defRPr/>
            </a:pPr>
            <a:r>
              <a:rPr lang="tr-TR" dirty="0">
                <a:solidFill>
                  <a:schemeClr val="bg1"/>
                </a:solidFill>
              </a:rPr>
              <a:t>M adet taşıyıcı (Her bir grup, bir adet taşıyıcı)</a:t>
            </a:r>
          </a:p>
        </p:txBody>
      </p:sp>
      <p:graphicFrame>
        <p:nvGraphicFramePr>
          <p:cNvPr id="19466" name="Object 2"/>
          <p:cNvGraphicFramePr>
            <a:graphicFrameLocks noChangeAspect="1"/>
          </p:cNvGraphicFramePr>
          <p:nvPr/>
        </p:nvGraphicFramePr>
        <p:xfrm>
          <a:off x="2152651" y="3489325"/>
          <a:ext cx="792163" cy="312738"/>
        </p:xfrm>
        <a:graphic>
          <a:graphicData uri="http://schemas.openxmlformats.org/presentationml/2006/ole">
            <mc:AlternateContent xmlns:mc="http://schemas.openxmlformats.org/markup-compatibility/2006">
              <mc:Choice xmlns:v="urn:schemas-microsoft-com:vml" Requires="v">
                <p:oleObj spid="_x0000_s4178" name="Equation" r:id="rId9" imgW="482391" imgH="190417" progId="Equation.DSMT4">
                  <p:embed/>
                </p:oleObj>
              </mc:Choice>
              <mc:Fallback>
                <p:oleObj name="Equation" r:id="rId9" imgW="482391"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1" y="3489325"/>
                        <a:ext cx="792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2101352" y="3928908"/>
            <a:ext cx="2129109" cy="369332"/>
          </a:xfrm>
          <a:prstGeom prst="rect">
            <a:avLst/>
          </a:prstGeom>
          <a:noFill/>
        </p:spPr>
        <p:txBody>
          <a:bodyPr wrap="none">
            <a:spAutoFit/>
          </a:bodyPr>
          <a:lstStyle/>
          <a:p>
            <a:pPr>
              <a:defRPr/>
            </a:pPr>
            <a:r>
              <a:rPr lang="tr-TR" dirty="0">
                <a:solidFill>
                  <a:schemeClr val="bg1"/>
                </a:solidFill>
              </a:rPr>
              <a:t>M-PSK sembol oranı</a:t>
            </a:r>
          </a:p>
        </p:txBody>
      </p:sp>
      <p:graphicFrame>
        <p:nvGraphicFramePr>
          <p:cNvPr id="19468" name="Object 11"/>
          <p:cNvGraphicFramePr>
            <a:graphicFrameLocks noChangeAspect="1"/>
          </p:cNvGraphicFramePr>
          <p:nvPr/>
        </p:nvGraphicFramePr>
        <p:xfrm>
          <a:off x="2176463" y="4270376"/>
          <a:ext cx="709612" cy="646113"/>
        </p:xfrm>
        <a:graphic>
          <a:graphicData uri="http://schemas.openxmlformats.org/presentationml/2006/ole">
            <mc:AlternateContent xmlns:mc="http://schemas.openxmlformats.org/markup-compatibility/2006">
              <mc:Choice xmlns:v="urn:schemas-microsoft-com:vml" Requires="v">
                <p:oleObj spid="_x0000_s4179" name="Equation" r:id="rId11" imgW="431613" imgH="393529" progId="Equation.DSMT4">
                  <p:embed/>
                </p:oleObj>
              </mc:Choice>
              <mc:Fallback>
                <p:oleObj name="Equation" r:id="rId11" imgW="431613"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6463" y="4270376"/>
                        <a:ext cx="7096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12"/>
          <p:cNvGraphicFramePr>
            <a:graphicFrameLocks noChangeAspect="1"/>
          </p:cNvGraphicFramePr>
          <p:nvPr/>
        </p:nvGraphicFramePr>
        <p:xfrm>
          <a:off x="1766889" y="6048376"/>
          <a:ext cx="312737" cy="709613"/>
        </p:xfrm>
        <a:graphic>
          <a:graphicData uri="http://schemas.openxmlformats.org/presentationml/2006/ole">
            <mc:AlternateContent xmlns:mc="http://schemas.openxmlformats.org/markup-compatibility/2006">
              <mc:Choice xmlns:v="urn:schemas-microsoft-com:vml" Requires="v">
                <p:oleObj spid="_x0000_s4180" name="Equation" r:id="rId13" imgW="190417" imgH="431613" progId="Equation.DSMT4">
                  <p:embed/>
                </p:oleObj>
              </mc:Choice>
              <mc:Fallback>
                <p:oleObj name="Equation" r:id="rId13" imgW="190417" imgH="43161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6889" y="6048376"/>
                        <a:ext cx="31273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Arrow Connector 4"/>
          <p:cNvCxnSpPr/>
          <p:nvPr/>
        </p:nvCxnSpPr>
        <p:spPr>
          <a:xfrm flipH="1">
            <a:off x="1992313" y="5534026"/>
            <a:ext cx="21590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471" name="Object 15"/>
          <p:cNvGraphicFramePr>
            <a:graphicFrameLocks noChangeAspect="1"/>
          </p:cNvGraphicFramePr>
          <p:nvPr/>
        </p:nvGraphicFramePr>
        <p:xfrm>
          <a:off x="4194175" y="4405313"/>
          <a:ext cx="896938" cy="374650"/>
        </p:xfrm>
        <a:graphic>
          <a:graphicData uri="http://schemas.openxmlformats.org/presentationml/2006/ole">
            <mc:AlternateContent xmlns:mc="http://schemas.openxmlformats.org/markup-compatibility/2006">
              <mc:Choice xmlns:v="urn:schemas-microsoft-com:vml" Requires="v">
                <p:oleObj spid="_x0000_s4181" name="Equation" r:id="rId15" imgW="545863" imgH="228501" progId="Equation.DSMT4">
                  <p:embed/>
                </p:oleObj>
              </mc:Choice>
              <mc:Fallback>
                <p:oleObj name="Equation" r:id="rId15" imgW="545863"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4175" y="4405313"/>
                        <a:ext cx="8969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Straight Arrow Connector 16"/>
          <p:cNvCxnSpPr/>
          <p:nvPr/>
        </p:nvCxnSpPr>
        <p:spPr>
          <a:xfrm>
            <a:off x="3152776" y="4584700"/>
            <a:ext cx="906463"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91582" y="2113327"/>
            <a:ext cx="2579552" cy="646331"/>
          </a:xfrm>
          <a:prstGeom prst="rect">
            <a:avLst/>
          </a:prstGeom>
          <a:noFill/>
        </p:spPr>
        <p:txBody>
          <a:bodyPr wrap="none">
            <a:spAutoFit/>
          </a:bodyPr>
          <a:lstStyle/>
          <a:p>
            <a:pPr algn="just">
              <a:defRPr/>
            </a:pPr>
            <a:r>
              <a:rPr lang="tr-TR" dirty="0">
                <a:solidFill>
                  <a:schemeClr val="bg1"/>
                </a:solidFill>
              </a:rPr>
              <a:t>Fazör diyagramı</a:t>
            </a:r>
          </a:p>
          <a:p>
            <a:pPr algn="just">
              <a:defRPr/>
            </a:pPr>
            <a:r>
              <a:rPr lang="tr-TR" dirty="0">
                <a:solidFill>
                  <a:schemeClr val="bg1"/>
                </a:solidFill>
              </a:rPr>
              <a:t>(Yıldız kümesi diyagramı)</a:t>
            </a:r>
          </a:p>
        </p:txBody>
      </p:sp>
      <p:cxnSp>
        <p:nvCxnSpPr>
          <p:cNvPr id="14" name="Straight Arrow Connector 13"/>
          <p:cNvCxnSpPr/>
          <p:nvPr/>
        </p:nvCxnSpPr>
        <p:spPr>
          <a:xfrm flipV="1">
            <a:off x="8850313" y="3576638"/>
            <a:ext cx="431800" cy="946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5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91"/>
                                        </p:tgtEl>
                                        <p:attrNameLst>
                                          <p:attrName>style.visibility</p:attrName>
                                        </p:attrNameLst>
                                      </p:cBhvr>
                                      <p:to>
                                        <p:strVal val="visible"/>
                                      </p:to>
                                    </p:set>
                                    <p:animEffect transition="in" filter="blinds(horizontal)">
                                      <p:cBhvr>
                                        <p:cTn id="7" dur="500"/>
                                        <p:tgtEl>
                                          <p:spTgt spid="246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93"/>
                                        </p:tgtEl>
                                        <p:attrNameLst>
                                          <p:attrName>style.visibility</p:attrName>
                                        </p:attrNameLst>
                                      </p:cBhvr>
                                      <p:to>
                                        <p:strVal val="visible"/>
                                      </p:to>
                                    </p:set>
                                    <p:animEffect transition="in" filter="blinds(horizontal)">
                                      <p:cBhvr>
                                        <p:cTn id="12" dur="500"/>
                                        <p:tgtEl>
                                          <p:spTgt spid="246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07157" y="408434"/>
            <a:ext cx="7886700" cy="1325563"/>
          </a:xfrm>
        </p:spPr>
        <p:txBody>
          <a:bodyPr>
            <a:normAutofit/>
          </a:bodyPr>
          <a:lstStyle/>
          <a:p>
            <a:pPr marL="838200" indent="-838200">
              <a:defRPr/>
            </a:pPr>
            <a:r>
              <a:rPr lang="tr-TR" altLang="tr-TR" dirty="0"/>
              <a:t>MPSK</a:t>
            </a:r>
          </a:p>
        </p:txBody>
      </p:sp>
      <p:sp>
        <p:nvSpPr>
          <p:cNvPr id="20483" name="Rectangle 6"/>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0484" name="Object 5"/>
          <p:cNvGraphicFramePr>
            <a:graphicFrameLocks noChangeAspect="1"/>
          </p:cNvGraphicFramePr>
          <p:nvPr>
            <p:extLst>
              <p:ext uri="{D42A27DB-BD31-4B8C-83A1-F6EECF244321}">
                <p14:modId xmlns:p14="http://schemas.microsoft.com/office/powerpoint/2010/main" val="3720525098"/>
              </p:ext>
            </p:extLst>
          </p:nvPr>
        </p:nvGraphicFramePr>
        <p:xfrm>
          <a:off x="1038225" y="1930185"/>
          <a:ext cx="4716463" cy="735013"/>
        </p:xfrm>
        <a:graphic>
          <a:graphicData uri="http://schemas.openxmlformats.org/presentationml/2006/ole">
            <mc:AlternateContent xmlns:mc="http://schemas.openxmlformats.org/markup-compatibility/2006">
              <mc:Choice xmlns:v="urn:schemas-microsoft-com:vml" Requires="v">
                <p:oleObj spid="_x0000_s5209" name="Equation" r:id="rId3" imgW="3111500" imgH="482600" progId="Equation.DSMT4">
                  <p:embed/>
                </p:oleObj>
              </mc:Choice>
              <mc:Fallback>
                <p:oleObj name="Equation" r:id="rId3" imgW="31115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1930185"/>
                        <a:ext cx="4716463" cy="7350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8"/>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5" name="Object 7"/>
          <p:cNvGraphicFramePr>
            <a:graphicFrameLocks noChangeAspect="1"/>
          </p:cNvGraphicFramePr>
          <p:nvPr>
            <p:extLst>
              <p:ext uri="{D42A27DB-BD31-4B8C-83A1-F6EECF244321}">
                <p14:modId xmlns:p14="http://schemas.microsoft.com/office/powerpoint/2010/main" val="3903966782"/>
              </p:ext>
            </p:extLst>
          </p:nvPr>
        </p:nvGraphicFramePr>
        <p:xfrm>
          <a:off x="1038225" y="2867819"/>
          <a:ext cx="5184775" cy="636588"/>
        </p:xfrm>
        <a:graphic>
          <a:graphicData uri="http://schemas.openxmlformats.org/presentationml/2006/ole">
            <mc:AlternateContent xmlns:mc="http://schemas.openxmlformats.org/markup-compatibility/2006">
              <mc:Choice xmlns:v="urn:schemas-microsoft-com:vml" Requires="v">
                <p:oleObj spid="_x0000_s5210" name="Equation" r:id="rId5" imgW="3949700" imgH="482600" progId="Equation.DSMT4">
                  <p:embed/>
                </p:oleObj>
              </mc:Choice>
              <mc:Fallback>
                <p:oleObj name="Equation" r:id="rId5" imgW="39497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225" y="2867819"/>
                        <a:ext cx="5184775" cy="6365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Rectangle 10"/>
          <p:cNvSpPr>
            <a:spLocks noChangeArrowheads="1"/>
          </p:cNvSpPr>
          <p:nvPr/>
        </p:nvSpPr>
        <p:spPr bwMode="auto">
          <a:xfrm>
            <a:off x="1524001" y="2763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7" name="Object 9"/>
          <p:cNvGraphicFramePr>
            <a:graphicFrameLocks noChangeAspect="1"/>
          </p:cNvGraphicFramePr>
          <p:nvPr/>
        </p:nvGraphicFramePr>
        <p:xfrm>
          <a:off x="1847850" y="3573463"/>
          <a:ext cx="3671888" cy="1338262"/>
        </p:xfrm>
        <a:graphic>
          <a:graphicData uri="http://schemas.openxmlformats.org/presentationml/2006/ole">
            <mc:AlternateContent xmlns:mc="http://schemas.openxmlformats.org/markup-compatibility/2006">
              <mc:Choice xmlns:v="urn:schemas-microsoft-com:vml" Requires="v">
                <p:oleObj spid="_x0000_s5211" name="Equation" r:id="rId7" imgW="2641600" imgH="965200" progId="Equation.DSMT4">
                  <p:embed/>
                </p:oleObj>
              </mc:Choice>
              <mc:Fallback>
                <p:oleObj name="Equation" r:id="rId7" imgW="2641600" imgH="965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850" y="3573463"/>
                        <a:ext cx="3671888" cy="1338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12"/>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9" name="Object 11"/>
          <p:cNvGraphicFramePr>
            <a:graphicFrameLocks noChangeAspect="1"/>
          </p:cNvGraphicFramePr>
          <p:nvPr>
            <p:extLst>
              <p:ext uri="{D42A27DB-BD31-4B8C-83A1-F6EECF244321}">
                <p14:modId xmlns:p14="http://schemas.microsoft.com/office/powerpoint/2010/main" val="817185048"/>
              </p:ext>
            </p:extLst>
          </p:nvPr>
        </p:nvGraphicFramePr>
        <p:xfrm>
          <a:off x="2152650" y="5157788"/>
          <a:ext cx="3168650" cy="373062"/>
        </p:xfrm>
        <a:graphic>
          <a:graphicData uri="http://schemas.openxmlformats.org/presentationml/2006/ole">
            <mc:AlternateContent xmlns:mc="http://schemas.openxmlformats.org/markup-compatibility/2006">
              <mc:Choice xmlns:v="urn:schemas-microsoft-com:vml" Requires="v">
                <p:oleObj spid="_x0000_s5212" name="Equation" r:id="rId9" imgW="2184400" imgH="254000" progId="Equation.DSMT4">
                  <p:embed/>
                </p:oleObj>
              </mc:Choice>
              <mc:Fallback>
                <p:oleObj name="Equation" r:id="rId9" imgW="21844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0" y="5157788"/>
                        <a:ext cx="3168650" cy="373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14"/>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21" name="Object 13"/>
          <p:cNvGraphicFramePr>
            <a:graphicFrameLocks noChangeAspect="1"/>
          </p:cNvGraphicFramePr>
          <p:nvPr/>
        </p:nvGraphicFramePr>
        <p:xfrm>
          <a:off x="8040689" y="2133601"/>
          <a:ext cx="1150937" cy="396875"/>
        </p:xfrm>
        <a:graphic>
          <a:graphicData uri="http://schemas.openxmlformats.org/presentationml/2006/ole">
            <mc:AlternateContent xmlns:mc="http://schemas.openxmlformats.org/markup-compatibility/2006">
              <mc:Choice xmlns:v="urn:schemas-microsoft-com:vml" Requires="v">
                <p:oleObj spid="_x0000_s5213" name="Equation" r:id="rId11" imgW="800100" imgH="279400" progId="Equation.DSMT4">
                  <p:embed/>
                </p:oleObj>
              </mc:Choice>
              <mc:Fallback>
                <p:oleObj name="Equation" r:id="rId11" imgW="800100" imgH="279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689" y="2133601"/>
                        <a:ext cx="1150937"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Rectangle 16"/>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23" name="Object 15"/>
          <p:cNvGraphicFramePr>
            <a:graphicFrameLocks noChangeAspect="1"/>
          </p:cNvGraphicFramePr>
          <p:nvPr/>
        </p:nvGraphicFramePr>
        <p:xfrm>
          <a:off x="7821613" y="2781300"/>
          <a:ext cx="2076450" cy="1943100"/>
        </p:xfrm>
        <a:graphic>
          <a:graphicData uri="http://schemas.openxmlformats.org/presentationml/2006/ole">
            <mc:AlternateContent xmlns:mc="http://schemas.openxmlformats.org/markup-compatibility/2006">
              <mc:Choice xmlns:v="urn:schemas-microsoft-com:vml" Requires="v">
                <p:oleObj spid="_x0000_s5214" name="SmartDraw" r:id="rId13" imgW="2275332" imgH="2129028" progId="SmartDraw.2">
                  <p:embed/>
                </p:oleObj>
              </mc:Choice>
              <mc:Fallback>
                <p:oleObj name="SmartDraw" r:id="rId13" imgW="2275332" imgH="2129028" progId="SmartDraw.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1613" y="2781300"/>
                        <a:ext cx="2076450" cy="19431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4"/>
          <p:cNvGraphicFramePr>
            <a:graphicFrameLocks noChangeAspect="1"/>
          </p:cNvGraphicFramePr>
          <p:nvPr>
            <p:extLst>
              <p:ext uri="{D42A27DB-BD31-4B8C-83A1-F6EECF244321}">
                <p14:modId xmlns:p14="http://schemas.microsoft.com/office/powerpoint/2010/main" val="1832377533"/>
              </p:ext>
            </p:extLst>
          </p:nvPr>
        </p:nvGraphicFramePr>
        <p:xfrm>
          <a:off x="6341297" y="2106905"/>
          <a:ext cx="1079500" cy="439737"/>
        </p:xfrm>
        <a:graphic>
          <a:graphicData uri="http://schemas.openxmlformats.org/presentationml/2006/ole">
            <mc:AlternateContent xmlns:mc="http://schemas.openxmlformats.org/markup-compatibility/2006">
              <mc:Choice xmlns:v="urn:schemas-microsoft-com:vml" Requires="v">
                <p:oleObj spid="_x0000_s5215" name="Equation" r:id="rId15" imgW="558800" imgH="228600" progId="Equation.DSMT4">
                  <p:embed/>
                </p:oleObj>
              </mc:Choice>
              <mc:Fallback>
                <p:oleObj name="Equation" r:id="rId15" imgW="5588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1297" y="2106905"/>
                        <a:ext cx="10795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2279577" y="5877272"/>
            <a:ext cx="846707" cy="369332"/>
          </a:xfrm>
          <a:prstGeom prst="rect">
            <a:avLst/>
          </a:prstGeom>
        </p:spPr>
        <p:txBody>
          <a:bodyPr wrap="none">
            <a:spAutoFit/>
          </a:bodyPr>
          <a:lstStyle/>
          <a:p>
            <a:pPr>
              <a:defRPr/>
            </a:pPr>
            <a:r>
              <a:rPr lang="tr-TR" dirty="0">
                <a:solidFill>
                  <a:schemeClr val="bg1"/>
                </a:solidFill>
              </a:rPr>
              <a:t>Eş fazlı</a:t>
            </a:r>
          </a:p>
        </p:txBody>
      </p:sp>
      <p:sp>
        <p:nvSpPr>
          <p:cNvPr id="17" name="Rectangle 16"/>
          <p:cNvSpPr/>
          <p:nvPr/>
        </p:nvSpPr>
        <p:spPr>
          <a:xfrm>
            <a:off x="3782728" y="5877272"/>
            <a:ext cx="947695" cy="369332"/>
          </a:xfrm>
          <a:prstGeom prst="rect">
            <a:avLst/>
          </a:prstGeom>
        </p:spPr>
        <p:txBody>
          <a:bodyPr wrap="none">
            <a:spAutoFit/>
          </a:bodyPr>
          <a:lstStyle/>
          <a:p>
            <a:pPr>
              <a:defRPr/>
            </a:pPr>
            <a:r>
              <a:rPr lang="tr-TR" dirty="0">
                <a:solidFill>
                  <a:schemeClr val="bg1"/>
                </a:solidFill>
              </a:rPr>
              <a:t>Dik fazlı</a:t>
            </a:r>
          </a:p>
        </p:txBody>
      </p:sp>
      <p:cxnSp>
        <p:nvCxnSpPr>
          <p:cNvPr id="4" name="Straight Arrow Connector 3"/>
          <p:cNvCxnSpPr>
            <a:endCxn id="23" idx="0"/>
          </p:cNvCxnSpPr>
          <p:nvPr/>
        </p:nvCxnSpPr>
        <p:spPr>
          <a:xfrm>
            <a:off x="5016500" y="5356225"/>
            <a:ext cx="10350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48433" y="6225573"/>
            <a:ext cx="1807226" cy="369332"/>
          </a:xfrm>
          <a:prstGeom prst="rect">
            <a:avLst/>
          </a:prstGeom>
        </p:spPr>
        <p:txBody>
          <a:bodyPr wrap="none">
            <a:spAutoFit/>
          </a:bodyPr>
          <a:lstStyle/>
          <a:p>
            <a:pPr>
              <a:defRPr/>
            </a:pPr>
            <a:r>
              <a:rPr lang="tr-TR" dirty="0">
                <a:solidFill>
                  <a:schemeClr val="bg1"/>
                </a:solidFill>
              </a:rPr>
              <a:t>Dikgen taşıyıcılar</a:t>
            </a:r>
          </a:p>
        </p:txBody>
      </p:sp>
      <p:sp>
        <p:nvSpPr>
          <p:cNvPr id="24" name="TextBox 23"/>
          <p:cNvSpPr txBox="1"/>
          <p:nvPr/>
        </p:nvSpPr>
        <p:spPr>
          <a:xfrm>
            <a:off x="7980944" y="4699973"/>
            <a:ext cx="2579552" cy="369332"/>
          </a:xfrm>
          <a:prstGeom prst="rect">
            <a:avLst/>
          </a:prstGeom>
          <a:noFill/>
        </p:spPr>
        <p:txBody>
          <a:bodyPr wrap="none">
            <a:spAutoFit/>
          </a:bodyPr>
          <a:lstStyle/>
          <a:p>
            <a:pPr algn="just">
              <a:defRPr/>
            </a:pPr>
            <a:r>
              <a:rPr lang="tr-TR" dirty="0">
                <a:solidFill>
                  <a:schemeClr val="bg1"/>
                </a:solidFill>
              </a:rPr>
              <a:t>(Yıldız kümesi diyagramı)</a:t>
            </a:r>
          </a:p>
        </p:txBody>
      </p:sp>
      <mc:AlternateContent xmlns:mc="http://schemas.openxmlformats.org/markup-compatibility/2006">
        <mc:Choice xmlns:a14="http://schemas.microsoft.com/office/drawing/2010/main" Requires="a14">
          <p:sp>
            <p:nvSpPr>
              <p:cNvPr id="3" name="Metin kutusu 2"/>
              <p:cNvSpPr txBox="1"/>
              <p:nvPr/>
            </p:nvSpPr>
            <p:spPr>
              <a:xfrm>
                <a:off x="8291726" y="5912795"/>
                <a:ext cx="1606337" cy="62555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tr-TR" i="1" smtClean="0">
                          <a:solidFill>
                            <a:schemeClr val="bg1"/>
                          </a:solidFill>
                          <a:latin typeface="Cambria Math" panose="02040503050406030204" pitchFamily="18" charset="0"/>
                          <a:ea typeface="Cambria Math" panose="02040503050406030204" pitchFamily="18" charset="0"/>
                        </a:rPr>
                        <m:t>𝜃</m:t>
                      </m:r>
                      <m:r>
                        <a:rPr lang="tr-TR" b="0" i="1" smtClean="0">
                          <a:solidFill>
                            <a:schemeClr val="bg1"/>
                          </a:solidFill>
                          <a:latin typeface="Cambria Math" panose="02040503050406030204" pitchFamily="18" charset="0"/>
                          <a:ea typeface="Cambria Math" panose="02040503050406030204" pitchFamily="18" charset="0"/>
                        </a:rPr>
                        <m:t>=</m:t>
                      </m:r>
                      <m:sSup>
                        <m:sSupPr>
                          <m:ctrlPr>
                            <a:rPr lang="tr-TR" b="0" i="1" smtClean="0">
                              <a:solidFill>
                                <a:schemeClr val="bg1"/>
                              </a:solidFill>
                              <a:latin typeface="Cambria Math" panose="02040503050406030204" pitchFamily="18" charset="0"/>
                              <a:ea typeface="Cambria Math" panose="02040503050406030204" pitchFamily="18" charset="0"/>
                            </a:rPr>
                          </m:ctrlPr>
                        </m:sSupPr>
                        <m:e>
                          <m:r>
                            <a:rPr lang="tr-TR" i="1">
                              <a:solidFill>
                                <a:schemeClr val="bg1"/>
                              </a:solidFill>
                              <a:latin typeface="Cambria Math" panose="02040503050406030204" pitchFamily="18" charset="0"/>
                              <a:ea typeface="Cambria Math" panose="02040503050406030204" pitchFamily="18" charset="0"/>
                            </a:rPr>
                            <m:t>𝑡𝑎𝑛</m:t>
                          </m:r>
                        </m:e>
                        <m:sup>
                          <m:r>
                            <a:rPr lang="tr-TR" b="0" i="1" smtClean="0">
                              <a:solidFill>
                                <a:schemeClr val="bg1"/>
                              </a:solidFill>
                              <a:latin typeface="Cambria Math" panose="02040503050406030204" pitchFamily="18" charset="0"/>
                              <a:ea typeface="Cambria Math" panose="02040503050406030204" pitchFamily="18" charset="0"/>
                            </a:rPr>
                            <m:t>−1</m:t>
                          </m:r>
                        </m:sup>
                      </m:sSup>
                      <m:d>
                        <m:dPr>
                          <m:ctrlPr>
                            <a:rPr lang="tr-TR" b="0" i="1" smtClean="0">
                              <a:solidFill>
                                <a:schemeClr val="bg1"/>
                              </a:solidFill>
                              <a:latin typeface="Cambria Math" panose="02040503050406030204" pitchFamily="18" charset="0"/>
                              <a:ea typeface="Cambria Math" panose="02040503050406030204" pitchFamily="18" charset="0"/>
                            </a:rPr>
                          </m:ctrlPr>
                        </m:dPr>
                        <m:e>
                          <m:f>
                            <m:fPr>
                              <m:ctrlPr>
                                <a:rPr lang="tr-TR" b="0" i="1" smtClean="0">
                                  <a:solidFill>
                                    <a:schemeClr val="bg1"/>
                                  </a:solidFill>
                                  <a:latin typeface="Cambria Math" panose="02040503050406030204" pitchFamily="18" charset="0"/>
                                  <a:ea typeface="Cambria Math" panose="02040503050406030204" pitchFamily="18" charset="0"/>
                                </a:rPr>
                              </m:ctrlPr>
                            </m:fPr>
                            <m:num>
                              <m:sSub>
                                <m:sSubPr>
                                  <m:ctrlPr>
                                    <a:rPr lang="tr-TR" b="0" i="1" smtClean="0">
                                      <a:solidFill>
                                        <a:schemeClr val="bg1"/>
                                      </a:solidFill>
                                      <a:latin typeface="Cambria Math" panose="02040503050406030204" pitchFamily="18" charset="0"/>
                                      <a:ea typeface="Cambria Math" panose="02040503050406030204" pitchFamily="18" charset="0"/>
                                    </a:rPr>
                                  </m:ctrlPr>
                                </m:sSubPr>
                                <m:e>
                                  <m:r>
                                    <a:rPr lang="tr-TR" b="0" i="1" smtClean="0">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𝑄</m:t>
                                  </m:r>
                                </m:sub>
                              </m:sSub>
                            </m:num>
                            <m:den>
                              <m:sSub>
                                <m:sSubPr>
                                  <m:ctrlPr>
                                    <a:rPr lang="tr-TR" i="1">
                                      <a:solidFill>
                                        <a:schemeClr val="bg1"/>
                                      </a:solidFill>
                                      <a:latin typeface="Cambria Math" panose="02040503050406030204" pitchFamily="18" charset="0"/>
                                      <a:ea typeface="Cambria Math" panose="02040503050406030204" pitchFamily="18" charset="0"/>
                                    </a:rPr>
                                  </m:ctrlPr>
                                </m:sSubPr>
                                <m:e>
                                  <m:r>
                                    <a:rPr lang="tr-TR" i="1">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𝐼</m:t>
                                  </m:r>
                                </m:sub>
                              </m:sSub>
                            </m:den>
                          </m:f>
                        </m:e>
                      </m:d>
                    </m:oMath>
                  </m:oMathPara>
                </a14:m>
                <a:endParaRPr lang="tr-TR" dirty="0">
                  <a:solidFill>
                    <a:schemeClr val="bg1"/>
                  </a:solidFill>
                </a:endParaRPr>
              </a:p>
            </p:txBody>
          </p:sp>
        </mc:Choice>
        <mc:Fallback>
          <p:sp>
            <p:nvSpPr>
              <p:cNvPr id="3" name="Metin kutusu 2"/>
              <p:cNvSpPr txBox="1">
                <a:spLocks noRot="1" noChangeAspect="1" noMove="1" noResize="1" noEditPoints="1" noAdjustHandles="1" noChangeArrowheads="1" noChangeShapeType="1" noTextEdit="1"/>
              </p:cNvSpPr>
              <p:nvPr/>
            </p:nvSpPr>
            <p:spPr>
              <a:xfrm>
                <a:off x="8291726" y="5912795"/>
                <a:ext cx="1606337" cy="625556"/>
              </a:xfrm>
              <a:prstGeom prst="rect">
                <a:avLst/>
              </a:prstGeom>
              <a:blipFill rotWithShape="0">
                <a:blip r:embed="rId17"/>
                <a:stretch>
                  <a:fillRect/>
                </a:stretch>
              </a:blipFill>
            </p:spPr>
            <p:txBody>
              <a:bodyPr/>
              <a:lstStyle/>
              <a:p>
                <a:r>
                  <a:rPr lang="tr-TR">
                    <a:noFill/>
                  </a:rPr>
                  <a:t> </a:t>
                </a:r>
              </a:p>
            </p:txBody>
          </p:sp>
        </mc:Fallback>
      </mc:AlternateContent>
      <p:sp>
        <p:nvSpPr>
          <p:cNvPr id="5" name="Metin kutusu 4"/>
          <p:cNvSpPr txBox="1"/>
          <p:nvPr/>
        </p:nvSpPr>
        <p:spPr>
          <a:xfrm>
            <a:off x="3888154" y="5165049"/>
            <a:ext cx="216000" cy="324000"/>
          </a:xfrm>
          <a:prstGeom prst="rect">
            <a:avLst/>
          </a:prstGeom>
          <a:solidFill>
            <a:schemeClr val="tx1"/>
          </a:solidFill>
        </p:spPr>
        <p:txBody>
          <a:bodyPr wrap="square" rtlCol="0">
            <a:spAutoFit/>
          </a:bodyPr>
          <a:lstStyle/>
          <a:p>
            <a:r>
              <a:rPr lang="tr-TR" dirty="0" smtClean="0">
                <a:solidFill>
                  <a:schemeClr val="bg1"/>
                </a:solidFill>
              </a:rPr>
              <a:t>-</a:t>
            </a:r>
            <a:endParaRPr lang="tr-TR" dirty="0">
              <a:solidFill>
                <a:schemeClr val="bg1"/>
              </a:solidFill>
            </a:endParaRPr>
          </a:p>
        </p:txBody>
      </p:sp>
      <mc:AlternateContent xmlns:mc="http://schemas.openxmlformats.org/markup-compatibility/2006">
        <mc:Choice xmlns:a14="http://schemas.microsoft.com/office/drawing/2010/main" Requires="a14">
          <p:sp>
            <p:nvSpPr>
              <p:cNvPr id="25" name="Metin kutusu 24"/>
              <p:cNvSpPr txBox="1"/>
              <p:nvPr/>
            </p:nvSpPr>
            <p:spPr>
              <a:xfrm>
                <a:off x="8365414" y="5236659"/>
                <a:ext cx="1396344" cy="563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ea typeface="Cambria Math" panose="02040503050406030204" pitchFamily="18" charset="0"/>
                        </a:rPr>
                        <m:t>𝐴</m:t>
                      </m:r>
                      <m:r>
                        <a:rPr lang="tr-TR" b="0" i="1" smtClean="0">
                          <a:solidFill>
                            <a:schemeClr val="bg1"/>
                          </a:solidFill>
                          <a:latin typeface="Cambria Math" panose="02040503050406030204" pitchFamily="18" charset="0"/>
                          <a:ea typeface="Cambria Math" panose="02040503050406030204" pitchFamily="18" charset="0"/>
                        </a:rPr>
                        <m:t>=</m:t>
                      </m:r>
                      <m:rad>
                        <m:radPr>
                          <m:degHide m:val="on"/>
                          <m:ctrlPr>
                            <a:rPr lang="tr-TR" b="0" i="1" smtClean="0">
                              <a:solidFill>
                                <a:schemeClr val="bg1"/>
                              </a:solidFill>
                              <a:latin typeface="Cambria Math" panose="02040503050406030204" pitchFamily="18" charset="0"/>
                              <a:ea typeface="Cambria Math" panose="02040503050406030204" pitchFamily="18" charset="0"/>
                            </a:rPr>
                          </m:ctrlPr>
                        </m:radPr>
                        <m:deg/>
                        <m:e>
                          <m:sSubSup>
                            <m:sSubSupPr>
                              <m:ctrlPr>
                                <a:rPr lang="tr-TR" b="0" i="1" smtClean="0">
                                  <a:solidFill>
                                    <a:schemeClr val="bg1"/>
                                  </a:solidFill>
                                  <a:latin typeface="Cambria Math" panose="02040503050406030204" pitchFamily="18" charset="0"/>
                                  <a:ea typeface="Cambria Math" panose="02040503050406030204" pitchFamily="18" charset="0"/>
                                </a:rPr>
                              </m:ctrlPr>
                            </m:sSubSupPr>
                            <m:e>
                              <m:r>
                                <a:rPr lang="tr-TR" b="0" i="1" smtClean="0">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𝐼</m:t>
                              </m:r>
                            </m:sub>
                            <m:sup>
                              <m:r>
                                <a:rPr lang="tr-TR" b="0" i="1" smtClean="0">
                                  <a:solidFill>
                                    <a:schemeClr val="bg1"/>
                                  </a:solidFill>
                                  <a:latin typeface="Cambria Math" panose="02040503050406030204" pitchFamily="18" charset="0"/>
                                  <a:ea typeface="Cambria Math" panose="02040503050406030204" pitchFamily="18" charset="0"/>
                                </a:rPr>
                                <m:t>2</m:t>
                              </m:r>
                            </m:sup>
                          </m:sSubSup>
                          <m:r>
                            <a:rPr lang="tr-TR" b="0" i="1" smtClean="0">
                              <a:solidFill>
                                <a:schemeClr val="bg1"/>
                              </a:solidFill>
                              <a:latin typeface="Cambria Math" panose="02040503050406030204" pitchFamily="18" charset="0"/>
                              <a:ea typeface="Cambria Math" panose="02040503050406030204" pitchFamily="18" charset="0"/>
                            </a:rPr>
                            <m:t>+</m:t>
                          </m:r>
                          <m:sSubSup>
                            <m:sSubSupPr>
                              <m:ctrlPr>
                                <a:rPr lang="tr-TR" i="1">
                                  <a:solidFill>
                                    <a:schemeClr val="bg1"/>
                                  </a:solidFill>
                                  <a:latin typeface="Cambria Math" panose="02040503050406030204" pitchFamily="18" charset="0"/>
                                  <a:ea typeface="Cambria Math" panose="02040503050406030204" pitchFamily="18" charset="0"/>
                                </a:rPr>
                              </m:ctrlPr>
                            </m:sSubSupPr>
                            <m:e>
                              <m:r>
                                <a:rPr lang="tr-TR" i="1">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𝑄</m:t>
                              </m:r>
                            </m:sub>
                            <m:sup>
                              <m:r>
                                <a:rPr lang="tr-TR" i="1">
                                  <a:solidFill>
                                    <a:schemeClr val="bg1"/>
                                  </a:solidFill>
                                  <a:latin typeface="Cambria Math" panose="02040503050406030204" pitchFamily="18" charset="0"/>
                                  <a:ea typeface="Cambria Math" panose="02040503050406030204" pitchFamily="18" charset="0"/>
                                </a:rPr>
                                <m:t>2</m:t>
                              </m:r>
                            </m:sup>
                          </m:sSubSup>
                        </m:e>
                      </m:rad>
                    </m:oMath>
                  </m:oMathPara>
                </a14:m>
                <a:endParaRPr lang="tr-TR" dirty="0">
                  <a:solidFill>
                    <a:schemeClr val="bg1"/>
                  </a:solidFill>
                </a:endParaRPr>
              </a:p>
            </p:txBody>
          </p:sp>
        </mc:Choice>
        <mc:Fallback>
          <p:sp>
            <p:nvSpPr>
              <p:cNvPr id="25" name="Metin kutusu 24"/>
              <p:cNvSpPr txBox="1">
                <a:spLocks noRot="1" noChangeAspect="1" noMove="1" noResize="1" noEditPoints="1" noAdjustHandles="1" noChangeArrowheads="1" noChangeShapeType="1" noTextEdit="1"/>
              </p:cNvSpPr>
              <p:nvPr/>
            </p:nvSpPr>
            <p:spPr>
              <a:xfrm>
                <a:off x="8365414" y="5236659"/>
                <a:ext cx="1396344" cy="563680"/>
              </a:xfrm>
              <a:prstGeom prst="rect">
                <a:avLst/>
              </a:prstGeom>
              <a:blipFill rotWithShape="0">
                <a:blip r:embed="rId18"/>
                <a:stretch>
                  <a:fillRect b="-2174"/>
                </a:stretch>
              </a:blipFill>
            </p:spPr>
            <p:txBody>
              <a:bodyPr/>
              <a:lstStyle/>
              <a:p>
                <a:r>
                  <a:rPr lang="tr-TR">
                    <a:noFill/>
                  </a:rPr>
                  <a:t> </a:t>
                </a:r>
              </a:p>
            </p:txBody>
          </p:sp>
        </mc:Fallback>
      </mc:AlternateContent>
      <p:cxnSp>
        <p:nvCxnSpPr>
          <p:cNvPr id="20" name="Straight Arrow Connector 19"/>
          <p:cNvCxnSpPr>
            <a:endCxn id="23" idx="0"/>
          </p:cNvCxnSpPr>
          <p:nvPr/>
        </p:nvCxnSpPr>
        <p:spPr>
          <a:xfrm>
            <a:off x="3700464" y="5343525"/>
            <a:ext cx="2351087" cy="88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15"/>
                                        </p:tgtEl>
                                        <p:attrNameLst>
                                          <p:attrName>style.visibility</p:attrName>
                                        </p:attrNameLst>
                                      </p:cBhvr>
                                      <p:to>
                                        <p:strVal val="visible"/>
                                      </p:to>
                                    </p:set>
                                    <p:animEffect transition="in" filter="blinds(horizontal)">
                                      <p:cBhvr>
                                        <p:cTn id="7" dur="500"/>
                                        <p:tgtEl>
                                          <p:spTgt spid="247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7"/>
                                        </p:tgtEl>
                                        <p:attrNameLst>
                                          <p:attrName>style.visibility</p:attrName>
                                        </p:attrNameLst>
                                      </p:cBhvr>
                                      <p:to>
                                        <p:strVal val="visible"/>
                                      </p:to>
                                    </p:set>
                                    <p:animEffect transition="in" filter="blinds(horizontal)">
                                      <p:cBhvr>
                                        <p:cTn id="12" dur="500"/>
                                        <p:tgtEl>
                                          <p:spTgt spid="2478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9"/>
                                        </p:tgtEl>
                                        <p:attrNameLst>
                                          <p:attrName>style.visibility</p:attrName>
                                        </p:attrNameLst>
                                      </p:cBhvr>
                                      <p:to>
                                        <p:strVal val="visible"/>
                                      </p:to>
                                    </p:set>
                                    <p:animEffect transition="in" filter="blinds(horizontal)">
                                      <p:cBhvr>
                                        <p:cTn id="17" dur="500"/>
                                        <p:tgtEl>
                                          <p:spTgt spid="247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7821"/>
                                        </p:tgtEl>
                                        <p:attrNameLst>
                                          <p:attrName>style.visibility</p:attrName>
                                        </p:attrNameLst>
                                      </p:cBhvr>
                                      <p:to>
                                        <p:strVal val="visible"/>
                                      </p:to>
                                    </p:set>
                                    <p:animEffect transition="in" filter="blinds(horizontal)">
                                      <p:cBhvr>
                                        <p:cTn id="22" dur="500"/>
                                        <p:tgtEl>
                                          <p:spTgt spid="247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7823"/>
                                        </p:tgtEl>
                                        <p:attrNameLst>
                                          <p:attrName>style.visibility</p:attrName>
                                        </p:attrNameLst>
                                      </p:cBhvr>
                                      <p:to>
                                        <p:strVal val="visible"/>
                                      </p:to>
                                    </p:set>
                                    <p:animEffect transition="in" filter="blinds(horizontal)">
                                      <p:cBhvr>
                                        <p:cTn id="27" dur="500"/>
                                        <p:tgtEl>
                                          <p:spTgt spid="247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09537" y="422277"/>
            <a:ext cx="7886700" cy="1325563"/>
          </a:xfrm>
        </p:spPr>
        <p:txBody>
          <a:bodyPr/>
          <a:lstStyle/>
          <a:p>
            <a:pPr>
              <a:defRPr/>
            </a:pPr>
            <a:r>
              <a:rPr lang="tr-TR" altLang="tr-TR" dirty="0"/>
              <a:t>MPSK Alıcısı </a:t>
            </a:r>
          </a:p>
        </p:txBody>
      </p:sp>
      <p:pic>
        <p:nvPicPr>
          <p:cNvPr id="2150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137" y="2841626"/>
            <a:ext cx="7705725" cy="171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897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77" y="452586"/>
            <a:ext cx="7886700" cy="1325563"/>
          </a:xfrm>
        </p:spPr>
        <p:txBody>
          <a:bodyPr>
            <a:normAutofit/>
          </a:bodyPr>
          <a:lstStyle/>
          <a:p>
            <a:pPr>
              <a:defRPr/>
            </a:pPr>
            <a:r>
              <a:rPr lang="tr-TR" sz="3600" dirty="0" smtClean="0"/>
              <a:t>Modülasyon</a:t>
            </a:r>
            <a:endParaRPr lang="tr-TR" sz="3600" dirty="0"/>
          </a:p>
        </p:txBody>
      </p:sp>
      <p:sp>
        <p:nvSpPr>
          <p:cNvPr id="3" name="Content Placeholder 2"/>
          <p:cNvSpPr>
            <a:spLocks noGrp="1"/>
          </p:cNvSpPr>
          <p:nvPr>
            <p:ph idx="1"/>
          </p:nvPr>
        </p:nvSpPr>
        <p:spPr>
          <a:xfrm>
            <a:off x="2387446" y="1854200"/>
            <a:ext cx="7675350" cy="4351338"/>
          </a:xfrm>
        </p:spPr>
        <p:txBody>
          <a:bodyPr/>
          <a:lstStyle/>
          <a:p>
            <a:pPr algn="just">
              <a:spcAft>
                <a:spcPts val="0"/>
              </a:spcAft>
              <a:defRPr/>
            </a:pPr>
            <a:r>
              <a:rPr lang="tr-TR" sz="2000" dirty="0">
                <a:solidFill>
                  <a:schemeClr val="bg1"/>
                </a:solidFill>
              </a:rPr>
              <a:t>Bilgi işaretinin genellikle daha </a:t>
            </a:r>
            <a:r>
              <a:rPr lang="tr-TR" sz="2000" b="1" dirty="0">
                <a:solidFill>
                  <a:schemeClr val="bg1"/>
                </a:solidFill>
              </a:rPr>
              <a:t>uzak mesafelere gönderilebilmesi</a:t>
            </a:r>
            <a:r>
              <a:rPr lang="tr-TR" sz="2000" dirty="0">
                <a:solidFill>
                  <a:schemeClr val="bg1"/>
                </a:solidFill>
              </a:rPr>
              <a:t> için kendinden çok daha yüksek frekanslı bir taşıyıcının sinyal üzerine bindirilmesi işlemidir.</a:t>
            </a:r>
          </a:p>
          <a:p>
            <a:pPr algn="just">
              <a:spcAft>
                <a:spcPts val="0"/>
              </a:spcAft>
              <a:defRPr/>
            </a:pPr>
            <a:endParaRPr lang="tr-TR" sz="2000" dirty="0">
              <a:solidFill>
                <a:schemeClr val="bg1"/>
              </a:solidFill>
            </a:endParaRPr>
          </a:p>
          <a:p>
            <a:pPr>
              <a:spcAft>
                <a:spcPts val="0"/>
              </a:spcAft>
              <a:defRPr/>
            </a:pPr>
            <a:r>
              <a:rPr lang="tr-TR" sz="2000" dirty="0">
                <a:solidFill>
                  <a:schemeClr val="bg1"/>
                </a:solidFill>
              </a:rPr>
              <a:t>Modülasyon işlemi sırasında taşıyıcı sinyalin genlik, frekans, faz vb. gibi özellikleri, bilgi sinyaline değiştirilir.</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4021138"/>
            <a:ext cx="43957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4217989" y="5835650"/>
            <a:ext cx="1519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dirty="0">
                <a:solidFill>
                  <a:schemeClr val="bg1"/>
                </a:solidFill>
              </a:rPr>
              <a:t>Zaman uzayı</a:t>
            </a:r>
          </a:p>
        </p:txBody>
      </p:sp>
      <p:pic>
        <p:nvPicPr>
          <p:cNvPr id="410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3983039"/>
            <a:ext cx="1352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6"/>
          <p:cNvSpPr>
            <a:spLocks noChangeArrowheads="1"/>
          </p:cNvSpPr>
          <p:nvPr/>
        </p:nvSpPr>
        <p:spPr bwMode="auto">
          <a:xfrm>
            <a:off x="8134350" y="6011864"/>
            <a:ext cx="1633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dirty="0">
                <a:solidFill>
                  <a:schemeClr val="bg1"/>
                </a:solidFill>
              </a:rPr>
              <a:t>Frekans uzayı</a:t>
            </a:r>
          </a:p>
        </p:txBody>
      </p:sp>
    </p:spTree>
    <p:extLst>
      <p:ext uri="{BB962C8B-B14F-4D97-AF65-F5344CB8AC3E}">
        <p14:creationId xmlns:p14="http://schemas.microsoft.com/office/powerpoint/2010/main" val="353511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00012" y="355085"/>
            <a:ext cx="7886700" cy="1325563"/>
          </a:xfrm>
        </p:spPr>
        <p:txBody>
          <a:bodyPr/>
          <a:lstStyle/>
          <a:p>
            <a:pPr>
              <a:defRPr/>
            </a:pPr>
            <a:r>
              <a:rPr lang="tr-TR" altLang="tr-TR" dirty="0"/>
              <a:t>Örnek</a:t>
            </a:r>
          </a:p>
        </p:txBody>
      </p:sp>
      <p:pic>
        <p:nvPicPr>
          <p:cNvPr id="225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37" y="2029621"/>
            <a:ext cx="7129462" cy="842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2" name="Rectangle 7"/>
          <p:cNvSpPr>
            <a:spLocks noChangeArrowheads="1"/>
          </p:cNvSpPr>
          <p:nvPr/>
        </p:nvSpPr>
        <p:spPr bwMode="auto">
          <a:xfrm>
            <a:off x="1524001" y="1648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2" name="Object 6"/>
          <p:cNvGraphicFramePr>
            <a:graphicFrameLocks noChangeAspect="1"/>
          </p:cNvGraphicFramePr>
          <p:nvPr>
            <p:extLst>
              <p:ext uri="{D42A27DB-BD31-4B8C-83A1-F6EECF244321}">
                <p14:modId xmlns:p14="http://schemas.microsoft.com/office/powerpoint/2010/main" val="1738109209"/>
              </p:ext>
            </p:extLst>
          </p:nvPr>
        </p:nvGraphicFramePr>
        <p:xfrm>
          <a:off x="4216401" y="3503613"/>
          <a:ext cx="3695700" cy="3190875"/>
        </p:xfrm>
        <a:graphic>
          <a:graphicData uri="http://schemas.openxmlformats.org/presentationml/2006/ole">
            <mc:AlternateContent xmlns:mc="http://schemas.openxmlformats.org/markup-compatibility/2006">
              <mc:Choice xmlns:v="urn:schemas-microsoft-com:vml" Requires="v">
                <p:oleObj spid="_x0000_s6190" name="Equation" r:id="rId4" imgW="3924300" imgH="3378200" progId="Equation.DSMT4">
                  <p:embed/>
                </p:oleObj>
              </mc:Choice>
              <mc:Fallback>
                <p:oleObj name="Equation" r:id="rId4" imgW="3924300" imgH="3378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401" y="3503613"/>
                        <a:ext cx="3695700" cy="3190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9"/>
          <p:cNvSpPr>
            <a:spLocks noChangeArrowheads="1"/>
          </p:cNvSpPr>
          <p:nvPr/>
        </p:nvSpPr>
        <p:spPr bwMode="auto">
          <a:xfrm>
            <a:off x="1524001" y="2991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4" name="Object 8"/>
          <p:cNvGraphicFramePr>
            <a:graphicFrameLocks noChangeAspect="1"/>
          </p:cNvGraphicFramePr>
          <p:nvPr>
            <p:extLst>
              <p:ext uri="{D42A27DB-BD31-4B8C-83A1-F6EECF244321}">
                <p14:modId xmlns:p14="http://schemas.microsoft.com/office/powerpoint/2010/main" val="4199568617"/>
              </p:ext>
            </p:extLst>
          </p:nvPr>
        </p:nvGraphicFramePr>
        <p:xfrm>
          <a:off x="7375231" y="2935685"/>
          <a:ext cx="4352925" cy="504825"/>
        </p:xfrm>
        <a:graphic>
          <a:graphicData uri="http://schemas.openxmlformats.org/presentationml/2006/ole">
            <mc:AlternateContent xmlns:mc="http://schemas.openxmlformats.org/markup-compatibility/2006">
              <mc:Choice xmlns:v="urn:schemas-microsoft-com:vml" Requires="v">
                <p:oleObj spid="_x0000_s6191" name="Equation" r:id="rId6" imgW="4356100" imgH="508000" progId="Equation.DSMT4">
                  <p:embed/>
                </p:oleObj>
              </mc:Choice>
              <mc:Fallback>
                <p:oleObj name="Equation" r:id="rId6" imgW="4356100" imgH="508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31" y="2935685"/>
                        <a:ext cx="4352925"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11"/>
          <p:cNvSpPr>
            <a:spLocks noChangeArrowheads="1"/>
          </p:cNvSpPr>
          <p:nvPr/>
        </p:nvSpPr>
        <p:spPr bwMode="auto">
          <a:xfrm>
            <a:off x="1524001" y="2268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6" name="Object 10"/>
          <p:cNvGraphicFramePr>
            <a:graphicFrameLocks noChangeAspect="1"/>
          </p:cNvGraphicFramePr>
          <p:nvPr>
            <p:extLst>
              <p:ext uri="{D42A27DB-BD31-4B8C-83A1-F6EECF244321}">
                <p14:modId xmlns:p14="http://schemas.microsoft.com/office/powerpoint/2010/main" val="2441383443"/>
              </p:ext>
            </p:extLst>
          </p:nvPr>
        </p:nvGraphicFramePr>
        <p:xfrm>
          <a:off x="8252620" y="4273551"/>
          <a:ext cx="3671887" cy="2443162"/>
        </p:xfrm>
        <a:graphic>
          <a:graphicData uri="http://schemas.openxmlformats.org/presentationml/2006/ole">
            <mc:AlternateContent xmlns:mc="http://schemas.openxmlformats.org/markup-compatibility/2006">
              <mc:Choice xmlns:v="urn:schemas-microsoft-com:vml" Requires="v">
                <p:oleObj spid="_x0000_s6192" name="Equation" r:id="rId8" imgW="3048000" imgH="2032000" progId="Equation.DSMT4">
                  <p:embed/>
                </p:oleObj>
              </mc:Choice>
              <mc:Fallback>
                <p:oleObj name="Equation" r:id="rId8" imgW="3048000" imgH="2032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2620" y="4273551"/>
                        <a:ext cx="3671887" cy="24431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3"/>
          <p:cNvSpPr>
            <a:spLocks noChangeArrowheads="1"/>
          </p:cNvSpPr>
          <p:nvPr/>
        </p:nvSpPr>
        <p:spPr bwMode="auto">
          <a:xfrm>
            <a:off x="1524001" y="2163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8" name="Object 12"/>
          <p:cNvGraphicFramePr>
            <a:graphicFrameLocks noChangeAspect="1"/>
          </p:cNvGraphicFramePr>
          <p:nvPr>
            <p:extLst>
              <p:ext uri="{D42A27DB-BD31-4B8C-83A1-F6EECF244321}">
                <p14:modId xmlns:p14="http://schemas.microsoft.com/office/powerpoint/2010/main" val="3686106048"/>
              </p:ext>
            </p:extLst>
          </p:nvPr>
        </p:nvGraphicFramePr>
        <p:xfrm>
          <a:off x="261937" y="3372646"/>
          <a:ext cx="3781425" cy="2162175"/>
        </p:xfrm>
        <a:graphic>
          <a:graphicData uri="http://schemas.openxmlformats.org/presentationml/2006/ole">
            <mc:AlternateContent xmlns:mc="http://schemas.openxmlformats.org/markup-compatibility/2006">
              <mc:Choice xmlns:v="urn:schemas-microsoft-com:vml" Requires="v">
                <p:oleObj spid="_x0000_s6193" name="SmartDraw" r:id="rId10" imgW="4216908" imgH="2423160" progId="SmartDraw.2">
                  <p:embed/>
                </p:oleObj>
              </mc:Choice>
              <mc:Fallback>
                <p:oleObj name="SmartDraw" r:id="rId10" imgW="4216908" imgH="2423160" progId="SmartDraw.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937" y="3372646"/>
                        <a:ext cx="3781425" cy="2162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55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62"/>
                                        </p:tgtEl>
                                        <p:attrNameLst>
                                          <p:attrName>style.visibility</p:attrName>
                                        </p:attrNameLst>
                                      </p:cBhvr>
                                      <p:to>
                                        <p:strVal val="visible"/>
                                      </p:to>
                                    </p:set>
                                    <p:animEffect transition="in" filter="blinds(horizontal)">
                                      <p:cBhvr>
                                        <p:cTn id="7" dur="500"/>
                                        <p:tgtEl>
                                          <p:spTgt spid="249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blinds(horizontal)">
                                      <p:cBhvr>
                                        <p:cTn id="12" dur="500"/>
                                        <p:tgtEl>
                                          <p:spTgt spid="2498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866"/>
                                        </p:tgtEl>
                                        <p:attrNameLst>
                                          <p:attrName>style.visibility</p:attrName>
                                        </p:attrNameLst>
                                      </p:cBhvr>
                                      <p:to>
                                        <p:strVal val="visible"/>
                                      </p:to>
                                    </p:set>
                                    <p:animEffect transition="in" filter="blinds(horizontal)">
                                      <p:cBhvr>
                                        <p:cTn id="17" dur="500"/>
                                        <p:tgtEl>
                                          <p:spTgt spid="249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9868"/>
                                        </p:tgtEl>
                                        <p:attrNameLst>
                                          <p:attrName>style.visibility</p:attrName>
                                        </p:attrNameLst>
                                      </p:cBhvr>
                                      <p:to>
                                        <p:strVal val="visible"/>
                                      </p:to>
                                    </p:set>
                                    <p:animEffect transition="in" filter="blinds(horizontal)">
                                      <p:cBhvr>
                                        <p:cTn id="22" dur="500"/>
                                        <p:tgtEl>
                                          <p:spTgt spid="249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tr-TR" altLang="tr-TR" dirty="0">
                <a:solidFill>
                  <a:schemeClr val="bg1"/>
                </a:solidFill>
              </a:rPr>
              <a:t>M-FSK</a:t>
            </a:r>
            <a:endParaRPr lang="tr-TR" dirty="0">
              <a:solidFill>
                <a:schemeClr val="bg1"/>
              </a:solidFill>
            </a:endParaRPr>
          </a:p>
        </p:txBody>
      </p:sp>
      <p:sp>
        <p:nvSpPr>
          <p:cNvPr id="3" name="Content Placeholder 2"/>
          <p:cNvSpPr>
            <a:spLocks noGrp="1"/>
          </p:cNvSpPr>
          <p:nvPr>
            <p:ph idx="1"/>
          </p:nvPr>
        </p:nvSpPr>
        <p:spPr/>
        <p:txBody>
          <a:bodyPr/>
          <a:lstStyle/>
          <a:p>
            <a:pPr algn="just">
              <a:defRPr/>
            </a:pPr>
            <a:r>
              <a:rPr lang="tr-TR" dirty="0" smtClean="0">
                <a:solidFill>
                  <a:schemeClr val="bg1"/>
                </a:solidFill>
              </a:rPr>
              <a:t>İletim için M adet farklı frekansta taşıyıcı kullanılmaktadır.</a:t>
            </a:r>
          </a:p>
          <a:p>
            <a:pPr algn="just">
              <a:defRPr/>
            </a:pPr>
            <a:r>
              <a:rPr lang="tr-TR" dirty="0" smtClean="0">
                <a:solidFill>
                  <a:schemeClr val="bg1"/>
                </a:solidFill>
              </a:rPr>
              <a:t>Genelde taşıyıcı frekansları arası ilinti diyagramının  sıfır geçişleri  kullanılacak şekilde  belirlenmektedir. Bu sayede taşıyıcılar birbirine dik olmaktadır.</a:t>
            </a:r>
          </a:p>
          <a:p>
            <a:pPr algn="just">
              <a:defRPr/>
            </a:pPr>
            <a:endParaRPr lang="tr-TR" dirty="0">
              <a:solidFill>
                <a:schemeClr val="bg1"/>
              </a:solidFill>
            </a:endParaRPr>
          </a:p>
          <a:p>
            <a:pPr algn="just">
              <a:defRPr/>
            </a:pPr>
            <a:endParaRPr lang="tr-TR" dirty="0" smtClean="0">
              <a:solidFill>
                <a:schemeClr val="bg1"/>
              </a:solidFill>
            </a:endParaRPr>
          </a:p>
          <a:p>
            <a:pPr algn="just">
              <a:defRPr/>
            </a:pPr>
            <a:endParaRPr lang="tr-TR" dirty="0">
              <a:solidFill>
                <a:schemeClr val="bg1"/>
              </a:solidFill>
            </a:endParaRPr>
          </a:p>
          <a:p>
            <a:pPr algn="just">
              <a:defRPr/>
            </a:pPr>
            <a:r>
              <a:rPr lang="tr-TR" dirty="0" smtClean="0">
                <a:solidFill>
                  <a:schemeClr val="bg1"/>
                </a:solidFill>
              </a:rPr>
              <a:t>Not:  Çokseviyeli geçişbandı iletimi için M-ASK , verimsiz olduğu için tercih sebebi değildir. Daha düşük bir bant genişliği için M-PSK,  daha düşük bir güç tüketimi için M-FSK tercih edilmektedir.</a:t>
            </a:r>
            <a:endParaRPr lang="tr-TR" dirty="0">
              <a:solidFill>
                <a:schemeClr val="bg1"/>
              </a:solidFill>
            </a:endParaRPr>
          </a:p>
        </p:txBody>
      </p:sp>
      <p:graphicFrame>
        <p:nvGraphicFramePr>
          <p:cNvPr id="23556" name="Object 3"/>
          <p:cNvGraphicFramePr>
            <a:graphicFrameLocks noChangeAspect="1"/>
          </p:cNvGraphicFramePr>
          <p:nvPr/>
        </p:nvGraphicFramePr>
        <p:xfrm>
          <a:off x="2566988" y="3644900"/>
          <a:ext cx="4849812" cy="508000"/>
        </p:xfrm>
        <a:graphic>
          <a:graphicData uri="http://schemas.openxmlformats.org/presentationml/2006/ole">
            <mc:AlternateContent xmlns:mc="http://schemas.openxmlformats.org/markup-compatibility/2006">
              <mc:Choice xmlns:v="urn:schemas-microsoft-com:vml" Requires="v">
                <p:oleObj spid="_x0000_s7181" name="Equation" r:id="rId3" imgW="2425680" imgH="253800" progId="Equation.DSMT4">
                  <p:embed/>
                </p:oleObj>
              </mc:Choice>
              <mc:Fallback>
                <p:oleObj name="Equation" r:id="rId3" imgW="24256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3644900"/>
                        <a:ext cx="48498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569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Genlik-Faz Anahtarlaması ve QAM:</a:t>
            </a:r>
          </a:p>
          <a:p>
            <a:pPr>
              <a:defRPr/>
            </a:pPr>
            <a:r>
              <a:rPr lang="tr-TR" dirty="0" smtClean="0">
                <a:solidFill>
                  <a:schemeClr val="bg1"/>
                </a:solidFill>
              </a:rPr>
              <a:t>Derste anlatılanlardan sorumlusunuz.</a:t>
            </a:r>
          </a:p>
        </p:txBody>
      </p:sp>
    </p:spTree>
    <p:extLst>
      <p:ext uri="{BB962C8B-B14F-4D97-AF65-F5344CB8AC3E}">
        <p14:creationId xmlns:p14="http://schemas.microsoft.com/office/powerpoint/2010/main" val="1185328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QPSK:</a:t>
            </a:r>
          </a:p>
          <a:p>
            <a:pPr>
              <a:defRPr/>
            </a:pPr>
            <a:r>
              <a:rPr lang="tr-TR" dirty="0" smtClean="0">
                <a:solidFill>
                  <a:schemeClr val="bg1"/>
                </a:solidFill>
              </a:rPr>
              <a:t>Derste anlatılanlardan sorumlusunuz.</a:t>
            </a:r>
          </a:p>
        </p:txBody>
      </p:sp>
    </p:spTree>
    <p:extLst>
      <p:ext uri="{BB962C8B-B14F-4D97-AF65-F5344CB8AC3E}">
        <p14:creationId xmlns:p14="http://schemas.microsoft.com/office/powerpoint/2010/main" val="2172818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TCM:</a:t>
            </a:r>
          </a:p>
          <a:p>
            <a:pPr>
              <a:defRPr/>
            </a:pPr>
            <a:r>
              <a:rPr lang="tr-TR" dirty="0" smtClean="0">
                <a:solidFill>
                  <a:schemeClr val="bg1"/>
                </a:solidFill>
              </a:rPr>
              <a:t>Derste anlatılanlardan sorumlusunuz.</a:t>
            </a:r>
          </a:p>
          <a:p>
            <a:pPr>
              <a:defRPr/>
            </a:pPr>
            <a:endParaRPr lang="tr-TR" dirty="0">
              <a:solidFill>
                <a:schemeClr val="bg1"/>
              </a:solidFill>
            </a:endParaRPr>
          </a:p>
        </p:txBody>
      </p:sp>
    </p:spTree>
    <p:extLst>
      <p:ext uri="{BB962C8B-B14F-4D97-AF65-F5344CB8AC3E}">
        <p14:creationId xmlns:p14="http://schemas.microsoft.com/office/powerpoint/2010/main" val="209143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FDM ve OFDM:</a:t>
            </a:r>
          </a:p>
          <a:p>
            <a:pPr>
              <a:defRPr/>
            </a:pPr>
            <a:r>
              <a:rPr lang="tr-TR" dirty="0" smtClean="0">
                <a:solidFill>
                  <a:schemeClr val="bg1"/>
                </a:solidFill>
              </a:rPr>
              <a:t>Derste anlatılanlardan sorumlusunuz.</a:t>
            </a:r>
          </a:p>
          <a:p>
            <a:pPr>
              <a:defRPr/>
            </a:pPr>
            <a:endParaRPr lang="tr-TR" dirty="0">
              <a:solidFill>
                <a:schemeClr val="bg1"/>
              </a:solidFill>
            </a:endParaRPr>
          </a:p>
        </p:txBody>
      </p:sp>
    </p:spTree>
    <p:extLst>
      <p:ext uri="{BB962C8B-B14F-4D97-AF65-F5344CB8AC3E}">
        <p14:creationId xmlns:p14="http://schemas.microsoft.com/office/powerpoint/2010/main" val="352027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452" y="3084180"/>
            <a:ext cx="5945187"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7139" y="4897438"/>
            <a:ext cx="59055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2362" y="2223598"/>
            <a:ext cx="28908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29269" y="3307224"/>
            <a:ext cx="42402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57015" y="4897438"/>
            <a:ext cx="420687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408777" y="452586"/>
            <a:ext cx="7886700" cy="132556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defRPr/>
            </a:pPr>
            <a:r>
              <a:rPr lang="tr-TR" sz="3600" smtClean="0"/>
              <a:t>Modülasyon</a:t>
            </a:r>
            <a:endParaRPr lang="tr-TR" sz="3600" dirty="0"/>
          </a:p>
        </p:txBody>
      </p:sp>
    </p:spTree>
    <p:extLst>
      <p:ext uri="{BB962C8B-B14F-4D97-AF65-F5344CB8AC3E}">
        <p14:creationId xmlns:p14="http://schemas.microsoft.com/office/powerpoint/2010/main" val="284729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09562" y="350839"/>
            <a:ext cx="8820150" cy="1325563"/>
          </a:xfrm>
        </p:spPr>
        <p:txBody>
          <a:bodyPr>
            <a:normAutofit/>
          </a:bodyPr>
          <a:lstStyle/>
          <a:p>
            <a:pPr marL="838200" indent="-838200">
              <a:defRPr/>
            </a:pPr>
            <a:r>
              <a:rPr lang="tr-TR" altLang="tr-TR" sz="3600" dirty="0" smtClean="0"/>
              <a:t>Sayısal İşaretlerin </a:t>
            </a:r>
            <a:r>
              <a:rPr lang="tr-TR" altLang="tr-TR" sz="3600" dirty="0" err="1" smtClean="0"/>
              <a:t>Geçişbandı</a:t>
            </a:r>
            <a:r>
              <a:rPr lang="tr-TR" altLang="tr-TR" sz="3600" dirty="0" smtClean="0"/>
              <a:t> İletimi</a:t>
            </a:r>
            <a:endParaRPr lang="tr-TR" altLang="tr-TR" sz="3600" dirty="0"/>
          </a:p>
        </p:txBody>
      </p:sp>
      <p:sp>
        <p:nvSpPr>
          <p:cNvPr id="244739" name="Rectangle 3"/>
          <p:cNvSpPr>
            <a:spLocks noGrp="1" noChangeArrowheads="1"/>
          </p:cNvSpPr>
          <p:nvPr>
            <p:ph idx="1"/>
          </p:nvPr>
        </p:nvSpPr>
        <p:spPr>
          <a:xfrm>
            <a:off x="881962" y="2177318"/>
            <a:ext cx="7675350" cy="4351338"/>
          </a:xfrm>
        </p:spPr>
        <p:txBody>
          <a:bodyPr/>
          <a:lstStyle/>
          <a:p>
            <a:pPr algn="just">
              <a:spcAft>
                <a:spcPts val="0"/>
              </a:spcAft>
              <a:defRPr/>
            </a:pPr>
            <a:r>
              <a:rPr lang="tr-TR" altLang="tr-TR" dirty="0">
                <a:solidFill>
                  <a:schemeClr val="bg1"/>
                </a:solidFill>
              </a:rPr>
              <a:t>EM dalga teorisi itibariyle EM enerjinin verimli olarak havaya iletilmesi için kullanılan anten boyutu en az iletilecek EM dalgasının </a:t>
            </a:r>
            <a:r>
              <a:rPr lang="tr-TR" altLang="tr-TR" dirty="0" err="1" smtClean="0">
                <a:solidFill>
                  <a:schemeClr val="bg1"/>
                </a:solidFill>
              </a:rPr>
              <a:t>dalgaboyunun</a:t>
            </a:r>
            <a:r>
              <a:rPr lang="tr-TR" altLang="tr-TR" dirty="0" smtClean="0">
                <a:solidFill>
                  <a:schemeClr val="bg1"/>
                </a:solidFill>
              </a:rPr>
              <a:t> </a:t>
            </a:r>
            <a:r>
              <a:rPr lang="en-GB" altLang="tr-TR" i="1" dirty="0" smtClean="0">
                <a:solidFill>
                  <a:schemeClr val="bg1"/>
                </a:solidFill>
              </a:rPr>
              <a:t>λ</a:t>
            </a:r>
            <a:r>
              <a:rPr lang="tr-TR" altLang="tr-TR" i="1" dirty="0" smtClean="0">
                <a:solidFill>
                  <a:schemeClr val="bg1"/>
                </a:solidFill>
              </a:rPr>
              <a:t>/10</a:t>
            </a:r>
            <a:r>
              <a:rPr lang="tr-TR" altLang="tr-TR" dirty="0" smtClean="0">
                <a:solidFill>
                  <a:schemeClr val="bg1"/>
                </a:solidFill>
              </a:rPr>
              <a:t> </a:t>
            </a:r>
            <a:r>
              <a:rPr lang="tr-TR" altLang="tr-TR" dirty="0">
                <a:solidFill>
                  <a:schemeClr val="bg1"/>
                </a:solidFill>
              </a:rPr>
              <a:t>kadar olmalıdır. </a:t>
            </a:r>
            <a:r>
              <a:rPr lang="en-GB" altLang="tr-TR" dirty="0">
                <a:solidFill>
                  <a:schemeClr val="bg1"/>
                </a:solidFill>
              </a:rPr>
              <a:t>Bu </a:t>
            </a:r>
            <a:r>
              <a:rPr lang="en-GB" altLang="tr-TR" dirty="0" err="1">
                <a:solidFill>
                  <a:schemeClr val="bg1"/>
                </a:solidFill>
              </a:rPr>
              <a:t>durumda</a:t>
            </a:r>
            <a:r>
              <a:rPr lang="en-GB" altLang="tr-TR" dirty="0">
                <a:solidFill>
                  <a:schemeClr val="bg1"/>
                </a:solidFill>
              </a:rPr>
              <a:t>, </a:t>
            </a:r>
            <a:r>
              <a:rPr lang="en-GB" altLang="tr-TR" dirty="0" err="1">
                <a:solidFill>
                  <a:schemeClr val="bg1"/>
                </a:solidFill>
              </a:rPr>
              <a:t>örneğin</a:t>
            </a:r>
            <a:r>
              <a:rPr lang="en-GB" altLang="tr-TR" dirty="0">
                <a:solidFill>
                  <a:schemeClr val="bg1"/>
                </a:solidFill>
              </a:rPr>
              <a:t> 3 kHz </a:t>
            </a:r>
            <a:r>
              <a:rPr lang="en-GB" altLang="tr-TR" dirty="0" err="1">
                <a:solidFill>
                  <a:schemeClr val="bg1"/>
                </a:solidFill>
              </a:rPr>
              <a:t>frekansındaki</a:t>
            </a:r>
            <a:r>
              <a:rPr lang="en-GB" altLang="tr-TR" dirty="0">
                <a:solidFill>
                  <a:schemeClr val="bg1"/>
                </a:solidFill>
              </a:rPr>
              <a:t> </a:t>
            </a:r>
            <a:r>
              <a:rPr lang="en-GB" altLang="tr-TR" dirty="0" err="1">
                <a:solidFill>
                  <a:schemeClr val="bg1"/>
                </a:solidFill>
              </a:rPr>
              <a:t>bir</a:t>
            </a:r>
            <a:r>
              <a:rPr lang="en-GB" altLang="tr-TR" dirty="0">
                <a:solidFill>
                  <a:schemeClr val="bg1"/>
                </a:solidFill>
              </a:rPr>
              <a:t> </a:t>
            </a:r>
            <a:r>
              <a:rPr lang="en-GB" altLang="tr-TR" dirty="0" err="1">
                <a:solidFill>
                  <a:schemeClr val="bg1"/>
                </a:solidFill>
              </a:rPr>
              <a:t>temelbant</a:t>
            </a:r>
            <a:r>
              <a:rPr lang="en-GB" altLang="tr-TR" dirty="0">
                <a:solidFill>
                  <a:schemeClr val="bg1"/>
                </a:solidFill>
              </a:rPr>
              <a:t> </a:t>
            </a:r>
            <a:r>
              <a:rPr lang="en-GB" altLang="tr-TR" dirty="0" err="1">
                <a:solidFill>
                  <a:schemeClr val="bg1"/>
                </a:solidFill>
              </a:rPr>
              <a:t>işaretinin</a:t>
            </a:r>
            <a:r>
              <a:rPr lang="en-GB" altLang="tr-TR" dirty="0">
                <a:solidFill>
                  <a:schemeClr val="bg1"/>
                </a:solidFill>
              </a:rPr>
              <a:t> </a:t>
            </a:r>
            <a:r>
              <a:rPr lang="en-GB" altLang="tr-TR" dirty="0" err="1">
                <a:solidFill>
                  <a:schemeClr val="bg1"/>
                </a:solidFill>
              </a:rPr>
              <a:t>kablosuz</a:t>
            </a:r>
            <a:r>
              <a:rPr lang="en-GB" altLang="tr-TR" dirty="0">
                <a:solidFill>
                  <a:schemeClr val="bg1"/>
                </a:solidFill>
              </a:rPr>
              <a:t> </a:t>
            </a:r>
            <a:r>
              <a:rPr lang="en-GB" altLang="tr-TR" dirty="0" err="1">
                <a:solidFill>
                  <a:schemeClr val="bg1"/>
                </a:solidFill>
              </a:rPr>
              <a:t>iletiminde</a:t>
            </a:r>
            <a:r>
              <a:rPr lang="en-GB" altLang="tr-TR" dirty="0">
                <a:solidFill>
                  <a:schemeClr val="bg1"/>
                </a:solidFill>
              </a:rPr>
              <a:t>, </a:t>
            </a:r>
            <a:r>
              <a:rPr lang="en-GB" altLang="tr-TR" dirty="0" err="1">
                <a:solidFill>
                  <a:schemeClr val="bg1"/>
                </a:solidFill>
              </a:rPr>
              <a:t>taşıyıcı</a:t>
            </a:r>
            <a:r>
              <a:rPr lang="en-GB" altLang="tr-TR" dirty="0">
                <a:solidFill>
                  <a:schemeClr val="bg1"/>
                </a:solidFill>
              </a:rPr>
              <a:t> </a:t>
            </a:r>
            <a:r>
              <a:rPr lang="en-GB" altLang="tr-TR" dirty="0" err="1">
                <a:solidFill>
                  <a:schemeClr val="bg1"/>
                </a:solidFill>
              </a:rPr>
              <a:t>kullanılmadığı</a:t>
            </a:r>
            <a:r>
              <a:rPr lang="en-GB" altLang="tr-TR" dirty="0">
                <a:solidFill>
                  <a:schemeClr val="bg1"/>
                </a:solidFill>
              </a:rPr>
              <a:t> </a:t>
            </a:r>
            <a:r>
              <a:rPr lang="en-GB" altLang="tr-TR" dirty="0" err="1">
                <a:solidFill>
                  <a:schemeClr val="bg1"/>
                </a:solidFill>
              </a:rPr>
              <a:t>taktirde</a:t>
            </a:r>
            <a:r>
              <a:rPr lang="en-GB" altLang="tr-TR" dirty="0">
                <a:solidFill>
                  <a:schemeClr val="bg1"/>
                </a:solidFill>
              </a:rPr>
              <a:t> </a:t>
            </a:r>
            <a:r>
              <a:rPr lang="en-GB" altLang="tr-TR" dirty="0" err="1">
                <a:solidFill>
                  <a:schemeClr val="bg1"/>
                </a:solidFill>
              </a:rPr>
              <a:t>oluşacak</a:t>
            </a:r>
            <a:r>
              <a:rPr lang="en-GB" altLang="tr-TR" dirty="0">
                <a:solidFill>
                  <a:schemeClr val="bg1"/>
                </a:solidFill>
              </a:rPr>
              <a:t> EM </a:t>
            </a:r>
            <a:r>
              <a:rPr lang="en-GB" altLang="tr-TR" dirty="0" err="1">
                <a:solidFill>
                  <a:schemeClr val="bg1"/>
                </a:solidFill>
              </a:rPr>
              <a:t>dalgasının</a:t>
            </a:r>
            <a:r>
              <a:rPr lang="en-GB" altLang="tr-TR" dirty="0">
                <a:solidFill>
                  <a:schemeClr val="bg1"/>
                </a:solidFill>
              </a:rPr>
              <a:t> </a:t>
            </a:r>
            <a:r>
              <a:rPr lang="en-GB" altLang="tr-TR" dirty="0" err="1">
                <a:solidFill>
                  <a:schemeClr val="bg1"/>
                </a:solidFill>
              </a:rPr>
              <a:t>dalga</a:t>
            </a:r>
            <a:r>
              <a:rPr lang="en-GB" altLang="tr-TR" dirty="0">
                <a:solidFill>
                  <a:schemeClr val="bg1"/>
                </a:solidFill>
              </a:rPr>
              <a:t> </a:t>
            </a:r>
            <a:r>
              <a:rPr lang="en-GB" altLang="tr-TR" dirty="0" err="1">
                <a:solidFill>
                  <a:schemeClr val="bg1"/>
                </a:solidFill>
              </a:rPr>
              <a:t>boyu</a:t>
            </a:r>
            <a:r>
              <a:rPr lang="en-GB" altLang="tr-TR" dirty="0">
                <a:solidFill>
                  <a:schemeClr val="bg1"/>
                </a:solidFill>
              </a:rPr>
              <a:t>, </a:t>
            </a:r>
            <a:r>
              <a:rPr lang="en-GB" altLang="tr-TR" i="1" dirty="0">
                <a:solidFill>
                  <a:schemeClr val="bg1"/>
                </a:solidFill>
              </a:rPr>
              <a:t>λ</a:t>
            </a:r>
            <a:r>
              <a:rPr lang="tr-TR" altLang="tr-TR" i="1" dirty="0">
                <a:solidFill>
                  <a:schemeClr val="bg1"/>
                </a:solidFill>
              </a:rPr>
              <a:t>=c/f</a:t>
            </a:r>
            <a:r>
              <a:rPr lang="tr-TR" altLang="tr-TR" dirty="0">
                <a:solidFill>
                  <a:schemeClr val="bg1"/>
                </a:solidFill>
              </a:rPr>
              <a:t> </a:t>
            </a:r>
            <a:r>
              <a:rPr lang="en-GB" altLang="tr-TR" dirty="0">
                <a:solidFill>
                  <a:schemeClr val="bg1"/>
                </a:solidFill>
              </a:rPr>
              <a:t>(c: </a:t>
            </a:r>
            <a:r>
              <a:rPr lang="en-GB" altLang="tr-TR" dirty="0" err="1">
                <a:solidFill>
                  <a:schemeClr val="bg1"/>
                </a:solidFill>
              </a:rPr>
              <a:t>ışık</a:t>
            </a:r>
            <a:r>
              <a:rPr lang="en-GB" altLang="tr-TR" dirty="0">
                <a:solidFill>
                  <a:schemeClr val="bg1"/>
                </a:solidFill>
              </a:rPr>
              <a:t> </a:t>
            </a:r>
            <a:r>
              <a:rPr lang="en-GB" altLang="tr-TR" dirty="0" err="1">
                <a:solidFill>
                  <a:schemeClr val="bg1"/>
                </a:solidFill>
              </a:rPr>
              <a:t>hızı</a:t>
            </a:r>
            <a:r>
              <a:rPr lang="en-GB" altLang="tr-TR" dirty="0">
                <a:solidFill>
                  <a:schemeClr val="bg1"/>
                </a:solidFill>
              </a:rPr>
              <a:t>) </a:t>
            </a:r>
            <a:r>
              <a:rPr lang="en-GB" altLang="tr-TR" dirty="0" err="1">
                <a:solidFill>
                  <a:schemeClr val="bg1"/>
                </a:solidFill>
              </a:rPr>
              <a:t>denkliğinden</a:t>
            </a:r>
            <a:r>
              <a:rPr lang="en-GB" altLang="tr-TR" dirty="0">
                <a:solidFill>
                  <a:schemeClr val="bg1"/>
                </a:solidFill>
              </a:rPr>
              <a:t> </a:t>
            </a:r>
            <a:r>
              <a:rPr lang="en-GB" altLang="tr-TR" i="1" dirty="0">
                <a:solidFill>
                  <a:schemeClr val="bg1"/>
                </a:solidFill>
              </a:rPr>
              <a:t>λ</a:t>
            </a:r>
            <a:r>
              <a:rPr lang="en-GB" altLang="tr-TR" dirty="0">
                <a:solidFill>
                  <a:schemeClr val="bg1"/>
                </a:solidFill>
              </a:rPr>
              <a:t>=10</a:t>
            </a:r>
            <a:r>
              <a:rPr lang="en-GB" altLang="tr-TR" baseline="30000" dirty="0">
                <a:solidFill>
                  <a:schemeClr val="bg1"/>
                </a:solidFill>
              </a:rPr>
              <a:t>5</a:t>
            </a:r>
            <a:r>
              <a:rPr lang="en-GB" altLang="tr-TR" dirty="0">
                <a:solidFill>
                  <a:schemeClr val="bg1"/>
                </a:solidFill>
              </a:rPr>
              <a:t> m </a:t>
            </a:r>
            <a:r>
              <a:rPr lang="en-GB" altLang="tr-TR" dirty="0" err="1">
                <a:solidFill>
                  <a:schemeClr val="bg1"/>
                </a:solidFill>
              </a:rPr>
              <a:t>olarak</a:t>
            </a:r>
            <a:r>
              <a:rPr lang="en-GB" altLang="tr-TR" dirty="0">
                <a:solidFill>
                  <a:schemeClr val="bg1"/>
                </a:solidFill>
              </a:rPr>
              <a:t> </a:t>
            </a:r>
            <a:r>
              <a:rPr lang="en-GB" altLang="tr-TR" dirty="0" err="1">
                <a:solidFill>
                  <a:schemeClr val="bg1"/>
                </a:solidFill>
              </a:rPr>
              <a:t>bulunmaktadır</a:t>
            </a:r>
            <a:r>
              <a:rPr lang="en-GB" altLang="tr-TR" dirty="0">
                <a:solidFill>
                  <a:schemeClr val="bg1"/>
                </a:solidFill>
              </a:rPr>
              <a:t>.</a:t>
            </a:r>
            <a:r>
              <a:rPr lang="tr-TR" altLang="tr-TR" dirty="0">
                <a:solidFill>
                  <a:schemeClr val="bg1"/>
                </a:solidFill>
              </a:rPr>
              <a:t> </a:t>
            </a:r>
          </a:p>
          <a:p>
            <a:pPr algn="just">
              <a:spcAft>
                <a:spcPts val="0"/>
              </a:spcAft>
              <a:defRPr/>
            </a:pPr>
            <a:r>
              <a:rPr lang="en-GB" altLang="tr-TR" dirty="0" err="1">
                <a:solidFill>
                  <a:schemeClr val="bg1"/>
                </a:solidFill>
              </a:rPr>
              <a:t>Geçişbandı</a:t>
            </a:r>
            <a:r>
              <a:rPr lang="en-GB" altLang="tr-TR" dirty="0">
                <a:solidFill>
                  <a:schemeClr val="bg1"/>
                </a:solidFill>
              </a:rPr>
              <a:t> </a:t>
            </a:r>
            <a:r>
              <a:rPr lang="en-GB" altLang="tr-TR" dirty="0" err="1">
                <a:solidFill>
                  <a:schemeClr val="bg1"/>
                </a:solidFill>
              </a:rPr>
              <a:t>modülasyonunun</a:t>
            </a:r>
            <a:r>
              <a:rPr lang="en-GB" altLang="tr-TR" dirty="0">
                <a:solidFill>
                  <a:schemeClr val="bg1"/>
                </a:solidFill>
              </a:rPr>
              <a:t> </a:t>
            </a:r>
            <a:r>
              <a:rPr lang="en-GB" altLang="tr-TR" dirty="0" err="1">
                <a:solidFill>
                  <a:schemeClr val="bg1"/>
                </a:solidFill>
              </a:rPr>
              <a:t>bir</a:t>
            </a:r>
            <a:r>
              <a:rPr lang="en-GB" altLang="tr-TR" dirty="0">
                <a:solidFill>
                  <a:schemeClr val="bg1"/>
                </a:solidFill>
              </a:rPr>
              <a:t> </a:t>
            </a:r>
            <a:r>
              <a:rPr lang="en-GB" altLang="tr-TR" dirty="0" err="1">
                <a:solidFill>
                  <a:schemeClr val="bg1"/>
                </a:solidFill>
              </a:rPr>
              <a:t>başka</a:t>
            </a:r>
            <a:r>
              <a:rPr lang="en-GB" altLang="tr-TR" dirty="0">
                <a:solidFill>
                  <a:schemeClr val="bg1"/>
                </a:solidFill>
              </a:rPr>
              <a:t> </a:t>
            </a:r>
            <a:r>
              <a:rPr lang="en-GB" altLang="tr-TR" dirty="0" err="1">
                <a:solidFill>
                  <a:schemeClr val="bg1"/>
                </a:solidFill>
              </a:rPr>
              <a:t>nedeni</a:t>
            </a:r>
            <a:r>
              <a:rPr lang="en-GB" altLang="tr-TR" dirty="0">
                <a:solidFill>
                  <a:schemeClr val="bg1"/>
                </a:solidFill>
              </a:rPr>
              <a:t>, </a:t>
            </a:r>
            <a:r>
              <a:rPr lang="en-GB" altLang="tr-TR" dirty="0" err="1">
                <a:solidFill>
                  <a:schemeClr val="bg1"/>
                </a:solidFill>
              </a:rPr>
              <a:t>frekans</a:t>
            </a:r>
            <a:r>
              <a:rPr lang="en-GB" altLang="tr-TR" dirty="0">
                <a:solidFill>
                  <a:schemeClr val="bg1"/>
                </a:solidFill>
              </a:rPr>
              <a:t> </a:t>
            </a:r>
            <a:r>
              <a:rPr lang="en-GB" altLang="tr-TR" dirty="0" err="1">
                <a:solidFill>
                  <a:schemeClr val="bg1"/>
                </a:solidFill>
              </a:rPr>
              <a:t>paylaşımlı</a:t>
            </a:r>
            <a:r>
              <a:rPr lang="en-GB" altLang="tr-TR" dirty="0">
                <a:solidFill>
                  <a:schemeClr val="bg1"/>
                </a:solidFill>
              </a:rPr>
              <a:t> </a:t>
            </a:r>
            <a:r>
              <a:rPr lang="en-GB" altLang="tr-TR" dirty="0" err="1">
                <a:solidFill>
                  <a:schemeClr val="bg1"/>
                </a:solidFill>
              </a:rPr>
              <a:t>çoğullama</a:t>
            </a:r>
            <a:r>
              <a:rPr lang="en-GB" altLang="tr-TR" dirty="0">
                <a:solidFill>
                  <a:schemeClr val="bg1"/>
                </a:solidFill>
              </a:rPr>
              <a:t> </a:t>
            </a:r>
            <a:r>
              <a:rPr lang="en-GB" altLang="tr-TR" dirty="0" err="1">
                <a:solidFill>
                  <a:schemeClr val="bg1"/>
                </a:solidFill>
              </a:rPr>
              <a:t>ile</a:t>
            </a:r>
            <a:r>
              <a:rPr lang="en-GB" altLang="tr-TR" dirty="0">
                <a:solidFill>
                  <a:schemeClr val="bg1"/>
                </a:solidFill>
              </a:rPr>
              <a:t> </a:t>
            </a:r>
            <a:r>
              <a:rPr lang="en-GB" altLang="tr-TR" dirty="0" err="1">
                <a:solidFill>
                  <a:schemeClr val="bg1"/>
                </a:solidFill>
              </a:rPr>
              <a:t>farklı</a:t>
            </a:r>
            <a:r>
              <a:rPr lang="en-GB" altLang="tr-TR" dirty="0">
                <a:solidFill>
                  <a:schemeClr val="bg1"/>
                </a:solidFill>
              </a:rPr>
              <a:t> </a:t>
            </a:r>
            <a:r>
              <a:rPr lang="en-GB" altLang="tr-TR" dirty="0" err="1">
                <a:solidFill>
                  <a:schemeClr val="bg1"/>
                </a:solidFill>
              </a:rPr>
              <a:t>bilgi</a:t>
            </a:r>
            <a:r>
              <a:rPr lang="en-GB" altLang="tr-TR" dirty="0">
                <a:solidFill>
                  <a:schemeClr val="bg1"/>
                </a:solidFill>
              </a:rPr>
              <a:t> </a:t>
            </a:r>
            <a:r>
              <a:rPr lang="en-GB" altLang="tr-TR" dirty="0" err="1">
                <a:solidFill>
                  <a:schemeClr val="bg1"/>
                </a:solidFill>
              </a:rPr>
              <a:t>işaretleri</a:t>
            </a:r>
            <a:r>
              <a:rPr lang="en-GB" altLang="tr-TR" dirty="0">
                <a:solidFill>
                  <a:schemeClr val="bg1"/>
                </a:solidFill>
              </a:rPr>
              <a:t> </a:t>
            </a:r>
            <a:r>
              <a:rPr lang="en-GB" altLang="tr-TR" dirty="0" err="1">
                <a:solidFill>
                  <a:schemeClr val="bg1"/>
                </a:solidFill>
              </a:rPr>
              <a:t>için</a:t>
            </a:r>
            <a:r>
              <a:rPr lang="en-GB" altLang="tr-TR" dirty="0">
                <a:solidFill>
                  <a:schemeClr val="bg1"/>
                </a:solidFill>
              </a:rPr>
              <a:t> </a:t>
            </a:r>
            <a:r>
              <a:rPr lang="en-GB" altLang="tr-TR" dirty="0" err="1">
                <a:solidFill>
                  <a:schemeClr val="bg1"/>
                </a:solidFill>
              </a:rPr>
              <a:t>farklı</a:t>
            </a:r>
            <a:r>
              <a:rPr lang="en-GB" altLang="tr-TR" dirty="0">
                <a:solidFill>
                  <a:schemeClr val="bg1"/>
                </a:solidFill>
              </a:rPr>
              <a:t> </a:t>
            </a:r>
            <a:r>
              <a:rPr lang="en-GB" altLang="tr-TR" dirty="0" err="1">
                <a:solidFill>
                  <a:schemeClr val="bg1"/>
                </a:solidFill>
              </a:rPr>
              <a:t>frekanslarda</a:t>
            </a:r>
            <a:r>
              <a:rPr lang="en-GB" altLang="tr-TR" dirty="0">
                <a:solidFill>
                  <a:schemeClr val="bg1"/>
                </a:solidFill>
              </a:rPr>
              <a:t> </a:t>
            </a:r>
            <a:r>
              <a:rPr lang="en-GB" altLang="tr-TR" dirty="0" err="1">
                <a:solidFill>
                  <a:schemeClr val="bg1"/>
                </a:solidFill>
              </a:rPr>
              <a:t>taşıyıcılar</a:t>
            </a:r>
            <a:r>
              <a:rPr lang="en-GB" altLang="tr-TR" dirty="0">
                <a:solidFill>
                  <a:schemeClr val="bg1"/>
                </a:solidFill>
              </a:rPr>
              <a:t> </a:t>
            </a:r>
            <a:r>
              <a:rPr lang="en-GB" altLang="tr-TR" dirty="0" err="1">
                <a:solidFill>
                  <a:schemeClr val="bg1"/>
                </a:solidFill>
              </a:rPr>
              <a:t>kullanılarak</a:t>
            </a:r>
            <a:r>
              <a:rPr lang="en-GB" altLang="tr-TR" dirty="0">
                <a:solidFill>
                  <a:schemeClr val="bg1"/>
                </a:solidFill>
              </a:rPr>
              <a:t> </a:t>
            </a:r>
            <a:r>
              <a:rPr lang="en-GB" altLang="tr-TR" dirty="0" err="1">
                <a:solidFill>
                  <a:schemeClr val="bg1"/>
                </a:solidFill>
              </a:rPr>
              <a:t>haberleşme</a:t>
            </a:r>
            <a:r>
              <a:rPr lang="en-GB" altLang="tr-TR" dirty="0">
                <a:solidFill>
                  <a:schemeClr val="bg1"/>
                </a:solidFill>
              </a:rPr>
              <a:t> </a:t>
            </a:r>
            <a:r>
              <a:rPr lang="en-GB" altLang="tr-TR" dirty="0" err="1">
                <a:solidFill>
                  <a:schemeClr val="bg1"/>
                </a:solidFill>
              </a:rPr>
              <a:t>ortamının</a:t>
            </a:r>
            <a:r>
              <a:rPr lang="en-GB" altLang="tr-TR" dirty="0">
                <a:solidFill>
                  <a:schemeClr val="bg1"/>
                </a:solidFill>
              </a:rPr>
              <a:t> </a:t>
            </a:r>
            <a:r>
              <a:rPr lang="en-GB" altLang="tr-TR" dirty="0" err="1">
                <a:solidFill>
                  <a:schemeClr val="bg1"/>
                </a:solidFill>
              </a:rPr>
              <a:t>ortak</a:t>
            </a:r>
            <a:r>
              <a:rPr lang="en-GB" altLang="tr-TR" dirty="0">
                <a:solidFill>
                  <a:schemeClr val="bg1"/>
                </a:solidFill>
              </a:rPr>
              <a:t> </a:t>
            </a:r>
            <a:r>
              <a:rPr lang="en-GB" altLang="tr-TR" dirty="0" err="1">
                <a:solidFill>
                  <a:schemeClr val="bg1"/>
                </a:solidFill>
              </a:rPr>
              <a:t>kullanılmasına</a:t>
            </a:r>
            <a:r>
              <a:rPr lang="en-GB" altLang="tr-TR" dirty="0">
                <a:solidFill>
                  <a:schemeClr val="bg1"/>
                </a:solidFill>
              </a:rPr>
              <a:t> </a:t>
            </a:r>
            <a:r>
              <a:rPr lang="en-GB" altLang="tr-TR" dirty="0" err="1">
                <a:solidFill>
                  <a:schemeClr val="bg1"/>
                </a:solidFill>
              </a:rPr>
              <a:t>imkan</a:t>
            </a:r>
            <a:r>
              <a:rPr lang="en-GB" altLang="tr-TR" dirty="0">
                <a:solidFill>
                  <a:schemeClr val="bg1"/>
                </a:solidFill>
              </a:rPr>
              <a:t> </a:t>
            </a:r>
            <a:r>
              <a:rPr lang="en-GB" altLang="tr-TR" dirty="0" err="1">
                <a:solidFill>
                  <a:schemeClr val="bg1"/>
                </a:solidFill>
              </a:rPr>
              <a:t>tanınmasıdır</a:t>
            </a:r>
            <a:r>
              <a:rPr lang="tr-TR" altLang="tr-TR" dirty="0">
                <a:solidFill>
                  <a:schemeClr val="bg1"/>
                </a:solidFill>
              </a:rPr>
              <a:t> </a:t>
            </a:r>
          </a:p>
        </p:txBody>
      </p:sp>
    </p:spTree>
    <p:extLst>
      <p:ext uri="{BB962C8B-B14F-4D97-AF65-F5344CB8AC3E}">
        <p14:creationId xmlns:p14="http://schemas.microsoft.com/office/powerpoint/2010/main" val="113016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checkerboard(across)">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checkerboard(across)">
                                      <p:cBhvr>
                                        <p:cTn id="12" dur="500"/>
                                        <p:tgtEl>
                                          <p:spTgt spid="244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52411" y="393702"/>
            <a:ext cx="10039351" cy="1325563"/>
          </a:xfrm>
        </p:spPr>
        <p:txBody>
          <a:bodyPr>
            <a:normAutofit/>
          </a:bodyPr>
          <a:lstStyle/>
          <a:p>
            <a:pPr>
              <a:defRPr/>
            </a:pPr>
            <a:r>
              <a:rPr lang="tr-TR" altLang="tr-TR" sz="3600" dirty="0"/>
              <a:t>Temel Sayısal </a:t>
            </a:r>
            <a:r>
              <a:rPr lang="tr-TR" altLang="tr-TR" sz="3600" dirty="0" err="1"/>
              <a:t>Geçişbandı</a:t>
            </a:r>
            <a:r>
              <a:rPr lang="tr-TR" altLang="tr-TR" sz="3600" dirty="0"/>
              <a:t> Modülasyonları</a:t>
            </a:r>
          </a:p>
        </p:txBody>
      </p:sp>
      <p:sp>
        <p:nvSpPr>
          <p:cNvPr id="245763" name="Rectangle 3"/>
          <p:cNvSpPr>
            <a:spLocks noGrp="1" noChangeArrowheads="1"/>
          </p:cNvSpPr>
          <p:nvPr>
            <p:ph idx="1"/>
          </p:nvPr>
        </p:nvSpPr>
        <p:spPr>
          <a:xfrm>
            <a:off x="1097908" y="2060143"/>
            <a:ext cx="7675350" cy="3115543"/>
          </a:xfrm>
        </p:spPr>
        <p:txBody>
          <a:bodyPr/>
          <a:lstStyle/>
          <a:p>
            <a:pPr>
              <a:spcAft>
                <a:spcPts val="0"/>
              </a:spcAft>
              <a:defRPr/>
            </a:pPr>
            <a:r>
              <a:rPr lang="tr-TR" altLang="tr-TR" dirty="0">
                <a:solidFill>
                  <a:schemeClr val="bg1"/>
                </a:solidFill>
              </a:rPr>
              <a:t>“genlik kaydırmalı anahtarlama” (</a:t>
            </a:r>
            <a:r>
              <a:rPr lang="tr-TR" altLang="tr-TR" i="1" dirty="0" err="1">
                <a:solidFill>
                  <a:schemeClr val="bg1"/>
                </a:solidFill>
              </a:rPr>
              <a:t>amplitude</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dirty="0">
                <a:solidFill>
                  <a:schemeClr val="bg1"/>
                </a:solidFill>
              </a:rPr>
              <a:t>, ASK).</a:t>
            </a:r>
          </a:p>
          <a:p>
            <a:pPr>
              <a:spcAft>
                <a:spcPts val="0"/>
              </a:spcAft>
              <a:buNone/>
              <a:defRPr/>
            </a:pPr>
            <a:endParaRPr lang="tr-TR" altLang="tr-TR" dirty="0">
              <a:solidFill>
                <a:schemeClr val="bg1"/>
              </a:solidFill>
            </a:endParaRPr>
          </a:p>
          <a:p>
            <a:pPr>
              <a:spcAft>
                <a:spcPts val="0"/>
              </a:spcAft>
              <a:defRPr/>
            </a:pPr>
            <a:r>
              <a:rPr lang="tr-TR" altLang="tr-TR" dirty="0">
                <a:solidFill>
                  <a:schemeClr val="bg1"/>
                </a:solidFill>
              </a:rPr>
              <a:t> “frekans kaydırmalı anahtarlama” (</a:t>
            </a:r>
            <a:r>
              <a:rPr lang="tr-TR" altLang="tr-TR" i="1" dirty="0" err="1">
                <a:solidFill>
                  <a:schemeClr val="bg1"/>
                </a:solidFill>
              </a:rPr>
              <a:t>frequency</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dirty="0">
                <a:solidFill>
                  <a:schemeClr val="bg1"/>
                </a:solidFill>
              </a:rPr>
              <a:t>, FSK).</a:t>
            </a:r>
          </a:p>
          <a:p>
            <a:pPr>
              <a:spcAft>
                <a:spcPts val="0"/>
              </a:spcAft>
              <a:buNone/>
              <a:defRPr/>
            </a:pPr>
            <a:endParaRPr lang="tr-TR" altLang="tr-TR" dirty="0">
              <a:solidFill>
                <a:schemeClr val="bg1"/>
              </a:solidFill>
            </a:endParaRPr>
          </a:p>
          <a:p>
            <a:pPr>
              <a:spcAft>
                <a:spcPts val="0"/>
              </a:spcAft>
              <a:defRPr/>
            </a:pPr>
            <a:r>
              <a:rPr lang="tr-TR" altLang="tr-TR" dirty="0">
                <a:solidFill>
                  <a:schemeClr val="bg1"/>
                </a:solidFill>
              </a:rPr>
              <a:t>“faz kaydırmalı anahtarlama” (</a:t>
            </a:r>
            <a:r>
              <a:rPr lang="tr-TR" altLang="tr-TR" i="1" dirty="0" err="1">
                <a:solidFill>
                  <a:schemeClr val="bg1"/>
                </a:solidFill>
              </a:rPr>
              <a:t>phase</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i="1" dirty="0">
                <a:solidFill>
                  <a:schemeClr val="bg1"/>
                </a:solidFill>
              </a:rPr>
              <a:t>,</a:t>
            </a:r>
            <a:r>
              <a:rPr lang="tr-TR" altLang="tr-TR" dirty="0">
                <a:solidFill>
                  <a:schemeClr val="bg1"/>
                </a:solidFill>
              </a:rPr>
              <a:t> PSK).</a:t>
            </a:r>
          </a:p>
        </p:txBody>
      </p:sp>
      <p:sp>
        <p:nvSpPr>
          <p:cNvPr id="2" name="Rectangle 1"/>
          <p:cNvSpPr>
            <a:spLocks noChangeArrowheads="1"/>
          </p:cNvSpPr>
          <p:nvPr/>
        </p:nvSpPr>
        <p:spPr bwMode="auto">
          <a:xfrm>
            <a:off x="1361466" y="4805799"/>
            <a:ext cx="841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b="1" dirty="0">
                <a:solidFill>
                  <a:schemeClr val="bg1"/>
                </a:solidFill>
              </a:rPr>
              <a:t>Not: </a:t>
            </a:r>
            <a:r>
              <a:rPr lang="tr-TR" altLang="tr-TR" dirty="0">
                <a:solidFill>
                  <a:schemeClr val="bg1"/>
                </a:solidFill>
              </a:rPr>
              <a:t>Taşıyıcı sinyal analog. Taşıyıcı sinyal 1 ve 0 değerlerine göre değişmektedir.</a:t>
            </a:r>
          </a:p>
        </p:txBody>
      </p:sp>
    </p:spTree>
    <p:extLst>
      <p:ext uri="{BB962C8B-B14F-4D97-AF65-F5344CB8AC3E}">
        <p14:creationId xmlns:p14="http://schemas.microsoft.com/office/powerpoint/2010/main" val="909756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23837" y="350839"/>
            <a:ext cx="9320213" cy="1325563"/>
          </a:xfrm>
        </p:spPr>
        <p:txBody>
          <a:bodyPr/>
          <a:lstStyle/>
          <a:p>
            <a:pPr marL="838200" indent="-838200" algn="just">
              <a:defRPr/>
            </a:pPr>
            <a:r>
              <a:rPr lang="tr-TR" altLang="tr-TR" dirty="0"/>
              <a:t>İkili Sayısal </a:t>
            </a:r>
            <a:r>
              <a:rPr lang="tr-TR" altLang="tr-TR" dirty="0" err="1"/>
              <a:t>Geçişbandı</a:t>
            </a:r>
            <a:r>
              <a:rPr lang="tr-TR" altLang="tr-TR" dirty="0"/>
              <a:t> Modülasyonu</a:t>
            </a:r>
          </a:p>
        </p:txBody>
      </p:sp>
      <p:sp>
        <p:nvSpPr>
          <p:cNvPr id="8195" name="Rectangle 3"/>
          <p:cNvSpPr>
            <a:spLocks noGrp="1" noChangeArrowheads="1"/>
          </p:cNvSpPr>
          <p:nvPr>
            <p:ph idx="1"/>
          </p:nvPr>
        </p:nvSpPr>
        <p:spPr bwMode="auto">
          <a:xfrm>
            <a:off x="1046162" y="2177317"/>
            <a:ext cx="7675562" cy="3906838"/>
          </a:xfrm>
        </p:spPr>
        <p:txBody>
          <a:bodyPr wrap="square" numCol="1" anchor="t" anchorCtr="0" compatLnSpc="1">
            <a:prstTxWarp prst="textNoShape">
              <a:avLst/>
            </a:prstTxWarp>
          </a:bodyPr>
          <a:lstStyle/>
          <a:p>
            <a:pPr algn="just" eaLnBrk="1" hangingPunct="1">
              <a:buFont typeface="Wingdings" panose="05000000000000000000" pitchFamily="2" charset="2"/>
              <a:buChar char="ü"/>
            </a:pPr>
            <a:r>
              <a:rPr lang="tr-TR" altLang="tr-TR" sz="2800" b="1" dirty="0">
                <a:solidFill>
                  <a:schemeClr val="bg1"/>
                </a:solidFill>
              </a:rPr>
              <a:t>İkili sayısal </a:t>
            </a:r>
            <a:r>
              <a:rPr lang="tr-TR" altLang="tr-TR" sz="2800" b="1" dirty="0" err="1">
                <a:solidFill>
                  <a:schemeClr val="bg1"/>
                </a:solidFill>
              </a:rPr>
              <a:t>geçişbandı</a:t>
            </a:r>
            <a:r>
              <a:rPr lang="tr-TR" altLang="tr-TR" sz="2800" b="1" dirty="0">
                <a:solidFill>
                  <a:schemeClr val="bg1"/>
                </a:solidFill>
              </a:rPr>
              <a:t> </a:t>
            </a:r>
            <a:r>
              <a:rPr lang="tr-TR" altLang="tr-TR" sz="2800" b="1" dirty="0" err="1">
                <a:solidFill>
                  <a:schemeClr val="bg1"/>
                </a:solidFill>
              </a:rPr>
              <a:t>modülasyonlu</a:t>
            </a:r>
            <a:r>
              <a:rPr lang="tr-TR" altLang="tr-TR" sz="2800" b="1" dirty="0">
                <a:solidFill>
                  <a:schemeClr val="bg1"/>
                </a:solidFill>
              </a:rPr>
              <a:t> </a:t>
            </a:r>
            <a:r>
              <a:rPr lang="tr-TR" altLang="tr-TR" sz="2800" dirty="0">
                <a:solidFill>
                  <a:schemeClr val="bg1"/>
                </a:solidFill>
              </a:rPr>
              <a:t>sistemler sayısal taşıyıcı modülasyonunun temelini oluşturmakta ve basit yapılarından dolayı uygulamada yaygın olarak kullanılmaktadır. İkili sistemlerde sayısal bilgi sadece iki sembol (0 ve 1) ile ifade edildiği için, modülasyon türüne göre taşıyıcının genlik, frekans veya fazı sayısal sembole göre sadece </a:t>
            </a:r>
            <a:r>
              <a:rPr lang="tr-TR" altLang="tr-TR" sz="2800" b="1" dirty="0">
                <a:solidFill>
                  <a:schemeClr val="bg1"/>
                </a:solidFill>
              </a:rPr>
              <a:t>iki değer </a:t>
            </a:r>
            <a:r>
              <a:rPr lang="tr-TR" altLang="tr-TR" sz="2800" dirty="0">
                <a:solidFill>
                  <a:schemeClr val="bg1"/>
                </a:solidFill>
              </a:rPr>
              <a:t>arasında değiştirilmektedir. </a:t>
            </a:r>
          </a:p>
        </p:txBody>
      </p:sp>
    </p:spTree>
    <p:extLst>
      <p:ext uri="{BB962C8B-B14F-4D97-AF65-F5344CB8AC3E}">
        <p14:creationId xmlns:p14="http://schemas.microsoft.com/office/powerpoint/2010/main" val="2367878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4139" y="444501"/>
            <a:ext cx="10039350" cy="1325563"/>
          </a:xfrm>
        </p:spPr>
        <p:txBody>
          <a:bodyPr>
            <a:noAutofit/>
          </a:bodyPr>
          <a:lstStyle/>
          <a:p>
            <a:pPr marL="838200" indent="-838200">
              <a:defRPr/>
            </a:pPr>
            <a:r>
              <a:rPr lang="en-GB" altLang="tr-TR" dirty="0" err="1"/>
              <a:t>İkili</a:t>
            </a:r>
            <a:r>
              <a:rPr lang="en-GB" altLang="tr-TR" dirty="0"/>
              <a:t> </a:t>
            </a:r>
            <a:r>
              <a:rPr lang="en-GB" altLang="tr-TR" dirty="0" err="1"/>
              <a:t>Genlik</a:t>
            </a:r>
            <a:r>
              <a:rPr lang="en-GB" altLang="tr-TR" dirty="0"/>
              <a:t> </a:t>
            </a:r>
            <a:r>
              <a:rPr lang="en-GB" altLang="tr-TR" dirty="0" err="1"/>
              <a:t>Kaydırmalı</a:t>
            </a:r>
            <a:r>
              <a:rPr lang="en-GB" altLang="tr-TR" dirty="0"/>
              <a:t> </a:t>
            </a:r>
            <a:r>
              <a:rPr lang="en-GB" altLang="tr-TR" dirty="0" err="1"/>
              <a:t>Anahtarlama</a:t>
            </a:r>
            <a:r>
              <a:rPr lang="en-GB" altLang="tr-TR" dirty="0"/>
              <a:t> </a:t>
            </a:r>
            <a:r>
              <a:rPr lang="tr-TR" altLang="tr-TR" dirty="0"/>
              <a:t/>
            </a:r>
            <a:br>
              <a:rPr lang="tr-TR" altLang="tr-TR" dirty="0"/>
            </a:br>
            <a:r>
              <a:rPr lang="en-GB" altLang="tr-TR" dirty="0"/>
              <a:t>(</a:t>
            </a:r>
            <a:r>
              <a:rPr lang="en-GB" altLang="tr-TR" i="1" dirty="0"/>
              <a:t>Binary Amplitude Shift Keying</a:t>
            </a:r>
            <a:r>
              <a:rPr lang="en-GB" altLang="tr-TR" dirty="0"/>
              <a:t>, BASK) </a:t>
            </a:r>
            <a:r>
              <a:rPr lang="tr-TR" altLang="tr-TR" dirty="0" smtClean="0"/>
              <a:t>-</a:t>
            </a:r>
            <a:endParaRPr lang="tr-TR" altLang="tr-TR" dirty="0"/>
          </a:p>
        </p:txBody>
      </p:sp>
      <p:pic>
        <p:nvPicPr>
          <p:cNvPr id="921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49733" y="2450003"/>
            <a:ext cx="8061325" cy="4002087"/>
          </a:xfrm>
          <a:solidFill>
            <a:schemeClr val="tx2"/>
          </a:solidFill>
        </p:spPr>
      </p:pic>
    </p:spTree>
    <p:extLst>
      <p:ext uri="{BB962C8B-B14F-4D97-AF65-F5344CB8AC3E}">
        <p14:creationId xmlns:p14="http://schemas.microsoft.com/office/powerpoint/2010/main" val="402142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80975" y="450852"/>
            <a:ext cx="7886700" cy="1325563"/>
          </a:xfrm>
        </p:spPr>
        <p:txBody>
          <a:bodyPr/>
          <a:lstStyle/>
          <a:p>
            <a:pPr>
              <a:defRPr/>
            </a:pPr>
            <a:r>
              <a:rPr lang="en-GB" altLang="tr-TR" dirty="0"/>
              <a:t>BASK </a:t>
            </a:r>
            <a:r>
              <a:rPr lang="en-GB" altLang="tr-TR" dirty="0" err="1"/>
              <a:t>Modülatörü</a:t>
            </a:r>
            <a:r>
              <a:rPr lang="tr-TR" altLang="tr-TR" dirty="0"/>
              <a:t> </a:t>
            </a:r>
          </a:p>
        </p:txBody>
      </p:sp>
      <p:pic>
        <p:nvPicPr>
          <p:cNvPr id="10243"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95550" y="2176464"/>
            <a:ext cx="7200900" cy="4321175"/>
          </a:xfrm>
          <a:solidFill>
            <a:schemeClr val="tx2"/>
          </a:solidFill>
        </p:spPr>
      </p:pic>
    </p:spTree>
    <p:extLst>
      <p:ext uri="{BB962C8B-B14F-4D97-AF65-F5344CB8AC3E}">
        <p14:creationId xmlns:p14="http://schemas.microsoft.com/office/powerpoint/2010/main" val="3073376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38113" y="422277"/>
            <a:ext cx="7886700" cy="1325563"/>
          </a:xfrm>
        </p:spPr>
        <p:txBody>
          <a:bodyPr/>
          <a:lstStyle/>
          <a:p>
            <a:pPr>
              <a:defRPr/>
            </a:pPr>
            <a:r>
              <a:rPr lang="tr-TR" altLang="tr-TR" dirty="0"/>
              <a:t>BASK frekans spektrumu </a:t>
            </a:r>
          </a:p>
        </p:txBody>
      </p:sp>
      <p:pic>
        <p:nvPicPr>
          <p:cNvPr id="24985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9525" y="2060575"/>
            <a:ext cx="7092950" cy="381635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25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checkerboard(across)">
                                      <p:cBhvr>
                                        <p:cTn id="7" dur="500"/>
                                        <p:tgtEl>
                                          <p:spTgt spid="24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3969</TotalTime>
  <Words>498</Words>
  <Application>Microsoft Office PowerPoint</Application>
  <PresentationFormat>Geniş ekran</PresentationFormat>
  <Paragraphs>75</Paragraphs>
  <Slides>25</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2</vt:i4>
      </vt:variant>
      <vt:variant>
        <vt:lpstr>Slayt Başlıkları</vt:lpstr>
      </vt:variant>
      <vt:variant>
        <vt:i4>25</vt:i4>
      </vt:variant>
    </vt:vector>
  </HeadingPairs>
  <TitlesOfParts>
    <vt:vector size="33" baseType="lpstr">
      <vt:lpstr>Arial</vt:lpstr>
      <vt:lpstr>Calibri</vt:lpstr>
      <vt:lpstr>Cambria Math</vt:lpstr>
      <vt:lpstr>Corbel</vt:lpstr>
      <vt:lpstr>Wingdings</vt:lpstr>
      <vt:lpstr>Banded</vt:lpstr>
      <vt:lpstr>Equation</vt:lpstr>
      <vt:lpstr>SmartDraw</vt:lpstr>
      <vt:lpstr>Sayısal Taşıyıcı Modülasyonu </vt:lpstr>
      <vt:lpstr>Modülasyon</vt:lpstr>
      <vt:lpstr>PowerPoint Sunusu</vt:lpstr>
      <vt:lpstr>Sayısal İşaretlerin Geçişbandı İletimi</vt:lpstr>
      <vt:lpstr>Temel Sayısal Geçişbandı Modülasyonları</vt:lpstr>
      <vt:lpstr>İkili Sayısal Geçişbandı Modülasyonu</vt:lpstr>
      <vt:lpstr>İkili Genlik Kaydırmalı Anahtarlama  (Binary Amplitude Shift Keying, BASK) -</vt:lpstr>
      <vt:lpstr>BASK Modülatörü </vt:lpstr>
      <vt:lpstr>BASK frekans spektrumu </vt:lpstr>
      <vt:lpstr>İkili Frekans Kaydırmalı Anahtarlama  (Binary Frequency Shift Keying, BFSK) </vt:lpstr>
      <vt:lpstr>BFSK Modülatör </vt:lpstr>
      <vt:lpstr>BFSK Frekans Spektrumu </vt:lpstr>
      <vt:lpstr>İkili Faz Kaydırmalı Anahtarlama (Binary Phase Shift Keying, BPSK) </vt:lpstr>
      <vt:lpstr>BPSK Modülatörü:</vt:lpstr>
      <vt:lpstr>BPSK frekans spektrumu </vt:lpstr>
      <vt:lpstr> BPSK Enerji Genlik İlişkisi </vt:lpstr>
      <vt:lpstr>M-li PSK (MPSK) </vt:lpstr>
      <vt:lpstr>MPSK</vt:lpstr>
      <vt:lpstr>MPSK Alıcısı </vt:lpstr>
      <vt:lpstr>Örnek</vt:lpstr>
      <vt:lpstr>M-FSK</vt:lpstr>
      <vt:lpstr>Çeşitli Geçişbandı Modülasyonu</vt:lpstr>
      <vt:lpstr>Çeşitli Geçişbandı Modülasyonu</vt:lpstr>
      <vt:lpstr>Çeşitli Geçişbandı Modülasyonu</vt:lpstr>
      <vt:lpstr>Çeşitli Geçişbandı Modülasyonu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Technopc</cp:lastModifiedBy>
  <cp:revision>178</cp:revision>
  <dcterms:created xsi:type="dcterms:W3CDTF">2016-02-19T18:16:04Z</dcterms:created>
  <dcterms:modified xsi:type="dcterms:W3CDTF">2016-04-25T06:00:04Z</dcterms:modified>
</cp:coreProperties>
</file>