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7"/>
  </p:notesMasterIdLst>
  <p:sldIdLst>
    <p:sldId id="256" r:id="rId2"/>
    <p:sldId id="340" r:id="rId3"/>
    <p:sldId id="257" r:id="rId4"/>
    <p:sldId id="356" r:id="rId5"/>
    <p:sldId id="341" r:id="rId6"/>
    <p:sldId id="357" r:id="rId7"/>
    <p:sldId id="358" r:id="rId8"/>
    <p:sldId id="373" r:id="rId9"/>
    <p:sldId id="374" r:id="rId10"/>
    <p:sldId id="375" r:id="rId11"/>
    <p:sldId id="359" r:id="rId12"/>
    <p:sldId id="368" r:id="rId13"/>
    <p:sldId id="360" r:id="rId14"/>
    <p:sldId id="361" r:id="rId15"/>
    <p:sldId id="362" r:id="rId16"/>
    <p:sldId id="363" r:id="rId17"/>
    <p:sldId id="372" r:id="rId18"/>
    <p:sldId id="364" r:id="rId19"/>
    <p:sldId id="365" r:id="rId20"/>
    <p:sldId id="367" r:id="rId21"/>
    <p:sldId id="376" r:id="rId22"/>
    <p:sldId id="366" r:id="rId23"/>
    <p:sldId id="369" r:id="rId24"/>
    <p:sldId id="370" r:id="rId25"/>
    <p:sldId id="371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1.05.2016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1.05.2016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1.05.2016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1.05.2016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1.05.2016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 smtClean="0"/>
              <a:t>Çoğullama &amp; ÇOKLU ERİŞİM</a:t>
            </a:r>
            <a:endParaRPr lang="tr-T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(7. 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FDM / FDMA</a:t>
            </a:r>
            <a:endParaRPr lang="tr-TR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66" y="2074772"/>
            <a:ext cx="7096184" cy="44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FDM / FDMA   Avantajları Dezavantajları</a:t>
            </a:r>
            <a:endParaRPr lang="tr-TR" sz="3600" dirty="0"/>
          </a:p>
        </p:txBody>
      </p:sp>
      <p:sp>
        <p:nvSpPr>
          <p:cNvPr id="3" name="Rectangle 2"/>
          <p:cNvSpPr/>
          <p:nvPr/>
        </p:nvSpPr>
        <p:spPr>
          <a:xfrm>
            <a:off x="1283594" y="2558381"/>
            <a:ext cx="32368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chemeClr val="bg1"/>
                </a:solidFill>
              </a:rPr>
              <a:t>Sistem çok basittir ve kolay tasarlanabilir</a:t>
            </a:r>
          </a:p>
          <a:p>
            <a:pPr marL="285750" indent="-285750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tr-TR" sz="2000" dirty="0" err="1">
                <a:solidFill>
                  <a:schemeClr val="bg1"/>
                </a:solidFill>
              </a:rPr>
              <a:t>ISI’dan</a:t>
            </a:r>
            <a:r>
              <a:rPr lang="tr-TR" sz="2000" dirty="0">
                <a:solidFill>
                  <a:schemeClr val="bg1"/>
                </a:solidFill>
              </a:rPr>
              <a:t> az etkilenir.</a:t>
            </a:r>
          </a:p>
          <a:p>
            <a:pPr marL="285750" indent="-285750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chemeClr val="bg1"/>
                </a:solidFill>
              </a:rPr>
              <a:t>Eşzamanlama kolaydır.</a:t>
            </a:r>
          </a:p>
          <a:p>
            <a:pPr marL="285750" indent="-285750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 algn="just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chemeClr val="bg1"/>
                </a:solidFill>
              </a:rPr>
              <a:t>Eşzamanlama için gerekli kontrol verisi oldukça azdır.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1705" y="2043018"/>
            <a:ext cx="43659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chemeClr val="bg1"/>
                </a:solidFill>
              </a:rPr>
              <a:t>Frekans spektrumunda olan güvenlik bantları haberleşme kaynaklarının boş yere tüketilmesi demektir.</a:t>
            </a:r>
          </a:p>
          <a:p>
            <a:pPr marL="285750" indent="-285750" algn="just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 algn="just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chemeClr val="bg1"/>
                </a:solidFill>
              </a:rPr>
              <a:t>Yöntem esnek değildir.</a:t>
            </a:r>
          </a:p>
          <a:p>
            <a:pPr marL="285750" indent="-285750" algn="just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 algn="just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chemeClr val="bg1"/>
                </a:solidFill>
              </a:rPr>
              <a:t>İlgili frekans bandında olan kullanıcı iletim yapmasa dahi,  kanalın diğer kullanıcılar tarafından kullanılmasının mümkün olmaması.</a:t>
            </a:r>
          </a:p>
          <a:p>
            <a:pPr marL="285750" indent="-285750" algn="just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 algn="just" fontAlgn="auto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chemeClr val="bg1"/>
                </a:solidFill>
              </a:rPr>
              <a:t>Frekans güvenlik bantlarının dar tutulabilmesi için yüksek maliyetli süzgeçlere ihtiyaç duyulması.</a:t>
            </a:r>
          </a:p>
        </p:txBody>
      </p:sp>
    </p:spTree>
    <p:extLst>
      <p:ext uri="{BB962C8B-B14F-4D97-AF65-F5344CB8AC3E}">
        <p14:creationId xmlns:p14="http://schemas.microsoft.com/office/powerpoint/2010/main" val="26329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F</a:t>
            </a:r>
            <a:r>
              <a:rPr lang="tr-TR" sz="3600" dirty="0" smtClean="0">
                <a:solidFill>
                  <a:schemeClr val="bg1"/>
                </a:solidFill>
              </a:rPr>
              <a:t>DM / </a:t>
            </a:r>
            <a:r>
              <a:rPr lang="tr-TR" sz="3600" dirty="0">
                <a:solidFill>
                  <a:schemeClr val="bg1"/>
                </a:solidFill>
              </a:rPr>
              <a:t>F</a:t>
            </a:r>
            <a:r>
              <a:rPr lang="tr-TR" sz="3600" dirty="0" smtClean="0">
                <a:solidFill>
                  <a:schemeClr val="bg1"/>
                </a:solidFill>
              </a:rPr>
              <a:t>DMA   (Frekans bölüşümlü çoklu erişim)</a:t>
            </a:r>
            <a:endParaRPr lang="tr-TR" sz="3600" dirty="0"/>
          </a:p>
        </p:txBody>
      </p:sp>
      <p:pic>
        <p:nvPicPr>
          <p:cNvPr id="4098" name="Picture 2" descr="An example FDM with 6 different frequency carriers coexisting simultaneously in the time do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209" y="2429596"/>
            <a:ext cx="4776694" cy="427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4277" y="2029486"/>
            <a:ext cx="10662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An example FDM with 6 different frequency carriers coexisting simultaneously in the time </a:t>
            </a:r>
            <a:r>
              <a:rPr lang="en-US" sz="2000" dirty="0" smtClean="0">
                <a:solidFill>
                  <a:schemeClr val="bg1"/>
                </a:solidFill>
              </a:rPr>
              <a:t>domain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224118" y="2872194"/>
            <a:ext cx="10762881" cy="119361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rgbClr val="C00000"/>
                </a:solidFill>
              </a:rPr>
              <a:t>Zaman uzayında çoğullamaya karşılık gelmektedir.</a:t>
            </a:r>
          </a:p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rgbClr val="C00000"/>
                </a:solidFill>
              </a:rPr>
              <a:t>Sayısal işaretlerin örnekleri arasındaki zaman aralığı, diğer işaretlere ait örneklerin iletimi için kullanılır</a:t>
            </a:r>
            <a:endParaRPr lang="tr-TR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4118" y="4647130"/>
            <a:ext cx="10762881" cy="1574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chemeClr val="bg1"/>
                </a:solidFill>
              </a:rPr>
              <a:t>TDMA yöntemi, işaret örneklerinin zaman uzayında çoğullanarak sırayla iletilmesidir</a:t>
            </a: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marL="0" indent="0" algn="just">
              <a:lnSpc>
                <a:spcPct val="100000"/>
              </a:lnSpc>
              <a:buFont typeface="Wingdings" pitchFamily="2" charset="2"/>
              <a:buNone/>
            </a:pP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16" y="2170076"/>
            <a:ext cx="4392601" cy="2140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6" y="4456076"/>
            <a:ext cx="4392601" cy="2087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244" y="3319380"/>
            <a:ext cx="4678290" cy="21509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94166" y="5611977"/>
            <a:ext cx="612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İki işaretin TDMA ile çoğullanması sonrasında elde edilen işaret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69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  <p:sp>
        <p:nvSpPr>
          <p:cNvPr id="9" name="Rectangle 8"/>
          <p:cNvSpPr/>
          <p:nvPr/>
        </p:nvSpPr>
        <p:spPr>
          <a:xfrm>
            <a:off x="451779" y="5768363"/>
            <a:ext cx="6454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TDM (TDMA) sisteminde haberleşme kaynaklarının ortak kullanımı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9" y="2025330"/>
            <a:ext cx="6392993" cy="349431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7282543" y="2025330"/>
            <a:ext cx="16328" cy="4555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11143" y="2871711"/>
            <a:ext cx="43733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bg1"/>
                </a:solidFill>
              </a:rPr>
              <a:t>Zaman uzayı zaman dilimlerine bölünür.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tr-TR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bg1"/>
                </a:solidFill>
              </a:rPr>
              <a:t>Her bir işaret için farklı bir zaman dilimi </a:t>
            </a:r>
          </a:p>
          <a:p>
            <a:pPr algn="just"/>
            <a:r>
              <a:rPr lang="tr-TR" dirty="0" smtClean="0">
                <a:solidFill>
                  <a:schemeClr val="bg1"/>
                </a:solidFill>
              </a:rPr>
              <a:t>      kullanılır.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tr-TR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bg1"/>
                </a:solidFill>
              </a:rPr>
              <a:t>Birden fazla sayısal işaret aynı frekanstan</a:t>
            </a:r>
          </a:p>
          <a:p>
            <a:pPr algn="just"/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     farklı zaman dilimlerinde iletilir.</a:t>
            </a:r>
          </a:p>
          <a:p>
            <a:pPr algn="just"/>
            <a:endParaRPr lang="tr-TR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bg1"/>
                </a:solidFill>
              </a:rPr>
              <a:t>Zaman dilimleri arasında güvenlik bandı </a:t>
            </a:r>
          </a:p>
          <a:p>
            <a:pPr algn="just"/>
            <a:r>
              <a:rPr lang="tr-TR" dirty="0" smtClean="0">
                <a:solidFill>
                  <a:schemeClr val="bg1"/>
                </a:solidFill>
              </a:rPr>
              <a:t>      koyulabilir.</a:t>
            </a:r>
          </a:p>
        </p:txBody>
      </p:sp>
    </p:spTree>
    <p:extLst>
      <p:ext uri="{BB962C8B-B14F-4D97-AF65-F5344CB8AC3E}">
        <p14:creationId xmlns:p14="http://schemas.microsoft.com/office/powerpoint/2010/main" val="13480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4118" y="2361130"/>
            <a:ext cx="10762881" cy="4284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b="1" dirty="0" err="1" smtClean="0">
                <a:solidFill>
                  <a:schemeClr val="bg1"/>
                </a:solidFill>
              </a:rPr>
              <a:t>Avrupada</a:t>
            </a:r>
            <a:r>
              <a:rPr lang="tr-TR" dirty="0" smtClean="0">
                <a:solidFill>
                  <a:schemeClr val="bg1"/>
                </a:solidFill>
              </a:rPr>
              <a:t> kullanılan PCM telefon sistemlerinde 8 </a:t>
            </a:r>
            <a:r>
              <a:rPr lang="tr-TR" dirty="0" err="1" smtClean="0">
                <a:solidFill>
                  <a:schemeClr val="bg1"/>
                </a:solidFill>
              </a:rPr>
              <a:t>kHz’de</a:t>
            </a:r>
            <a:r>
              <a:rPr lang="tr-TR" dirty="0" smtClean="0">
                <a:solidFill>
                  <a:schemeClr val="bg1"/>
                </a:solidFill>
              </a:rPr>
              <a:t> örneklenen her bir ses işareti için 8 bit PCM sözcükleri kullanılarak her telefon hattı 64 </a:t>
            </a:r>
            <a:r>
              <a:rPr lang="tr-TR" dirty="0" err="1" smtClean="0">
                <a:solidFill>
                  <a:schemeClr val="bg1"/>
                </a:solidFill>
              </a:rPr>
              <a:t>kbit</a:t>
            </a:r>
            <a:r>
              <a:rPr lang="tr-TR" dirty="0" smtClean="0">
                <a:solidFill>
                  <a:schemeClr val="bg1"/>
                </a:solidFill>
              </a:rPr>
              <a:t>/s bilgi transfer edebilmektedir.</a:t>
            </a: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chemeClr val="bg1"/>
                </a:solidFill>
              </a:rPr>
              <a:t>TDMA ile </a:t>
            </a:r>
            <a:r>
              <a:rPr lang="tr-TR" dirty="0" err="1" smtClean="0">
                <a:solidFill>
                  <a:schemeClr val="bg1"/>
                </a:solidFill>
              </a:rPr>
              <a:t>çoğullama</a:t>
            </a:r>
            <a:r>
              <a:rPr lang="tr-TR" dirty="0" smtClean="0">
                <a:solidFill>
                  <a:schemeClr val="bg1"/>
                </a:solidFill>
              </a:rPr>
              <a:t> sayesinde 2.048 </a:t>
            </a:r>
            <a:r>
              <a:rPr lang="tr-TR" dirty="0" err="1" smtClean="0">
                <a:solidFill>
                  <a:schemeClr val="bg1"/>
                </a:solidFill>
              </a:rPr>
              <a:t>Mbit</a:t>
            </a:r>
            <a:r>
              <a:rPr lang="tr-TR" dirty="0" smtClean="0">
                <a:solidFill>
                  <a:schemeClr val="bg1"/>
                </a:solidFill>
              </a:rPr>
              <a:t>/s bit oranında sayısal bir </a:t>
            </a:r>
            <a:r>
              <a:rPr lang="tr-TR" dirty="0" err="1" smtClean="0">
                <a:solidFill>
                  <a:schemeClr val="bg1"/>
                </a:solidFill>
              </a:rPr>
              <a:t>işsaret</a:t>
            </a:r>
            <a:r>
              <a:rPr lang="tr-TR" dirty="0" smtClean="0">
                <a:solidFill>
                  <a:schemeClr val="bg1"/>
                </a:solidFill>
              </a:rPr>
              <a:t> elde edilir.</a:t>
            </a: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chemeClr val="bg1"/>
                </a:solidFill>
              </a:rPr>
              <a:t>Bu nedenle, en alt seviyedeki </a:t>
            </a:r>
            <a:r>
              <a:rPr lang="tr-TR" dirty="0" err="1" smtClean="0">
                <a:solidFill>
                  <a:schemeClr val="bg1"/>
                </a:solidFill>
              </a:rPr>
              <a:t>çoğullama</a:t>
            </a:r>
            <a:r>
              <a:rPr lang="tr-TR" dirty="0" smtClean="0">
                <a:solidFill>
                  <a:schemeClr val="bg1"/>
                </a:solidFill>
              </a:rPr>
              <a:t> seviyesinde, her biri  8 </a:t>
            </a:r>
            <a:r>
              <a:rPr lang="tr-TR" dirty="0" err="1" smtClean="0">
                <a:solidFill>
                  <a:schemeClr val="bg1"/>
                </a:solidFill>
              </a:rPr>
              <a:t>bit’lik</a:t>
            </a:r>
            <a:r>
              <a:rPr lang="tr-TR" dirty="0" smtClean="0">
                <a:solidFill>
                  <a:schemeClr val="bg1"/>
                </a:solidFill>
              </a:rPr>
              <a:t> 32 adet zaman dilimi kullanılmaktadır.</a:t>
            </a: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chemeClr val="bg1"/>
                </a:solidFill>
              </a:rPr>
              <a:t>Amerika’da ise</a:t>
            </a:r>
            <a:r>
              <a:rPr lang="tr-TR" dirty="0" smtClean="0">
                <a:solidFill>
                  <a:schemeClr val="bg1"/>
                </a:solidFill>
              </a:rPr>
              <a:t>, 24 kanal </a:t>
            </a:r>
            <a:r>
              <a:rPr lang="tr-TR" dirty="0" err="1" smtClean="0">
                <a:solidFill>
                  <a:schemeClr val="bg1"/>
                </a:solidFill>
              </a:rPr>
              <a:t>TDMa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çoğullaması</a:t>
            </a:r>
            <a:r>
              <a:rPr lang="tr-TR" dirty="0" smtClean="0">
                <a:solidFill>
                  <a:schemeClr val="bg1"/>
                </a:solidFill>
              </a:rPr>
              <a:t> sonrasında 1.544 </a:t>
            </a:r>
            <a:r>
              <a:rPr lang="tr-TR" dirty="0" err="1" smtClean="0">
                <a:solidFill>
                  <a:schemeClr val="bg1"/>
                </a:solidFill>
              </a:rPr>
              <a:t>Mbit</a:t>
            </a:r>
            <a:r>
              <a:rPr lang="tr-TR" dirty="0" smtClean="0">
                <a:solidFill>
                  <a:schemeClr val="bg1"/>
                </a:solidFill>
              </a:rPr>
              <a:t>/s oranında sayısal bir işaret elde edilir.</a:t>
            </a: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marL="0" indent="0" algn="just">
              <a:lnSpc>
                <a:spcPct val="100000"/>
              </a:lnSpc>
              <a:buFont typeface="Wingdings" pitchFamily="2" charset="2"/>
              <a:buNone/>
            </a:pP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9" y="2711740"/>
            <a:ext cx="11775297" cy="274890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8924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4118" y="2361131"/>
            <a:ext cx="10762881" cy="34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chemeClr val="bg1"/>
                </a:solidFill>
              </a:rPr>
              <a:t>Sayısal uydu haberleşmesi için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genelde TDM/PSK/TDMA yaklaşımı kullanılmaktadır.</a:t>
            </a:r>
          </a:p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chemeClr val="bg1"/>
                </a:solidFill>
              </a:rPr>
              <a:t>Bu durumda, TDM ile çoğullanan kullanıcı işaretlerinin PSK ile modüle edilmesi sonucunda uydu üzerinden iletim sağlanmaktadır. Birden fazla kullanıcının uydu kaynaklarını paylaşımı ise zaman paylaşımı bazında TDMA ile sağlanmaktadır.</a:t>
            </a: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chemeClr val="bg1"/>
                </a:solidFill>
              </a:rPr>
              <a:t>TDM ve TDMA sadece örneklenmiş yani sayısal işaretler için kullanılmaktadır.</a:t>
            </a:r>
            <a:endParaRPr lang="tr-TR" dirty="0">
              <a:solidFill>
                <a:schemeClr val="bg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0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4119" y="1969236"/>
            <a:ext cx="6176682" cy="488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sz="2000" b="1" dirty="0" err="1" smtClean="0">
                <a:solidFill>
                  <a:schemeClr val="bg1"/>
                </a:solidFill>
              </a:rPr>
              <a:t>TDMA’da</a:t>
            </a:r>
            <a:r>
              <a:rPr lang="tr-TR" sz="2000" b="1" dirty="0" smtClean="0">
                <a:solidFill>
                  <a:schemeClr val="bg1"/>
                </a:solidFill>
              </a:rPr>
              <a:t>, </a:t>
            </a:r>
            <a:r>
              <a:rPr lang="tr-TR" sz="2000" dirty="0" smtClean="0">
                <a:solidFill>
                  <a:schemeClr val="bg1"/>
                </a:solidFill>
              </a:rPr>
              <a:t>her kullanıcı kendisine ayrılan zaman diliminde iletim yapabilmektedir.</a:t>
            </a:r>
          </a:p>
          <a:p>
            <a:pPr algn="just">
              <a:lnSpc>
                <a:spcPct val="100000"/>
              </a:lnSpc>
            </a:pPr>
            <a:r>
              <a:rPr lang="tr-TR" sz="2000" b="1" dirty="0" smtClean="0">
                <a:solidFill>
                  <a:schemeClr val="bg1"/>
                </a:solidFill>
              </a:rPr>
              <a:t>Zaman dilimlerinin tahsis biçimi, </a:t>
            </a:r>
            <a:r>
              <a:rPr lang="tr-TR" sz="2000" dirty="0" smtClean="0">
                <a:solidFill>
                  <a:schemeClr val="bg1"/>
                </a:solidFill>
              </a:rPr>
              <a:t>çoğunlukla önceden belirlenmiş olup periyodik bir şekilde tekrar eden bir yapı şeklindedir. Yapının her bir periyodu bir </a:t>
            </a:r>
            <a:r>
              <a:rPr lang="tr-TR" sz="2000" b="1" dirty="0" smtClean="0">
                <a:solidFill>
                  <a:schemeClr val="bg1"/>
                </a:solidFill>
              </a:rPr>
              <a:t>çerçeve</a:t>
            </a:r>
            <a:r>
              <a:rPr lang="tr-TR" sz="2000" dirty="0" smtClean="0">
                <a:solidFill>
                  <a:schemeClr val="bg1"/>
                </a:solidFill>
              </a:rPr>
              <a:t> olarak adlandırılır.</a:t>
            </a:r>
          </a:p>
          <a:p>
            <a:pPr algn="just">
              <a:lnSpc>
                <a:spcPct val="100000"/>
              </a:lnSpc>
            </a:pPr>
            <a:r>
              <a:rPr lang="tr-TR" sz="2000" dirty="0" smtClean="0">
                <a:solidFill>
                  <a:schemeClr val="bg1"/>
                </a:solidFill>
              </a:rPr>
              <a:t>En temel TDMA sisteminde her kullanıcıya tam olarak bir adet zaman-dilimi tahsis edilir.</a:t>
            </a:r>
          </a:p>
          <a:p>
            <a:pPr algn="just">
              <a:lnSpc>
                <a:spcPct val="100000"/>
              </a:lnSpc>
            </a:pPr>
            <a:r>
              <a:rPr lang="tr-TR" sz="2000" dirty="0" smtClean="0">
                <a:solidFill>
                  <a:schemeClr val="bg1"/>
                </a:solidFill>
              </a:rPr>
              <a:t>TDMA sisteminin problemsiz çalışması için tüm kullanıcıların eş-zamanlama içerisinde olması gerekmektedir. Bu nedenle her kullanıcı ne zaman ve ne kadar bir süre için iletim yapacağını bilmektedir.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320" y="3360365"/>
            <a:ext cx="5482838" cy="14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Multıplexıng &amp; multıple access</a:t>
            </a:r>
            <a:endParaRPr lang="en-US" sz="3600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2910" y="1920078"/>
            <a:ext cx="9784080" cy="48348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b="1" dirty="0" smtClean="0">
                <a:solidFill>
                  <a:schemeClr val="bg1"/>
                </a:solidFill>
              </a:rPr>
              <a:t>Çoğullama</a:t>
            </a:r>
          </a:p>
          <a:p>
            <a:pPr algn="just"/>
            <a:endParaRPr lang="tr-TR" b="1" dirty="0">
              <a:solidFill>
                <a:schemeClr val="bg1"/>
              </a:solidFill>
            </a:endParaRPr>
          </a:p>
          <a:p>
            <a:pPr algn="just"/>
            <a:r>
              <a:rPr lang="tr-TR" b="1" dirty="0" smtClean="0">
                <a:solidFill>
                  <a:schemeClr val="bg1"/>
                </a:solidFill>
              </a:rPr>
              <a:t>Çoklu Erişim</a:t>
            </a:r>
          </a:p>
          <a:p>
            <a:pPr algn="just"/>
            <a:endParaRPr lang="tr-TR" b="1" dirty="0">
              <a:solidFill>
                <a:schemeClr val="bg1"/>
              </a:solidFill>
            </a:endParaRPr>
          </a:p>
          <a:p>
            <a:pPr algn="just"/>
            <a:r>
              <a:rPr lang="tr-TR" b="1" dirty="0" smtClean="0">
                <a:solidFill>
                  <a:schemeClr val="bg1"/>
                </a:solidFill>
              </a:rPr>
              <a:t>FDMA</a:t>
            </a:r>
          </a:p>
          <a:p>
            <a:pPr algn="just"/>
            <a:endParaRPr lang="tr-TR" b="1" dirty="0">
              <a:solidFill>
                <a:schemeClr val="bg1"/>
              </a:solidFill>
            </a:endParaRPr>
          </a:p>
          <a:p>
            <a:pPr algn="just"/>
            <a:r>
              <a:rPr lang="tr-TR" b="1" dirty="0" smtClean="0">
                <a:solidFill>
                  <a:schemeClr val="bg1"/>
                </a:solidFill>
              </a:rPr>
              <a:t>TDMA</a:t>
            </a:r>
          </a:p>
          <a:p>
            <a:pPr algn="just"/>
            <a:endParaRPr lang="tr-TR" b="1" dirty="0">
              <a:solidFill>
                <a:schemeClr val="bg1"/>
              </a:solidFill>
            </a:endParaRPr>
          </a:p>
          <a:p>
            <a:pPr algn="just"/>
            <a:r>
              <a:rPr lang="tr-TR" b="1" dirty="0" smtClean="0">
                <a:solidFill>
                  <a:schemeClr val="bg1"/>
                </a:solidFill>
              </a:rPr>
              <a:t>CDMA</a:t>
            </a:r>
          </a:p>
          <a:p>
            <a:pPr algn="just"/>
            <a:endParaRPr lang="tr-TR" b="1" dirty="0">
              <a:solidFill>
                <a:schemeClr val="bg1"/>
              </a:solidFill>
            </a:endParaRPr>
          </a:p>
          <a:p>
            <a:pPr algn="just"/>
            <a:r>
              <a:rPr lang="tr-TR" b="1" dirty="0" smtClean="0">
                <a:solidFill>
                  <a:schemeClr val="bg1"/>
                </a:solidFill>
              </a:rPr>
              <a:t>SDMA</a:t>
            </a:r>
          </a:p>
        </p:txBody>
      </p:sp>
    </p:spTree>
    <p:extLst>
      <p:ext uri="{BB962C8B-B14F-4D97-AF65-F5344CB8AC3E}">
        <p14:creationId xmlns:p14="http://schemas.microsoft.com/office/powerpoint/2010/main" val="145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  <p:pic>
        <p:nvPicPr>
          <p:cNvPr id="3074" name="Picture 2" descr="An example TDM frame with 4 time slots serving 4 different us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83" y="2307214"/>
            <a:ext cx="6451345" cy="442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32964" y="1911211"/>
            <a:ext cx="77451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An</a:t>
            </a:r>
            <a:r>
              <a:rPr lang="en-US" sz="2000" dirty="0">
                <a:solidFill>
                  <a:srgbClr val="555555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example</a:t>
            </a:r>
            <a:r>
              <a:rPr lang="en-US" sz="2000" dirty="0">
                <a:solidFill>
                  <a:srgbClr val="555555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TDM frame with 4 time slots serving 4 different users</a:t>
            </a:r>
          </a:p>
        </p:txBody>
      </p:sp>
    </p:spTree>
    <p:extLst>
      <p:ext uri="{BB962C8B-B14F-4D97-AF65-F5344CB8AC3E}">
        <p14:creationId xmlns:p14="http://schemas.microsoft.com/office/powerpoint/2010/main" val="33746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(Zaman bölüşümlü çoklu erişim)</a:t>
            </a:r>
            <a:endParaRPr lang="tr-TR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97" y="1991714"/>
            <a:ext cx="6446922" cy="42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</a:t>
            </a:r>
            <a:r>
              <a:rPr lang="tr-TR" sz="3600" dirty="0" smtClean="0">
                <a:solidFill>
                  <a:schemeClr val="bg1"/>
                </a:solidFill>
              </a:rPr>
              <a:t>DM / TDMA   Avantajları Dezavantajları</a:t>
            </a:r>
            <a:endParaRPr lang="tr-TR" sz="3600" dirty="0"/>
          </a:p>
        </p:txBody>
      </p:sp>
      <p:sp>
        <p:nvSpPr>
          <p:cNvPr id="3" name="Rectangle 2"/>
          <p:cNvSpPr/>
          <p:nvPr/>
        </p:nvSpPr>
        <p:spPr>
          <a:xfrm>
            <a:off x="1283594" y="2558381"/>
            <a:ext cx="32368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altLang="tr-TR" sz="2000" dirty="0">
                <a:solidFill>
                  <a:schemeClr val="bg1"/>
                </a:solidFill>
              </a:rPr>
              <a:t>Esnek iletim oranlarını desteklemektedir</a:t>
            </a:r>
            <a:r>
              <a:rPr lang="tr-TR" altLang="tr-T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tr-TR" altLang="tr-TR" sz="2000" dirty="0">
              <a:solidFill>
                <a:schemeClr val="bg1"/>
              </a:solidFill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altLang="tr-TR" sz="2000" dirty="0">
                <a:solidFill>
                  <a:schemeClr val="bg1"/>
                </a:solidFill>
              </a:rPr>
              <a:t>Değişken bit hızı iletimlerine uygundur</a:t>
            </a:r>
            <a:r>
              <a:rPr lang="tr-TR" altLang="tr-T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tr-TR" altLang="tr-TR" sz="2000" dirty="0">
              <a:solidFill>
                <a:schemeClr val="bg1"/>
              </a:solidFill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altLang="tr-TR" sz="2000" dirty="0">
                <a:solidFill>
                  <a:schemeClr val="bg1"/>
                </a:solidFill>
              </a:rPr>
              <a:t>Esnek süzgeç kullanımına sahiptir.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4362" y="2866157"/>
            <a:ext cx="43659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altLang="tr-TR" sz="2000" dirty="0" err="1">
                <a:solidFill>
                  <a:schemeClr val="bg1"/>
                </a:solidFill>
              </a:rPr>
              <a:t>Eşzamanlamaya</a:t>
            </a:r>
            <a:r>
              <a:rPr lang="tr-TR" altLang="tr-TR" sz="2000" dirty="0">
                <a:solidFill>
                  <a:schemeClr val="bg1"/>
                </a:solidFill>
              </a:rPr>
              <a:t> ihtiyaç vardır</a:t>
            </a:r>
            <a:r>
              <a:rPr lang="tr-TR" altLang="tr-TR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tr-TR" altLang="tr-TR" sz="2000" dirty="0">
              <a:solidFill>
                <a:schemeClr val="bg1"/>
              </a:solidFill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altLang="tr-TR" sz="2000" dirty="0">
                <a:solidFill>
                  <a:schemeClr val="bg1"/>
                </a:solidFill>
              </a:rPr>
              <a:t>Zamanlama hataları ve gecikme değişimlerine karşı bilgi iletiminin yapılmadığı güvenlik sürelerine ihtiyaç vardır.</a:t>
            </a:r>
          </a:p>
        </p:txBody>
      </p:sp>
    </p:spTree>
    <p:extLst>
      <p:ext uri="{BB962C8B-B14F-4D97-AF65-F5344CB8AC3E}">
        <p14:creationId xmlns:p14="http://schemas.microsoft.com/office/powerpoint/2010/main" val="4126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CDMA  (KOD bölüşümlü çoklu erişim)</a:t>
            </a:r>
            <a:endParaRPr lang="tr-TR" sz="3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4118" y="2645229"/>
            <a:ext cx="10895639" cy="395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tr-TR" altLang="tr-TR" sz="2400" dirty="0" smtClean="0">
                <a:solidFill>
                  <a:schemeClr val="bg1"/>
                </a:solidFill>
              </a:rPr>
              <a:t>Bant genişliğinin tamamını zamanın tümünde kullanabilmektedir.</a:t>
            </a:r>
          </a:p>
          <a:p>
            <a:pPr algn="just">
              <a:spcBef>
                <a:spcPct val="50000"/>
              </a:spcBef>
            </a:pPr>
            <a:r>
              <a:rPr lang="tr-TR" altLang="tr-TR" sz="2400" dirty="0" smtClean="0">
                <a:solidFill>
                  <a:schemeClr val="bg1"/>
                </a:solidFill>
              </a:rPr>
              <a:t>Bu özelliği ile CDMA, frekans bandının bir kısmına erişim sağlayan FDMA ile zamanın bir kısmında iletime izin veren TDMA sistemlerinden oldukça farklıdır.</a:t>
            </a:r>
            <a:endParaRPr lang="en-US" altLang="tr-TR" sz="2400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endParaRPr lang="en-US" altLang="tr-TR" sz="2400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tr-TR" altLang="tr-TR" sz="2400" dirty="0" smtClean="0">
                <a:solidFill>
                  <a:schemeClr val="bg1"/>
                </a:solidFill>
              </a:rPr>
              <a:t>CDMA sisteminde tüm kullanıcılar bant genişliğinin tamamını bütün süre boyunca kullanabilirken, kullanıcılar arasında ayırt edicilik sağlamak için kodlar kullanılmaktadır.</a:t>
            </a:r>
          </a:p>
          <a:p>
            <a:pPr algn="just">
              <a:spcBef>
                <a:spcPct val="50000"/>
              </a:spcBef>
            </a:pPr>
            <a:r>
              <a:rPr lang="tr-TR" altLang="tr-TR" sz="2400" dirty="0" smtClean="0">
                <a:solidFill>
                  <a:schemeClr val="bg1"/>
                </a:solidFill>
              </a:rPr>
              <a:t>İletim esnasında işaretin frekans bileşenlerini daha geniş bir frekans bandına yayan yöntemler genel olarak </a:t>
            </a:r>
            <a:r>
              <a:rPr lang="tr-TR" altLang="tr-TR" sz="2400" b="1" dirty="0" smtClean="0">
                <a:solidFill>
                  <a:schemeClr val="bg1"/>
                </a:solidFill>
              </a:rPr>
              <a:t>yayılı spektrum </a:t>
            </a:r>
            <a:r>
              <a:rPr lang="tr-TR" altLang="tr-TR" sz="2400" dirty="0" smtClean="0">
                <a:solidFill>
                  <a:schemeClr val="bg1"/>
                </a:solidFill>
              </a:rPr>
              <a:t>yöntemleri olarak adlandırılır.</a:t>
            </a:r>
            <a:endParaRPr lang="en-US" alt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CDMA  (KOD bölüşümlü çoklu erişim)</a:t>
            </a:r>
            <a:endParaRPr lang="tr-TR" sz="3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4118" y="2645230"/>
            <a:ext cx="10895639" cy="35759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tr-TR" altLang="tr-TR" sz="2400" dirty="0">
                <a:solidFill>
                  <a:schemeClr val="bg1"/>
                </a:solidFill>
              </a:rPr>
              <a:t>İletim esnasında işaretin frekans bileşenlerini daha geniş bir frekans bandına yayan yöntemler genel olarak yayılı spektrum yöntemleri olarak adlandırılmaktadır. </a:t>
            </a:r>
            <a:endParaRPr lang="tr-TR" altLang="tr-TR" sz="2400" dirty="0" smtClean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endParaRPr lang="en-US" altLang="tr-TR" sz="2400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tr-TR" altLang="tr-TR" sz="2400" dirty="0">
                <a:solidFill>
                  <a:schemeClr val="bg1"/>
                </a:solidFill>
              </a:rPr>
              <a:t>Kod bölüşümlü çoklu erişim için genelde yayılı spektrum yöntemleri kullanılmaktadır. </a:t>
            </a:r>
            <a:endParaRPr lang="en-US" altLang="tr-TR" sz="2400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endParaRPr lang="en-US" altLang="tr-TR" sz="2400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tr-TR" altLang="tr-TR" sz="2400" dirty="0">
                <a:solidFill>
                  <a:schemeClr val="bg1"/>
                </a:solidFill>
              </a:rPr>
              <a:t>Kod bölüşümlü </a:t>
            </a:r>
            <a:r>
              <a:rPr lang="tr-TR" altLang="tr-TR" sz="2400" dirty="0" err="1">
                <a:solidFill>
                  <a:schemeClr val="bg1"/>
                </a:solidFill>
              </a:rPr>
              <a:t>çoğullama</a:t>
            </a:r>
            <a:r>
              <a:rPr lang="tr-TR" altLang="tr-TR" sz="2400" dirty="0">
                <a:solidFill>
                  <a:schemeClr val="bg1"/>
                </a:solidFill>
              </a:rPr>
              <a:t> için tipik olarak Frekans Atlamalı Yayılı Spektrum (FHSS, FH-CDMA) veya Doğrudan Dizilerle Yayılı Spektrum (DSSS, DS‑CDMA) kullanılmaktadır</a:t>
            </a:r>
            <a:r>
              <a:rPr lang="tr-TR" altLang="tr-TR" sz="2400" dirty="0" smtClean="0">
                <a:solidFill>
                  <a:schemeClr val="bg1"/>
                </a:solidFill>
              </a:rPr>
              <a:t>.</a:t>
            </a:r>
            <a:endParaRPr lang="en-US" alt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3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Frekans atlamalı yayılı spektrum</a:t>
            </a:r>
            <a:endParaRPr lang="tr-TR" sz="3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4118" y="2367643"/>
            <a:ext cx="4135611" cy="3853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tr-TR" altLang="tr-TR" sz="2400" dirty="0">
                <a:solidFill>
                  <a:schemeClr val="bg1"/>
                </a:solidFill>
              </a:rPr>
              <a:t>İletim </a:t>
            </a:r>
            <a:r>
              <a:rPr lang="tr-TR" altLang="tr-TR" sz="2400" dirty="0" smtClean="0">
                <a:solidFill>
                  <a:schemeClr val="bg1"/>
                </a:solidFill>
              </a:rPr>
              <a:t>bat genişliği çok sayıda örtüşmeyen frekans dilimlerine (bantlarına) ayrılmaktadır.</a:t>
            </a:r>
            <a:endParaRPr lang="en-US" altLang="tr-TR" sz="2400" dirty="0">
              <a:solidFill>
                <a:schemeClr val="bg1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tr-TR" altLang="tr-TR" sz="2400" dirty="0" smtClean="0">
                <a:solidFill>
                  <a:schemeClr val="bg1"/>
                </a:solidFill>
              </a:rPr>
              <a:t>Kullanıcı bir frekans bandından belirli bir süre iletim yaptıktan sonra başka bir frekans bandına atlamakta ve iletimini o frekanstan sürdürmektedir. Belirli bir süre sonra ise tekrar farklı bir frekansa atlamaktadır.</a:t>
            </a:r>
            <a:endParaRPr lang="en-US" altLang="tr-TR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986" y="2367643"/>
            <a:ext cx="5130014" cy="389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Çoğullama</a:t>
            </a:r>
            <a:endParaRPr lang="tr-TR" sz="3600" dirty="0"/>
          </a:p>
        </p:txBody>
      </p:sp>
      <p:sp>
        <p:nvSpPr>
          <p:cNvPr id="27" name="Content Placeholder 3"/>
          <p:cNvSpPr>
            <a:spLocks noGrp="1"/>
          </p:cNvSpPr>
          <p:nvPr>
            <p:ph idx="1"/>
          </p:nvPr>
        </p:nvSpPr>
        <p:spPr>
          <a:xfrm>
            <a:off x="618187" y="2023110"/>
            <a:ext cx="10368812" cy="159147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chemeClr val="bg1"/>
                </a:solidFill>
              </a:rPr>
              <a:t>Çoğullama</a:t>
            </a:r>
            <a:r>
              <a:rPr lang="tr-TR" dirty="0" smtClean="0">
                <a:solidFill>
                  <a:schemeClr val="bg1"/>
                </a:solidFill>
              </a:rPr>
              <a:t>, sabit haberleşme kaynaklarının paylaşılarak kullanılması anlamına gelir.</a:t>
            </a:r>
          </a:p>
          <a:p>
            <a:pPr lvl="1" algn="just">
              <a:lnSpc>
                <a:spcPct val="150000"/>
              </a:lnSpc>
            </a:pPr>
            <a:r>
              <a:rPr lang="tr-TR" dirty="0" smtClean="0">
                <a:solidFill>
                  <a:schemeClr val="bg1"/>
                </a:solidFill>
              </a:rPr>
              <a:t>Çoğullamada kullanıcı ihtiyaçları sabittir.</a:t>
            </a:r>
          </a:p>
          <a:p>
            <a:pPr lvl="1" algn="just">
              <a:lnSpc>
                <a:spcPct val="150000"/>
              </a:lnSpc>
            </a:pPr>
            <a:r>
              <a:rPr lang="tr-TR" dirty="0" smtClean="0">
                <a:solidFill>
                  <a:schemeClr val="bg1"/>
                </a:solidFill>
              </a:rPr>
              <a:t>Paylaşımlar önceden belirlenmiş kurallara göre gerçekleşir.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0582" y="6146319"/>
            <a:ext cx="340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Multiplexing and De</a:t>
            </a:r>
            <a:r>
              <a:rPr lang="tr-TR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multiplexing</a:t>
            </a:r>
            <a:endParaRPr lang="en-US" dirty="0"/>
          </a:p>
        </p:txBody>
      </p:sp>
      <p:pic>
        <p:nvPicPr>
          <p:cNvPr id="3074" name="Picture 2" descr="Multiplexing 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21" y="3350378"/>
            <a:ext cx="4646665" cy="328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Çoklu erişim</a:t>
            </a:r>
            <a:endParaRPr lang="tr-TR" sz="3600" dirty="0"/>
          </a:p>
        </p:txBody>
      </p:sp>
      <p:sp>
        <p:nvSpPr>
          <p:cNvPr id="27" name="Content Placeholder 3"/>
          <p:cNvSpPr>
            <a:spLocks noGrp="1"/>
          </p:cNvSpPr>
          <p:nvPr>
            <p:ph idx="1"/>
          </p:nvPr>
        </p:nvSpPr>
        <p:spPr>
          <a:xfrm>
            <a:off x="618187" y="2023110"/>
            <a:ext cx="10368812" cy="408147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chemeClr val="bg1"/>
                </a:solidFill>
              </a:rPr>
              <a:t>Çoklu erişimde ise</a:t>
            </a:r>
            <a:r>
              <a:rPr lang="tr-TR" dirty="0" smtClean="0">
                <a:solidFill>
                  <a:schemeClr val="bg1"/>
                </a:solidFill>
              </a:rPr>
              <a:t>, haberleşme kaynaklarının paylaşımı dinamik olarak yapılmaktadır.</a:t>
            </a:r>
          </a:p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chemeClr val="bg1"/>
                </a:solidFill>
              </a:rPr>
              <a:t>Haberleşme kaynaklarının paylaşımı her kullanıcının anlık ihtiyacına göre belirlenmektedir.</a:t>
            </a: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rgbClr val="C00000"/>
                </a:solidFill>
              </a:rPr>
              <a:t>Çoğullama ve çoklu erişimde amaç, haberleşme kaynaklarının paylaşımıdır.</a:t>
            </a:r>
          </a:p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rgbClr val="C00000"/>
                </a:solidFill>
              </a:rPr>
              <a:t>Her ikisinde de aynı yöntemler kullanılabildiğinden, bu iki terim birbirinin yerine  kullanılabilmektedir.</a:t>
            </a: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FDM / FDMA</a:t>
            </a:r>
            <a:endParaRPr lang="tr-TR" sz="3600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224118" y="2023110"/>
            <a:ext cx="10762881" cy="111933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rgbClr val="C00000"/>
                </a:solidFill>
              </a:rPr>
              <a:t>Her bir telefon hattından tek bir görüşmenin yapılması?</a:t>
            </a:r>
          </a:p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rgbClr val="C00000"/>
                </a:solidFill>
              </a:rPr>
              <a:t>Tek bir telefon hattı üstünden birden fazla telefon görüşmesi?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tr-TR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4118" y="3422488"/>
            <a:ext cx="10762881" cy="297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chemeClr val="bg1"/>
                </a:solidFill>
              </a:rPr>
              <a:t>FDMA, frekans bandı paylaşımı ile, haberleşme kaynaklarının ortak kullanılmasını öngörmektedir.</a:t>
            </a: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chemeClr val="bg1"/>
                </a:solidFill>
              </a:rPr>
              <a:t>Bu yöntemde, her bir işaretin iletimi için farklı bir frekans bandı kullanılarak, birden fazla işaretin birbirine karışmadan aynı haberleşme ortamından iletilmesi mümkün olmaktadır.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tr-TR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marL="0" indent="0" algn="just">
              <a:lnSpc>
                <a:spcPct val="100000"/>
              </a:lnSpc>
              <a:buFont typeface="Wingdings" pitchFamily="2" charset="2"/>
              <a:buNone/>
            </a:pP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FDM / FDMA</a:t>
            </a:r>
            <a:endParaRPr lang="tr-TR" sz="3600" dirty="0"/>
          </a:p>
        </p:txBody>
      </p:sp>
      <p:pic>
        <p:nvPicPr>
          <p:cNvPr id="3" name="Picture 19" descr="fdm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57" y="2718345"/>
            <a:ext cx="5470621" cy="288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087" y="2439549"/>
            <a:ext cx="6078828" cy="343775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chemeClr val="bg1"/>
                </a:solidFill>
              </a:rPr>
              <a:t>Not 1:</a:t>
            </a:r>
            <a:r>
              <a:rPr lang="tr-TR" dirty="0" smtClean="0">
                <a:solidFill>
                  <a:schemeClr val="bg1"/>
                </a:solidFill>
              </a:rPr>
              <a:t> İşaretlerin birbirine karışmadan geri ayrıştırılabilmesin için güvenlik bandı bırakılmıştır.</a:t>
            </a:r>
          </a:p>
          <a:p>
            <a:pPr algn="just">
              <a:lnSpc>
                <a:spcPct val="100000"/>
              </a:lnSpc>
            </a:pPr>
            <a:r>
              <a:rPr lang="tr-TR" b="1" dirty="0" smtClean="0">
                <a:solidFill>
                  <a:schemeClr val="bg1"/>
                </a:solidFill>
              </a:rPr>
              <a:t>Not 2: </a:t>
            </a:r>
            <a:r>
              <a:rPr lang="tr-TR" dirty="0" smtClean="0">
                <a:solidFill>
                  <a:schemeClr val="bg1"/>
                </a:solidFill>
              </a:rPr>
              <a:t>Karışma olmaması için, FDMA ile çoğullanacak işaretlerin bant genişliği mutlaka sınırlı olmalıdır.  Bu nedenle, FDMA ancak sürekli zaman işaretlerin çoğullanmasında kullanılabilmektedir.  </a:t>
            </a:r>
          </a:p>
          <a:p>
            <a:pPr algn="just">
              <a:lnSpc>
                <a:spcPct val="100000"/>
              </a:lnSpc>
            </a:pPr>
            <a:endParaRPr lang="tr-TR" dirty="0" smtClean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tr-TR" dirty="0" smtClean="0">
                <a:solidFill>
                  <a:schemeClr val="bg1"/>
                </a:solidFill>
              </a:rPr>
              <a:t>FDMA -&gt; Analog işaretlerin çoğullanmasında kullanılır.    </a:t>
            </a:r>
            <a:r>
              <a:rPr lang="tr-TR" b="1" dirty="0" smtClean="0">
                <a:solidFill>
                  <a:schemeClr val="bg1"/>
                </a:solidFill>
              </a:rPr>
              <a:t> FDMA-&gt;Sayısal işaretler?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FDM / FDMA</a:t>
            </a:r>
            <a:endParaRPr lang="tr-TR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89" y="2144684"/>
            <a:ext cx="6925109" cy="41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FDM / FDMA</a:t>
            </a:r>
            <a:endParaRPr lang="tr-TR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7" y="2086378"/>
            <a:ext cx="6962662" cy="437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8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FDM / FDMA</a:t>
            </a:r>
            <a:endParaRPr lang="tr-T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431" y="2087651"/>
            <a:ext cx="7052253" cy="44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4238</TotalTime>
  <Words>940</Words>
  <Application>Microsoft Office PowerPoint</Application>
  <PresentationFormat>Widescreen</PresentationFormat>
  <Paragraphs>129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Banded</vt:lpstr>
      <vt:lpstr>Çoğullama &amp; ÇOKLU ERİŞİM</vt:lpstr>
      <vt:lpstr>Multıplexıng &amp; multıple access</vt:lpstr>
      <vt:lpstr>Çoğullama</vt:lpstr>
      <vt:lpstr>Çoklu erişim</vt:lpstr>
      <vt:lpstr>FDM / FDMA</vt:lpstr>
      <vt:lpstr>FDM / FDMA</vt:lpstr>
      <vt:lpstr>FDM / FDMA</vt:lpstr>
      <vt:lpstr>FDM / FDMA</vt:lpstr>
      <vt:lpstr>FDM / FDMA</vt:lpstr>
      <vt:lpstr>FDM / FDMA</vt:lpstr>
      <vt:lpstr>FDM / FDMA   Avantajları Dezavantajları</vt:lpstr>
      <vt:lpstr>FDM / FDMA   (Frekans bölüşümlü çoklu erişim)</vt:lpstr>
      <vt:lpstr>TDM / TDMA   (Zaman bölüşümlü çoklu erişim)</vt:lpstr>
      <vt:lpstr>TDM / TDMA   (Zaman bölüşümlü çoklu erişim)</vt:lpstr>
      <vt:lpstr>TDM / TDMA   (Zaman bölüşümlü çoklu erişim)</vt:lpstr>
      <vt:lpstr>TDM / TDMA   (Zaman bölüşümlü çoklu erişim)</vt:lpstr>
      <vt:lpstr>TDM / TDMA   (Zaman bölüşümlü çoklu erişim)</vt:lpstr>
      <vt:lpstr>TDM / TDMA   (Zaman bölüşümlü çoklu erişim)</vt:lpstr>
      <vt:lpstr>TDM / TDMA   (Zaman bölüşümlü çoklu erişim)</vt:lpstr>
      <vt:lpstr>TDM / TDMA   (Zaman bölüşümlü çoklu erişim)</vt:lpstr>
      <vt:lpstr>TDM / TDMA   (Zaman bölüşümlü çoklu erişim)</vt:lpstr>
      <vt:lpstr>TDM / TDMA   Avantajları Dezavantajları</vt:lpstr>
      <vt:lpstr>CDMA  (KOD bölüşümlü çoklu erişim)</vt:lpstr>
      <vt:lpstr>CDMA  (KOD bölüşümlü çoklu erişim)</vt:lpstr>
      <vt:lpstr>Frekans atlamalı yayılı spektrum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asya</cp:lastModifiedBy>
  <cp:revision>191</cp:revision>
  <dcterms:created xsi:type="dcterms:W3CDTF">2016-02-19T18:16:04Z</dcterms:created>
  <dcterms:modified xsi:type="dcterms:W3CDTF">2016-05-01T17:52:39Z</dcterms:modified>
</cp:coreProperties>
</file>