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0" r:id="rId3"/>
    <p:sldMasterId id="2147483702" r:id="rId4"/>
    <p:sldMasterId id="2147483714" r:id="rId5"/>
    <p:sldMasterId id="2147483726" r:id="rId6"/>
    <p:sldMasterId id="2147483738" r:id="rId7"/>
  </p:sldMasterIdLst>
  <p:notesMasterIdLst>
    <p:notesMasterId r:id="rId116"/>
  </p:notesMasterIdLst>
  <p:sldIdLst>
    <p:sldId id="256"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378" r:id="rId45"/>
    <p:sldId id="417" r:id="rId46"/>
    <p:sldId id="418" r:id="rId47"/>
    <p:sldId id="419" r:id="rId48"/>
    <p:sldId id="420" r:id="rId49"/>
    <p:sldId id="451" r:id="rId50"/>
    <p:sldId id="450"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475" r:id="rId75"/>
    <p:sldId id="476" r:id="rId76"/>
    <p:sldId id="477" r:id="rId77"/>
    <p:sldId id="478" r:id="rId78"/>
    <p:sldId id="379" r:id="rId79"/>
    <p:sldId id="479" r:id="rId80"/>
    <p:sldId id="480" r:id="rId81"/>
    <p:sldId id="481" r:id="rId82"/>
    <p:sldId id="482" r:id="rId83"/>
    <p:sldId id="483" r:id="rId84"/>
    <p:sldId id="484" r:id="rId85"/>
    <p:sldId id="485" r:id="rId86"/>
    <p:sldId id="486" r:id="rId87"/>
    <p:sldId id="487" r:id="rId88"/>
    <p:sldId id="488" r:id="rId89"/>
    <p:sldId id="489" r:id="rId90"/>
    <p:sldId id="490" r:id="rId91"/>
    <p:sldId id="491" r:id="rId92"/>
    <p:sldId id="492" r:id="rId93"/>
    <p:sldId id="493" r:id="rId94"/>
    <p:sldId id="494" r:id="rId95"/>
    <p:sldId id="495" r:id="rId96"/>
    <p:sldId id="496" r:id="rId97"/>
    <p:sldId id="497" r:id="rId98"/>
    <p:sldId id="498" r:id="rId99"/>
    <p:sldId id="499" r:id="rId100"/>
    <p:sldId id="500" r:id="rId101"/>
    <p:sldId id="501" r:id="rId102"/>
    <p:sldId id="502" r:id="rId103"/>
    <p:sldId id="503" r:id="rId104"/>
    <p:sldId id="504" r:id="rId105"/>
    <p:sldId id="505" r:id="rId106"/>
    <p:sldId id="506" r:id="rId107"/>
    <p:sldId id="507" r:id="rId108"/>
    <p:sldId id="508" r:id="rId109"/>
    <p:sldId id="509" r:id="rId110"/>
    <p:sldId id="510" r:id="rId111"/>
    <p:sldId id="511" r:id="rId112"/>
    <p:sldId id="512" r:id="rId113"/>
    <p:sldId id="513" r:id="rId114"/>
    <p:sldId id="380" r:id="rId115"/>
  </p:sldIdLst>
  <p:sldSz cx="9144000" cy="6858000" type="screen4x3"/>
  <p:notesSz cx="6858000" cy="9144000"/>
  <p:custDataLst>
    <p:tags r:id="rId117"/>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94643"/>
  </p:normalViewPr>
  <p:slideViewPr>
    <p:cSldViewPr>
      <p:cViewPr varScale="1">
        <p:scale>
          <a:sx n="120" d="100"/>
          <a:sy n="120" d="100"/>
        </p:scale>
        <p:origin x="124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120" Type="http://schemas.openxmlformats.org/officeDocument/2006/relationships/theme" Target="theme/theme1.xml"/><Relationship Id="rId121" Type="http://schemas.openxmlformats.org/officeDocument/2006/relationships/tableStyles" Target="tableStyle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00" Type="http://schemas.openxmlformats.org/officeDocument/2006/relationships/slide" Target="slides/slide93.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notesMaster" Target="notesMasters/notesMaster1.xml"/><Relationship Id="rId117" Type="http://schemas.openxmlformats.org/officeDocument/2006/relationships/tags" Target="tags/tag1.xml"/><Relationship Id="rId118" Type="http://schemas.openxmlformats.org/officeDocument/2006/relationships/presProps" Target="presProps.xml"/><Relationship Id="rId119" Type="http://schemas.openxmlformats.org/officeDocument/2006/relationships/viewProps" Target="view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93DF11-BD62-487B-9A05-D6DDBDFC227E}" type="datetimeFigureOut">
              <a:rPr lang="tr-TR" smtClean="0"/>
              <a:t>1.03.2016</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52C7CE-8A04-41BD-A23D-3F49763B3547}" type="slidenum">
              <a:rPr lang="tr-TR" smtClean="0"/>
              <a:t>‹#›</a:t>
            </a:fld>
            <a:endParaRPr lang="tr-TR"/>
          </a:p>
        </p:txBody>
      </p:sp>
    </p:spTree>
    <p:extLst>
      <p:ext uri="{BB962C8B-B14F-4D97-AF65-F5344CB8AC3E}">
        <p14:creationId xmlns:p14="http://schemas.microsoft.com/office/powerpoint/2010/main" val="275928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C652C7CE-8A04-41BD-A23D-3F49763B3547}" type="slidenum">
              <a:rPr lang="tr-TR" smtClean="0"/>
              <a:t>1</a:t>
            </a:fld>
            <a:endParaRPr lang="tr-TR"/>
          </a:p>
        </p:txBody>
      </p:sp>
    </p:spTree>
    <p:extLst>
      <p:ext uri="{BB962C8B-B14F-4D97-AF65-F5344CB8AC3E}">
        <p14:creationId xmlns:p14="http://schemas.microsoft.com/office/powerpoint/2010/main" val="171616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smtClean="0"/>
          </a:p>
        </p:txBody>
      </p:sp>
      <p:sp>
        <p:nvSpPr>
          <p:cNvPr id="26628"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A751BD-A47C-47D9-82E4-63535B446F76}" type="slidenum">
              <a:rPr lang="tr-TR"/>
              <a:pPr>
                <a:spcBef>
                  <a:spcPct val="0"/>
                </a:spcBef>
              </a:pPr>
              <a:t>25</a:t>
            </a:fld>
            <a:endParaRPr lang="tr-TR"/>
          </a:p>
        </p:txBody>
      </p:sp>
    </p:spTree>
    <p:extLst>
      <p:ext uri="{BB962C8B-B14F-4D97-AF65-F5344CB8AC3E}">
        <p14:creationId xmlns:p14="http://schemas.microsoft.com/office/powerpoint/2010/main" val="668459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C652C7CE-8A04-41BD-A23D-3F49763B3547}" type="slidenum">
              <a:rPr lang="tr-TR" smtClean="0"/>
              <a:t>38</a:t>
            </a:fld>
            <a:endParaRPr lang="tr-TR"/>
          </a:p>
        </p:txBody>
      </p:sp>
    </p:spTree>
    <p:extLst>
      <p:ext uri="{BB962C8B-B14F-4D97-AF65-F5344CB8AC3E}">
        <p14:creationId xmlns:p14="http://schemas.microsoft.com/office/powerpoint/2010/main" val="2534424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C652C7CE-8A04-41BD-A23D-3F49763B3547}" type="slidenum">
              <a:rPr lang="tr-TR" smtClean="0"/>
              <a:t>72</a:t>
            </a:fld>
            <a:endParaRPr lang="tr-TR"/>
          </a:p>
        </p:txBody>
      </p:sp>
    </p:spTree>
    <p:extLst>
      <p:ext uri="{BB962C8B-B14F-4D97-AF65-F5344CB8AC3E}">
        <p14:creationId xmlns:p14="http://schemas.microsoft.com/office/powerpoint/2010/main" val="330293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C652C7CE-8A04-41BD-A23D-3F49763B3547}" type="slidenum">
              <a:rPr lang="tr-TR" smtClean="0"/>
              <a:t>108</a:t>
            </a:fld>
            <a:endParaRPr lang="tr-TR"/>
          </a:p>
        </p:txBody>
      </p:sp>
    </p:spTree>
    <p:extLst>
      <p:ext uri="{BB962C8B-B14F-4D97-AF65-F5344CB8AC3E}">
        <p14:creationId xmlns:p14="http://schemas.microsoft.com/office/powerpoint/2010/main" val="3085542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C57311D9-5CDC-4FAB-A577-45D99A110AC8}" type="datetimeFigureOut">
              <a:rPr lang="tr-TR" smtClean="0"/>
              <a:pPr/>
              <a:t>1.03.2016</a:t>
            </a:fld>
            <a:endParaRPr lang="tr-TR"/>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tr-TR"/>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B724CEE3-038B-4E87-8606-E64527D853FD}" type="slidenum">
              <a:rPr lang="tr-TR" smtClean="0"/>
              <a:pPr/>
              <a:t>‹#›</a:t>
            </a:fld>
            <a:endParaRPr lang="tr-TR"/>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57311D9-5CDC-4FAB-A577-45D99A110AC8}" type="datetimeFigureOut">
              <a:rPr lang="tr-TR" smtClean="0"/>
              <a:pPr/>
              <a:t>1.03.2016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24CEE3-038B-4E87-8606-E64527D853FD}" type="slidenum">
              <a:rPr lang="tr-TR" smtClean="0"/>
              <a:pPr/>
              <a:t>‹#›</a:t>
            </a:fld>
            <a:endParaRPr lang="tr-TR"/>
          </a:p>
        </p:txBody>
      </p:sp>
      <p:sp>
        <p:nvSpPr>
          <p:cNvPr id="7" name="5 Altbilgi Yer Tutucusu"/>
          <p:cNvSpPr txBox="1">
            <a:spLocks/>
          </p:cNvSpPr>
          <p:nvPr/>
        </p:nvSpPr>
        <p:spPr>
          <a:xfrm>
            <a:off x="3200400" y="6416675"/>
            <a:ext cx="4267200" cy="365125"/>
          </a:xfrm>
          <a:prstGeom prst="rect">
            <a:avLst/>
          </a:prstGeom>
        </p:spPr>
        <p:txBody>
          <a:bodyPr vert="horz" anchor="b"/>
          <a:lstStyle>
            <a:lvl1pPr>
              <a:defRPr sz="1000"/>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000" b="0" i="0" u="none" strike="noStrike" kern="1200" cap="none" spc="0" normalizeH="0" baseline="0" noProof="0" dirty="0" smtClean="0">
                <a:ln>
                  <a:noFill/>
                </a:ln>
                <a:solidFill>
                  <a:schemeClr val="tx1"/>
                </a:solidFill>
                <a:effectLst/>
                <a:uLnTx/>
                <a:uFillTx/>
                <a:latin typeface="+mn-lt"/>
                <a:ea typeface="+mn-ea"/>
                <a:cs typeface="+mn-cs"/>
              </a:rPr>
              <a:t> Arş. Gör. Burak İNNER (Yük.Müh.) Kocaeli Üniversitesi</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57311D9-5CDC-4FAB-A577-45D99A110AC8}" type="datetimeFigureOut">
              <a:rPr lang="tr-TR" smtClean="0"/>
              <a:pPr/>
              <a:t>1.03.2016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6096000" y="6356350"/>
            <a:ext cx="762000" cy="365125"/>
          </a:xfrm>
        </p:spPr>
        <p:txBody>
          <a:bodyPr/>
          <a:lstStyle/>
          <a:p>
            <a:fld id="{B724CEE3-038B-4E87-8606-E64527D853FD}" type="slidenum">
              <a:rPr lang="tr-TR" smtClean="0"/>
              <a:pPr/>
              <a:t>‹#›</a:t>
            </a:fld>
            <a:endParaRPr lang="tr-TR"/>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Albüm Kapağı">
    <p:spTree>
      <p:nvGrpSpPr>
        <p:cNvPr id="1" name=""/>
        <p:cNvGrpSpPr/>
        <p:nvPr/>
      </p:nvGrpSpPr>
      <p:grpSpPr>
        <a:xfrm>
          <a:off x="0" y="0"/>
          <a:ext cx="0" cy="0"/>
          <a:chOff x="0" y="0"/>
          <a:chExt cx="0" cy="0"/>
        </a:xfrm>
      </p:grpSpPr>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eaLnBrk="1" latinLnBrk="0" hangingPunct="1">
              <a:buFontTx/>
              <a:buNone/>
              <a:defRPr kumimoji="0" lang="tr-TR" sz="4800" baseline="0">
                <a:solidFill>
                  <a:schemeClr val="bg1"/>
                </a:solidFill>
              </a:defRPr>
            </a:lvl1pPr>
            <a:extLst/>
          </a:lstStyle>
          <a:p>
            <a:pPr lvl="0"/>
            <a:r>
              <a:rPr kumimoji="0" lang="tr-TR"/>
              <a:t>Fotoğraf albümü başlığı eklemek için tıklatın</a:t>
            </a:r>
          </a:p>
        </p:txBody>
      </p:sp>
      <p:sp>
        <p:nvSpPr>
          <p:cNvPr id="12" name="Picture Placeholder 11"/>
          <p:cNvSpPr>
            <a:spLocks noGrp="1"/>
          </p:cNvSpPr>
          <p:nvPr>
            <p:ph type="pic" sz="quarter" idx="11"/>
          </p:nvPr>
        </p:nvSpPr>
        <p:spPr>
          <a:xfrm>
            <a:off x="228600" y="152400"/>
            <a:ext cx="86868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eaLnBrk="1" latinLnBrk="0" hangingPunct="1">
              <a:spcBef>
                <a:spcPct val="20000"/>
              </a:spcBef>
              <a:defRPr kumimoji="0" lang="tr-TR" sz="2000">
                <a:solidFill>
                  <a:schemeClr val="tx2"/>
                </a:solidFill>
                <a:latin typeface="+mn-lt"/>
                <a:ea typeface="+mn-ea"/>
                <a:cs typeface="+mn-cs"/>
              </a:defRPr>
            </a:lvl1pPr>
            <a:extLst/>
          </a:lstStyle>
          <a:p>
            <a:pPr marL="342900" indent="-342900" algn="ctr" eaLnBrk="1" latinLnBrk="0" hangingPunct="1"/>
            <a:r>
              <a:rPr lang="tr-TR" smtClean="0"/>
              <a:t>Resim eklemek için simgeyi tıklatın</a:t>
            </a:r>
            <a:endParaRPr/>
          </a:p>
        </p:txBody>
      </p:sp>
      <p:sp>
        <p:nvSpPr>
          <p:cNvPr id="11" name="Rectangle 10"/>
          <p:cNvSpPr>
            <a:spLocks noGrp="1"/>
          </p:cNvSpPr>
          <p:nvPr>
            <p:ph type="dt" sz="half" idx="12"/>
          </p:nvPr>
        </p:nvSpPr>
        <p:spPr/>
        <p:txBody>
          <a:bodyPr/>
          <a:lstStyle>
            <a:extLst/>
          </a:lstStyle>
          <a:p>
            <a:fld id="{C57311D9-5CDC-4FAB-A577-45D99A110AC8}" type="datetimeFigureOut">
              <a:rPr lang="tr-TR" smtClean="0"/>
              <a:pPr/>
              <a:t>1.03.2016</a:t>
            </a:fld>
            <a:endParaRPr lang="tr-TR"/>
          </a:p>
        </p:txBody>
      </p:sp>
      <p:sp>
        <p:nvSpPr>
          <p:cNvPr id="13" name="Rectangle 12"/>
          <p:cNvSpPr>
            <a:spLocks noGrp="1"/>
          </p:cNvSpPr>
          <p:nvPr>
            <p:ph type="sldNum" sz="quarter" idx="13"/>
          </p:nvPr>
        </p:nvSpPr>
        <p:spPr/>
        <p:txBody>
          <a:bodyPr/>
          <a:lstStyle>
            <a:extLst/>
          </a:lstStyle>
          <a:p>
            <a:fld id="{B724CEE3-038B-4E87-8606-E64527D853FD}" type="slidenum">
              <a:rPr lang="tr-TR" smtClean="0"/>
              <a:pPr/>
              <a:t>‹#›</a:t>
            </a:fld>
            <a:endParaRPr lang="tr-T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22238"/>
            <a:ext cx="7543800" cy="12954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719263"/>
            <a:ext cx="4038600" cy="441166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719263"/>
            <a:ext cx="4038600" cy="441166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dt" sz="half" idx="10"/>
          </p:nvPr>
        </p:nvSpPr>
        <p:spPr>
          <a:ln/>
        </p:spPr>
        <p:txBody>
          <a:bodyPr/>
          <a:lstStyle>
            <a:lvl1pPr>
              <a:defRPr/>
            </a:lvl1pPr>
          </a:lstStyle>
          <a:p>
            <a:pPr>
              <a:defRPr/>
            </a:pPr>
            <a:endParaRPr lang="tr-TR"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tr-TR" altLang="en-US"/>
          </a:p>
        </p:txBody>
      </p:sp>
      <p:sp>
        <p:nvSpPr>
          <p:cNvPr id="7" name="Rectangle 7"/>
          <p:cNvSpPr>
            <a:spLocks noGrp="1" noChangeArrowheads="1"/>
          </p:cNvSpPr>
          <p:nvPr>
            <p:ph type="sldNum" sz="quarter" idx="12"/>
          </p:nvPr>
        </p:nvSpPr>
        <p:spPr>
          <a:ln/>
        </p:spPr>
        <p:txBody>
          <a:bodyPr/>
          <a:lstStyle>
            <a:lvl1pPr>
              <a:defRPr/>
            </a:lvl1pPr>
          </a:lstStyle>
          <a:p>
            <a:pPr>
              <a:defRPr/>
            </a:pPr>
            <a:fld id="{EA6E862E-64A2-4B61-B076-04514939DBCA}" type="slidenum">
              <a:rPr lang="tr-TR" altLang="en-US"/>
              <a:pPr>
                <a:defRPr/>
              </a:pPr>
              <a:t>‹#›</a:t>
            </a:fld>
            <a:endParaRPr lang="tr-TR" altLang="en-US"/>
          </a:p>
        </p:txBody>
      </p:sp>
    </p:spTree>
    <p:extLst>
      <p:ext uri="{BB962C8B-B14F-4D97-AF65-F5344CB8AC3E}">
        <p14:creationId xmlns:p14="http://schemas.microsoft.com/office/powerpoint/2010/main" val="292562123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95" b="1" i="0">
                <a:solidFill>
                  <a:srgbClr val="000098"/>
                </a:solidFill>
                <a:latin typeface="Tahoma"/>
                <a:cs typeface="Tahoma"/>
              </a:defRPr>
            </a:lvl1pPr>
          </a:lstStyle>
          <a:p>
            <a:endParaRPr/>
          </a:p>
        </p:txBody>
      </p:sp>
      <p:sp>
        <p:nvSpPr>
          <p:cNvPr id="3" name="Holder 3"/>
          <p:cNvSpPr>
            <a:spLocks noGrp="1"/>
          </p:cNvSpPr>
          <p:nvPr>
            <p:ph sz="half" idx="2"/>
          </p:nvPr>
        </p:nvSpPr>
        <p:spPr>
          <a:xfrm>
            <a:off x="457200" y="1577340"/>
            <a:ext cx="397764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369332"/>
          </a:xfrm>
          <a:prstGeom prst="rect">
            <a:avLst/>
          </a:prstGeom>
        </p:spPr>
        <p:txBody>
          <a:bodyPr wrap="square" lIns="0" tIns="0" rIns="0" bIns="0">
            <a:spAutoFit/>
          </a:bodyPr>
          <a:lstStyle>
            <a:lvl1pPr>
              <a:defRPr/>
            </a:lvl1pPr>
          </a:lstStyle>
          <a:p>
            <a:endParaRPr/>
          </a:p>
        </p:txBody>
      </p:sp>
    </p:spTree>
    <p:extLst>
      <p:ext uri="{BB962C8B-B14F-4D97-AF65-F5344CB8AC3E}">
        <p14:creationId xmlns:p14="http://schemas.microsoft.com/office/powerpoint/2010/main" val="307096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178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0345BE01-45AA-4726-B66F-9C1691C6EDEF}"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5C5DB21E-B184-49B5-83AD-30291034C925}" type="slidenum">
              <a:rPr lang="tr-TR"/>
              <a:pPr>
                <a:defRPr/>
              </a:pPr>
              <a:t>‹#›</a:t>
            </a:fld>
            <a:endParaRPr lang="tr-TR"/>
          </a:p>
        </p:txBody>
      </p:sp>
    </p:spTree>
    <p:extLst>
      <p:ext uri="{BB962C8B-B14F-4D97-AF65-F5344CB8AC3E}">
        <p14:creationId xmlns:p14="http://schemas.microsoft.com/office/powerpoint/2010/main" val="814436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CCCA58B-B2A5-474F-81E1-83B93FEB5040}"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1F7033F-2646-4AC4-99E9-59954EE48BA9}" type="slidenum">
              <a:rPr lang="tr-TR"/>
              <a:pPr>
                <a:defRPr/>
              </a:pPr>
              <a:t>‹#›</a:t>
            </a:fld>
            <a:endParaRPr lang="tr-TR"/>
          </a:p>
        </p:txBody>
      </p:sp>
    </p:spTree>
    <p:extLst>
      <p:ext uri="{BB962C8B-B14F-4D97-AF65-F5344CB8AC3E}">
        <p14:creationId xmlns:p14="http://schemas.microsoft.com/office/powerpoint/2010/main" val="4153907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AC3AC880-8269-477B-A7D5-F1596DA8A8A9}"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67BC1234-6E1D-4C5B-9E4E-2E1A8C2D5ED3}" type="slidenum">
              <a:rPr lang="tr-TR"/>
              <a:pPr>
                <a:defRPr/>
              </a:pPr>
              <a:t>‹#›</a:t>
            </a:fld>
            <a:endParaRPr lang="tr-TR"/>
          </a:p>
        </p:txBody>
      </p:sp>
    </p:spTree>
    <p:extLst>
      <p:ext uri="{BB962C8B-B14F-4D97-AF65-F5344CB8AC3E}">
        <p14:creationId xmlns:p14="http://schemas.microsoft.com/office/powerpoint/2010/main" val="943391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4530A1EC-4E58-4733-B381-64A5D244C1A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3ADE827-6301-4DBD-95A5-626A0591F0D0}" type="slidenum">
              <a:rPr lang="tr-TR"/>
              <a:pPr>
                <a:defRPr/>
              </a:pPr>
              <a:t>‹#›</a:t>
            </a:fld>
            <a:endParaRPr lang="tr-TR"/>
          </a:p>
        </p:txBody>
      </p:sp>
    </p:spTree>
    <p:extLst>
      <p:ext uri="{BB962C8B-B14F-4D97-AF65-F5344CB8AC3E}">
        <p14:creationId xmlns:p14="http://schemas.microsoft.com/office/powerpoint/2010/main" val="412426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bg>
      <p:bgPr>
        <a:solidFill>
          <a:schemeClr val="bg1"/>
        </a:solidFill>
        <a:effectLst/>
      </p:bgPr>
    </p:bg>
    <p:spTree>
      <p:nvGrpSpPr>
        <p:cNvPr id="1" name=""/>
        <p:cNvGrpSpPr/>
        <p:nvPr/>
      </p:nvGrpSpPr>
      <p:grpSpPr>
        <a:xfrm>
          <a:off x="0" y="0"/>
          <a:ext cx="0" cy="0"/>
          <a:chOff x="0" y="0"/>
          <a:chExt cx="0" cy="0"/>
        </a:xfrm>
      </p:grpSpPr>
      <p:sp>
        <p:nvSpPr>
          <p:cNvPr id="7" name="Dikdörtgen 6"/>
          <p:cNvSpPr/>
          <p:nvPr/>
        </p:nvSpPr>
        <p:spPr>
          <a:xfrm>
            <a:off x="0" y="6743"/>
            <a:ext cx="9144000" cy="685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tr-TR"/>
          </a:p>
        </p:txBody>
      </p:sp>
      <p:sp>
        <p:nvSpPr>
          <p:cNvPr id="2" name="Title 1"/>
          <p:cNvSpPr>
            <a:spLocks noGrp="1"/>
          </p:cNvSpPr>
          <p:nvPr>
            <p:ph type="title"/>
          </p:nvPr>
        </p:nvSpPr>
        <p:spPr>
          <a:xfrm>
            <a:off x="0" y="60083"/>
            <a:ext cx="9144000" cy="579120"/>
          </a:xfrm>
        </p:spPr>
        <p:txBody>
          <a:bodyPr>
            <a:noAutofit/>
          </a:bodyPr>
          <a:lstStyle>
            <a:lvl1pPr>
              <a:defRPr sz="4000">
                <a:latin typeface="Bookman Old Style" pitchFamily="18" charset="0"/>
              </a:defRPr>
            </a:lvl1pPr>
          </a:lstStyle>
          <a:p>
            <a:r>
              <a:rPr lang="tr-TR" dirty="0" smtClean="0"/>
              <a:t>Asıl başlık stili için tıklatın</a:t>
            </a:r>
            <a:endParaRPr lang="en-US" dirty="0"/>
          </a:p>
        </p:txBody>
      </p:sp>
      <p:sp>
        <p:nvSpPr>
          <p:cNvPr id="3" name="Content Placeholder 2"/>
          <p:cNvSpPr>
            <a:spLocks noGrp="1"/>
          </p:cNvSpPr>
          <p:nvPr>
            <p:ph idx="1"/>
          </p:nvPr>
        </p:nvSpPr>
        <p:spPr>
          <a:xfrm>
            <a:off x="152400" y="990600"/>
            <a:ext cx="8839200" cy="5257800"/>
          </a:xfrm>
        </p:spPr>
        <p:txBody>
          <a:bodyPr/>
          <a:lstStyle>
            <a:lvl1pPr>
              <a:defRPr sz="2400"/>
            </a:lvl1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8" name="Dikdörtgen 7"/>
          <p:cNvSpPr/>
          <p:nvPr/>
        </p:nvSpPr>
        <p:spPr>
          <a:xfrm>
            <a:off x="0" y="762000"/>
            <a:ext cx="91440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Date Placeholder 3"/>
          <p:cNvSpPr>
            <a:spLocks noGrp="1"/>
          </p:cNvSpPr>
          <p:nvPr>
            <p:ph type="dt" sz="half" idx="10"/>
          </p:nvPr>
        </p:nvSpPr>
        <p:spPr>
          <a:xfrm>
            <a:off x="457200" y="6477000"/>
            <a:ext cx="2133600" cy="228600"/>
          </a:xfrm>
        </p:spPr>
        <p:txBody>
          <a:bodyPr/>
          <a:lstStyle/>
          <a:p>
            <a:fld id="{C57311D9-5CDC-4FAB-A577-45D99A110AC8}" type="datetimeFigureOut">
              <a:rPr lang="tr-TR" smtClean="0"/>
              <a:pPr/>
              <a:t>1.03.2016</a:t>
            </a:fld>
            <a:endParaRPr lang="tr-TR"/>
          </a:p>
        </p:txBody>
      </p:sp>
      <p:sp>
        <p:nvSpPr>
          <p:cNvPr id="5" name="Footer Placeholder 4"/>
          <p:cNvSpPr>
            <a:spLocks noGrp="1"/>
          </p:cNvSpPr>
          <p:nvPr>
            <p:ph type="ftr" sz="quarter" idx="11"/>
          </p:nvPr>
        </p:nvSpPr>
        <p:spPr>
          <a:xfrm>
            <a:off x="3124200" y="6477000"/>
            <a:ext cx="2895600" cy="228600"/>
          </a:xfrm>
        </p:spPr>
        <p:txBody>
          <a:bodyPr/>
          <a:lstStyle/>
          <a:p>
            <a:endParaRPr lang="tr-TR"/>
          </a:p>
        </p:txBody>
      </p:sp>
      <p:sp>
        <p:nvSpPr>
          <p:cNvPr id="6" name="Slide Number Placeholder 5"/>
          <p:cNvSpPr>
            <a:spLocks noGrp="1"/>
          </p:cNvSpPr>
          <p:nvPr>
            <p:ph type="sldNum" sz="quarter" idx="12"/>
          </p:nvPr>
        </p:nvSpPr>
        <p:spPr>
          <a:xfrm>
            <a:off x="6553200" y="6477000"/>
            <a:ext cx="2133600" cy="228600"/>
          </a:xfrm>
        </p:spPr>
        <p:txBody>
          <a:bodyPr/>
          <a:lstStyle/>
          <a:p>
            <a:fld id="{B724CEE3-038B-4E87-8606-E64527D853FD}"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DCC37BF6-62D4-452B-ADB9-3EB6B2E4CDD6}" type="datetimeFigureOut">
              <a:rPr lang="tr-TR">
                <a:solidFill>
                  <a:prstClr val="black">
                    <a:tint val="75000"/>
                  </a:prstClr>
                </a:solidFill>
              </a:rPr>
              <a:pPr>
                <a:defRPr/>
              </a:pPr>
              <a:t>1.03.2016</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AA90417C-4084-4786-805A-A05E10C1B14F}" type="slidenum">
              <a:rPr lang="tr-TR"/>
              <a:pPr>
                <a:defRPr/>
              </a:pPr>
              <a:t>‹#›</a:t>
            </a:fld>
            <a:endParaRPr lang="tr-TR"/>
          </a:p>
        </p:txBody>
      </p:sp>
    </p:spTree>
    <p:extLst>
      <p:ext uri="{BB962C8B-B14F-4D97-AF65-F5344CB8AC3E}">
        <p14:creationId xmlns:p14="http://schemas.microsoft.com/office/powerpoint/2010/main" val="2711440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6C7D97BD-1660-4773-990E-5FF08C376774}" type="datetimeFigureOut">
              <a:rPr lang="tr-TR">
                <a:solidFill>
                  <a:prstClr val="black">
                    <a:tint val="75000"/>
                  </a:prstClr>
                </a:solidFill>
              </a:rPr>
              <a:pPr>
                <a:defRPr/>
              </a:pPr>
              <a:t>1.03.2016</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828247FE-9E71-4978-8238-777256700A30}" type="slidenum">
              <a:rPr lang="tr-TR"/>
              <a:pPr>
                <a:defRPr/>
              </a:pPr>
              <a:t>‹#›</a:t>
            </a:fld>
            <a:endParaRPr lang="tr-TR"/>
          </a:p>
        </p:txBody>
      </p:sp>
    </p:spTree>
    <p:extLst>
      <p:ext uri="{BB962C8B-B14F-4D97-AF65-F5344CB8AC3E}">
        <p14:creationId xmlns:p14="http://schemas.microsoft.com/office/powerpoint/2010/main" val="16913411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B2E5CE49-C33C-4DB1-ADC5-C685A84586BF}" type="datetimeFigureOut">
              <a:rPr lang="tr-TR">
                <a:solidFill>
                  <a:prstClr val="black">
                    <a:tint val="75000"/>
                  </a:prstClr>
                </a:solidFill>
              </a:rPr>
              <a:pPr>
                <a:defRPr/>
              </a:pPr>
              <a:t>1.03.2016</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F4C60517-32B0-46C5-8268-A377F9EF2E13}" type="slidenum">
              <a:rPr lang="tr-TR"/>
              <a:pPr>
                <a:defRPr/>
              </a:pPr>
              <a:t>‹#›</a:t>
            </a:fld>
            <a:endParaRPr lang="tr-TR"/>
          </a:p>
        </p:txBody>
      </p:sp>
    </p:spTree>
    <p:extLst>
      <p:ext uri="{BB962C8B-B14F-4D97-AF65-F5344CB8AC3E}">
        <p14:creationId xmlns:p14="http://schemas.microsoft.com/office/powerpoint/2010/main" val="4240389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D69D672-7D7F-4AC0-B824-14E1C9C8BEE6}"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E610A530-26F4-4BE7-A8AE-26DD26E63C06}" type="slidenum">
              <a:rPr lang="tr-TR"/>
              <a:pPr>
                <a:defRPr/>
              </a:pPr>
              <a:t>‹#›</a:t>
            </a:fld>
            <a:endParaRPr lang="tr-TR"/>
          </a:p>
        </p:txBody>
      </p:sp>
    </p:spTree>
    <p:extLst>
      <p:ext uri="{BB962C8B-B14F-4D97-AF65-F5344CB8AC3E}">
        <p14:creationId xmlns:p14="http://schemas.microsoft.com/office/powerpoint/2010/main" val="2974786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69AAEC63-A6E8-4762-A1BD-26AC956D75B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A33CBD78-EFFC-4331-BB86-ACE79A93FA39}" type="slidenum">
              <a:rPr lang="tr-TR"/>
              <a:pPr>
                <a:defRPr/>
              </a:pPr>
              <a:t>‹#›</a:t>
            </a:fld>
            <a:endParaRPr lang="tr-TR"/>
          </a:p>
        </p:txBody>
      </p:sp>
    </p:spTree>
    <p:extLst>
      <p:ext uri="{BB962C8B-B14F-4D97-AF65-F5344CB8AC3E}">
        <p14:creationId xmlns:p14="http://schemas.microsoft.com/office/powerpoint/2010/main" val="23348236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2FFCE51F-852B-4979-8B46-18CCD0F020ED}"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FCD3FCE6-A6C5-4CB9-883A-1EBF93D74329}" type="slidenum">
              <a:rPr lang="tr-TR"/>
              <a:pPr>
                <a:defRPr/>
              </a:pPr>
              <a:t>‹#›</a:t>
            </a:fld>
            <a:endParaRPr lang="tr-TR"/>
          </a:p>
        </p:txBody>
      </p:sp>
    </p:spTree>
    <p:extLst>
      <p:ext uri="{BB962C8B-B14F-4D97-AF65-F5344CB8AC3E}">
        <p14:creationId xmlns:p14="http://schemas.microsoft.com/office/powerpoint/2010/main" val="8988726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E4AD876-3B67-4C6D-B731-A81075AE403C}"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44864E3-57CE-4F46-AEF1-890460730D13}" type="slidenum">
              <a:rPr lang="tr-TR"/>
              <a:pPr>
                <a:defRPr/>
              </a:pPr>
              <a:t>‹#›</a:t>
            </a:fld>
            <a:endParaRPr lang="tr-TR"/>
          </a:p>
        </p:txBody>
      </p:sp>
    </p:spTree>
    <p:extLst>
      <p:ext uri="{BB962C8B-B14F-4D97-AF65-F5344CB8AC3E}">
        <p14:creationId xmlns:p14="http://schemas.microsoft.com/office/powerpoint/2010/main" val="615365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0345BE01-45AA-4726-B66F-9C1691C6EDEF}"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5C5DB21E-B184-49B5-83AD-30291034C925}" type="slidenum">
              <a:rPr lang="tr-TR"/>
              <a:pPr>
                <a:defRPr/>
              </a:pPr>
              <a:t>‹#›</a:t>
            </a:fld>
            <a:endParaRPr lang="tr-TR"/>
          </a:p>
        </p:txBody>
      </p:sp>
    </p:spTree>
    <p:extLst>
      <p:ext uri="{BB962C8B-B14F-4D97-AF65-F5344CB8AC3E}">
        <p14:creationId xmlns:p14="http://schemas.microsoft.com/office/powerpoint/2010/main" val="42213167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CCCA58B-B2A5-474F-81E1-83B93FEB5040}"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1F7033F-2646-4AC4-99E9-59954EE48BA9}" type="slidenum">
              <a:rPr lang="tr-TR"/>
              <a:pPr>
                <a:defRPr/>
              </a:pPr>
              <a:t>‹#›</a:t>
            </a:fld>
            <a:endParaRPr lang="tr-TR"/>
          </a:p>
        </p:txBody>
      </p:sp>
    </p:spTree>
    <p:extLst>
      <p:ext uri="{BB962C8B-B14F-4D97-AF65-F5344CB8AC3E}">
        <p14:creationId xmlns:p14="http://schemas.microsoft.com/office/powerpoint/2010/main" val="20048040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AC3AC880-8269-477B-A7D5-F1596DA8A8A9}"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67BC1234-6E1D-4C5B-9E4E-2E1A8C2D5ED3}" type="slidenum">
              <a:rPr lang="tr-TR"/>
              <a:pPr>
                <a:defRPr/>
              </a:pPr>
              <a:t>‹#›</a:t>
            </a:fld>
            <a:endParaRPr lang="tr-TR"/>
          </a:p>
        </p:txBody>
      </p:sp>
    </p:spTree>
    <p:extLst>
      <p:ext uri="{BB962C8B-B14F-4D97-AF65-F5344CB8AC3E}">
        <p14:creationId xmlns:p14="http://schemas.microsoft.com/office/powerpoint/2010/main" val="338358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Rectangle 6"/>
          <p:cNvSpPr/>
          <p:nvPr/>
        </p:nvSpPr>
        <p:spPr>
          <a:xfrm>
            <a:off x="0" y="889260"/>
            <a:ext cx="9144000" cy="5282939"/>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047" y="304800"/>
            <a:ext cx="9144000" cy="5174343"/>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883865"/>
            <a:ext cx="8686800" cy="1463040"/>
          </a:xfrm>
        </p:spPr>
        <p:txBody>
          <a:bodyPr anchor="b" anchorCtr="0">
            <a:noAutofit/>
          </a:bodyPr>
          <a:lstStyle>
            <a:lvl1pPr algn="ctr">
              <a:defRPr sz="72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685800" y="2982089"/>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57311D9-5CDC-4FAB-A577-45D99A110AC8}" type="datetimeFigureOut">
              <a:rPr lang="tr-TR" smtClean="0"/>
              <a:pPr/>
              <a:t>1.03.2016</a:t>
            </a:fld>
            <a:endParaRPr lang="tr-TR"/>
          </a:p>
        </p:txBody>
      </p:sp>
      <p:sp>
        <p:nvSpPr>
          <p:cNvPr id="5" name="Footer Placeholder 4"/>
          <p:cNvSpPr>
            <a:spLocks noGrp="1"/>
          </p:cNvSpPr>
          <p:nvPr>
            <p:ph type="ftr" sz="quarter" idx="11"/>
          </p:nvPr>
        </p:nvSpPr>
        <p:spPr>
          <a:xfrm>
            <a:off x="5791200" y="6356350"/>
            <a:ext cx="2895600" cy="365125"/>
          </a:xfrm>
        </p:spPr>
        <p:txBody>
          <a:bodyPr/>
          <a:lstStyle/>
          <a:p>
            <a:endParaRPr lang="tr-TR"/>
          </a:p>
        </p:txBody>
      </p:sp>
      <p:sp>
        <p:nvSpPr>
          <p:cNvPr id="6" name="Slide Number Placeholder 5"/>
          <p:cNvSpPr>
            <a:spLocks noGrp="1"/>
          </p:cNvSpPr>
          <p:nvPr>
            <p:ph type="sldNum" sz="quarter" idx="12"/>
          </p:nvPr>
        </p:nvSpPr>
        <p:spPr>
          <a:xfrm>
            <a:off x="4073653" y="2570609"/>
            <a:ext cx="1216152" cy="365125"/>
          </a:xfrm>
        </p:spPr>
        <p:txBody>
          <a:bodyPr/>
          <a:lstStyle>
            <a:lvl1pPr algn="ctr">
              <a:defRPr sz="2400">
                <a:solidFill>
                  <a:srgbClr val="FFFFFF"/>
                </a:solidFill>
              </a:defRPr>
            </a:lvl1pPr>
          </a:lstStyle>
          <a:p>
            <a:fld id="{B724CEE3-038B-4E87-8606-E64527D853FD}" type="slidenum">
              <a:rPr lang="tr-TR" smtClean="0"/>
              <a:pPr/>
              <a:t>‹#›</a:t>
            </a:fld>
            <a:endParaRPr lang="tr-TR"/>
          </a:p>
        </p:txBody>
      </p:sp>
      <p:sp>
        <p:nvSpPr>
          <p:cNvPr id="11" name="TextBox 10"/>
          <p:cNvSpPr txBox="1"/>
          <p:nvPr/>
        </p:nvSpPr>
        <p:spPr>
          <a:xfrm>
            <a:off x="4933189" y="2442593"/>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262885" y="2442593"/>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4530A1EC-4E58-4733-B381-64A5D244C1A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3ADE827-6301-4DBD-95A5-626A0591F0D0}" type="slidenum">
              <a:rPr lang="tr-TR"/>
              <a:pPr>
                <a:defRPr/>
              </a:pPr>
              <a:t>‹#›</a:t>
            </a:fld>
            <a:endParaRPr lang="tr-TR"/>
          </a:p>
        </p:txBody>
      </p:sp>
    </p:spTree>
    <p:extLst>
      <p:ext uri="{BB962C8B-B14F-4D97-AF65-F5344CB8AC3E}">
        <p14:creationId xmlns:p14="http://schemas.microsoft.com/office/powerpoint/2010/main" val="117092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DCC37BF6-62D4-452B-ADB9-3EB6B2E4CDD6}" type="datetimeFigureOut">
              <a:rPr lang="tr-TR">
                <a:solidFill>
                  <a:prstClr val="black">
                    <a:tint val="75000"/>
                  </a:prstClr>
                </a:solidFill>
              </a:rPr>
              <a:pPr>
                <a:defRPr/>
              </a:pPr>
              <a:t>1.03.2016</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AA90417C-4084-4786-805A-A05E10C1B14F}" type="slidenum">
              <a:rPr lang="tr-TR"/>
              <a:pPr>
                <a:defRPr/>
              </a:pPr>
              <a:t>‹#›</a:t>
            </a:fld>
            <a:endParaRPr lang="tr-TR"/>
          </a:p>
        </p:txBody>
      </p:sp>
    </p:spTree>
    <p:extLst>
      <p:ext uri="{BB962C8B-B14F-4D97-AF65-F5344CB8AC3E}">
        <p14:creationId xmlns:p14="http://schemas.microsoft.com/office/powerpoint/2010/main" val="1381355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6C7D97BD-1660-4773-990E-5FF08C376774}" type="datetimeFigureOut">
              <a:rPr lang="tr-TR">
                <a:solidFill>
                  <a:prstClr val="black">
                    <a:tint val="75000"/>
                  </a:prstClr>
                </a:solidFill>
              </a:rPr>
              <a:pPr>
                <a:defRPr/>
              </a:pPr>
              <a:t>1.03.2016</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828247FE-9E71-4978-8238-777256700A30}" type="slidenum">
              <a:rPr lang="tr-TR"/>
              <a:pPr>
                <a:defRPr/>
              </a:pPr>
              <a:t>‹#›</a:t>
            </a:fld>
            <a:endParaRPr lang="tr-TR"/>
          </a:p>
        </p:txBody>
      </p:sp>
    </p:spTree>
    <p:extLst>
      <p:ext uri="{BB962C8B-B14F-4D97-AF65-F5344CB8AC3E}">
        <p14:creationId xmlns:p14="http://schemas.microsoft.com/office/powerpoint/2010/main" val="38956568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B2E5CE49-C33C-4DB1-ADC5-C685A84586BF}" type="datetimeFigureOut">
              <a:rPr lang="tr-TR">
                <a:solidFill>
                  <a:prstClr val="black">
                    <a:tint val="75000"/>
                  </a:prstClr>
                </a:solidFill>
              </a:rPr>
              <a:pPr>
                <a:defRPr/>
              </a:pPr>
              <a:t>1.03.2016</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F4C60517-32B0-46C5-8268-A377F9EF2E13}" type="slidenum">
              <a:rPr lang="tr-TR"/>
              <a:pPr>
                <a:defRPr/>
              </a:pPr>
              <a:t>‹#›</a:t>
            </a:fld>
            <a:endParaRPr lang="tr-TR"/>
          </a:p>
        </p:txBody>
      </p:sp>
    </p:spTree>
    <p:extLst>
      <p:ext uri="{BB962C8B-B14F-4D97-AF65-F5344CB8AC3E}">
        <p14:creationId xmlns:p14="http://schemas.microsoft.com/office/powerpoint/2010/main" val="19781567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D69D672-7D7F-4AC0-B824-14E1C9C8BEE6}"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E610A530-26F4-4BE7-A8AE-26DD26E63C06}" type="slidenum">
              <a:rPr lang="tr-TR"/>
              <a:pPr>
                <a:defRPr/>
              </a:pPr>
              <a:t>‹#›</a:t>
            </a:fld>
            <a:endParaRPr lang="tr-TR"/>
          </a:p>
        </p:txBody>
      </p:sp>
    </p:spTree>
    <p:extLst>
      <p:ext uri="{BB962C8B-B14F-4D97-AF65-F5344CB8AC3E}">
        <p14:creationId xmlns:p14="http://schemas.microsoft.com/office/powerpoint/2010/main" val="12272577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69AAEC63-A6E8-4762-A1BD-26AC956D75B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A33CBD78-EFFC-4331-BB86-ACE79A93FA39}" type="slidenum">
              <a:rPr lang="tr-TR"/>
              <a:pPr>
                <a:defRPr/>
              </a:pPr>
              <a:t>‹#›</a:t>
            </a:fld>
            <a:endParaRPr lang="tr-TR"/>
          </a:p>
        </p:txBody>
      </p:sp>
    </p:spTree>
    <p:extLst>
      <p:ext uri="{BB962C8B-B14F-4D97-AF65-F5344CB8AC3E}">
        <p14:creationId xmlns:p14="http://schemas.microsoft.com/office/powerpoint/2010/main" val="23802199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2FFCE51F-852B-4979-8B46-18CCD0F020ED}"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FCD3FCE6-A6C5-4CB9-883A-1EBF93D74329}" type="slidenum">
              <a:rPr lang="tr-TR"/>
              <a:pPr>
                <a:defRPr/>
              </a:pPr>
              <a:t>‹#›</a:t>
            </a:fld>
            <a:endParaRPr lang="tr-TR"/>
          </a:p>
        </p:txBody>
      </p:sp>
    </p:spTree>
    <p:extLst>
      <p:ext uri="{BB962C8B-B14F-4D97-AF65-F5344CB8AC3E}">
        <p14:creationId xmlns:p14="http://schemas.microsoft.com/office/powerpoint/2010/main" val="3084135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E4AD876-3B67-4C6D-B731-A81075AE403C}"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44864E3-57CE-4F46-AEF1-890460730D13}" type="slidenum">
              <a:rPr lang="tr-TR"/>
              <a:pPr>
                <a:defRPr/>
              </a:pPr>
              <a:t>‹#›</a:t>
            </a:fld>
            <a:endParaRPr lang="tr-TR"/>
          </a:p>
        </p:txBody>
      </p:sp>
    </p:spTree>
    <p:extLst>
      <p:ext uri="{BB962C8B-B14F-4D97-AF65-F5344CB8AC3E}">
        <p14:creationId xmlns:p14="http://schemas.microsoft.com/office/powerpoint/2010/main" val="24403561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0345BE01-45AA-4726-B66F-9C1691C6EDEF}"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5C5DB21E-B184-49B5-83AD-30291034C925}" type="slidenum">
              <a:rPr lang="tr-TR"/>
              <a:pPr>
                <a:defRPr/>
              </a:pPr>
              <a:t>‹#›</a:t>
            </a:fld>
            <a:endParaRPr lang="tr-TR"/>
          </a:p>
        </p:txBody>
      </p:sp>
    </p:spTree>
    <p:extLst>
      <p:ext uri="{BB962C8B-B14F-4D97-AF65-F5344CB8AC3E}">
        <p14:creationId xmlns:p14="http://schemas.microsoft.com/office/powerpoint/2010/main" val="7112339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CCCA58B-B2A5-474F-81E1-83B93FEB5040}"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1F7033F-2646-4AC4-99E9-59954EE48BA9}" type="slidenum">
              <a:rPr lang="tr-TR"/>
              <a:pPr>
                <a:defRPr/>
              </a:pPr>
              <a:t>‹#›</a:t>
            </a:fld>
            <a:endParaRPr lang="tr-TR"/>
          </a:p>
        </p:txBody>
      </p:sp>
    </p:spTree>
    <p:extLst>
      <p:ext uri="{BB962C8B-B14F-4D97-AF65-F5344CB8AC3E}">
        <p14:creationId xmlns:p14="http://schemas.microsoft.com/office/powerpoint/2010/main" val="573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35496" y="182880"/>
            <a:ext cx="9108504" cy="1111664"/>
          </a:xfrm>
        </p:spPr>
        <p:txBody>
          <a:bodyPr/>
          <a:lstStyle/>
          <a:p>
            <a:r>
              <a:rPr lang="tr-TR" dirty="0" smtClean="0"/>
              <a:t>Asıl başlık stili için tıklatın</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C57311D9-5CDC-4FAB-A577-45D99A110AC8}" type="datetimeFigureOut">
              <a:rPr lang="tr-TR" smtClean="0"/>
              <a:pPr/>
              <a:t>1.03.2016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24CEE3-038B-4E87-8606-E64527D853FD}"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AC3AC880-8269-477B-A7D5-F1596DA8A8A9}"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67BC1234-6E1D-4C5B-9E4E-2E1A8C2D5ED3}" type="slidenum">
              <a:rPr lang="tr-TR"/>
              <a:pPr>
                <a:defRPr/>
              </a:pPr>
              <a:t>‹#›</a:t>
            </a:fld>
            <a:endParaRPr lang="tr-TR"/>
          </a:p>
        </p:txBody>
      </p:sp>
    </p:spTree>
    <p:extLst>
      <p:ext uri="{BB962C8B-B14F-4D97-AF65-F5344CB8AC3E}">
        <p14:creationId xmlns:p14="http://schemas.microsoft.com/office/powerpoint/2010/main" val="9980745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4530A1EC-4E58-4733-B381-64A5D244C1A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3ADE827-6301-4DBD-95A5-626A0591F0D0}" type="slidenum">
              <a:rPr lang="tr-TR"/>
              <a:pPr>
                <a:defRPr/>
              </a:pPr>
              <a:t>‹#›</a:t>
            </a:fld>
            <a:endParaRPr lang="tr-TR"/>
          </a:p>
        </p:txBody>
      </p:sp>
    </p:spTree>
    <p:extLst>
      <p:ext uri="{BB962C8B-B14F-4D97-AF65-F5344CB8AC3E}">
        <p14:creationId xmlns:p14="http://schemas.microsoft.com/office/powerpoint/2010/main" val="20190960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DCC37BF6-62D4-452B-ADB9-3EB6B2E4CDD6}" type="datetimeFigureOut">
              <a:rPr lang="tr-TR">
                <a:solidFill>
                  <a:prstClr val="black">
                    <a:tint val="75000"/>
                  </a:prstClr>
                </a:solidFill>
              </a:rPr>
              <a:pPr>
                <a:defRPr/>
              </a:pPr>
              <a:t>1.03.2016</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AA90417C-4084-4786-805A-A05E10C1B14F}" type="slidenum">
              <a:rPr lang="tr-TR"/>
              <a:pPr>
                <a:defRPr/>
              </a:pPr>
              <a:t>‹#›</a:t>
            </a:fld>
            <a:endParaRPr lang="tr-TR"/>
          </a:p>
        </p:txBody>
      </p:sp>
    </p:spTree>
    <p:extLst>
      <p:ext uri="{BB962C8B-B14F-4D97-AF65-F5344CB8AC3E}">
        <p14:creationId xmlns:p14="http://schemas.microsoft.com/office/powerpoint/2010/main" val="34650440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6C7D97BD-1660-4773-990E-5FF08C376774}" type="datetimeFigureOut">
              <a:rPr lang="tr-TR">
                <a:solidFill>
                  <a:prstClr val="black">
                    <a:tint val="75000"/>
                  </a:prstClr>
                </a:solidFill>
              </a:rPr>
              <a:pPr>
                <a:defRPr/>
              </a:pPr>
              <a:t>1.03.2016</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828247FE-9E71-4978-8238-777256700A30}" type="slidenum">
              <a:rPr lang="tr-TR"/>
              <a:pPr>
                <a:defRPr/>
              </a:pPr>
              <a:t>‹#›</a:t>
            </a:fld>
            <a:endParaRPr lang="tr-TR"/>
          </a:p>
        </p:txBody>
      </p:sp>
    </p:spTree>
    <p:extLst>
      <p:ext uri="{BB962C8B-B14F-4D97-AF65-F5344CB8AC3E}">
        <p14:creationId xmlns:p14="http://schemas.microsoft.com/office/powerpoint/2010/main" val="39046185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B2E5CE49-C33C-4DB1-ADC5-C685A84586BF}" type="datetimeFigureOut">
              <a:rPr lang="tr-TR">
                <a:solidFill>
                  <a:prstClr val="black">
                    <a:tint val="75000"/>
                  </a:prstClr>
                </a:solidFill>
              </a:rPr>
              <a:pPr>
                <a:defRPr/>
              </a:pPr>
              <a:t>1.03.2016</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F4C60517-32B0-46C5-8268-A377F9EF2E13}" type="slidenum">
              <a:rPr lang="tr-TR"/>
              <a:pPr>
                <a:defRPr/>
              </a:pPr>
              <a:t>‹#›</a:t>
            </a:fld>
            <a:endParaRPr lang="tr-TR"/>
          </a:p>
        </p:txBody>
      </p:sp>
    </p:spTree>
    <p:extLst>
      <p:ext uri="{BB962C8B-B14F-4D97-AF65-F5344CB8AC3E}">
        <p14:creationId xmlns:p14="http://schemas.microsoft.com/office/powerpoint/2010/main" val="40535846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D69D672-7D7F-4AC0-B824-14E1C9C8BEE6}"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E610A530-26F4-4BE7-A8AE-26DD26E63C06}" type="slidenum">
              <a:rPr lang="tr-TR"/>
              <a:pPr>
                <a:defRPr/>
              </a:pPr>
              <a:t>‹#›</a:t>
            </a:fld>
            <a:endParaRPr lang="tr-TR"/>
          </a:p>
        </p:txBody>
      </p:sp>
    </p:spTree>
    <p:extLst>
      <p:ext uri="{BB962C8B-B14F-4D97-AF65-F5344CB8AC3E}">
        <p14:creationId xmlns:p14="http://schemas.microsoft.com/office/powerpoint/2010/main" val="32299003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69AAEC63-A6E8-4762-A1BD-26AC956D75B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A33CBD78-EFFC-4331-BB86-ACE79A93FA39}" type="slidenum">
              <a:rPr lang="tr-TR"/>
              <a:pPr>
                <a:defRPr/>
              </a:pPr>
              <a:t>‹#›</a:t>
            </a:fld>
            <a:endParaRPr lang="tr-TR"/>
          </a:p>
        </p:txBody>
      </p:sp>
    </p:spTree>
    <p:extLst>
      <p:ext uri="{BB962C8B-B14F-4D97-AF65-F5344CB8AC3E}">
        <p14:creationId xmlns:p14="http://schemas.microsoft.com/office/powerpoint/2010/main" val="1022460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2FFCE51F-852B-4979-8B46-18CCD0F020ED}"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FCD3FCE6-A6C5-4CB9-883A-1EBF93D74329}" type="slidenum">
              <a:rPr lang="tr-TR"/>
              <a:pPr>
                <a:defRPr/>
              </a:pPr>
              <a:t>‹#›</a:t>
            </a:fld>
            <a:endParaRPr lang="tr-TR"/>
          </a:p>
        </p:txBody>
      </p:sp>
    </p:spTree>
    <p:extLst>
      <p:ext uri="{BB962C8B-B14F-4D97-AF65-F5344CB8AC3E}">
        <p14:creationId xmlns:p14="http://schemas.microsoft.com/office/powerpoint/2010/main" val="39896699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E4AD876-3B67-4C6D-B731-A81075AE403C}"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44864E3-57CE-4F46-AEF1-890460730D13}" type="slidenum">
              <a:rPr lang="tr-TR"/>
              <a:pPr>
                <a:defRPr/>
              </a:pPr>
              <a:t>‹#›</a:t>
            </a:fld>
            <a:endParaRPr lang="tr-TR"/>
          </a:p>
        </p:txBody>
      </p:sp>
    </p:spTree>
    <p:extLst>
      <p:ext uri="{BB962C8B-B14F-4D97-AF65-F5344CB8AC3E}">
        <p14:creationId xmlns:p14="http://schemas.microsoft.com/office/powerpoint/2010/main" val="38813215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0345BE01-45AA-4726-B66F-9C1691C6EDEF}"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5C5DB21E-B184-49B5-83AD-30291034C925}" type="slidenum">
              <a:rPr lang="tr-TR"/>
              <a:pPr>
                <a:defRPr/>
              </a:pPr>
              <a:t>‹#›</a:t>
            </a:fld>
            <a:endParaRPr lang="tr-TR"/>
          </a:p>
        </p:txBody>
      </p:sp>
    </p:spTree>
    <p:extLst>
      <p:ext uri="{BB962C8B-B14F-4D97-AF65-F5344CB8AC3E}">
        <p14:creationId xmlns:p14="http://schemas.microsoft.com/office/powerpoint/2010/main" val="21848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C57311D9-5CDC-4FAB-A577-45D99A110AC8}" type="datetimeFigureOut">
              <a:rPr lang="tr-TR" smtClean="0"/>
              <a:pPr/>
              <a:t>1.03.2016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724CEE3-038B-4E87-8606-E64527D853FD}"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CCCA58B-B2A5-474F-81E1-83B93FEB5040}"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1F7033F-2646-4AC4-99E9-59954EE48BA9}" type="slidenum">
              <a:rPr lang="tr-TR"/>
              <a:pPr>
                <a:defRPr/>
              </a:pPr>
              <a:t>‹#›</a:t>
            </a:fld>
            <a:endParaRPr lang="tr-TR"/>
          </a:p>
        </p:txBody>
      </p:sp>
    </p:spTree>
    <p:extLst>
      <p:ext uri="{BB962C8B-B14F-4D97-AF65-F5344CB8AC3E}">
        <p14:creationId xmlns:p14="http://schemas.microsoft.com/office/powerpoint/2010/main" val="12878112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AC3AC880-8269-477B-A7D5-F1596DA8A8A9}"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67BC1234-6E1D-4C5B-9E4E-2E1A8C2D5ED3}" type="slidenum">
              <a:rPr lang="tr-TR"/>
              <a:pPr>
                <a:defRPr/>
              </a:pPr>
              <a:t>‹#›</a:t>
            </a:fld>
            <a:endParaRPr lang="tr-TR"/>
          </a:p>
        </p:txBody>
      </p:sp>
    </p:spTree>
    <p:extLst>
      <p:ext uri="{BB962C8B-B14F-4D97-AF65-F5344CB8AC3E}">
        <p14:creationId xmlns:p14="http://schemas.microsoft.com/office/powerpoint/2010/main" val="35923500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4530A1EC-4E58-4733-B381-64A5D244C1A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3ADE827-6301-4DBD-95A5-626A0591F0D0}" type="slidenum">
              <a:rPr lang="tr-TR"/>
              <a:pPr>
                <a:defRPr/>
              </a:pPr>
              <a:t>‹#›</a:t>
            </a:fld>
            <a:endParaRPr lang="tr-TR"/>
          </a:p>
        </p:txBody>
      </p:sp>
    </p:spTree>
    <p:extLst>
      <p:ext uri="{BB962C8B-B14F-4D97-AF65-F5344CB8AC3E}">
        <p14:creationId xmlns:p14="http://schemas.microsoft.com/office/powerpoint/2010/main" val="28871096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DCC37BF6-62D4-452B-ADB9-3EB6B2E4CDD6}" type="datetimeFigureOut">
              <a:rPr lang="tr-TR">
                <a:solidFill>
                  <a:prstClr val="black">
                    <a:tint val="75000"/>
                  </a:prstClr>
                </a:solidFill>
              </a:rPr>
              <a:pPr>
                <a:defRPr/>
              </a:pPr>
              <a:t>1.03.2016</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AA90417C-4084-4786-805A-A05E10C1B14F}" type="slidenum">
              <a:rPr lang="tr-TR"/>
              <a:pPr>
                <a:defRPr/>
              </a:pPr>
              <a:t>‹#›</a:t>
            </a:fld>
            <a:endParaRPr lang="tr-TR"/>
          </a:p>
        </p:txBody>
      </p:sp>
    </p:spTree>
    <p:extLst>
      <p:ext uri="{BB962C8B-B14F-4D97-AF65-F5344CB8AC3E}">
        <p14:creationId xmlns:p14="http://schemas.microsoft.com/office/powerpoint/2010/main" val="35872096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6C7D97BD-1660-4773-990E-5FF08C376774}" type="datetimeFigureOut">
              <a:rPr lang="tr-TR">
                <a:solidFill>
                  <a:prstClr val="black">
                    <a:tint val="75000"/>
                  </a:prstClr>
                </a:solidFill>
              </a:rPr>
              <a:pPr>
                <a:defRPr/>
              </a:pPr>
              <a:t>1.03.2016</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828247FE-9E71-4978-8238-777256700A30}" type="slidenum">
              <a:rPr lang="tr-TR"/>
              <a:pPr>
                <a:defRPr/>
              </a:pPr>
              <a:t>‹#›</a:t>
            </a:fld>
            <a:endParaRPr lang="tr-TR"/>
          </a:p>
        </p:txBody>
      </p:sp>
    </p:spTree>
    <p:extLst>
      <p:ext uri="{BB962C8B-B14F-4D97-AF65-F5344CB8AC3E}">
        <p14:creationId xmlns:p14="http://schemas.microsoft.com/office/powerpoint/2010/main" val="30015102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B2E5CE49-C33C-4DB1-ADC5-C685A84586BF}" type="datetimeFigureOut">
              <a:rPr lang="tr-TR">
                <a:solidFill>
                  <a:prstClr val="black">
                    <a:tint val="75000"/>
                  </a:prstClr>
                </a:solidFill>
              </a:rPr>
              <a:pPr>
                <a:defRPr/>
              </a:pPr>
              <a:t>1.03.2016</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F4C60517-32B0-46C5-8268-A377F9EF2E13}" type="slidenum">
              <a:rPr lang="tr-TR"/>
              <a:pPr>
                <a:defRPr/>
              </a:pPr>
              <a:t>‹#›</a:t>
            </a:fld>
            <a:endParaRPr lang="tr-TR"/>
          </a:p>
        </p:txBody>
      </p:sp>
    </p:spTree>
    <p:extLst>
      <p:ext uri="{BB962C8B-B14F-4D97-AF65-F5344CB8AC3E}">
        <p14:creationId xmlns:p14="http://schemas.microsoft.com/office/powerpoint/2010/main" val="26207613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D69D672-7D7F-4AC0-B824-14E1C9C8BEE6}"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E610A530-26F4-4BE7-A8AE-26DD26E63C06}" type="slidenum">
              <a:rPr lang="tr-TR"/>
              <a:pPr>
                <a:defRPr/>
              </a:pPr>
              <a:t>‹#›</a:t>
            </a:fld>
            <a:endParaRPr lang="tr-TR"/>
          </a:p>
        </p:txBody>
      </p:sp>
    </p:spTree>
    <p:extLst>
      <p:ext uri="{BB962C8B-B14F-4D97-AF65-F5344CB8AC3E}">
        <p14:creationId xmlns:p14="http://schemas.microsoft.com/office/powerpoint/2010/main" val="21533802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69AAEC63-A6E8-4762-A1BD-26AC956D75B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A33CBD78-EFFC-4331-BB86-ACE79A93FA39}" type="slidenum">
              <a:rPr lang="tr-TR"/>
              <a:pPr>
                <a:defRPr/>
              </a:pPr>
              <a:t>‹#›</a:t>
            </a:fld>
            <a:endParaRPr lang="tr-TR"/>
          </a:p>
        </p:txBody>
      </p:sp>
    </p:spTree>
    <p:extLst>
      <p:ext uri="{BB962C8B-B14F-4D97-AF65-F5344CB8AC3E}">
        <p14:creationId xmlns:p14="http://schemas.microsoft.com/office/powerpoint/2010/main" val="41578223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2FFCE51F-852B-4979-8B46-18CCD0F020ED}"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FCD3FCE6-A6C5-4CB9-883A-1EBF93D74329}" type="slidenum">
              <a:rPr lang="tr-TR"/>
              <a:pPr>
                <a:defRPr/>
              </a:pPr>
              <a:t>‹#›</a:t>
            </a:fld>
            <a:endParaRPr lang="tr-TR"/>
          </a:p>
        </p:txBody>
      </p:sp>
    </p:spTree>
    <p:extLst>
      <p:ext uri="{BB962C8B-B14F-4D97-AF65-F5344CB8AC3E}">
        <p14:creationId xmlns:p14="http://schemas.microsoft.com/office/powerpoint/2010/main" val="25482503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E4AD876-3B67-4C6D-B731-A81075AE403C}"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44864E3-57CE-4F46-AEF1-890460730D13}" type="slidenum">
              <a:rPr lang="tr-TR"/>
              <a:pPr>
                <a:defRPr/>
              </a:pPr>
              <a:t>‹#›</a:t>
            </a:fld>
            <a:endParaRPr lang="tr-TR"/>
          </a:p>
        </p:txBody>
      </p:sp>
    </p:spTree>
    <p:extLst>
      <p:ext uri="{BB962C8B-B14F-4D97-AF65-F5344CB8AC3E}">
        <p14:creationId xmlns:p14="http://schemas.microsoft.com/office/powerpoint/2010/main" val="401947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0" y="182880"/>
            <a:ext cx="9144000" cy="1111664"/>
          </a:xfrm>
        </p:spPr>
        <p:txBody>
          <a:bodyPr>
            <a:normAutofit/>
          </a:bodyPr>
          <a:lstStyle>
            <a:lvl1pPr>
              <a:defRPr sz="4400"/>
            </a:lvl1pPr>
          </a:lstStyle>
          <a:p>
            <a:r>
              <a:rPr lang="tr-TR" dirty="0" smtClean="0"/>
              <a:t>Asıl başlık stili için tıklatın</a:t>
            </a:r>
            <a:endParaRPr lang="en-US" dirty="0"/>
          </a:p>
        </p:txBody>
      </p:sp>
      <p:sp>
        <p:nvSpPr>
          <p:cNvPr id="3" name="Date Placeholder 2"/>
          <p:cNvSpPr>
            <a:spLocks noGrp="1"/>
          </p:cNvSpPr>
          <p:nvPr>
            <p:ph type="dt" sz="half" idx="10"/>
          </p:nvPr>
        </p:nvSpPr>
        <p:spPr/>
        <p:txBody>
          <a:bodyPr/>
          <a:lstStyle/>
          <a:p>
            <a:fld id="{C57311D9-5CDC-4FAB-A577-45D99A110AC8}" type="datetimeFigureOut">
              <a:rPr lang="tr-TR" smtClean="0"/>
              <a:pPr/>
              <a:t>1.03.2016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724CEE3-038B-4E87-8606-E64527D853FD}"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0345BE01-45AA-4726-B66F-9C1691C6EDEF}"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5C5DB21E-B184-49B5-83AD-30291034C925}" type="slidenum">
              <a:rPr lang="tr-TR"/>
              <a:pPr>
                <a:defRPr/>
              </a:pPr>
              <a:t>‹#›</a:t>
            </a:fld>
            <a:endParaRPr lang="tr-TR"/>
          </a:p>
        </p:txBody>
      </p:sp>
    </p:spTree>
    <p:extLst>
      <p:ext uri="{BB962C8B-B14F-4D97-AF65-F5344CB8AC3E}">
        <p14:creationId xmlns:p14="http://schemas.microsoft.com/office/powerpoint/2010/main" val="29605941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CCCA58B-B2A5-474F-81E1-83B93FEB5040}"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1F7033F-2646-4AC4-99E9-59954EE48BA9}" type="slidenum">
              <a:rPr lang="tr-TR"/>
              <a:pPr>
                <a:defRPr/>
              </a:pPr>
              <a:t>‹#›</a:t>
            </a:fld>
            <a:endParaRPr lang="tr-TR"/>
          </a:p>
        </p:txBody>
      </p:sp>
    </p:spTree>
    <p:extLst>
      <p:ext uri="{BB962C8B-B14F-4D97-AF65-F5344CB8AC3E}">
        <p14:creationId xmlns:p14="http://schemas.microsoft.com/office/powerpoint/2010/main" val="1769197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AC3AC880-8269-477B-A7D5-F1596DA8A8A9}"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67BC1234-6E1D-4C5B-9E4E-2E1A8C2D5ED3}" type="slidenum">
              <a:rPr lang="tr-TR"/>
              <a:pPr>
                <a:defRPr/>
              </a:pPr>
              <a:t>‹#›</a:t>
            </a:fld>
            <a:endParaRPr lang="tr-TR"/>
          </a:p>
        </p:txBody>
      </p:sp>
    </p:spTree>
    <p:extLst>
      <p:ext uri="{BB962C8B-B14F-4D97-AF65-F5344CB8AC3E}">
        <p14:creationId xmlns:p14="http://schemas.microsoft.com/office/powerpoint/2010/main" val="29646780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4530A1EC-4E58-4733-B381-64A5D244C1A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3ADE827-6301-4DBD-95A5-626A0591F0D0}" type="slidenum">
              <a:rPr lang="tr-TR"/>
              <a:pPr>
                <a:defRPr/>
              </a:pPr>
              <a:t>‹#›</a:t>
            </a:fld>
            <a:endParaRPr lang="tr-TR"/>
          </a:p>
        </p:txBody>
      </p:sp>
    </p:spTree>
    <p:extLst>
      <p:ext uri="{BB962C8B-B14F-4D97-AF65-F5344CB8AC3E}">
        <p14:creationId xmlns:p14="http://schemas.microsoft.com/office/powerpoint/2010/main" val="34611326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DCC37BF6-62D4-452B-ADB9-3EB6B2E4CDD6}" type="datetimeFigureOut">
              <a:rPr lang="tr-TR">
                <a:solidFill>
                  <a:prstClr val="black">
                    <a:tint val="75000"/>
                  </a:prstClr>
                </a:solidFill>
              </a:rPr>
              <a:pPr>
                <a:defRPr/>
              </a:pPr>
              <a:t>1.03.2016</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AA90417C-4084-4786-805A-A05E10C1B14F}" type="slidenum">
              <a:rPr lang="tr-TR"/>
              <a:pPr>
                <a:defRPr/>
              </a:pPr>
              <a:t>‹#›</a:t>
            </a:fld>
            <a:endParaRPr lang="tr-TR"/>
          </a:p>
        </p:txBody>
      </p:sp>
    </p:spTree>
    <p:extLst>
      <p:ext uri="{BB962C8B-B14F-4D97-AF65-F5344CB8AC3E}">
        <p14:creationId xmlns:p14="http://schemas.microsoft.com/office/powerpoint/2010/main" val="36992627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6C7D97BD-1660-4773-990E-5FF08C376774}" type="datetimeFigureOut">
              <a:rPr lang="tr-TR">
                <a:solidFill>
                  <a:prstClr val="black">
                    <a:tint val="75000"/>
                  </a:prstClr>
                </a:solidFill>
              </a:rPr>
              <a:pPr>
                <a:defRPr/>
              </a:pPr>
              <a:t>1.03.2016</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828247FE-9E71-4978-8238-777256700A30}" type="slidenum">
              <a:rPr lang="tr-TR"/>
              <a:pPr>
                <a:defRPr/>
              </a:pPr>
              <a:t>‹#›</a:t>
            </a:fld>
            <a:endParaRPr lang="tr-TR"/>
          </a:p>
        </p:txBody>
      </p:sp>
    </p:spTree>
    <p:extLst>
      <p:ext uri="{BB962C8B-B14F-4D97-AF65-F5344CB8AC3E}">
        <p14:creationId xmlns:p14="http://schemas.microsoft.com/office/powerpoint/2010/main" val="16471082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B2E5CE49-C33C-4DB1-ADC5-C685A84586BF}" type="datetimeFigureOut">
              <a:rPr lang="tr-TR">
                <a:solidFill>
                  <a:prstClr val="black">
                    <a:tint val="75000"/>
                  </a:prstClr>
                </a:solidFill>
              </a:rPr>
              <a:pPr>
                <a:defRPr/>
              </a:pPr>
              <a:t>1.03.2016</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F4C60517-32B0-46C5-8268-A377F9EF2E13}" type="slidenum">
              <a:rPr lang="tr-TR"/>
              <a:pPr>
                <a:defRPr/>
              </a:pPr>
              <a:t>‹#›</a:t>
            </a:fld>
            <a:endParaRPr lang="tr-TR"/>
          </a:p>
        </p:txBody>
      </p:sp>
    </p:spTree>
    <p:extLst>
      <p:ext uri="{BB962C8B-B14F-4D97-AF65-F5344CB8AC3E}">
        <p14:creationId xmlns:p14="http://schemas.microsoft.com/office/powerpoint/2010/main" val="3772650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D69D672-7D7F-4AC0-B824-14E1C9C8BEE6}"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E610A530-26F4-4BE7-A8AE-26DD26E63C06}" type="slidenum">
              <a:rPr lang="tr-TR"/>
              <a:pPr>
                <a:defRPr/>
              </a:pPr>
              <a:t>‹#›</a:t>
            </a:fld>
            <a:endParaRPr lang="tr-TR"/>
          </a:p>
        </p:txBody>
      </p:sp>
    </p:spTree>
    <p:extLst>
      <p:ext uri="{BB962C8B-B14F-4D97-AF65-F5344CB8AC3E}">
        <p14:creationId xmlns:p14="http://schemas.microsoft.com/office/powerpoint/2010/main" val="18715853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69AAEC63-A6E8-4762-A1BD-26AC956D75B5}" type="datetimeFigureOut">
              <a:rPr lang="tr-TR">
                <a:solidFill>
                  <a:prstClr val="black">
                    <a:tint val="75000"/>
                  </a:prstClr>
                </a:solidFill>
              </a:rPr>
              <a:pPr>
                <a:defRPr/>
              </a:pPr>
              <a:t>1.03.2016</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A33CBD78-EFFC-4331-BB86-ACE79A93FA39}" type="slidenum">
              <a:rPr lang="tr-TR"/>
              <a:pPr>
                <a:defRPr/>
              </a:pPr>
              <a:t>‹#›</a:t>
            </a:fld>
            <a:endParaRPr lang="tr-TR"/>
          </a:p>
        </p:txBody>
      </p:sp>
    </p:spTree>
    <p:extLst>
      <p:ext uri="{BB962C8B-B14F-4D97-AF65-F5344CB8AC3E}">
        <p14:creationId xmlns:p14="http://schemas.microsoft.com/office/powerpoint/2010/main" val="14187762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2FFCE51F-852B-4979-8B46-18CCD0F020ED}"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FCD3FCE6-A6C5-4CB9-883A-1EBF93D74329}" type="slidenum">
              <a:rPr lang="tr-TR"/>
              <a:pPr>
                <a:defRPr/>
              </a:pPr>
              <a:t>‹#›</a:t>
            </a:fld>
            <a:endParaRPr lang="tr-TR"/>
          </a:p>
        </p:txBody>
      </p:sp>
    </p:spTree>
    <p:extLst>
      <p:ext uri="{BB962C8B-B14F-4D97-AF65-F5344CB8AC3E}">
        <p14:creationId xmlns:p14="http://schemas.microsoft.com/office/powerpoint/2010/main" val="83852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311D9-5CDC-4FAB-A577-45D99A110AC8}" type="datetimeFigureOut">
              <a:rPr lang="tr-TR" smtClean="0"/>
              <a:pPr/>
              <a:t>1.03.2016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724CEE3-038B-4E87-8606-E64527D853FD}"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E4AD876-3B67-4C6D-B731-A81075AE403C}"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44864E3-57CE-4F46-AEF1-890460730D13}" type="slidenum">
              <a:rPr lang="tr-TR"/>
              <a:pPr>
                <a:defRPr/>
              </a:pPr>
              <a:t>‹#›</a:t>
            </a:fld>
            <a:endParaRPr lang="tr-TR"/>
          </a:p>
        </p:txBody>
      </p:sp>
    </p:spTree>
    <p:extLst>
      <p:ext uri="{BB962C8B-B14F-4D97-AF65-F5344CB8AC3E}">
        <p14:creationId xmlns:p14="http://schemas.microsoft.com/office/powerpoint/2010/main" val="35764173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061446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692462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391804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7701269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29842" y="2505075"/>
            <a:ext cx="3868340"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29150" y="2505075"/>
            <a:ext cx="3887391"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1478914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671063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7700796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288538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8474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tr-TR" smtClean="0"/>
              <a:t>Asıl başlık stili için tıklatın</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57311D9-5CDC-4FAB-A577-45D99A110AC8}" type="datetimeFigureOut">
              <a:rPr lang="tr-TR" smtClean="0"/>
              <a:pPr/>
              <a:t>1.03.2016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24CEE3-038B-4E87-8606-E64527D853FD}" type="slidenum">
              <a:rPr lang="tr-TR" smtClean="0"/>
              <a:pPr/>
              <a:t>‹#›</a:t>
            </a:fld>
            <a:endParaRPr lang="tr-TR"/>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064011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8800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5" name="Date Placeholder 4"/>
          <p:cNvSpPr>
            <a:spLocks noGrp="1"/>
          </p:cNvSpPr>
          <p:nvPr>
            <p:ph type="dt" sz="half" idx="10"/>
          </p:nvPr>
        </p:nvSpPr>
        <p:spPr/>
        <p:txBody>
          <a:bodyPr/>
          <a:lstStyle/>
          <a:p>
            <a:fld id="{C57311D9-5CDC-4FAB-A577-45D99A110AC8}" type="datetimeFigureOut">
              <a:rPr lang="tr-TR" smtClean="0"/>
              <a:pPr/>
              <a:t>1.03.2016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24CEE3-038B-4E87-8606-E64527D853FD}" type="slidenum">
              <a:rPr lang="tr-TR" smtClean="0"/>
              <a:pPr/>
              <a:t>‹#›</a:t>
            </a:fld>
            <a:endParaRPr lang="tr-TR"/>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3.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theme" Target="../theme/theme4.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theme" Target="../theme/theme5.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theme" Target="../theme/theme6.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theme" Target="../theme/theme7.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smtClean="0"/>
          </a:p>
        </p:txBody>
      </p:sp>
      <p:sp>
        <p:nvSpPr>
          <p:cNvPr id="4" name="Date Placeholder 3"/>
          <p:cNvSpPr>
            <a:spLocks noGrp="1"/>
          </p:cNvSpPr>
          <p:nvPr>
            <p:ph type="dt" sz="half" idx="2"/>
          </p:nvPr>
        </p:nvSpPr>
        <p:spPr>
          <a:xfrm>
            <a:off x="457200" y="6356350"/>
            <a:ext cx="990600" cy="365125"/>
          </a:xfrm>
          <a:prstGeom prst="rect">
            <a:avLst/>
          </a:prstGeom>
        </p:spPr>
        <p:txBody>
          <a:bodyPr vert="horz" lIns="91440" tIns="45720" rIns="91440" bIns="45720" rtlCol="0" anchor="ctr"/>
          <a:lstStyle>
            <a:lvl1pPr algn="l">
              <a:defRPr sz="1200">
                <a:solidFill>
                  <a:schemeClr val="tx2"/>
                </a:solidFill>
              </a:defRPr>
            </a:lvl1pPr>
          </a:lstStyle>
          <a:p>
            <a:fld id="{C57311D9-5CDC-4FAB-A577-45D99A110AC8}" type="datetimeFigureOut">
              <a:rPr lang="tr-TR" smtClean="0"/>
              <a:pPr/>
              <a:t>1.03.2016</a:t>
            </a:fld>
            <a:endParaRPr lang="tr-TR"/>
          </a:p>
        </p:txBody>
      </p:sp>
      <p:sp>
        <p:nvSpPr>
          <p:cNvPr id="5" name="Footer Placeholder 4"/>
          <p:cNvSpPr>
            <a:spLocks noGrp="1"/>
          </p:cNvSpPr>
          <p:nvPr>
            <p:ph type="ftr" sz="quarter" idx="3"/>
          </p:nvPr>
        </p:nvSpPr>
        <p:spPr>
          <a:xfrm>
            <a:off x="1752600" y="6356350"/>
            <a:ext cx="4267200"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724CEE3-038B-4E87-8606-E64527D853FD}" type="slidenum">
              <a:rPr lang="tr-TR" smtClean="0"/>
              <a:pPr/>
              <a:t>‹#›</a:t>
            </a:fld>
            <a:endParaRPr lang="tr-TR"/>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6" r:id="rId14"/>
    <p:sldLayoutId id="2147483677" r:id="rId15"/>
  </p:sldLayoutIdLst>
  <p:timing>
    <p:tnLst>
      <p:par>
        <p:cTn id="1" dur="indefinite" restart="never" nodeType="tmRoot"/>
      </p:par>
    </p:tnLst>
  </p:timing>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5ACF337E-A5C6-438A-860C-747BEDA3B973}"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59F898E6-9A11-4E20-BD06-B8719A384AFE}" type="slidenum">
              <a:rPr lang="tr-TR">
                <a:cs typeface="Arial" panose="020B0604020202020204" pitchFamily="34" charset="0"/>
              </a:rPr>
              <a:pPr fontAlgn="base">
                <a:spcBef>
                  <a:spcPct val="0"/>
                </a:spcBef>
                <a:spcAft>
                  <a:spcPct val="0"/>
                </a:spcAft>
                <a:defRPr/>
              </a:pPr>
              <a:t>‹#›</a:t>
            </a:fld>
            <a:endParaRPr lang="tr-TR">
              <a:cs typeface="Arial" panose="020B0604020202020204" pitchFamily="34" charset="0"/>
            </a:endParaRPr>
          </a:p>
        </p:txBody>
      </p:sp>
    </p:spTree>
    <p:extLst>
      <p:ext uri="{BB962C8B-B14F-4D97-AF65-F5344CB8AC3E}">
        <p14:creationId xmlns:p14="http://schemas.microsoft.com/office/powerpoint/2010/main" val="32053222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5ACF337E-A5C6-438A-860C-747BEDA3B973}"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59F898E6-9A11-4E20-BD06-B8719A384AFE}" type="slidenum">
              <a:rPr lang="tr-TR">
                <a:cs typeface="Arial" panose="020B0604020202020204" pitchFamily="34" charset="0"/>
              </a:rPr>
              <a:pPr fontAlgn="base">
                <a:spcBef>
                  <a:spcPct val="0"/>
                </a:spcBef>
                <a:spcAft>
                  <a:spcPct val="0"/>
                </a:spcAft>
                <a:defRPr/>
              </a:pPr>
              <a:t>‹#›</a:t>
            </a:fld>
            <a:endParaRPr lang="tr-TR">
              <a:cs typeface="Arial" panose="020B0604020202020204" pitchFamily="34" charset="0"/>
            </a:endParaRPr>
          </a:p>
        </p:txBody>
      </p:sp>
    </p:spTree>
    <p:extLst>
      <p:ext uri="{BB962C8B-B14F-4D97-AF65-F5344CB8AC3E}">
        <p14:creationId xmlns:p14="http://schemas.microsoft.com/office/powerpoint/2010/main" val="40995366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5ACF337E-A5C6-438A-860C-747BEDA3B973}"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59F898E6-9A11-4E20-BD06-B8719A384AFE}" type="slidenum">
              <a:rPr lang="tr-TR">
                <a:cs typeface="Arial" panose="020B0604020202020204" pitchFamily="34" charset="0"/>
              </a:rPr>
              <a:pPr fontAlgn="base">
                <a:spcBef>
                  <a:spcPct val="0"/>
                </a:spcBef>
                <a:spcAft>
                  <a:spcPct val="0"/>
                </a:spcAft>
                <a:defRPr/>
              </a:pPr>
              <a:t>‹#›</a:t>
            </a:fld>
            <a:endParaRPr lang="tr-TR">
              <a:cs typeface="Arial" panose="020B0604020202020204" pitchFamily="34" charset="0"/>
            </a:endParaRPr>
          </a:p>
        </p:txBody>
      </p:sp>
    </p:spTree>
    <p:extLst>
      <p:ext uri="{BB962C8B-B14F-4D97-AF65-F5344CB8AC3E}">
        <p14:creationId xmlns:p14="http://schemas.microsoft.com/office/powerpoint/2010/main" val="174594534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5ACF337E-A5C6-438A-860C-747BEDA3B973}"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59F898E6-9A11-4E20-BD06-B8719A384AFE}" type="slidenum">
              <a:rPr lang="tr-TR">
                <a:cs typeface="Arial" panose="020B0604020202020204" pitchFamily="34" charset="0"/>
              </a:rPr>
              <a:pPr fontAlgn="base">
                <a:spcBef>
                  <a:spcPct val="0"/>
                </a:spcBef>
                <a:spcAft>
                  <a:spcPct val="0"/>
                </a:spcAft>
                <a:defRPr/>
              </a:pPr>
              <a:t>‹#›</a:t>
            </a:fld>
            <a:endParaRPr lang="tr-TR">
              <a:cs typeface="Arial" panose="020B0604020202020204" pitchFamily="34" charset="0"/>
            </a:endParaRPr>
          </a:p>
        </p:txBody>
      </p:sp>
    </p:spTree>
    <p:extLst>
      <p:ext uri="{BB962C8B-B14F-4D97-AF65-F5344CB8AC3E}">
        <p14:creationId xmlns:p14="http://schemas.microsoft.com/office/powerpoint/2010/main" val="15666245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5ACF337E-A5C6-438A-860C-747BEDA3B973}" type="datetimeFigureOut">
              <a:rPr lang="tr-TR">
                <a:solidFill>
                  <a:prstClr val="black">
                    <a:tint val="75000"/>
                  </a:prstClr>
                </a:solidFill>
              </a:rPr>
              <a:pPr>
                <a:defRPr/>
              </a:pPr>
              <a:t>1.03.2016</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59F898E6-9A11-4E20-BD06-B8719A384AFE}" type="slidenum">
              <a:rPr lang="tr-TR">
                <a:cs typeface="Arial" panose="020B0604020202020204" pitchFamily="34" charset="0"/>
              </a:rPr>
              <a:pPr fontAlgn="base">
                <a:spcBef>
                  <a:spcPct val="0"/>
                </a:spcBef>
                <a:spcAft>
                  <a:spcPct val="0"/>
                </a:spcAft>
                <a:defRPr/>
              </a:pPr>
              <a:t>‹#›</a:t>
            </a:fld>
            <a:endParaRPr lang="tr-TR">
              <a:cs typeface="Arial" panose="020B0604020202020204" pitchFamily="34" charset="0"/>
            </a:endParaRPr>
          </a:p>
        </p:txBody>
      </p:sp>
    </p:spTree>
    <p:extLst>
      <p:ext uri="{BB962C8B-B14F-4D97-AF65-F5344CB8AC3E}">
        <p14:creationId xmlns:p14="http://schemas.microsoft.com/office/powerpoint/2010/main" val="295472964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E1524-404D-4AB3-9E58-C65674CFA070}" type="datetimeFigureOut">
              <a:rPr lang="tr-TR" smtClean="0">
                <a:solidFill>
                  <a:prstClr val="black">
                    <a:tint val="75000"/>
                  </a:prstClr>
                </a:solidFill>
              </a:rPr>
              <a:pPr/>
              <a:t>1.03.2016</a:t>
            </a:fld>
            <a:endParaRPr lang="tr-TR">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81FB0-04B0-4FE4-872B-4243743CCD5D}"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70525501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technet.microsoft.com/tr-tr/library/ms174318" TargetMode="External"/><Relationship Id="rId4" Type="http://schemas.openxmlformats.org/officeDocument/2006/relationships/hyperlink" Target="http://psoug.org/reference/builtin_functions.html" TargetMode="External"/><Relationship Id="rId1" Type="http://schemas.openxmlformats.org/officeDocument/2006/relationships/slideLayout" Target="../slideLayouts/slideLayout2.xml"/><Relationship Id="rId2" Type="http://schemas.openxmlformats.org/officeDocument/2006/relationships/hyperlink" Target="http://www.techonthenet.com/access/function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gif"/><Relationship Id="rId5" Type="http://schemas.openxmlformats.org/officeDocument/2006/relationships/image" Target="../media/image9.gif"/><Relationship Id="rId1" Type="http://schemas.openxmlformats.org/officeDocument/2006/relationships/slideLayout" Target="../slideLayouts/slideLayout50.xml"/><Relationship Id="rId2" Type="http://schemas.openxmlformats.org/officeDocument/2006/relationships/image" Target="../media/image6.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slide" Target="slide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14.png"/><Relationship Id="rId3" Type="http://schemas.openxmlformats.org/officeDocument/2006/relationships/image" Target="../media/image1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16.png"/><Relationship Id="rId3" Type="http://schemas.openxmlformats.org/officeDocument/2006/relationships/image" Target="../media/image1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1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18.png"/></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72.xml"/><Relationship Id="rId2" Type="http://schemas.openxmlformats.org/officeDocument/2006/relationships/image" Target="../media/image1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3.png"/><Relationship Id="rId3" Type="http://schemas.openxmlformats.org/officeDocument/2006/relationships/image" Target="../media/image2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2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3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31.png"/><Relationship Id="rId3" Type="http://schemas.openxmlformats.org/officeDocument/2006/relationships/image" Target="../media/image22.png"/></Relationships>
</file>

<file path=ppt/slides/_rels/slide9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72.xml"/><Relationship Id="rId2" Type="http://schemas.openxmlformats.org/officeDocument/2006/relationships/image" Target="../media/image15.png"/></Relationships>
</file>

<file path=ppt/slides/_rels/slide96.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72.xml"/><Relationship Id="rId2" Type="http://schemas.openxmlformats.org/officeDocument/2006/relationships/image" Target="../media/image34.png"/></Relationships>
</file>

<file path=ppt/slides/_rels/slide9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1" Type="http://schemas.openxmlformats.org/officeDocument/2006/relationships/slideLayout" Target="../slideLayouts/slideLayout72.xml"/><Relationship Id="rId2" Type="http://schemas.openxmlformats.org/officeDocument/2006/relationships/image" Target="../media/image3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42.png"/><Relationship Id="rId3" Type="http://schemas.openxmlformats.org/officeDocument/2006/relationships/image" Target="../media/image4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799" y="17848"/>
            <a:ext cx="7772400" cy="5211351"/>
          </a:xfrm>
        </p:spPr>
        <p:txBody>
          <a:bodyPr>
            <a:normAutofit fontScale="90000"/>
          </a:bodyPr>
          <a:lstStyle/>
          <a:p>
            <a:r>
              <a:rPr lang="tr-TR" sz="8800" dirty="0" smtClean="0"/>
              <a:t>Veritabanı Yönetimi</a:t>
            </a:r>
            <a:br>
              <a:rPr lang="tr-TR" sz="8800" dirty="0" smtClean="0"/>
            </a:br>
            <a:r>
              <a:rPr lang="tr-TR" sz="8800" dirty="0" smtClean="0"/>
              <a:t/>
            </a:r>
            <a:br>
              <a:rPr lang="tr-TR" sz="8800" dirty="0" smtClean="0"/>
            </a:br>
            <a:endParaRPr lang="tr-TR" dirty="0"/>
          </a:p>
        </p:txBody>
      </p:sp>
      <p:sp>
        <p:nvSpPr>
          <p:cNvPr id="3" name="2 Alt Başlık"/>
          <p:cNvSpPr>
            <a:spLocks noGrp="1"/>
          </p:cNvSpPr>
          <p:nvPr>
            <p:ph type="subTitle" idx="1"/>
          </p:nvPr>
        </p:nvSpPr>
        <p:spPr>
          <a:xfrm>
            <a:off x="685799" y="6021288"/>
            <a:ext cx="8001000" cy="533400"/>
          </a:xfrm>
        </p:spPr>
        <p:txBody>
          <a:bodyPr>
            <a:noAutofit/>
          </a:bodyPr>
          <a:lstStyle/>
          <a:p>
            <a:r>
              <a:rPr lang="tr-TR" dirty="0" smtClean="0"/>
              <a:t>Yrd. Doç. Dr. A. Burak İNNER</a:t>
            </a:r>
            <a:br>
              <a:rPr lang="tr-TR" dirty="0" smtClean="0"/>
            </a:br>
            <a:r>
              <a:rPr lang="tr-TR" dirty="0" smtClean="0"/>
              <a:t>Bilgisayar Mühendisliği</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p:cNvSpPr>
            <a:spLocks noGrp="1"/>
          </p:cNvSpPr>
          <p:nvPr>
            <p:ph type="title"/>
          </p:nvPr>
        </p:nvSpPr>
        <p:spPr/>
        <p:txBody>
          <a:bodyPr/>
          <a:lstStyle/>
          <a:p>
            <a:pPr eaLnBrk="1" hangingPunct="1"/>
            <a:r>
              <a:rPr lang="tr-TR" smtClean="0"/>
              <a:t>LIKE işleci</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Belirli bir karakter katarını barındıran verileri aramak için LIKE kullanılır.</a:t>
            </a:r>
          </a:p>
          <a:p>
            <a:pPr eaLnBrk="1" fontAlgn="auto" hangingPunct="1">
              <a:spcAft>
                <a:spcPts val="0"/>
              </a:spcAft>
              <a:defRPr/>
            </a:pPr>
            <a:r>
              <a:rPr lang="tr-TR" dirty="0" smtClean="0"/>
              <a:t>Önceki slaytta yer alan, adı E harfi ile başlayan personeli gösteren sorgu LIKE ile de yazılabilir:</a:t>
            </a:r>
          </a:p>
          <a:p>
            <a:pPr eaLnBrk="1" fontAlgn="auto" hangingPunct="1">
              <a:spcAft>
                <a:spcPts val="0"/>
              </a:spcAft>
              <a:buFont typeface="Arial" panose="020B0604020202020204" pitchFamily="34" charset="0"/>
              <a:buNone/>
              <a:defRPr/>
            </a:pPr>
            <a:r>
              <a:rPr lang="tr-TR" dirty="0" smtClean="0">
                <a:solidFill>
                  <a:srgbClr val="0070C0"/>
                </a:solidFill>
              </a:rPr>
              <a:t>	SELECT * FROM PERSONEL 	WHERE AD LIKE </a:t>
            </a:r>
            <a:r>
              <a:rPr lang="tr-TR" dirty="0" smtClean="0">
                <a:solidFill>
                  <a:srgbClr val="0070C0"/>
                </a:solidFill>
              </a:rPr>
              <a:t>'E%'</a:t>
            </a:r>
            <a:endParaRPr lang="tr-TR" dirty="0" smtClean="0">
              <a:solidFill>
                <a:srgbClr val="0070C0"/>
              </a:solidFill>
            </a:endParaRPr>
          </a:p>
          <a:p>
            <a:pPr eaLnBrk="1" fontAlgn="auto" hangingPunct="1">
              <a:spcAft>
                <a:spcPts val="0"/>
              </a:spcAft>
              <a:defRPr/>
            </a:pPr>
            <a:r>
              <a:rPr lang="tr-TR" dirty="0" smtClean="0"/>
              <a:t>Adresler şehir adı ile bitiyorsa, Edirne ilinde ikamet eden öğrencileri görmek için aşağıdaki sorgu kullanılabilir:</a:t>
            </a:r>
          </a:p>
          <a:p>
            <a:pPr eaLnBrk="1" fontAlgn="auto" hangingPunct="1">
              <a:spcAft>
                <a:spcPts val="0"/>
              </a:spcAft>
              <a:buFont typeface="Arial" panose="020B0604020202020204" pitchFamily="34" charset="0"/>
              <a:buNone/>
              <a:defRPr/>
            </a:pPr>
            <a:r>
              <a:rPr lang="tr-TR" dirty="0" smtClean="0"/>
              <a:t>	</a:t>
            </a:r>
            <a:r>
              <a:rPr lang="tr-TR" dirty="0" smtClean="0">
                <a:solidFill>
                  <a:srgbClr val="0070C0"/>
                </a:solidFill>
              </a:rPr>
              <a:t>SELECT * FROM OGRENCİLER</a:t>
            </a:r>
          </a:p>
          <a:p>
            <a:pPr eaLnBrk="1" fontAlgn="auto" hangingPunct="1">
              <a:spcAft>
                <a:spcPts val="0"/>
              </a:spcAft>
              <a:buFont typeface="Arial" panose="020B0604020202020204" pitchFamily="34" charset="0"/>
              <a:buNone/>
              <a:defRPr/>
            </a:pPr>
            <a:r>
              <a:rPr lang="tr-TR" dirty="0" smtClean="0">
                <a:solidFill>
                  <a:srgbClr val="0070C0"/>
                </a:solidFill>
              </a:rPr>
              <a:t>	WHERE ADRES LIKE </a:t>
            </a:r>
            <a:r>
              <a:rPr lang="tr-TR" dirty="0" smtClean="0">
                <a:solidFill>
                  <a:srgbClr val="0070C0"/>
                </a:solidFill>
              </a:rPr>
              <a:t>’%Edirne</a:t>
            </a:r>
            <a:r>
              <a:rPr lang="tr-TR" dirty="0" smtClean="0">
                <a:solidFill>
                  <a:srgbClr val="0070C0"/>
                </a:solidFill>
              </a:rPr>
              <a:t>'</a:t>
            </a:r>
          </a:p>
          <a:p>
            <a:pPr eaLnBrk="1" fontAlgn="auto" hangingPunct="1">
              <a:spcAft>
                <a:spcPts val="0"/>
              </a:spcAft>
              <a:buFont typeface="Arial" panose="020B0604020202020204" pitchFamily="34" charset="0"/>
              <a:buNone/>
              <a:defRPr/>
            </a:pPr>
            <a:endParaRPr lang="tr-TR" dirty="0" smtClean="0"/>
          </a:p>
        </p:txBody>
      </p:sp>
    </p:spTree>
    <p:extLst>
      <p:ext uri="{BB962C8B-B14F-4D97-AF65-F5344CB8AC3E}">
        <p14:creationId xmlns:p14="http://schemas.microsoft.com/office/powerpoint/2010/main" val="19360712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Başlık"/>
          <p:cNvSpPr>
            <a:spLocks noGrp="1"/>
          </p:cNvSpPr>
          <p:nvPr>
            <p:ph type="title"/>
          </p:nvPr>
        </p:nvSpPr>
        <p:spPr/>
        <p:txBody>
          <a:bodyPr/>
          <a:lstStyle/>
          <a:p>
            <a:r>
              <a:rPr lang="tr-TR" smtClean="0"/>
              <a:t>INSERT</a:t>
            </a:r>
          </a:p>
        </p:txBody>
      </p:sp>
      <p:sp>
        <p:nvSpPr>
          <p:cNvPr id="38915" name="2 İçerik Yer Tutucusu"/>
          <p:cNvSpPr>
            <a:spLocks noGrp="1"/>
          </p:cNvSpPr>
          <p:nvPr>
            <p:ph idx="1"/>
          </p:nvPr>
        </p:nvSpPr>
        <p:spPr/>
        <p:txBody>
          <a:bodyPr>
            <a:normAutofit fontScale="85000" lnSpcReduction="10000"/>
          </a:bodyPr>
          <a:lstStyle/>
          <a:p>
            <a:pPr>
              <a:defRPr/>
            </a:pPr>
            <a:r>
              <a:rPr lang="tr-TR" dirty="0" smtClean="0"/>
              <a:t>Bir tabloya kayıt eklerken kullanılan DML komutudur.</a:t>
            </a:r>
          </a:p>
          <a:p>
            <a:pPr>
              <a:defRPr/>
            </a:pPr>
            <a:r>
              <a:rPr lang="tr-TR" dirty="0" smtClean="0"/>
              <a:t>Aşağıdaki DML ifadesi HOCALAR tablosuna kayıt ekler:</a:t>
            </a:r>
          </a:p>
          <a:p>
            <a:pPr>
              <a:buFont typeface="Arial" panose="020B0604020202020204" pitchFamily="34" charset="0"/>
              <a:buNone/>
              <a:defRPr/>
            </a:pPr>
            <a:r>
              <a:rPr lang="tr-TR" dirty="0" smtClean="0"/>
              <a:t>	</a:t>
            </a:r>
            <a:r>
              <a:rPr lang="tr-TR" dirty="0" smtClean="0">
                <a:solidFill>
                  <a:srgbClr val="0070C0"/>
                </a:solidFill>
              </a:rPr>
              <a:t>INSERT INTO HOCALAR </a:t>
            </a:r>
            <a:r>
              <a:rPr lang="tr-TR" smtClean="0">
                <a:solidFill>
                  <a:srgbClr val="0070C0"/>
                </a:solidFill>
              </a:rPr>
              <a:t>VALUES </a:t>
            </a:r>
          </a:p>
          <a:p>
            <a:pPr>
              <a:buFont typeface="Arial" panose="020B0604020202020204" pitchFamily="34" charset="0"/>
              <a:buNone/>
              <a:defRPr/>
            </a:pPr>
            <a:r>
              <a:rPr lang="tr-TR">
                <a:solidFill>
                  <a:srgbClr val="0070C0"/>
                </a:solidFill>
              </a:rPr>
              <a:t>	</a:t>
            </a:r>
            <a:r>
              <a:rPr lang="tr-TR" smtClean="0">
                <a:solidFill>
                  <a:srgbClr val="0070C0"/>
                </a:solidFill>
              </a:rPr>
              <a:t>(</a:t>
            </a:r>
            <a:r>
              <a:rPr lang="tr-TR" dirty="0" smtClean="0">
                <a:solidFill>
                  <a:srgbClr val="FF0000"/>
                </a:solidFill>
              </a:rPr>
              <a:t>15</a:t>
            </a:r>
            <a:r>
              <a:rPr lang="tr-TR" smtClean="0">
                <a:solidFill>
                  <a:srgbClr val="0070C0"/>
                </a:solidFill>
              </a:rPr>
              <a:t>, 'Ahmet', 'Çalışkan', 'Prof</a:t>
            </a:r>
            <a:r>
              <a:rPr lang="tr-TR" dirty="0" smtClean="0">
                <a:solidFill>
                  <a:srgbClr val="0070C0"/>
                </a:solidFill>
              </a:rPr>
              <a:t>. </a:t>
            </a:r>
            <a:r>
              <a:rPr lang="tr-TR" smtClean="0">
                <a:solidFill>
                  <a:srgbClr val="0070C0"/>
                </a:solidFill>
              </a:rPr>
              <a:t>Dr.')</a:t>
            </a:r>
            <a:endParaRPr lang="tr-TR" dirty="0" smtClean="0">
              <a:solidFill>
                <a:srgbClr val="0070C0"/>
              </a:solidFill>
            </a:endParaRPr>
          </a:p>
          <a:p>
            <a:pPr>
              <a:defRPr/>
            </a:pPr>
            <a:r>
              <a:rPr lang="tr-TR" dirty="0" smtClean="0"/>
              <a:t>Eğer eklenecek kaydın sadece belirli alanlarına veri girilecekse (Ör. HOCA_NO alanı ‘otomatik sayı’ veri türünde ise o alana veri giremeyiz), tablo adından sonra bu alanlar belirtilmelidir:</a:t>
            </a:r>
          </a:p>
          <a:p>
            <a:pPr>
              <a:buNone/>
              <a:defRPr/>
            </a:pPr>
            <a:r>
              <a:rPr lang="tr-TR" dirty="0" smtClean="0"/>
              <a:t>	</a:t>
            </a:r>
            <a:r>
              <a:rPr lang="tr-TR" dirty="0" smtClean="0">
                <a:solidFill>
                  <a:srgbClr val="0070C0"/>
                </a:solidFill>
              </a:rPr>
              <a:t>INSERT INTO HOCALAR (AD, SOYAD, UNVAN) </a:t>
            </a:r>
            <a:r>
              <a:rPr lang="tr-TR" smtClean="0">
                <a:solidFill>
                  <a:srgbClr val="0070C0"/>
                </a:solidFill>
              </a:rPr>
              <a:t>VALUES </a:t>
            </a:r>
            <a:r>
              <a:rPr lang="tr-TR">
                <a:solidFill>
                  <a:srgbClr val="0070C0"/>
                </a:solidFill>
              </a:rPr>
              <a:t>('Ahmet', 'Çalışkan', 'Prof. Dr.')</a:t>
            </a:r>
            <a:endParaRPr lang="tr-TR" dirty="0" smtClean="0">
              <a:solidFill>
                <a:srgbClr val="0070C0"/>
              </a:solidFill>
            </a:endParaRPr>
          </a:p>
        </p:txBody>
      </p:sp>
      <p:sp>
        <p:nvSpPr>
          <p:cNvPr id="4" name="3 Dikdörtgen"/>
          <p:cNvSpPr/>
          <p:nvPr/>
        </p:nvSpPr>
        <p:spPr>
          <a:xfrm>
            <a:off x="5930153" y="2546747"/>
            <a:ext cx="2554941" cy="75644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fontAlgn="base">
              <a:spcBef>
                <a:spcPct val="0"/>
              </a:spcBef>
              <a:spcAft>
                <a:spcPct val="0"/>
              </a:spcAft>
              <a:defRPr/>
            </a:pPr>
            <a:r>
              <a:rPr lang="tr-TR" dirty="0">
                <a:solidFill>
                  <a:prstClr val="white"/>
                </a:solidFill>
              </a:rPr>
              <a:t>Veri türü karakter değilse tırnak kullanılmaz</a:t>
            </a:r>
          </a:p>
        </p:txBody>
      </p:sp>
      <p:cxnSp>
        <p:nvCxnSpPr>
          <p:cNvPr id="8" name="7 Düz Ok Bağlayıcısı"/>
          <p:cNvCxnSpPr>
            <a:endCxn id="4" idx="1"/>
          </p:cNvCxnSpPr>
          <p:nvPr/>
        </p:nvCxnSpPr>
        <p:spPr>
          <a:xfrm>
            <a:off x="1250576" y="2924969"/>
            <a:ext cx="467957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Dikdörtgen 1"/>
          <p:cNvSpPr/>
          <p:nvPr/>
        </p:nvSpPr>
        <p:spPr>
          <a:xfrm>
            <a:off x="803928" y="5869722"/>
            <a:ext cx="7882872" cy="400110"/>
          </a:xfrm>
          <a:prstGeom prst="rect">
            <a:avLst/>
          </a:prstGeom>
        </p:spPr>
        <p:txBody>
          <a:bodyPr wrap="square">
            <a:spAutoFit/>
          </a:bodyPr>
          <a:lstStyle/>
          <a:p>
            <a:pPr>
              <a:buFont typeface="Arial" panose="020B0604020202020204" pitchFamily="34" charset="0"/>
              <a:buNone/>
              <a:defRPr/>
            </a:pPr>
            <a:r>
              <a:rPr lang="tr-TR" sz="2000" i="1" smtClean="0">
                <a:solidFill>
                  <a:srgbClr val="C00000"/>
                </a:solidFill>
              </a:rPr>
              <a:t>veya; </a:t>
            </a:r>
            <a:r>
              <a:rPr lang="tr-TR" sz="2000" smtClean="0">
                <a:solidFill>
                  <a:srgbClr val="0070C0"/>
                </a:solidFill>
              </a:rPr>
              <a:t>INSERT </a:t>
            </a:r>
            <a:r>
              <a:rPr lang="tr-TR" sz="2000">
                <a:solidFill>
                  <a:srgbClr val="0070C0"/>
                </a:solidFill>
              </a:rPr>
              <a:t>INTO HOCALAR VALUES </a:t>
            </a:r>
            <a:r>
              <a:rPr lang="tr-TR" sz="2000" smtClean="0">
                <a:solidFill>
                  <a:srgbClr val="0070C0"/>
                </a:solidFill>
              </a:rPr>
              <a:t>(</a:t>
            </a:r>
            <a:r>
              <a:rPr lang="tr-TR" sz="2000" smtClean="0">
                <a:solidFill>
                  <a:srgbClr val="FF0000"/>
                </a:solidFill>
              </a:rPr>
              <a:t>NULL</a:t>
            </a:r>
            <a:r>
              <a:rPr lang="tr-TR" sz="2000" smtClean="0">
                <a:solidFill>
                  <a:srgbClr val="0070C0"/>
                </a:solidFill>
              </a:rPr>
              <a:t>, </a:t>
            </a:r>
            <a:r>
              <a:rPr lang="tr-TR" sz="2000">
                <a:solidFill>
                  <a:srgbClr val="0070C0"/>
                </a:solidFill>
              </a:rPr>
              <a:t>'Ahmet', 'Çalışkan', 'Prof. Dr.'</a:t>
            </a:r>
            <a:r>
              <a:rPr lang="tr-TR" sz="2000" smtClean="0">
                <a:solidFill>
                  <a:srgbClr val="0070C0"/>
                </a:solidFill>
              </a:rPr>
              <a:t>)</a:t>
            </a:r>
            <a:endParaRPr lang="tr-TR" sz="2000" dirty="0">
              <a:solidFill>
                <a:srgbClr val="0070C0"/>
              </a:solidFill>
            </a:endParaRPr>
          </a:p>
        </p:txBody>
      </p:sp>
      <p:cxnSp>
        <p:nvCxnSpPr>
          <p:cNvPr id="11" name="7 Düz Ok Bağlayıcısı"/>
          <p:cNvCxnSpPr/>
          <p:nvPr/>
        </p:nvCxnSpPr>
        <p:spPr>
          <a:xfrm>
            <a:off x="1250576" y="2911522"/>
            <a:ext cx="0" cy="108000"/>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5452981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Başlık"/>
          <p:cNvSpPr>
            <a:spLocks noGrp="1"/>
          </p:cNvSpPr>
          <p:nvPr>
            <p:ph type="title"/>
          </p:nvPr>
        </p:nvSpPr>
        <p:spPr/>
        <p:txBody>
          <a:bodyPr/>
          <a:lstStyle/>
          <a:p>
            <a:r>
              <a:rPr lang="tr-TR" sz="4000" smtClean="0"/>
              <a:t>Sorgu sonucunu INSERT ile kullanma</a:t>
            </a:r>
          </a:p>
        </p:txBody>
      </p:sp>
      <p:sp>
        <p:nvSpPr>
          <p:cNvPr id="3" name="2 İçerik Yer Tutucusu"/>
          <p:cNvSpPr>
            <a:spLocks noGrp="1"/>
          </p:cNvSpPr>
          <p:nvPr>
            <p:ph idx="1"/>
          </p:nvPr>
        </p:nvSpPr>
        <p:spPr/>
        <p:txBody>
          <a:bodyPr>
            <a:normAutofit fontScale="85000" lnSpcReduction="20000"/>
          </a:bodyPr>
          <a:lstStyle/>
          <a:p>
            <a:pPr>
              <a:defRPr/>
            </a:pPr>
            <a:r>
              <a:rPr lang="tr-TR" dirty="0" smtClean="0"/>
              <a:t>Bir tabloya veri eklerken INSERT ifadesinde VALUES yazılmayıp bir sorgu da yazılabilir.</a:t>
            </a:r>
          </a:p>
          <a:p>
            <a:pPr>
              <a:defRPr/>
            </a:pPr>
            <a:r>
              <a:rPr lang="tr-TR" dirty="0" smtClean="0"/>
              <a:t>Aşağıdaki ifade PERSONEL tablosundaki tüm verileri </a:t>
            </a:r>
            <a:r>
              <a:rPr lang="tr-TR" u="sng" dirty="0" smtClean="0"/>
              <a:t>önceden </a:t>
            </a:r>
            <a:r>
              <a:rPr lang="tr-TR" u="sng" dirty="0" err="1" smtClean="0"/>
              <a:t>varolan</a:t>
            </a:r>
            <a:r>
              <a:rPr lang="tr-TR" dirty="0" smtClean="0"/>
              <a:t> PERS_YEDEK tablosuna ekler:</a:t>
            </a:r>
          </a:p>
          <a:p>
            <a:pPr>
              <a:buFont typeface="Arial" panose="020B0604020202020204" pitchFamily="34" charset="0"/>
              <a:buNone/>
              <a:defRPr/>
            </a:pPr>
            <a:r>
              <a:rPr lang="tr-TR" dirty="0" smtClean="0">
                <a:solidFill>
                  <a:schemeClr val="accent1"/>
                </a:solidFill>
              </a:rPr>
              <a:t>	</a:t>
            </a:r>
            <a:r>
              <a:rPr lang="tr-TR" dirty="0" smtClean="0">
                <a:solidFill>
                  <a:srgbClr val="0070C0"/>
                </a:solidFill>
              </a:rPr>
              <a:t>INSERT INTO PERS_YEDEK SELECT * FROM PERSONEL</a:t>
            </a:r>
          </a:p>
          <a:p>
            <a:pPr>
              <a:defRPr/>
            </a:pPr>
            <a:r>
              <a:rPr lang="tr-TR" dirty="0" smtClean="0"/>
              <a:t>Bu komut çalıştırılmadan önce PERS_YEDEK tablosu boş değilse anahtar alan olan PERSONEL_NO alanında veri tekrarına neden olabilir (dolayısı ile hata verebilir). </a:t>
            </a:r>
          </a:p>
          <a:p>
            <a:pPr>
              <a:defRPr/>
            </a:pPr>
            <a:r>
              <a:rPr lang="tr-TR" dirty="0" smtClean="0"/>
              <a:t>Aşağıdaki ifade sadece 2010 yılından sonra işe başlayanları ekler:</a:t>
            </a:r>
          </a:p>
          <a:p>
            <a:pPr>
              <a:buFont typeface="Arial" panose="020B0604020202020204" pitchFamily="34" charset="0"/>
              <a:buNone/>
              <a:defRPr/>
            </a:pPr>
            <a:r>
              <a:rPr lang="tr-TR" dirty="0" smtClean="0">
                <a:solidFill>
                  <a:schemeClr val="accent1"/>
                </a:solidFill>
              </a:rPr>
              <a:t>	</a:t>
            </a:r>
            <a:r>
              <a:rPr lang="tr-TR" dirty="0" smtClean="0">
                <a:solidFill>
                  <a:srgbClr val="0070C0"/>
                </a:solidFill>
              </a:rPr>
              <a:t>INSERT INTO PERS_YEDEK SELECT * FROM PERSONEL WHERE GIRIS_TARIHI &gt; #1/1/2010#</a:t>
            </a:r>
          </a:p>
          <a:p>
            <a:pPr>
              <a:defRPr/>
            </a:pPr>
            <a:endParaRPr lang="tr-TR" dirty="0" smtClean="0"/>
          </a:p>
        </p:txBody>
      </p:sp>
    </p:spTree>
    <p:extLst>
      <p:ext uri="{BB962C8B-B14F-4D97-AF65-F5344CB8AC3E}">
        <p14:creationId xmlns:p14="http://schemas.microsoft.com/office/powerpoint/2010/main" val="21814166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Başlık"/>
          <p:cNvSpPr>
            <a:spLocks noGrp="1"/>
          </p:cNvSpPr>
          <p:nvPr>
            <p:ph type="title"/>
          </p:nvPr>
        </p:nvSpPr>
        <p:spPr/>
        <p:txBody>
          <a:bodyPr>
            <a:normAutofit fontScale="90000"/>
          </a:bodyPr>
          <a:lstStyle/>
          <a:p>
            <a:r>
              <a:rPr lang="tr-TR" smtClean="0"/>
              <a:t>Sorgu sonucunu INTO ile tablo yapma</a:t>
            </a:r>
          </a:p>
        </p:txBody>
      </p:sp>
      <p:sp>
        <p:nvSpPr>
          <p:cNvPr id="41987" name="2 İçerik Yer Tutucusu"/>
          <p:cNvSpPr>
            <a:spLocks noGrp="1"/>
          </p:cNvSpPr>
          <p:nvPr>
            <p:ph idx="1"/>
          </p:nvPr>
        </p:nvSpPr>
        <p:spPr/>
        <p:txBody>
          <a:bodyPr>
            <a:normAutofit fontScale="92500" lnSpcReduction="10000"/>
          </a:bodyPr>
          <a:lstStyle/>
          <a:p>
            <a:pPr>
              <a:defRPr/>
            </a:pPr>
            <a:r>
              <a:rPr lang="tr-TR" dirty="0" smtClean="0"/>
              <a:t>Eğer sorgu sonucunun saklanacağı tablo önceden yoksa, FROM öncesinde </a:t>
            </a:r>
            <a:r>
              <a:rPr lang="tr-TR" dirty="0" smtClean="0">
                <a:solidFill>
                  <a:schemeClr val="accent1"/>
                </a:solidFill>
              </a:rPr>
              <a:t>INTO </a:t>
            </a:r>
            <a:r>
              <a:rPr lang="tr-TR" dirty="0">
                <a:solidFill>
                  <a:schemeClr val="accent1"/>
                </a:solidFill>
              </a:rPr>
              <a:t>[</a:t>
            </a:r>
            <a:r>
              <a:rPr lang="tr-TR" dirty="0" smtClean="0">
                <a:solidFill>
                  <a:schemeClr val="accent1"/>
                </a:solidFill>
              </a:rPr>
              <a:t>TABLO_ADI] </a:t>
            </a:r>
            <a:r>
              <a:rPr lang="tr-TR" dirty="0" smtClean="0"/>
              <a:t>kullanılması da mümkündür.</a:t>
            </a:r>
          </a:p>
          <a:p>
            <a:pPr>
              <a:defRPr/>
            </a:pPr>
            <a:r>
              <a:rPr lang="tr-TR" dirty="0" smtClean="0"/>
              <a:t>Aşağıdaki SQL cümlesi PERSONEL tablosundaki tüm verileri </a:t>
            </a:r>
            <a:r>
              <a:rPr lang="tr-TR" u="sng" dirty="0" smtClean="0"/>
              <a:t>yeni oluşturulacak </a:t>
            </a:r>
            <a:r>
              <a:rPr lang="tr-TR" dirty="0" smtClean="0"/>
              <a:t>PERS_YEDEK tablosuna kopyalar:</a:t>
            </a:r>
          </a:p>
          <a:p>
            <a:pPr>
              <a:buFont typeface="Arial" panose="020B0604020202020204" pitchFamily="34" charset="0"/>
              <a:buNone/>
              <a:defRPr/>
            </a:pPr>
            <a:r>
              <a:rPr lang="tr-TR" dirty="0" smtClean="0"/>
              <a:t>	</a:t>
            </a:r>
            <a:r>
              <a:rPr lang="tr-TR" dirty="0" smtClean="0">
                <a:solidFill>
                  <a:srgbClr val="0070C0"/>
                </a:solidFill>
              </a:rPr>
              <a:t>SELECT * INTO PERS_YEDEK FROM PERSONEL</a:t>
            </a:r>
          </a:p>
          <a:p>
            <a:pPr>
              <a:defRPr/>
            </a:pPr>
            <a:r>
              <a:rPr lang="tr-TR" dirty="0" smtClean="0"/>
              <a:t>Eğer PERS_YEDEK tablosu önceden varsa, yukarıdaki komut önce tabloyu siler, sonra </a:t>
            </a:r>
            <a:r>
              <a:rPr lang="tr-TR" smtClean="0"/>
              <a:t>tekrar oluşturarak verileri </a:t>
            </a:r>
            <a:r>
              <a:rPr lang="tr-TR" dirty="0" smtClean="0"/>
              <a:t>kopyalar.</a:t>
            </a:r>
          </a:p>
        </p:txBody>
      </p:sp>
    </p:spTree>
    <p:extLst>
      <p:ext uri="{BB962C8B-B14F-4D97-AF65-F5344CB8AC3E}">
        <p14:creationId xmlns:p14="http://schemas.microsoft.com/office/powerpoint/2010/main" val="20014112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Başlık"/>
          <p:cNvSpPr>
            <a:spLocks noGrp="1"/>
          </p:cNvSpPr>
          <p:nvPr>
            <p:ph type="title"/>
          </p:nvPr>
        </p:nvSpPr>
        <p:spPr/>
        <p:txBody>
          <a:bodyPr/>
          <a:lstStyle/>
          <a:p>
            <a:r>
              <a:rPr lang="tr-TR" smtClean="0"/>
              <a:t>DELETE</a:t>
            </a:r>
          </a:p>
        </p:txBody>
      </p:sp>
      <p:sp>
        <p:nvSpPr>
          <p:cNvPr id="39939" name="2 İçerik Yer Tutucusu"/>
          <p:cNvSpPr>
            <a:spLocks noGrp="1"/>
          </p:cNvSpPr>
          <p:nvPr>
            <p:ph idx="1"/>
          </p:nvPr>
        </p:nvSpPr>
        <p:spPr>
          <a:xfrm>
            <a:off x="457200" y="1600200"/>
            <a:ext cx="8229600" cy="4666129"/>
          </a:xfrm>
        </p:spPr>
        <p:txBody>
          <a:bodyPr>
            <a:normAutofit fontScale="92500" lnSpcReduction="20000"/>
          </a:bodyPr>
          <a:lstStyle/>
          <a:p>
            <a:pPr>
              <a:defRPr/>
            </a:pPr>
            <a:r>
              <a:rPr lang="tr-TR" dirty="0" smtClean="0"/>
              <a:t>Bir tablodaki bir yada daha çok kaydı silmek amacıyla kullanılan DML komutudur. Hangi kayıt yada kayıtların silineceği WHERE sözcüğünden sonra verilen kriter ile belirlenir.</a:t>
            </a:r>
          </a:p>
          <a:p>
            <a:pPr>
              <a:defRPr/>
            </a:pPr>
            <a:r>
              <a:rPr lang="tr-TR" dirty="0" smtClean="0"/>
              <a:t>Aşağıdaki DML ifadesi NOTLAR tablosundan ‘2007-2008’ öğretim yılına ait tüm kayıtları siler:</a:t>
            </a:r>
          </a:p>
          <a:p>
            <a:pPr>
              <a:buFont typeface="Arial" panose="020B0604020202020204" pitchFamily="34" charset="0"/>
              <a:buNone/>
              <a:defRPr/>
            </a:pPr>
            <a:r>
              <a:rPr lang="tr-TR" dirty="0" smtClean="0"/>
              <a:t>	</a:t>
            </a:r>
            <a:r>
              <a:rPr lang="tr-TR" dirty="0" smtClean="0">
                <a:solidFill>
                  <a:srgbClr val="0070C0"/>
                </a:solidFill>
              </a:rPr>
              <a:t>DELETE FROM </a:t>
            </a:r>
            <a:r>
              <a:rPr lang="tr-TR" smtClean="0">
                <a:solidFill>
                  <a:srgbClr val="0070C0"/>
                </a:solidFill>
              </a:rPr>
              <a:t>NOTLAR </a:t>
            </a:r>
          </a:p>
          <a:p>
            <a:pPr>
              <a:buFont typeface="Arial" panose="020B0604020202020204" pitchFamily="34" charset="0"/>
              <a:buNone/>
              <a:defRPr/>
            </a:pPr>
            <a:r>
              <a:rPr lang="tr-TR">
                <a:solidFill>
                  <a:srgbClr val="0070C0"/>
                </a:solidFill>
              </a:rPr>
              <a:t>	</a:t>
            </a:r>
            <a:r>
              <a:rPr lang="tr-TR" smtClean="0">
                <a:solidFill>
                  <a:srgbClr val="0070C0"/>
                </a:solidFill>
              </a:rPr>
              <a:t>WHERE </a:t>
            </a:r>
            <a:r>
              <a:rPr lang="tr-TR" dirty="0" smtClean="0">
                <a:solidFill>
                  <a:srgbClr val="0070C0"/>
                </a:solidFill>
              </a:rPr>
              <a:t>DERS_YILI = ‘2007-2008’</a:t>
            </a:r>
          </a:p>
          <a:p>
            <a:pPr>
              <a:defRPr/>
            </a:pPr>
            <a:r>
              <a:rPr lang="tr-TR" dirty="0" smtClean="0"/>
              <a:t>Eğer WHERE sözcüğü hiç kullanılmaz ise tablodaki tüm kayıtlar silinir:</a:t>
            </a:r>
          </a:p>
          <a:p>
            <a:pPr>
              <a:buFont typeface="Arial" panose="020B0604020202020204" pitchFamily="34" charset="0"/>
              <a:buNone/>
              <a:defRPr/>
            </a:pPr>
            <a:r>
              <a:rPr lang="tr-TR" dirty="0" smtClean="0"/>
              <a:t>	</a:t>
            </a:r>
            <a:r>
              <a:rPr lang="tr-TR" dirty="0" smtClean="0">
                <a:solidFill>
                  <a:srgbClr val="0070C0"/>
                </a:solidFill>
              </a:rPr>
              <a:t>DELETE FROM NOTLAR</a:t>
            </a:r>
            <a:endParaRPr lang="tr-TR" dirty="0" smtClean="0"/>
          </a:p>
        </p:txBody>
      </p:sp>
    </p:spTree>
    <p:extLst>
      <p:ext uri="{BB962C8B-B14F-4D97-AF65-F5344CB8AC3E}">
        <p14:creationId xmlns:p14="http://schemas.microsoft.com/office/powerpoint/2010/main" val="4230725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Alt sorgunun DELETE ile kullanımı</a:t>
            </a:r>
            <a:endParaRPr lang="tr-TR"/>
          </a:p>
        </p:txBody>
      </p:sp>
      <p:sp>
        <p:nvSpPr>
          <p:cNvPr id="3" name="İçerik Yer Tutucusu 2"/>
          <p:cNvSpPr>
            <a:spLocks noGrp="1"/>
          </p:cNvSpPr>
          <p:nvPr>
            <p:ph idx="1"/>
          </p:nvPr>
        </p:nvSpPr>
        <p:spPr/>
        <p:txBody>
          <a:bodyPr/>
          <a:lstStyle/>
          <a:p>
            <a:r>
              <a:rPr lang="tr-TR" smtClean="0"/>
              <a:t>"Pazarlama" bölümünde çalışan tüm personeli PERSONEL tablosundan sil:</a:t>
            </a:r>
          </a:p>
          <a:p>
            <a:pPr marL="363538" indent="0">
              <a:spcBef>
                <a:spcPts val="0"/>
              </a:spcBef>
              <a:buNone/>
            </a:pPr>
            <a:r>
              <a:rPr lang="tr-TR" smtClean="0">
                <a:solidFill>
                  <a:srgbClr val="0070C0"/>
                </a:solidFill>
                <a:cs typeface="Consolas" panose="020B0609020204030204" pitchFamily="49" charset="0"/>
              </a:rPr>
              <a:t>DELETE FROM PERSONEL</a:t>
            </a:r>
          </a:p>
          <a:p>
            <a:pPr>
              <a:spcBef>
                <a:spcPts val="0"/>
              </a:spcBef>
              <a:buNone/>
              <a:defRPr/>
            </a:pPr>
            <a:r>
              <a:rPr lang="tr-TR" smtClean="0">
                <a:solidFill>
                  <a:srgbClr val="0070C0"/>
                </a:solidFill>
                <a:cs typeface="Consolas" panose="020B0609020204030204" pitchFamily="49" charset="0"/>
              </a:rPr>
              <a:t>	WHERE BOLUM </a:t>
            </a:r>
            <a:r>
              <a:rPr lang="tr-TR" smtClean="0">
                <a:solidFill>
                  <a:srgbClr val="0070C0"/>
                </a:solidFill>
              </a:rPr>
              <a:t>= </a:t>
            </a:r>
            <a:r>
              <a:rPr lang="tr-TR">
                <a:solidFill>
                  <a:srgbClr val="0070C0"/>
                </a:solidFill>
              </a:rPr>
              <a:t>(</a:t>
            </a:r>
            <a:endParaRPr lang="tr-TR" smtClean="0">
              <a:solidFill>
                <a:srgbClr val="0070C0"/>
              </a:solidFill>
            </a:endParaRPr>
          </a:p>
          <a:p>
            <a:pPr>
              <a:spcBef>
                <a:spcPts val="0"/>
              </a:spcBef>
              <a:buNone/>
              <a:defRPr/>
            </a:pPr>
            <a:r>
              <a:rPr lang="tr-TR" smtClean="0">
                <a:solidFill>
                  <a:srgbClr val="0070C0"/>
                </a:solidFill>
              </a:rPr>
              <a:t>	</a:t>
            </a:r>
            <a:r>
              <a:rPr lang="tr-TR">
                <a:solidFill>
                  <a:srgbClr val="0070C0"/>
                </a:solidFill>
              </a:rPr>
              <a:t>	</a:t>
            </a:r>
            <a:r>
              <a:rPr lang="tr-TR" smtClean="0">
                <a:solidFill>
                  <a:srgbClr val="0070C0"/>
                </a:solidFill>
              </a:rPr>
              <a:t>SELECT </a:t>
            </a:r>
            <a:r>
              <a:rPr lang="tr-TR">
                <a:solidFill>
                  <a:srgbClr val="0070C0"/>
                </a:solidFill>
              </a:rPr>
              <a:t>BOLUM_NO </a:t>
            </a:r>
            <a:r>
              <a:rPr lang="tr-TR" smtClean="0">
                <a:solidFill>
                  <a:srgbClr val="0070C0"/>
                </a:solidFill>
              </a:rPr>
              <a:t>FROM BOLUMLER 	WHERE </a:t>
            </a:r>
            <a:r>
              <a:rPr lang="tr-TR">
                <a:solidFill>
                  <a:srgbClr val="0070C0"/>
                </a:solidFill>
              </a:rPr>
              <a:t>BOLUM_ADI = 'Pazarlama</a:t>
            </a:r>
            <a:r>
              <a:rPr lang="tr-TR" smtClean="0">
                <a:solidFill>
                  <a:srgbClr val="0070C0"/>
                </a:solidFill>
              </a:rPr>
              <a:t>')</a:t>
            </a:r>
            <a:endParaRPr lang="tr-TR">
              <a:solidFill>
                <a:srgbClr val="0070C0"/>
              </a:solidFill>
              <a:cs typeface="Consolas" panose="020B0609020204030204" pitchFamily="49" charset="0"/>
            </a:endParaRPr>
          </a:p>
        </p:txBody>
      </p:sp>
    </p:spTree>
    <p:extLst>
      <p:ext uri="{BB962C8B-B14F-4D97-AF65-F5344CB8AC3E}">
        <p14:creationId xmlns:p14="http://schemas.microsoft.com/office/powerpoint/2010/main" val="20545261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Başlık"/>
          <p:cNvSpPr>
            <a:spLocks noGrp="1"/>
          </p:cNvSpPr>
          <p:nvPr>
            <p:ph type="title"/>
          </p:nvPr>
        </p:nvSpPr>
        <p:spPr/>
        <p:txBody>
          <a:bodyPr/>
          <a:lstStyle/>
          <a:p>
            <a:r>
              <a:rPr lang="tr-TR" smtClean="0"/>
              <a:t>UPDATE</a:t>
            </a:r>
          </a:p>
        </p:txBody>
      </p:sp>
      <p:sp>
        <p:nvSpPr>
          <p:cNvPr id="40963" name="2 İçerik Yer Tutucusu"/>
          <p:cNvSpPr>
            <a:spLocks noGrp="1"/>
          </p:cNvSpPr>
          <p:nvPr>
            <p:ph idx="1"/>
          </p:nvPr>
        </p:nvSpPr>
        <p:spPr/>
        <p:txBody>
          <a:bodyPr>
            <a:normAutofit fontScale="85000" lnSpcReduction="10000"/>
          </a:bodyPr>
          <a:lstStyle/>
          <a:p>
            <a:pPr>
              <a:defRPr/>
            </a:pPr>
            <a:r>
              <a:rPr lang="tr-TR" dirty="0" smtClean="0"/>
              <a:t>Bir tablodaki kayıtların güncellenmesi amacıyla kullanılan DML komutudur. Hangi kayıt yada kayıtların güncelleneceği WHERE sözcüğü ile verilen kriter ile, kayıtlardaki güncellenecek alanlar ise SET sözcüğü sonrasında yeni değerlerinin atanması ile belirtilir.</a:t>
            </a:r>
          </a:p>
          <a:p>
            <a:pPr>
              <a:defRPr/>
            </a:pPr>
            <a:r>
              <a:rPr lang="tr-TR" dirty="0" smtClean="0"/>
              <a:t>Aşağıdaki DML ifadesi PERSONEL tablosundaki Pazarlama bölümünde çalışanların maaşlarını %10 oranında arttırır.</a:t>
            </a:r>
          </a:p>
          <a:p>
            <a:pPr>
              <a:buFont typeface="Arial" panose="020B0604020202020204" pitchFamily="34" charset="0"/>
              <a:buNone/>
              <a:defRPr/>
            </a:pPr>
            <a:r>
              <a:rPr lang="tr-TR" dirty="0" smtClean="0"/>
              <a:t>	</a:t>
            </a:r>
            <a:r>
              <a:rPr lang="tr-TR" dirty="0" smtClean="0">
                <a:solidFill>
                  <a:srgbClr val="0070C0"/>
                </a:solidFill>
              </a:rPr>
              <a:t>UPDATE PERSONEL SET MAAS = MAAS * </a:t>
            </a:r>
            <a:r>
              <a:rPr lang="tr-TR" smtClean="0">
                <a:solidFill>
                  <a:srgbClr val="0070C0"/>
                </a:solidFill>
              </a:rPr>
              <a:t>1.1 </a:t>
            </a:r>
          </a:p>
          <a:p>
            <a:pPr>
              <a:buFont typeface="Arial" panose="020B0604020202020204" pitchFamily="34" charset="0"/>
              <a:buNone/>
              <a:defRPr/>
            </a:pPr>
            <a:r>
              <a:rPr lang="tr-TR" smtClean="0">
                <a:solidFill>
                  <a:srgbClr val="0070C0"/>
                </a:solidFill>
              </a:rPr>
              <a:t>	WHERE </a:t>
            </a:r>
            <a:r>
              <a:rPr lang="tr-TR" dirty="0" smtClean="0">
                <a:solidFill>
                  <a:srgbClr val="0070C0"/>
                </a:solidFill>
              </a:rPr>
              <a:t>BOLUM = (SELECT BOLUM_NO </a:t>
            </a:r>
            <a:r>
              <a:rPr lang="tr-TR" smtClean="0">
                <a:solidFill>
                  <a:srgbClr val="0070C0"/>
                </a:solidFill>
              </a:rPr>
              <a:t>FROM </a:t>
            </a:r>
          </a:p>
          <a:p>
            <a:pPr>
              <a:buFont typeface="Arial" panose="020B0604020202020204" pitchFamily="34" charset="0"/>
              <a:buNone/>
              <a:defRPr/>
            </a:pPr>
            <a:r>
              <a:rPr lang="tr-TR">
                <a:solidFill>
                  <a:srgbClr val="0070C0"/>
                </a:solidFill>
              </a:rPr>
              <a:t>	</a:t>
            </a:r>
            <a:r>
              <a:rPr lang="tr-TR" smtClean="0">
                <a:solidFill>
                  <a:srgbClr val="0070C0"/>
                </a:solidFill>
              </a:rPr>
              <a:t>BOLUMLER </a:t>
            </a:r>
            <a:r>
              <a:rPr lang="tr-TR" dirty="0" smtClean="0">
                <a:solidFill>
                  <a:srgbClr val="0070C0"/>
                </a:solidFill>
              </a:rPr>
              <a:t>WHERE BOLUM_ADI </a:t>
            </a:r>
            <a:r>
              <a:rPr lang="tr-TR" smtClean="0">
                <a:solidFill>
                  <a:srgbClr val="0070C0"/>
                </a:solidFill>
              </a:rPr>
              <a:t>= 'Pazarlama')</a:t>
            </a:r>
            <a:endParaRPr lang="tr-TR" dirty="0" smtClean="0">
              <a:solidFill>
                <a:srgbClr val="0070C0"/>
              </a:solidFill>
            </a:endParaRPr>
          </a:p>
        </p:txBody>
      </p:sp>
    </p:spTree>
    <p:extLst>
      <p:ext uri="{BB962C8B-B14F-4D97-AF65-F5344CB8AC3E}">
        <p14:creationId xmlns:p14="http://schemas.microsoft.com/office/powerpoint/2010/main" val="110266630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Alt sorguların SET ile kullanımı</a:t>
            </a:r>
            <a:endParaRPr lang="tr-TR"/>
          </a:p>
        </p:txBody>
      </p:sp>
      <p:sp>
        <p:nvSpPr>
          <p:cNvPr id="3" name="İçerik Yer Tutucusu 2"/>
          <p:cNvSpPr>
            <a:spLocks noGrp="1"/>
          </p:cNvSpPr>
          <p:nvPr>
            <p:ph idx="1"/>
          </p:nvPr>
        </p:nvSpPr>
        <p:spPr/>
        <p:txBody>
          <a:bodyPr>
            <a:normAutofit fontScale="92500" lnSpcReduction="20000"/>
          </a:bodyPr>
          <a:lstStyle/>
          <a:p>
            <a:r>
              <a:rPr lang="tr-TR"/>
              <a:t>113 numaralı </a:t>
            </a:r>
            <a:r>
              <a:rPr lang="tr-TR" smtClean="0"/>
              <a:t>personelin görevini ve maaşını 205 numaralı personel ile aynı yap:</a:t>
            </a:r>
            <a:endParaRPr lang="tr-TR" altLang="tr-TR" smtClean="0">
              <a:latin typeface="Consolas" panose="020B0609020204030204" pitchFamily="49" charset="0"/>
              <a:cs typeface="Consolas" panose="020B0609020204030204" pitchFamily="49" charset="0"/>
            </a:endParaRPr>
          </a:p>
          <a:p>
            <a:pPr indent="20638">
              <a:buNone/>
            </a:pPr>
            <a:r>
              <a:rPr lang="en-US" altLang="tr-TR" smtClean="0">
                <a:solidFill>
                  <a:srgbClr val="0070C0"/>
                </a:solidFill>
                <a:cs typeface="Consolas" panose="020B0609020204030204" pitchFamily="49" charset="0"/>
              </a:rPr>
              <a:t>UPDATE</a:t>
            </a:r>
            <a:r>
              <a:rPr lang="tr-TR" altLang="tr-TR" smtClean="0">
                <a:solidFill>
                  <a:srgbClr val="0070C0"/>
                </a:solidFill>
                <a:cs typeface="Consolas" panose="020B0609020204030204" pitchFamily="49" charset="0"/>
              </a:rPr>
              <a:t> PERSONEL</a:t>
            </a:r>
            <a:r>
              <a:rPr lang="tr-TR" altLang="tr-TR">
                <a:solidFill>
                  <a:srgbClr val="0070C0"/>
                </a:solidFill>
                <a:cs typeface="Consolas" panose="020B0609020204030204" pitchFamily="49" charset="0"/>
              </a:rPr>
              <a:t> </a:t>
            </a:r>
            <a:r>
              <a:rPr lang="en-US" altLang="tr-TR" smtClean="0">
                <a:solidFill>
                  <a:srgbClr val="0070C0"/>
                </a:solidFill>
                <a:cs typeface="Consolas" panose="020B0609020204030204" pitchFamily="49" charset="0"/>
              </a:rPr>
              <a:t>SET</a:t>
            </a:r>
            <a:r>
              <a:rPr lang="tr-TR" altLang="tr-TR" smtClean="0">
                <a:solidFill>
                  <a:srgbClr val="0070C0"/>
                </a:solidFill>
                <a:cs typeface="Consolas" panose="020B0609020204030204" pitchFamily="49" charset="0"/>
              </a:rPr>
              <a:t> </a:t>
            </a:r>
          </a:p>
          <a:p>
            <a:pPr indent="20638">
              <a:buNone/>
            </a:pPr>
            <a:r>
              <a:rPr lang="tr-TR" altLang="tr-TR" smtClean="0">
                <a:solidFill>
                  <a:srgbClr val="0070C0"/>
                </a:solidFill>
                <a:cs typeface="Consolas" panose="020B0609020204030204" pitchFamily="49" charset="0"/>
              </a:rPr>
              <a:t>GOREV </a:t>
            </a:r>
            <a:r>
              <a:rPr lang="en-US" altLang="tr-TR" smtClean="0">
                <a:solidFill>
                  <a:srgbClr val="0070C0"/>
                </a:solidFill>
                <a:cs typeface="Consolas" panose="020B0609020204030204" pitchFamily="49" charset="0"/>
              </a:rPr>
              <a:t>= (SELECT </a:t>
            </a:r>
            <a:r>
              <a:rPr lang="tr-TR" altLang="tr-TR" smtClean="0">
                <a:solidFill>
                  <a:srgbClr val="0070C0"/>
                </a:solidFill>
                <a:cs typeface="Consolas" panose="020B0609020204030204" pitchFamily="49" charset="0"/>
              </a:rPr>
              <a:t>GOREV</a:t>
            </a:r>
            <a:endParaRPr lang="en-US" altLang="tr-TR" smtClean="0">
              <a:solidFill>
                <a:srgbClr val="0070C0"/>
              </a:solidFill>
              <a:cs typeface="Consolas" panose="020B0609020204030204" pitchFamily="49" charset="0"/>
            </a:endParaRPr>
          </a:p>
          <a:p>
            <a:pPr indent="20638">
              <a:buNone/>
            </a:pPr>
            <a:r>
              <a:rPr lang="tr-TR" altLang="tr-TR" smtClean="0">
                <a:solidFill>
                  <a:srgbClr val="0070C0"/>
                </a:solidFill>
                <a:cs typeface="Consolas" panose="020B0609020204030204" pitchFamily="49" charset="0"/>
              </a:rPr>
              <a:t>		</a:t>
            </a:r>
            <a:r>
              <a:rPr lang="en-US" altLang="tr-TR" smtClean="0">
                <a:solidFill>
                  <a:srgbClr val="0070C0"/>
                </a:solidFill>
                <a:cs typeface="Consolas" panose="020B0609020204030204" pitchFamily="49" charset="0"/>
              </a:rPr>
              <a:t>FROM</a:t>
            </a:r>
            <a:r>
              <a:rPr lang="tr-TR" altLang="tr-TR" smtClean="0">
                <a:solidFill>
                  <a:srgbClr val="0070C0"/>
                </a:solidFill>
                <a:cs typeface="Consolas" panose="020B0609020204030204" pitchFamily="49" charset="0"/>
              </a:rPr>
              <a:t> PERSONEL</a:t>
            </a:r>
            <a:endParaRPr lang="en-US" altLang="tr-TR" smtClean="0">
              <a:solidFill>
                <a:srgbClr val="0070C0"/>
              </a:solidFill>
              <a:cs typeface="Consolas" panose="020B0609020204030204" pitchFamily="49" charset="0"/>
            </a:endParaRPr>
          </a:p>
          <a:p>
            <a:pPr indent="20638">
              <a:buNone/>
            </a:pPr>
            <a:r>
              <a:rPr lang="tr-TR" altLang="tr-TR" smtClean="0">
                <a:solidFill>
                  <a:srgbClr val="0070C0"/>
                </a:solidFill>
                <a:cs typeface="Consolas" panose="020B0609020204030204" pitchFamily="49" charset="0"/>
              </a:rPr>
              <a:t>		</a:t>
            </a:r>
            <a:r>
              <a:rPr lang="en-US" altLang="tr-TR" smtClean="0">
                <a:solidFill>
                  <a:srgbClr val="0070C0"/>
                </a:solidFill>
                <a:cs typeface="Consolas" panose="020B0609020204030204" pitchFamily="49" charset="0"/>
              </a:rPr>
              <a:t>WHERE </a:t>
            </a:r>
            <a:r>
              <a:rPr lang="tr-TR" altLang="tr-TR" smtClean="0">
                <a:solidFill>
                  <a:srgbClr val="0070C0"/>
                </a:solidFill>
                <a:cs typeface="Consolas" panose="020B0609020204030204" pitchFamily="49" charset="0"/>
              </a:rPr>
              <a:t>PERSONEL_NO</a:t>
            </a:r>
            <a:r>
              <a:rPr lang="en-US" altLang="tr-TR" smtClean="0">
                <a:solidFill>
                  <a:srgbClr val="0070C0"/>
                </a:solidFill>
                <a:cs typeface="Consolas" panose="020B0609020204030204" pitchFamily="49" charset="0"/>
              </a:rPr>
              <a:t> = 205),</a:t>
            </a:r>
          </a:p>
          <a:p>
            <a:pPr indent="20638">
              <a:buNone/>
            </a:pPr>
            <a:r>
              <a:rPr lang="tr-TR" altLang="tr-TR" smtClean="0">
                <a:solidFill>
                  <a:srgbClr val="0070C0"/>
                </a:solidFill>
                <a:cs typeface="Consolas" panose="020B0609020204030204" pitchFamily="49" charset="0"/>
              </a:rPr>
              <a:t>MAAS  </a:t>
            </a:r>
            <a:r>
              <a:rPr lang="en-US" altLang="tr-TR" smtClean="0">
                <a:solidFill>
                  <a:srgbClr val="0070C0"/>
                </a:solidFill>
                <a:cs typeface="Consolas" panose="020B0609020204030204" pitchFamily="49" charset="0"/>
              </a:rPr>
              <a:t>= (SELECT </a:t>
            </a:r>
            <a:r>
              <a:rPr lang="tr-TR" altLang="tr-TR" smtClean="0">
                <a:solidFill>
                  <a:srgbClr val="0070C0"/>
                </a:solidFill>
                <a:cs typeface="Consolas" panose="020B0609020204030204" pitchFamily="49" charset="0"/>
              </a:rPr>
              <a:t>MAAS</a:t>
            </a:r>
            <a:endParaRPr lang="en-US" altLang="tr-TR" smtClean="0">
              <a:solidFill>
                <a:srgbClr val="0070C0"/>
              </a:solidFill>
              <a:cs typeface="Consolas" panose="020B0609020204030204" pitchFamily="49" charset="0"/>
            </a:endParaRPr>
          </a:p>
          <a:p>
            <a:pPr indent="20638">
              <a:buNone/>
            </a:pPr>
            <a:r>
              <a:rPr lang="tr-TR" altLang="tr-TR" smtClean="0">
                <a:solidFill>
                  <a:srgbClr val="0070C0"/>
                </a:solidFill>
                <a:cs typeface="Consolas" panose="020B0609020204030204" pitchFamily="49" charset="0"/>
              </a:rPr>
              <a:t>		</a:t>
            </a:r>
            <a:r>
              <a:rPr lang="en-US" altLang="tr-TR" smtClean="0">
                <a:solidFill>
                  <a:srgbClr val="0070C0"/>
                </a:solidFill>
                <a:cs typeface="Consolas" panose="020B0609020204030204" pitchFamily="49" charset="0"/>
              </a:rPr>
              <a:t>FROM </a:t>
            </a:r>
            <a:r>
              <a:rPr lang="tr-TR" altLang="tr-TR" smtClean="0">
                <a:solidFill>
                  <a:srgbClr val="0070C0"/>
                </a:solidFill>
                <a:cs typeface="Consolas" panose="020B0609020204030204" pitchFamily="49" charset="0"/>
              </a:rPr>
              <a:t>PERSONEL</a:t>
            </a:r>
            <a:endParaRPr lang="en-US" altLang="tr-TR">
              <a:solidFill>
                <a:srgbClr val="0070C0"/>
              </a:solidFill>
              <a:cs typeface="Consolas" panose="020B0609020204030204" pitchFamily="49" charset="0"/>
            </a:endParaRPr>
          </a:p>
          <a:p>
            <a:pPr indent="20638">
              <a:buNone/>
            </a:pPr>
            <a:r>
              <a:rPr lang="tr-TR" altLang="tr-TR" smtClean="0">
                <a:solidFill>
                  <a:srgbClr val="0070C0"/>
                </a:solidFill>
                <a:cs typeface="Consolas" panose="020B0609020204030204" pitchFamily="49" charset="0"/>
              </a:rPr>
              <a:t>		</a:t>
            </a:r>
            <a:r>
              <a:rPr lang="en-US" altLang="tr-TR" smtClean="0">
                <a:solidFill>
                  <a:srgbClr val="0070C0"/>
                </a:solidFill>
                <a:cs typeface="Consolas" panose="020B0609020204030204" pitchFamily="49" charset="0"/>
              </a:rPr>
              <a:t>WHERE </a:t>
            </a:r>
            <a:r>
              <a:rPr lang="tr-TR" altLang="tr-TR" smtClean="0">
                <a:solidFill>
                  <a:srgbClr val="0070C0"/>
                </a:solidFill>
                <a:cs typeface="Consolas" panose="020B0609020204030204" pitchFamily="49" charset="0"/>
              </a:rPr>
              <a:t>PERSONEL_NO</a:t>
            </a:r>
            <a:r>
              <a:rPr lang="en-US" altLang="tr-TR" smtClean="0">
                <a:solidFill>
                  <a:srgbClr val="0070C0"/>
                </a:solidFill>
                <a:cs typeface="Consolas" panose="020B0609020204030204" pitchFamily="49" charset="0"/>
              </a:rPr>
              <a:t> </a:t>
            </a:r>
            <a:r>
              <a:rPr lang="en-US" altLang="tr-TR">
                <a:solidFill>
                  <a:srgbClr val="0070C0"/>
                </a:solidFill>
                <a:cs typeface="Consolas" panose="020B0609020204030204" pitchFamily="49" charset="0"/>
              </a:rPr>
              <a:t>= 205</a:t>
            </a:r>
            <a:r>
              <a:rPr lang="en-US" altLang="tr-TR" smtClean="0">
                <a:solidFill>
                  <a:srgbClr val="0070C0"/>
                </a:solidFill>
                <a:cs typeface="Consolas" panose="020B0609020204030204" pitchFamily="49" charset="0"/>
              </a:rPr>
              <a:t>)</a:t>
            </a:r>
            <a:endParaRPr lang="tr-TR" altLang="tr-TR" smtClean="0">
              <a:solidFill>
                <a:srgbClr val="0070C0"/>
              </a:solidFill>
              <a:cs typeface="Consolas" panose="020B0609020204030204" pitchFamily="49" charset="0"/>
            </a:endParaRPr>
          </a:p>
          <a:p>
            <a:pPr indent="20638">
              <a:buNone/>
            </a:pPr>
            <a:r>
              <a:rPr lang="en-US" altLang="tr-TR" smtClean="0">
                <a:solidFill>
                  <a:srgbClr val="0070C0"/>
                </a:solidFill>
                <a:cs typeface="Consolas" panose="020B0609020204030204" pitchFamily="49" charset="0"/>
              </a:rPr>
              <a:t>WHERE </a:t>
            </a:r>
            <a:r>
              <a:rPr lang="tr-TR" altLang="tr-TR">
                <a:solidFill>
                  <a:srgbClr val="0070C0"/>
                </a:solidFill>
                <a:cs typeface="Consolas" panose="020B0609020204030204" pitchFamily="49" charset="0"/>
              </a:rPr>
              <a:t>PERSONEL_NO</a:t>
            </a:r>
            <a:r>
              <a:rPr lang="en-US" altLang="tr-TR">
                <a:solidFill>
                  <a:srgbClr val="0070C0"/>
                </a:solidFill>
                <a:cs typeface="Consolas" panose="020B0609020204030204" pitchFamily="49" charset="0"/>
              </a:rPr>
              <a:t> = </a:t>
            </a:r>
            <a:r>
              <a:rPr lang="en-US" altLang="tr-TR" smtClean="0">
                <a:solidFill>
                  <a:srgbClr val="0070C0"/>
                </a:solidFill>
                <a:cs typeface="Consolas" panose="020B0609020204030204" pitchFamily="49" charset="0"/>
              </a:rPr>
              <a:t>113;</a:t>
            </a:r>
          </a:p>
        </p:txBody>
      </p:sp>
    </p:spTree>
    <p:extLst>
      <p:ext uri="{BB962C8B-B14F-4D97-AF65-F5344CB8AC3E}">
        <p14:creationId xmlns:p14="http://schemas.microsoft.com/office/powerpoint/2010/main" val="19485427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smtClean="0"/>
              <a:t>Tablolar arası ilişkilerin DML komutları ile ilgisi</a:t>
            </a:r>
            <a:endParaRPr lang="tr-TR" sz="3200"/>
          </a:p>
        </p:txBody>
      </p:sp>
      <p:sp>
        <p:nvSpPr>
          <p:cNvPr id="3" name="İçerik Yer Tutucusu 2"/>
          <p:cNvSpPr>
            <a:spLocks noGrp="1"/>
          </p:cNvSpPr>
          <p:nvPr>
            <p:ph idx="1"/>
          </p:nvPr>
        </p:nvSpPr>
        <p:spPr>
          <a:xfrm>
            <a:off x="457200" y="1600200"/>
            <a:ext cx="8229600" cy="4935071"/>
          </a:xfrm>
        </p:spPr>
        <p:txBody>
          <a:bodyPr>
            <a:normAutofit fontScale="70000" lnSpcReduction="20000"/>
          </a:bodyPr>
          <a:lstStyle/>
          <a:p>
            <a:r>
              <a:rPr lang="tr-TR"/>
              <a:t>BOLUMLER </a:t>
            </a:r>
            <a:r>
              <a:rPr lang="tr-TR" smtClean="0"/>
              <a:t>tablosunun birincil anahtarı BOLUM_NO ile PERSONEL tablosundaki BOLUM alanı ilişkilendirildiğinde oluşan dış anahtar kısıtlaması DML komutları üzerinde ne gibi bir etkiye neden olur?</a:t>
            </a:r>
          </a:p>
          <a:p>
            <a:pPr lvl="1"/>
            <a:r>
              <a:rPr lang="tr-TR" smtClean="0"/>
              <a:t>BOLUMLER tablosuna yeni bir kayıt eklenirken ilişkinin etkisi olmaz, ama PERSONEL tablosuna eklenirken ilgili bölümün var olup olmadığı BOLUMLER tablosunda aranır (yok ise hata verir).</a:t>
            </a:r>
          </a:p>
          <a:p>
            <a:pPr lvl="1"/>
            <a:r>
              <a:rPr lang="tr-TR" smtClean="0"/>
              <a:t>BOLUMLER tablosunda kayıt silinirken, o bölüme ait personel diğer tabloda var ise; 1) PK tablosunda (BOLUMLER) silmeye izin verilmeyebilir, 2) FK tablosundaki (PERSONEL) ilgili kayıtlar da silinebilir, 3) FK tablosunda ilgili kayıtların BOLUM alanına NULL atanabilir. PERSONEL'den kayıt silinirken ise ilişkinin etkisi olmaz.</a:t>
            </a:r>
          </a:p>
          <a:p>
            <a:pPr lvl="1"/>
            <a:r>
              <a:rPr lang="tr-TR" smtClean="0"/>
              <a:t>Her iki tabloda da güncelleme (UPDATE) yapılırken ilişkinin tutarlılığı açısından kontrol yapılır. FK tablosundaki güncelleme tutarsızlık durumunda engellenir, PK tablosunda ise güncellenen veri FK tablosuna otomatik uygulanabilir (veya engellenebilir). </a:t>
            </a:r>
          </a:p>
          <a:p>
            <a:pPr lvl="1"/>
            <a:r>
              <a:rPr lang="tr-TR" smtClean="0"/>
              <a:t>Access'te ilişki üzerine çift tıklandığı anda gelen "İlişkileri Düzenle" penceresindeki </a:t>
            </a:r>
            <a:r>
              <a:rPr lang="tr-TR">
                <a:solidFill>
                  <a:srgbClr val="C00000"/>
                </a:solidFill>
              </a:rPr>
              <a:t>Bilgi Tutarlılığına </a:t>
            </a:r>
            <a:r>
              <a:rPr lang="tr-TR" smtClean="0">
                <a:solidFill>
                  <a:srgbClr val="C00000"/>
                </a:solidFill>
              </a:rPr>
              <a:t>Zorla </a:t>
            </a:r>
            <a:r>
              <a:rPr lang="tr-TR" smtClean="0"/>
              <a:t>altında yer alan</a:t>
            </a:r>
            <a:r>
              <a:rPr lang="tr-TR" smtClean="0">
                <a:solidFill>
                  <a:srgbClr val="C00000"/>
                </a:solidFill>
              </a:rPr>
              <a:t> </a:t>
            </a:r>
            <a:r>
              <a:rPr lang="tr-TR">
                <a:solidFill>
                  <a:srgbClr val="C00000"/>
                </a:solidFill>
              </a:rPr>
              <a:t>İlişkili Alanları Art Arda </a:t>
            </a:r>
            <a:r>
              <a:rPr lang="tr-TR" smtClean="0">
                <a:solidFill>
                  <a:srgbClr val="C00000"/>
                </a:solidFill>
              </a:rPr>
              <a:t>Sil/Güncelleştir</a:t>
            </a:r>
            <a:r>
              <a:rPr lang="tr-TR" smtClean="0"/>
              <a:t> seçenekleri bununla ilgilidir.</a:t>
            </a:r>
            <a:endParaRPr lang="tr-TR"/>
          </a:p>
        </p:txBody>
      </p:sp>
    </p:spTree>
    <p:extLst>
      <p:ext uri="{BB962C8B-B14F-4D97-AF65-F5344CB8AC3E}">
        <p14:creationId xmlns:p14="http://schemas.microsoft.com/office/powerpoint/2010/main" val="64266947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dirty="0" smtClean="0"/>
              <a:t>Teşekkürler.</a:t>
            </a:r>
            <a:endParaRPr lang="tr-TR" dirty="0"/>
          </a:p>
        </p:txBody>
      </p:sp>
      <p:sp>
        <p:nvSpPr>
          <p:cNvPr id="5" name="Subtitle 4"/>
          <p:cNvSpPr>
            <a:spLocks noGrp="1"/>
          </p:cNvSpPr>
          <p:nvPr>
            <p:ph type="subTitle" idx="1"/>
          </p:nvPr>
        </p:nvSpPr>
        <p:spPr/>
        <p:txBody>
          <a:bodyPr/>
          <a:lstStyle/>
          <a:p>
            <a:r>
              <a:rPr lang="tr-TR" smtClean="0"/>
              <a:t>Dersin Sonu</a:t>
            </a:r>
            <a:endParaRPr lang="tr-TR" dirty="0"/>
          </a:p>
        </p:txBody>
      </p:sp>
    </p:spTree>
    <p:extLst>
      <p:ext uri="{BB962C8B-B14F-4D97-AF65-F5344CB8AC3E}">
        <p14:creationId xmlns:p14="http://schemas.microsoft.com/office/powerpoint/2010/main" val="223908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p:txBody>
          <a:bodyPr/>
          <a:lstStyle/>
          <a:p>
            <a:pPr eaLnBrk="1" hangingPunct="1"/>
            <a:r>
              <a:rPr lang="tr-TR" smtClean="0"/>
              <a:t>BETWEEN … AND … işleci</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İki değer arasında karşılaştırma yapmak için </a:t>
            </a:r>
            <a:r>
              <a:rPr lang="tr-TR" dirty="0" err="1" smtClean="0"/>
              <a:t>Between</a:t>
            </a:r>
            <a:r>
              <a:rPr lang="tr-TR" dirty="0" smtClean="0"/>
              <a:t> … </a:t>
            </a:r>
            <a:r>
              <a:rPr lang="tr-TR" dirty="0" err="1" smtClean="0"/>
              <a:t>And</a:t>
            </a:r>
            <a:r>
              <a:rPr lang="tr-TR" dirty="0" smtClean="0"/>
              <a:t> … işleci (… ile … arasında) kullanılabilir.</a:t>
            </a:r>
          </a:p>
          <a:p>
            <a:pPr eaLnBrk="1" fontAlgn="auto" hangingPunct="1">
              <a:spcAft>
                <a:spcPts val="0"/>
              </a:spcAft>
              <a:defRPr/>
            </a:pPr>
            <a:r>
              <a:rPr lang="tr-TR" dirty="0" smtClean="0"/>
              <a:t>Aşağıdaki SQL cümlesi maaşı 1000 ile 2000 TL arasında olan işçileri görüntüler:</a:t>
            </a:r>
          </a:p>
          <a:p>
            <a:pPr eaLnBrk="1" fontAlgn="auto" hangingPunct="1">
              <a:spcAft>
                <a:spcPts val="0"/>
              </a:spcAft>
              <a:buFont typeface="Arial" panose="020B0604020202020204" pitchFamily="34" charset="0"/>
              <a:buNone/>
              <a:defRPr/>
            </a:pPr>
            <a:r>
              <a:rPr lang="tr-TR" dirty="0" smtClean="0">
                <a:solidFill>
                  <a:srgbClr val="0070C0"/>
                </a:solidFill>
              </a:rPr>
              <a:t>	SELECT * FROM PERSONEL</a:t>
            </a:r>
          </a:p>
          <a:p>
            <a:pPr eaLnBrk="1" fontAlgn="auto" hangingPunct="1">
              <a:spcAft>
                <a:spcPts val="0"/>
              </a:spcAft>
              <a:buFont typeface="Arial" panose="020B0604020202020204" pitchFamily="34" charset="0"/>
              <a:buNone/>
              <a:defRPr/>
            </a:pPr>
            <a:r>
              <a:rPr lang="tr-TR" dirty="0" smtClean="0">
                <a:solidFill>
                  <a:srgbClr val="0070C0"/>
                </a:solidFill>
              </a:rPr>
              <a:t>	WHERE MAAS BETWEEN 1000 AND 2000 </a:t>
            </a:r>
          </a:p>
          <a:p>
            <a:pPr eaLnBrk="1" fontAlgn="auto" hangingPunct="1">
              <a:spcAft>
                <a:spcPts val="0"/>
              </a:spcAft>
              <a:buFont typeface="Arial" panose="020B0604020202020204" pitchFamily="34" charset="0"/>
              <a:buNone/>
              <a:defRPr/>
            </a:pPr>
            <a:r>
              <a:rPr lang="tr-TR" dirty="0" smtClean="0">
                <a:solidFill>
                  <a:srgbClr val="0070C0"/>
                </a:solidFill>
              </a:rPr>
              <a:t>	AND GOREVI </a:t>
            </a:r>
            <a:r>
              <a:rPr lang="tr-TR" smtClean="0">
                <a:solidFill>
                  <a:srgbClr val="0070C0"/>
                </a:solidFill>
              </a:rPr>
              <a:t>= 'İşçi'</a:t>
            </a:r>
            <a:r>
              <a:rPr lang="tr-TR" dirty="0" smtClean="0"/>
              <a:t>	</a:t>
            </a:r>
          </a:p>
          <a:p>
            <a:pPr eaLnBrk="1" fontAlgn="auto" hangingPunct="1">
              <a:spcAft>
                <a:spcPts val="0"/>
              </a:spcAft>
              <a:defRPr/>
            </a:pPr>
            <a:r>
              <a:rPr lang="tr-TR" dirty="0" smtClean="0"/>
              <a:t>Bu sorgu </a:t>
            </a:r>
            <a:r>
              <a:rPr lang="tr-TR" dirty="0" err="1" smtClean="0"/>
              <a:t>Between</a:t>
            </a:r>
            <a:r>
              <a:rPr lang="tr-TR" dirty="0" smtClean="0"/>
              <a:t> işleci kullanılmadan da yazılabilirdi:</a:t>
            </a:r>
          </a:p>
          <a:p>
            <a:pPr eaLnBrk="1" fontAlgn="auto" hangingPunct="1">
              <a:spcAft>
                <a:spcPts val="0"/>
              </a:spcAft>
              <a:buFont typeface="Arial" panose="020B0604020202020204" pitchFamily="34" charset="0"/>
              <a:buNone/>
              <a:defRPr/>
            </a:pPr>
            <a:r>
              <a:rPr lang="tr-TR" dirty="0" smtClean="0">
                <a:solidFill>
                  <a:srgbClr val="0070C0"/>
                </a:solidFill>
              </a:rPr>
              <a:t>	SELECT * FROM PERSONEL</a:t>
            </a:r>
          </a:p>
          <a:p>
            <a:pPr eaLnBrk="1" fontAlgn="auto" hangingPunct="1">
              <a:spcAft>
                <a:spcPts val="0"/>
              </a:spcAft>
              <a:buFont typeface="Arial" panose="020B0604020202020204" pitchFamily="34" charset="0"/>
              <a:buNone/>
              <a:defRPr/>
            </a:pPr>
            <a:r>
              <a:rPr lang="tr-TR" dirty="0" smtClean="0">
                <a:solidFill>
                  <a:srgbClr val="0070C0"/>
                </a:solidFill>
              </a:rPr>
              <a:t>	WHERE MAAS &gt;= 1000 AND MAAS &lt;= 2000 </a:t>
            </a:r>
          </a:p>
          <a:p>
            <a:pPr eaLnBrk="1" fontAlgn="auto" hangingPunct="1">
              <a:spcAft>
                <a:spcPts val="0"/>
              </a:spcAft>
              <a:buFont typeface="Arial" panose="020B0604020202020204" pitchFamily="34" charset="0"/>
              <a:buNone/>
              <a:defRPr/>
            </a:pPr>
            <a:r>
              <a:rPr lang="tr-TR" dirty="0" smtClean="0">
                <a:solidFill>
                  <a:srgbClr val="0070C0"/>
                </a:solidFill>
              </a:rPr>
              <a:t>	AND GOREVI </a:t>
            </a:r>
            <a:r>
              <a:rPr lang="tr-TR" smtClean="0">
                <a:solidFill>
                  <a:srgbClr val="0070C0"/>
                </a:solidFill>
              </a:rPr>
              <a:t>= 'İşçi'</a:t>
            </a:r>
            <a:r>
              <a:rPr lang="tr-TR" dirty="0" smtClean="0"/>
              <a:t>	</a:t>
            </a:r>
          </a:p>
        </p:txBody>
      </p:sp>
    </p:spTree>
    <p:extLst>
      <p:ext uri="{BB962C8B-B14F-4D97-AF65-F5344CB8AC3E}">
        <p14:creationId xmlns:p14="http://schemas.microsoft.com/office/powerpoint/2010/main" val="1207230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p:txBody>
          <a:bodyPr/>
          <a:lstStyle/>
          <a:p>
            <a:pPr eaLnBrk="1" hangingPunct="1"/>
            <a:r>
              <a:rPr lang="tr-TR" smtClean="0"/>
              <a:t>IN işleci</a:t>
            </a:r>
          </a:p>
        </p:txBody>
      </p:sp>
      <p:sp>
        <p:nvSpPr>
          <p:cNvPr id="14339" name="2 İçerik Yer Tutucusu"/>
          <p:cNvSpPr>
            <a:spLocks noGrp="1"/>
          </p:cNvSpPr>
          <p:nvPr>
            <p:ph idx="1"/>
          </p:nvPr>
        </p:nvSpPr>
        <p:spPr/>
        <p:txBody>
          <a:bodyPr/>
          <a:lstStyle/>
          <a:p>
            <a:pPr eaLnBrk="1" hangingPunct="1"/>
            <a:r>
              <a:rPr lang="tr-TR" smtClean="0"/>
              <a:t>Bir listedeki değerler ile karşılaştırma yapmak için IN işleci kullanılır.</a:t>
            </a:r>
          </a:p>
          <a:p>
            <a:pPr eaLnBrk="1" hangingPunct="1"/>
            <a:r>
              <a:rPr lang="tr-TR" smtClean="0"/>
              <a:t>1000 ile 2000 TL arasında değil de sadece 1000, 1500 ve 2000 TL maaş alanları listelemek için aşağıdaki SQL cümlesi kullanılabilir:</a:t>
            </a:r>
          </a:p>
          <a:p>
            <a:pPr eaLnBrk="1" hangingPunct="1">
              <a:buFont typeface="Arial" panose="020B0604020202020204" pitchFamily="34" charset="0"/>
              <a:buNone/>
            </a:pPr>
            <a:r>
              <a:rPr lang="tr-TR" smtClean="0"/>
              <a:t>	</a:t>
            </a:r>
            <a:r>
              <a:rPr lang="tr-TR" smtClean="0">
                <a:solidFill>
                  <a:srgbClr val="0070C0"/>
                </a:solidFill>
              </a:rPr>
              <a:t>SELECT * FROM PERSONEL WHERE MAAS IN (1000, 1500, 2000)</a:t>
            </a:r>
          </a:p>
        </p:txBody>
      </p:sp>
    </p:spTree>
    <p:extLst>
      <p:ext uri="{BB962C8B-B14F-4D97-AF65-F5344CB8AC3E}">
        <p14:creationId xmlns:p14="http://schemas.microsoft.com/office/powerpoint/2010/main" val="725577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eaLnBrk="1" fontAlgn="auto" hangingPunct="1">
              <a:spcAft>
                <a:spcPts val="0"/>
              </a:spcAft>
              <a:defRPr/>
            </a:pPr>
            <a:r>
              <a:rPr lang="tr-TR" dirty="0" smtClean="0"/>
              <a:t>Tarihsel türü verilerin karşılaştırılması</a:t>
            </a:r>
            <a:endParaRPr lang="tr-TR" dirty="0"/>
          </a:p>
        </p:txBody>
      </p:sp>
      <p:sp>
        <p:nvSpPr>
          <p:cNvPr id="15363" name="2 İçerik Yer Tutucusu"/>
          <p:cNvSpPr>
            <a:spLocks noGrp="1"/>
          </p:cNvSpPr>
          <p:nvPr>
            <p:ph idx="1"/>
          </p:nvPr>
        </p:nvSpPr>
        <p:spPr/>
        <p:txBody>
          <a:bodyPr/>
          <a:lstStyle/>
          <a:p>
            <a:pPr eaLnBrk="1" hangingPunct="1"/>
            <a:r>
              <a:rPr lang="tr-TR" dirty="0" smtClean="0"/>
              <a:t>Belirli bir tarihe eşit olan veya o tarihten büyük yada küçük olan verilerin aranması istenirse, tarih ay/gün/yıl biçiminde ve # karakterleri arasında yazılmalıdır:</a:t>
            </a:r>
          </a:p>
          <a:p>
            <a:pPr eaLnBrk="1" hangingPunct="1"/>
            <a:r>
              <a:rPr lang="tr-TR" dirty="0" smtClean="0"/>
              <a:t>1989 doğumlu öğrenciler:</a:t>
            </a:r>
          </a:p>
          <a:p>
            <a:pPr eaLnBrk="1" hangingPunct="1">
              <a:buFont typeface="Arial" panose="020B0604020202020204" pitchFamily="34" charset="0"/>
              <a:buNone/>
            </a:pPr>
            <a:r>
              <a:rPr lang="tr-TR" dirty="0" smtClean="0">
                <a:solidFill>
                  <a:srgbClr val="0070C0"/>
                </a:solidFill>
              </a:rPr>
              <a:t>	SELECT * FROM OGRENCILER</a:t>
            </a:r>
          </a:p>
          <a:p>
            <a:pPr eaLnBrk="1" hangingPunct="1">
              <a:buFont typeface="Arial" panose="020B0604020202020204" pitchFamily="34" charset="0"/>
              <a:buNone/>
            </a:pPr>
            <a:r>
              <a:rPr lang="tr-TR" dirty="0" smtClean="0">
                <a:solidFill>
                  <a:srgbClr val="0070C0"/>
                </a:solidFill>
              </a:rPr>
              <a:t>	WHERE DOGUM_TARIHI BETWEEN</a:t>
            </a:r>
          </a:p>
          <a:p>
            <a:pPr eaLnBrk="1" hangingPunct="1">
              <a:buFont typeface="Arial" panose="020B0604020202020204" pitchFamily="34" charset="0"/>
              <a:buNone/>
            </a:pPr>
            <a:r>
              <a:rPr lang="tr-TR" dirty="0" smtClean="0">
                <a:solidFill>
                  <a:srgbClr val="0070C0"/>
                </a:solidFill>
              </a:rPr>
              <a:t>	</a:t>
            </a:r>
            <a:r>
              <a:rPr lang="tr-TR" dirty="0" smtClean="0">
                <a:solidFill>
                  <a:srgbClr val="0070C0"/>
                </a:solidFill>
              </a:rPr>
              <a:t>#1/1/1989</a:t>
            </a:r>
            <a:r>
              <a:rPr lang="tr-TR" dirty="0" smtClean="0">
                <a:solidFill>
                  <a:srgbClr val="0070C0"/>
                </a:solidFill>
              </a:rPr>
              <a:t># AND #12/31/1989</a:t>
            </a:r>
            <a:r>
              <a:rPr lang="tr-TR" dirty="0" smtClean="0">
                <a:solidFill>
                  <a:srgbClr val="0070C0"/>
                </a:solidFill>
              </a:rPr>
              <a:t>#</a:t>
            </a:r>
          </a:p>
          <a:p>
            <a:pPr eaLnBrk="1" hangingPunct="1">
              <a:buFont typeface="Arial" panose="020B0604020202020204" pitchFamily="34" charset="0"/>
              <a:buNone/>
            </a:pPr>
            <a:endParaRPr lang="tr-TR" dirty="0">
              <a:solidFill>
                <a:srgbClr val="0070C0"/>
              </a:solidFill>
            </a:endParaRPr>
          </a:p>
          <a:p>
            <a:pPr eaLnBrk="1" hangingPunct="1">
              <a:buFont typeface="Arial" panose="020B0604020202020204" pitchFamily="34" charset="0"/>
              <a:buNone/>
            </a:pPr>
            <a:r>
              <a:rPr lang="tr-TR" dirty="0" err="1" smtClean="0">
                <a:solidFill>
                  <a:srgbClr val="0070C0"/>
                </a:solidFill>
              </a:rPr>
              <a:t>Oracle</a:t>
            </a:r>
            <a:r>
              <a:rPr lang="tr-TR" dirty="0" smtClean="0">
                <a:solidFill>
                  <a:srgbClr val="0070C0"/>
                </a:solidFill>
              </a:rPr>
              <a:t>, </a:t>
            </a:r>
            <a:r>
              <a:rPr lang="tr-TR" dirty="0" err="1" smtClean="0">
                <a:solidFill>
                  <a:srgbClr val="0070C0"/>
                </a:solidFill>
              </a:rPr>
              <a:t>MsSQL</a:t>
            </a:r>
            <a:r>
              <a:rPr lang="tr-TR" dirty="0" smtClean="0">
                <a:solidFill>
                  <a:srgbClr val="0070C0"/>
                </a:solidFill>
              </a:rPr>
              <a:t> ve </a:t>
            </a:r>
            <a:r>
              <a:rPr lang="tr-TR" dirty="0" err="1" smtClean="0">
                <a:solidFill>
                  <a:srgbClr val="0070C0"/>
                </a:solidFill>
              </a:rPr>
              <a:t>mySQL</a:t>
            </a:r>
            <a:r>
              <a:rPr lang="tr-TR" dirty="0" smtClean="0">
                <a:solidFill>
                  <a:srgbClr val="0070C0"/>
                </a:solidFill>
              </a:rPr>
              <a:t> </a:t>
            </a:r>
            <a:r>
              <a:rPr lang="tr-TR" dirty="0" err="1" smtClean="0">
                <a:solidFill>
                  <a:srgbClr val="0070C0"/>
                </a:solidFill>
              </a:rPr>
              <a:t>veritabanı</a:t>
            </a:r>
            <a:r>
              <a:rPr lang="tr-TR" dirty="0" smtClean="0">
                <a:solidFill>
                  <a:srgbClr val="0070C0"/>
                </a:solidFill>
              </a:rPr>
              <a:t> yönetim sistemlerinde tarih formatında kullanım farklılıkları bulunabilir. </a:t>
            </a:r>
            <a:endParaRPr lang="tr-TR" dirty="0" smtClean="0">
              <a:solidFill>
                <a:srgbClr val="0070C0"/>
              </a:solidFill>
            </a:endParaRPr>
          </a:p>
        </p:txBody>
      </p:sp>
    </p:spTree>
    <p:extLst>
      <p:ext uri="{BB962C8B-B14F-4D97-AF65-F5344CB8AC3E}">
        <p14:creationId xmlns:p14="http://schemas.microsoft.com/office/powerpoint/2010/main" val="2312522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p:txBody>
          <a:bodyPr/>
          <a:lstStyle/>
          <a:p>
            <a:pPr eaLnBrk="1" hangingPunct="1"/>
            <a:r>
              <a:rPr lang="tr-TR" smtClean="0"/>
              <a:t>DISTINCT ifadesi</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Eğer tablonun bir alanında yer alan veriler içinde aynı olan veriler varsa SELECT ifadesinden sonra kullanılan DISTINCT ile bu tekrar eden verilerin sadece 1 defa görüntülenmesi sağlanabilir.</a:t>
            </a:r>
          </a:p>
          <a:p>
            <a:pPr eaLnBrk="1" fontAlgn="auto" hangingPunct="1">
              <a:spcAft>
                <a:spcPts val="0"/>
              </a:spcAft>
              <a:defRPr/>
            </a:pPr>
            <a:r>
              <a:rPr lang="tr-TR" dirty="0" smtClean="0"/>
              <a:t>Aşağıdaki SQL cümlesi farklı kayıtlardaki aynı adları her kayıt için tekrar göstermek yerine 1 defa gösterilmesini sağlar:</a:t>
            </a:r>
          </a:p>
          <a:p>
            <a:pPr eaLnBrk="1" fontAlgn="auto" hangingPunct="1">
              <a:spcAft>
                <a:spcPts val="0"/>
              </a:spcAft>
              <a:buFont typeface="Arial" panose="020B0604020202020204" pitchFamily="34" charset="0"/>
              <a:buNone/>
              <a:defRPr/>
            </a:pPr>
            <a:r>
              <a:rPr lang="tr-TR" dirty="0" smtClean="0">
                <a:solidFill>
                  <a:srgbClr val="0070C0"/>
                </a:solidFill>
              </a:rPr>
              <a:t>	SELECT </a:t>
            </a:r>
            <a:r>
              <a:rPr lang="tr-TR" dirty="0" smtClean="0">
                <a:solidFill>
                  <a:srgbClr val="FF0000"/>
                </a:solidFill>
              </a:rPr>
              <a:t>DISTINCT</a:t>
            </a:r>
            <a:r>
              <a:rPr lang="tr-TR" dirty="0" smtClean="0">
                <a:solidFill>
                  <a:srgbClr val="0070C0"/>
                </a:solidFill>
              </a:rPr>
              <a:t> AD FROM PERSONEL</a:t>
            </a:r>
          </a:p>
        </p:txBody>
      </p:sp>
    </p:spTree>
    <p:extLst>
      <p:ext uri="{BB962C8B-B14F-4D97-AF65-F5344CB8AC3E}">
        <p14:creationId xmlns:p14="http://schemas.microsoft.com/office/powerpoint/2010/main" val="2439458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a:bodyPr>
          <a:lstStyle/>
          <a:p>
            <a:pPr eaLnBrk="1" fontAlgn="auto" hangingPunct="1">
              <a:spcAft>
                <a:spcPts val="0"/>
              </a:spcAft>
              <a:defRPr/>
            </a:pPr>
            <a:r>
              <a:rPr lang="tr-TR" sz="3200" dirty="0" smtClean="0"/>
              <a:t>AS ifadesi ve sütun içeriklerini birleştirme</a:t>
            </a:r>
            <a:endParaRPr lang="tr-TR" sz="3200" dirty="0"/>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Sütunların kendi ismi yerine AS ifadesi ile takma isim almaları sağlanabilir.</a:t>
            </a:r>
          </a:p>
          <a:p>
            <a:pPr eaLnBrk="1" fontAlgn="auto" hangingPunct="1">
              <a:spcAft>
                <a:spcPts val="0"/>
              </a:spcAft>
              <a:defRPr/>
            </a:pPr>
            <a:r>
              <a:rPr lang="tr-TR" dirty="0" smtClean="0"/>
              <a:t>İki yada daha fazla sayıda sütunun içeriğini birleştirmek için sütun isimleri arasında Access’te &amp;, </a:t>
            </a:r>
            <a:r>
              <a:rPr lang="tr-TR" dirty="0" err="1" smtClean="0"/>
              <a:t>Oracle’da</a:t>
            </a:r>
            <a:r>
              <a:rPr lang="tr-TR" dirty="0" smtClean="0"/>
              <a:t> ise || işleçleri kullanılır.</a:t>
            </a:r>
          </a:p>
          <a:p>
            <a:pPr eaLnBrk="1" fontAlgn="auto" hangingPunct="1">
              <a:spcAft>
                <a:spcPts val="0"/>
              </a:spcAft>
              <a:defRPr/>
            </a:pPr>
            <a:r>
              <a:rPr lang="tr-TR" dirty="0" smtClean="0"/>
              <a:t>Aşağıdaki SQL cümlesi AD ve SOYAD sütunlarının içeriklerini araya bir boşluk karakteri ekleyerek birleştirir ve ISIM adlı bir sütun şeklinde gösterir.</a:t>
            </a:r>
          </a:p>
          <a:p>
            <a:pPr eaLnBrk="1" fontAlgn="auto" hangingPunct="1">
              <a:spcAft>
                <a:spcPts val="0"/>
              </a:spcAft>
              <a:buFont typeface="Arial" panose="020B0604020202020204" pitchFamily="34" charset="0"/>
              <a:buNone/>
              <a:defRPr/>
            </a:pPr>
            <a:r>
              <a:rPr lang="tr-TR" dirty="0" smtClean="0">
                <a:solidFill>
                  <a:srgbClr val="0070C0"/>
                </a:solidFill>
              </a:rPr>
              <a:t>	</a:t>
            </a:r>
            <a:r>
              <a:rPr lang="tr-TR" sz="3000" dirty="0" smtClean="0">
                <a:solidFill>
                  <a:srgbClr val="0070C0"/>
                </a:solidFill>
              </a:rPr>
              <a:t>SELECT </a:t>
            </a:r>
            <a:r>
              <a:rPr lang="tr-TR" sz="3000" dirty="0" smtClean="0">
                <a:solidFill>
                  <a:srgbClr val="FF0000"/>
                </a:solidFill>
              </a:rPr>
              <a:t>AD &amp; ' ' &amp; SOYAD AS ISIM </a:t>
            </a:r>
            <a:r>
              <a:rPr lang="tr-TR" sz="3000" dirty="0" smtClean="0">
                <a:solidFill>
                  <a:srgbClr val="0070C0"/>
                </a:solidFill>
              </a:rPr>
              <a:t>FROM OGRENCILER</a:t>
            </a:r>
          </a:p>
        </p:txBody>
      </p:sp>
    </p:spTree>
    <p:extLst>
      <p:ext uri="{BB962C8B-B14F-4D97-AF65-F5344CB8AC3E}">
        <p14:creationId xmlns:p14="http://schemas.microsoft.com/office/powerpoint/2010/main" val="4195330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p:txBody>
          <a:bodyPr/>
          <a:lstStyle/>
          <a:p>
            <a:pPr eaLnBrk="1" hangingPunct="1"/>
            <a:r>
              <a:rPr lang="tr-TR" smtClean="0"/>
              <a:t>Matematiksel İşlemler</a:t>
            </a:r>
          </a:p>
        </p:txBody>
      </p:sp>
      <p:sp>
        <p:nvSpPr>
          <p:cNvPr id="17411" name="2 İçerik Yer Tutucusu"/>
          <p:cNvSpPr>
            <a:spLocks noGrp="1"/>
          </p:cNvSpPr>
          <p:nvPr>
            <p:ph idx="1"/>
          </p:nvPr>
        </p:nvSpPr>
        <p:spPr>
          <a:xfrm>
            <a:off x="457200" y="1600200"/>
            <a:ext cx="8229600" cy="4709120"/>
          </a:xfrm>
        </p:spPr>
        <p:txBody>
          <a:bodyPr>
            <a:normAutofit/>
          </a:bodyPr>
          <a:lstStyle/>
          <a:p>
            <a:pPr eaLnBrk="1" hangingPunct="1">
              <a:defRPr/>
            </a:pPr>
            <a:r>
              <a:rPr lang="tr-TR" smtClean="0"/>
              <a:t>SELECT ifadesinden sonra bir sütunun bir matematiksel işleme tabi tutulması ve bu işlemin sonucunun gösterilmesi sağlanabilir.</a:t>
            </a:r>
          </a:p>
          <a:p>
            <a:pPr eaLnBrk="1" hangingPunct="1">
              <a:defRPr/>
            </a:pPr>
            <a:r>
              <a:rPr lang="tr-TR" smtClean="0"/>
              <a:t>Personelin yıllık maaşlarının görüntülenmesi:</a:t>
            </a:r>
          </a:p>
          <a:p>
            <a:pPr eaLnBrk="1" hangingPunct="1">
              <a:buFont typeface="Arial" panose="020B0604020202020204" pitchFamily="34" charset="0"/>
              <a:buNone/>
              <a:defRPr/>
            </a:pPr>
            <a:r>
              <a:rPr lang="tr-TR" smtClean="0">
                <a:solidFill>
                  <a:srgbClr val="0070C0"/>
                </a:solidFill>
              </a:rPr>
              <a:t>	SELECT AD, SOYAD, </a:t>
            </a:r>
            <a:r>
              <a:rPr lang="tr-TR" smtClean="0">
                <a:solidFill>
                  <a:srgbClr val="FF0000"/>
                </a:solidFill>
              </a:rPr>
              <a:t>MAAS * 12 AS YILLIK_MAAS </a:t>
            </a:r>
            <a:r>
              <a:rPr lang="tr-TR" smtClean="0">
                <a:solidFill>
                  <a:srgbClr val="0070C0"/>
                </a:solidFill>
              </a:rPr>
              <a:t>FROM PERSONEL</a:t>
            </a:r>
          </a:p>
          <a:p>
            <a:pPr eaLnBrk="1" hangingPunct="1">
              <a:defRPr/>
            </a:pPr>
            <a:r>
              <a:rPr lang="tr-TR" smtClean="0"/>
              <a:t>Öğrencilerin BIL117 kodlu dersten başarı notlarının görüntülenmesi:</a:t>
            </a:r>
          </a:p>
          <a:p>
            <a:pPr eaLnBrk="1" hangingPunct="1">
              <a:buFont typeface="Arial" panose="020B0604020202020204" pitchFamily="34" charset="0"/>
              <a:buNone/>
              <a:defRPr/>
            </a:pPr>
            <a:r>
              <a:rPr lang="tr-TR" smtClean="0">
                <a:solidFill>
                  <a:srgbClr val="0070C0"/>
                </a:solidFill>
              </a:rPr>
              <a:t>	SELECT OGR_NO, </a:t>
            </a:r>
            <a:r>
              <a:rPr lang="tr-TR" smtClean="0">
                <a:solidFill>
                  <a:srgbClr val="FF0000"/>
                </a:solidFill>
              </a:rPr>
              <a:t>VIZE * 0.3 + FINAL * 0.7 AS 	BASARI_NOTU </a:t>
            </a:r>
            <a:r>
              <a:rPr lang="tr-TR" smtClean="0">
                <a:solidFill>
                  <a:srgbClr val="0070C0"/>
                </a:solidFill>
              </a:rPr>
              <a:t>FROM NOTLAR 	</a:t>
            </a:r>
          </a:p>
          <a:p>
            <a:pPr eaLnBrk="1" hangingPunct="1">
              <a:spcBef>
                <a:spcPts val="0"/>
              </a:spcBef>
              <a:buFont typeface="Arial" panose="020B0604020202020204" pitchFamily="34" charset="0"/>
              <a:buNone/>
              <a:defRPr/>
            </a:pPr>
            <a:r>
              <a:rPr lang="tr-TR">
                <a:solidFill>
                  <a:srgbClr val="0070C0"/>
                </a:solidFill>
              </a:rPr>
              <a:t>	</a:t>
            </a:r>
            <a:r>
              <a:rPr lang="tr-TR" smtClean="0">
                <a:solidFill>
                  <a:srgbClr val="0070C0"/>
                </a:solidFill>
              </a:rPr>
              <a:t>WHERE DERS = 'BIL117'</a:t>
            </a:r>
          </a:p>
        </p:txBody>
      </p:sp>
    </p:spTree>
    <p:extLst>
      <p:ext uri="{BB962C8B-B14F-4D97-AF65-F5344CB8AC3E}">
        <p14:creationId xmlns:p14="http://schemas.microsoft.com/office/powerpoint/2010/main" val="1585724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eaLnBrk="1" fontAlgn="auto" hangingPunct="1">
              <a:spcAft>
                <a:spcPts val="0"/>
              </a:spcAft>
              <a:defRPr/>
            </a:pPr>
            <a:r>
              <a:rPr lang="tr-TR" dirty="0" smtClean="0"/>
              <a:t>NULL (boş) değerler ile ilgili işlemler</a:t>
            </a:r>
            <a:endParaRPr lang="tr-TR" dirty="0"/>
          </a:p>
        </p:txBody>
      </p:sp>
      <p:sp>
        <p:nvSpPr>
          <p:cNvPr id="18435" name="2 İçerik Yer Tutucusu"/>
          <p:cNvSpPr>
            <a:spLocks noGrp="1"/>
          </p:cNvSpPr>
          <p:nvPr>
            <p:ph idx="1"/>
          </p:nvPr>
        </p:nvSpPr>
        <p:spPr/>
        <p:txBody>
          <a:bodyPr>
            <a:normAutofit/>
          </a:bodyPr>
          <a:lstStyle/>
          <a:p>
            <a:pPr eaLnBrk="1" hangingPunct="1">
              <a:defRPr/>
            </a:pPr>
            <a:r>
              <a:rPr lang="tr-TR" smtClean="0"/>
              <a:t>Eğer bir kayıt, bazı alanları boş bırakılarak eklendiyse, matematiksel işlemlerde sorun çıkabilir (NULL, sıfır değeri ile aynı değildir).</a:t>
            </a:r>
          </a:p>
          <a:p>
            <a:pPr lvl="1" eaLnBrk="1" hangingPunct="1">
              <a:buFont typeface="Arial" panose="020B0604020202020204" pitchFamily="34" charset="0"/>
              <a:buNone/>
              <a:defRPr/>
            </a:pPr>
            <a:r>
              <a:rPr lang="tr-TR" smtClean="0">
                <a:solidFill>
                  <a:srgbClr val="0070C0"/>
                </a:solidFill>
              </a:rPr>
              <a:t>1500 * 12 + 0 işleminin sonucu 1800 iken,</a:t>
            </a:r>
          </a:p>
          <a:p>
            <a:pPr lvl="1" eaLnBrk="1" hangingPunct="1">
              <a:buFont typeface="Arial" panose="020B0604020202020204" pitchFamily="34" charset="0"/>
              <a:buNone/>
              <a:defRPr/>
            </a:pPr>
            <a:r>
              <a:rPr lang="tr-TR" smtClean="0">
                <a:solidFill>
                  <a:srgbClr val="0070C0"/>
                </a:solidFill>
              </a:rPr>
              <a:t>1500 * 12 + NULL işleminin sonucu NULL olacaktır.</a:t>
            </a:r>
          </a:p>
          <a:p>
            <a:pPr eaLnBrk="1" hangingPunct="1">
              <a:defRPr/>
            </a:pPr>
            <a:r>
              <a:rPr lang="tr-TR" smtClean="0"/>
              <a:t>Karşılaştırma işlemlerinde de NULL ile = işleci kullanılmaz, IS kullanılır. Final notu girilmemiş öğrenciler:</a:t>
            </a:r>
          </a:p>
          <a:p>
            <a:pPr lvl="1" eaLnBrk="1" hangingPunct="1">
              <a:buFont typeface="Arial" panose="020B0604020202020204" pitchFamily="34" charset="0"/>
              <a:buNone/>
              <a:defRPr/>
            </a:pPr>
            <a:r>
              <a:rPr lang="tr-TR" smtClean="0">
                <a:solidFill>
                  <a:srgbClr val="0070C0"/>
                </a:solidFill>
              </a:rPr>
              <a:t>SELECT * FROM NOTLAR WHERE </a:t>
            </a:r>
            <a:r>
              <a:rPr lang="tr-TR" smtClean="0">
                <a:solidFill>
                  <a:srgbClr val="FF0000"/>
                </a:solidFill>
              </a:rPr>
              <a:t>FINAL IS NULL</a:t>
            </a:r>
          </a:p>
        </p:txBody>
      </p:sp>
      <p:sp>
        <p:nvSpPr>
          <p:cNvPr id="3" name="Dikdörtgen 2"/>
          <p:cNvSpPr/>
          <p:nvPr/>
        </p:nvSpPr>
        <p:spPr>
          <a:xfrm>
            <a:off x="127000" y="6308725"/>
            <a:ext cx="8890000" cy="461963"/>
          </a:xfrm>
          <a:prstGeom prst="rect">
            <a:avLst/>
          </a:prstGeom>
        </p:spPr>
        <p:txBody>
          <a:bodyPr wrap="none">
            <a:spAutoFit/>
          </a:bodyPr>
          <a:lstStyle/>
          <a:p>
            <a:pPr marL="0" lvl="1" algn="ctr" eaLnBrk="1" hangingPunct="1">
              <a:defRPr/>
            </a:pPr>
            <a:r>
              <a:rPr lang="tr-TR" sz="2400">
                <a:solidFill>
                  <a:srgbClr val="FF0000"/>
                </a:solidFill>
                <a:latin typeface="+mj-lt"/>
              </a:rPr>
              <a:t>FINAL IS NOT NULL </a:t>
            </a:r>
            <a:r>
              <a:rPr lang="tr-TR" sz="2400">
                <a:latin typeface="+mj-lt"/>
              </a:rPr>
              <a:t>kullanılsaydı notu girilen öğrenciler görüntülenirdi.</a:t>
            </a:r>
          </a:p>
        </p:txBody>
      </p:sp>
    </p:spTree>
    <p:extLst>
      <p:ext uri="{BB962C8B-B14F-4D97-AF65-F5344CB8AC3E}">
        <p14:creationId xmlns:p14="http://schemas.microsoft.com/office/powerpoint/2010/main" val="2565316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title"/>
          </p:nvPr>
        </p:nvSpPr>
        <p:spPr/>
        <p:txBody>
          <a:bodyPr/>
          <a:lstStyle/>
          <a:p>
            <a:pPr eaLnBrk="1" hangingPunct="1"/>
            <a:r>
              <a:rPr lang="tr-TR" smtClean="0"/>
              <a:t>Büyük/Küçük Harf Duyarlılığı</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SQL dili büyük/küçük harf ayrımı yapmaz (</a:t>
            </a:r>
            <a:r>
              <a:rPr lang="tr-TR" dirty="0" err="1" smtClean="0"/>
              <a:t>case</a:t>
            </a:r>
            <a:r>
              <a:rPr lang="tr-TR" dirty="0" smtClean="0"/>
              <a:t>-</a:t>
            </a:r>
            <a:r>
              <a:rPr lang="tr-TR" dirty="0" err="1" smtClean="0"/>
              <a:t>sensitive</a:t>
            </a:r>
            <a:r>
              <a:rPr lang="tr-TR" dirty="0" smtClean="0"/>
              <a:t> değildir). </a:t>
            </a:r>
          </a:p>
          <a:p>
            <a:pPr eaLnBrk="1" fontAlgn="auto" hangingPunct="1">
              <a:spcAft>
                <a:spcPts val="0"/>
              </a:spcAft>
              <a:defRPr/>
            </a:pPr>
            <a:r>
              <a:rPr lang="tr-TR" dirty="0" smtClean="0"/>
              <a:t>Aşağıdaki yazımların hepsi aynı işi yapar (Personel tablosundaki tüm personelin sadece adı ve soyadı görüntülenir):</a:t>
            </a:r>
          </a:p>
          <a:p>
            <a:pPr lvl="1" eaLnBrk="1" fontAlgn="auto" hangingPunct="1">
              <a:spcAft>
                <a:spcPts val="0"/>
              </a:spcAft>
              <a:defRPr/>
            </a:pPr>
            <a:r>
              <a:rPr lang="tr-TR" dirty="0" smtClean="0"/>
              <a:t>SELECT AD, SOYAD FROM PERSONEL</a:t>
            </a:r>
          </a:p>
          <a:p>
            <a:pPr lvl="1" eaLnBrk="1" fontAlgn="auto" hangingPunct="1">
              <a:spcAft>
                <a:spcPts val="0"/>
              </a:spcAft>
              <a:defRPr/>
            </a:pPr>
            <a:r>
              <a:rPr lang="tr-TR" dirty="0" smtClean="0"/>
              <a:t>SELECT Ad, </a:t>
            </a:r>
            <a:r>
              <a:rPr lang="tr-TR" dirty="0" err="1" smtClean="0"/>
              <a:t>Soyad</a:t>
            </a:r>
            <a:r>
              <a:rPr lang="tr-TR" dirty="0" smtClean="0"/>
              <a:t> FROM Personel</a:t>
            </a:r>
          </a:p>
          <a:p>
            <a:pPr lvl="1" eaLnBrk="1" fontAlgn="auto" hangingPunct="1">
              <a:spcAft>
                <a:spcPts val="0"/>
              </a:spcAft>
              <a:defRPr/>
            </a:pPr>
            <a:r>
              <a:rPr lang="tr-TR" dirty="0" err="1" smtClean="0"/>
              <a:t>Select</a:t>
            </a:r>
            <a:r>
              <a:rPr lang="tr-TR" dirty="0" smtClean="0"/>
              <a:t> Ad, </a:t>
            </a:r>
            <a:r>
              <a:rPr lang="tr-TR" dirty="0" err="1" smtClean="0"/>
              <a:t>Soyad</a:t>
            </a:r>
            <a:r>
              <a:rPr lang="tr-TR" dirty="0" smtClean="0"/>
              <a:t> </a:t>
            </a:r>
            <a:r>
              <a:rPr lang="tr-TR" dirty="0" err="1" smtClean="0"/>
              <a:t>From</a:t>
            </a:r>
            <a:r>
              <a:rPr lang="tr-TR" dirty="0" smtClean="0"/>
              <a:t> Personel</a:t>
            </a:r>
          </a:p>
          <a:p>
            <a:pPr lvl="1" eaLnBrk="1" fontAlgn="auto" hangingPunct="1">
              <a:spcAft>
                <a:spcPts val="0"/>
              </a:spcAft>
              <a:defRPr/>
            </a:pPr>
            <a:r>
              <a:rPr lang="tr-TR" dirty="0" err="1" smtClean="0"/>
              <a:t>select</a:t>
            </a:r>
            <a:r>
              <a:rPr lang="tr-TR" dirty="0" smtClean="0"/>
              <a:t> ad, </a:t>
            </a:r>
            <a:r>
              <a:rPr lang="tr-TR" dirty="0" err="1" smtClean="0"/>
              <a:t>soyad</a:t>
            </a:r>
            <a:r>
              <a:rPr lang="tr-TR" dirty="0" smtClean="0"/>
              <a:t> </a:t>
            </a:r>
            <a:r>
              <a:rPr lang="tr-TR" dirty="0" err="1" smtClean="0"/>
              <a:t>from</a:t>
            </a:r>
            <a:r>
              <a:rPr lang="tr-TR" dirty="0" smtClean="0"/>
              <a:t> personel</a:t>
            </a:r>
          </a:p>
          <a:p>
            <a:pPr lvl="1" eaLnBrk="1" fontAlgn="auto" hangingPunct="1">
              <a:spcAft>
                <a:spcPts val="0"/>
              </a:spcAft>
              <a:defRPr/>
            </a:pPr>
            <a:endParaRPr lang="tr-TR" dirty="0" smtClean="0"/>
          </a:p>
        </p:txBody>
      </p:sp>
    </p:spTree>
    <p:extLst>
      <p:ext uri="{BB962C8B-B14F-4D97-AF65-F5344CB8AC3E}">
        <p14:creationId xmlns:p14="http://schemas.microsoft.com/office/powerpoint/2010/main" val="1502333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p:txBody>
          <a:bodyPr/>
          <a:lstStyle/>
          <a:p>
            <a:pPr eaLnBrk="1" hangingPunct="1"/>
            <a:r>
              <a:rPr lang="tr-TR" smtClean="0"/>
              <a:t>Türkçe karakter kullanma</a:t>
            </a:r>
          </a:p>
        </p:txBody>
      </p:sp>
      <p:sp>
        <p:nvSpPr>
          <p:cNvPr id="21507" name="2 İçerik Yer Tutucusu"/>
          <p:cNvSpPr>
            <a:spLocks noGrp="1"/>
          </p:cNvSpPr>
          <p:nvPr>
            <p:ph idx="1"/>
          </p:nvPr>
        </p:nvSpPr>
        <p:spPr>
          <a:xfrm>
            <a:off x="457200" y="1600200"/>
            <a:ext cx="8229600" cy="4746625"/>
          </a:xfrm>
        </p:spPr>
        <p:txBody>
          <a:bodyPr/>
          <a:lstStyle/>
          <a:p>
            <a:pPr eaLnBrk="1" hangingPunct="1"/>
            <a:r>
              <a:rPr lang="tr-TR" smtClean="0"/>
              <a:t>Birçok VTYS, tablo ve nitelik isimlerinde Türkçe karakter kullanımına izin verir. Fakat sorgularda bazı sıkıntılara neden olabileceği için kullanılması tavsiye edilmez.</a:t>
            </a:r>
          </a:p>
          <a:p>
            <a:pPr lvl="1" eaLnBrk="1" hangingPunct="1"/>
            <a:r>
              <a:rPr lang="tr-TR" smtClean="0"/>
              <a:t>Örneğin PERSONEL tablosundaki nitelik isimleri ADI ve SOYADI şeklinde büyük harfler ile verildiyse, bazı VTYS’ler “SELECT </a:t>
            </a:r>
            <a:r>
              <a:rPr lang="tr-TR" smtClean="0">
                <a:solidFill>
                  <a:srgbClr val="FF0000"/>
                </a:solidFill>
              </a:rPr>
              <a:t>Adı</a:t>
            </a:r>
            <a:r>
              <a:rPr lang="tr-TR" smtClean="0"/>
              <a:t>, </a:t>
            </a:r>
            <a:r>
              <a:rPr lang="tr-TR" smtClean="0">
                <a:solidFill>
                  <a:srgbClr val="FF0000"/>
                </a:solidFill>
              </a:rPr>
              <a:t>Soyadı</a:t>
            </a:r>
            <a:r>
              <a:rPr lang="tr-TR" smtClean="0"/>
              <a:t> FROM Personel” ifadesini, bazıları ise “SELECT </a:t>
            </a:r>
            <a:r>
              <a:rPr lang="tr-TR" smtClean="0">
                <a:solidFill>
                  <a:srgbClr val="FF0000"/>
                </a:solidFill>
              </a:rPr>
              <a:t>Adi</a:t>
            </a:r>
            <a:r>
              <a:rPr lang="tr-TR" smtClean="0"/>
              <a:t>, </a:t>
            </a:r>
            <a:r>
              <a:rPr lang="tr-TR" smtClean="0">
                <a:solidFill>
                  <a:srgbClr val="FF0000"/>
                </a:solidFill>
              </a:rPr>
              <a:t>Soyadi</a:t>
            </a:r>
            <a:r>
              <a:rPr lang="tr-TR" smtClean="0"/>
              <a:t> FROM Personel” ifadesini (İngilizcede 'I' harfinin küçük hali 'i' olduğu için) doğru kabul eder.</a:t>
            </a:r>
          </a:p>
        </p:txBody>
      </p:sp>
    </p:spTree>
    <p:extLst>
      <p:ext uri="{BB962C8B-B14F-4D97-AF65-F5344CB8AC3E}">
        <p14:creationId xmlns:p14="http://schemas.microsoft.com/office/powerpoint/2010/main" val="3404812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Başlık"/>
          <p:cNvSpPr>
            <a:spLocks noGrp="1"/>
          </p:cNvSpPr>
          <p:nvPr>
            <p:ph type="title"/>
          </p:nvPr>
        </p:nvSpPr>
        <p:spPr>
          <a:xfrm>
            <a:off x="152400" y="60083"/>
            <a:ext cx="8839200" cy="579120"/>
          </a:xfrm>
        </p:spPr>
        <p:txBody>
          <a:bodyPr/>
          <a:lstStyle/>
          <a:p>
            <a:pPr eaLnBrk="1" hangingPunct="1"/>
            <a:r>
              <a:rPr lang="tr-TR" dirty="0" smtClean="0"/>
              <a:t>SQL (</a:t>
            </a:r>
            <a:r>
              <a:rPr lang="tr-TR" dirty="0" err="1" smtClean="0"/>
              <a:t>Structured</a:t>
            </a:r>
            <a:r>
              <a:rPr lang="tr-TR" dirty="0" smtClean="0"/>
              <a:t> Query Language)</a:t>
            </a:r>
          </a:p>
        </p:txBody>
      </p:sp>
      <p:sp>
        <p:nvSpPr>
          <p:cNvPr id="4099" name="2 İçerik Yer Tutucusu"/>
          <p:cNvSpPr>
            <a:spLocks noGrp="1"/>
          </p:cNvSpPr>
          <p:nvPr>
            <p:ph idx="1"/>
          </p:nvPr>
        </p:nvSpPr>
        <p:spPr/>
        <p:txBody>
          <a:bodyPr/>
          <a:lstStyle/>
          <a:p>
            <a:pPr eaLnBrk="1" hangingPunct="1"/>
            <a:r>
              <a:rPr lang="tr-TR" smtClean="0"/>
              <a:t>SQL </a:t>
            </a:r>
            <a:r>
              <a:rPr lang="tr-TR" u="sng" smtClean="0"/>
              <a:t>çok</a:t>
            </a:r>
            <a:r>
              <a:rPr lang="tr-TR" smtClean="0"/>
              <a:t> yüksek seviyeli bir dildir.</a:t>
            </a:r>
          </a:p>
          <a:p>
            <a:pPr lvl="1" eaLnBrk="1" hangingPunct="1"/>
            <a:r>
              <a:rPr lang="tr-TR" smtClean="0"/>
              <a:t>İngilizce bilen herkes bu dili kolayca öğrenebilir. Programlama dillerine göre öğrenilmesi çok daha kolaydır. Çünkü programlama dillerindeki gibi işlemin “nasıl yapılacağı” değil, işlemde “ne yapılacağı” yazılır.</a:t>
            </a:r>
          </a:p>
          <a:p>
            <a:pPr eaLnBrk="1" hangingPunct="1"/>
            <a:r>
              <a:rPr lang="tr-TR" smtClean="0"/>
              <a:t>Birçok VTYS, yazılan sorguları en iyi şekilde işlemek için sorgu en-iyileştirme (query optimization) mekanizmaları kullanır.</a:t>
            </a:r>
          </a:p>
        </p:txBody>
      </p:sp>
    </p:spTree>
    <p:extLst>
      <p:ext uri="{BB962C8B-B14F-4D97-AF65-F5344CB8AC3E}">
        <p14:creationId xmlns:p14="http://schemas.microsoft.com/office/powerpoint/2010/main" val="2949000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Autofit/>
          </a:bodyPr>
          <a:lstStyle/>
          <a:p>
            <a:pPr eaLnBrk="1" fontAlgn="auto" hangingPunct="1">
              <a:spcAft>
                <a:spcPts val="0"/>
              </a:spcAft>
              <a:defRPr/>
            </a:pPr>
            <a:r>
              <a:rPr lang="tr-TR" sz="2400" dirty="0" smtClean="0"/>
              <a:t>Alan ismi belirlerken dikkat edilmesi gereken noktalar:</a:t>
            </a:r>
            <a:endParaRPr lang="tr-TR" sz="2400" dirty="0"/>
          </a:p>
        </p:txBody>
      </p:sp>
      <p:sp>
        <p:nvSpPr>
          <p:cNvPr id="3" name="2 İçerik Yer Tutucusu"/>
          <p:cNvSpPr>
            <a:spLocks noGrp="1"/>
          </p:cNvSpPr>
          <p:nvPr>
            <p:ph idx="1"/>
          </p:nvPr>
        </p:nvSpPr>
        <p:spPr>
          <a:xfrm>
            <a:off x="179512" y="980728"/>
            <a:ext cx="8229600" cy="4598988"/>
          </a:xfrm>
        </p:spPr>
        <p:txBody>
          <a:bodyPr rtlCol="0">
            <a:normAutofit fontScale="92500" lnSpcReduction="10000"/>
          </a:bodyPr>
          <a:lstStyle/>
          <a:p>
            <a:pPr eaLnBrk="1" fontAlgn="auto" hangingPunct="1">
              <a:spcAft>
                <a:spcPts val="0"/>
              </a:spcAft>
              <a:defRPr/>
            </a:pPr>
            <a:r>
              <a:rPr lang="tr-TR" dirty="0" smtClean="0"/>
              <a:t>Öğrencilerin not bilgilerini saklamak için “NOT” isminde bir alan kullanılmamalıdır. İngilizcede “değil” anlamına geldiği ve SQL'de kullanılan bir ifade olduğu için “NOT” yerine “NOTU”, “VIZE”, “FINAL” gibi ifadeler tercih edilmelidir:</a:t>
            </a:r>
          </a:p>
          <a:p>
            <a:pPr eaLnBrk="1" fontAlgn="auto" hangingPunct="1">
              <a:spcAft>
                <a:spcPts val="0"/>
              </a:spcAft>
              <a:defRPr/>
            </a:pPr>
            <a:r>
              <a:rPr lang="tr-TR" dirty="0" smtClean="0"/>
              <a:t>Benzer şekilde SQL’de kullanılan AND, GROUP, ORDER, … gibi ifadeler de alan ismi olarak kullanılmamalıdır.</a:t>
            </a:r>
          </a:p>
          <a:p>
            <a:pPr eaLnBrk="1" fontAlgn="auto" hangingPunct="1">
              <a:spcAft>
                <a:spcPts val="0"/>
              </a:spcAft>
              <a:defRPr/>
            </a:pPr>
            <a:r>
              <a:rPr lang="tr-TR" dirty="0" smtClean="0"/>
              <a:t>Alan isimlerinde boşluk karakteri kullanılırsa sorgularda o alan ismini köşeli parantez içinde yazmak gerekeceği için alt çizgi (_) kullanmak yada boşluksuz yazmak daha kullanışlı olacaktır.</a:t>
            </a:r>
          </a:p>
          <a:p>
            <a:pPr marL="457200" lvl="1" indent="0" eaLnBrk="1" fontAlgn="auto" hangingPunct="1">
              <a:spcAft>
                <a:spcPts val="0"/>
              </a:spcAft>
              <a:buFont typeface="Arial" panose="020B0604020202020204" pitchFamily="34" charset="0"/>
              <a:buNone/>
              <a:defRPr/>
            </a:pPr>
            <a:r>
              <a:rPr lang="tr-TR" sz="3100" dirty="0" smtClean="0">
                <a:solidFill>
                  <a:srgbClr val="0070C0"/>
                </a:solidFill>
              </a:rPr>
              <a:t>SELECT </a:t>
            </a:r>
            <a:r>
              <a:rPr lang="tr-TR" sz="3100" dirty="0" err="1" smtClean="0">
                <a:solidFill>
                  <a:srgbClr val="C00000"/>
                </a:solidFill>
              </a:rPr>
              <a:t>DersKodu</a:t>
            </a:r>
            <a:r>
              <a:rPr lang="tr-TR" sz="3100" dirty="0" smtClean="0">
                <a:solidFill>
                  <a:srgbClr val="0070C0"/>
                </a:solidFill>
              </a:rPr>
              <a:t> FROM DERSLER;</a:t>
            </a:r>
          </a:p>
          <a:p>
            <a:pPr marL="457200" lvl="1" indent="0" eaLnBrk="1" fontAlgn="auto" hangingPunct="1">
              <a:spcAft>
                <a:spcPts val="0"/>
              </a:spcAft>
              <a:buFont typeface="Arial" panose="020B0604020202020204" pitchFamily="34" charset="0"/>
              <a:buNone/>
              <a:defRPr/>
            </a:pPr>
            <a:r>
              <a:rPr lang="tr-TR" sz="3100" dirty="0">
                <a:solidFill>
                  <a:srgbClr val="0070C0"/>
                </a:solidFill>
              </a:rPr>
              <a:t>SELECT </a:t>
            </a:r>
            <a:r>
              <a:rPr lang="tr-TR" sz="3100" dirty="0" err="1" smtClean="0">
                <a:solidFill>
                  <a:srgbClr val="C00000"/>
                </a:solidFill>
              </a:rPr>
              <a:t>Ders_Kodu</a:t>
            </a:r>
            <a:r>
              <a:rPr lang="tr-TR" sz="3100" dirty="0" smtClean="0">
                <a:solidFill>
                  <a:srgbClr val="0070C0"/>
                </a:solidFill>
              </a:rPr>
              <a:t> </a:t>
            </a:r>
            <a:r>
              <a:rPr lang="tr-TR" sz="3100" dirty="0">
                <a:solidFill>
                  <a:srgbClr val="0070C0"/>
                </a:solidFill>
              </a:rPr>
              <a:t>FROM DERSLER;</a:t>
            </a:r>
          </a:p>
          <a:p>
            <a:pPr marL="457200" lvl="1" indent="0" eaLnBrk="1" fontAlgn="auto" hangingPunct="1">
              <a:spcAft>
                <a:spcPts val="0"/>
              </a:spcAft>
              <a:buFont typeface="Arial" panose="020B0604020202020204" pitchFamily="34" charset="0"/>
              <a:buNone/>
              <a:defRPr/>
            </a:pPr>
            <a:r>
              <a:rPr lang="tr-TR" sz="3100" dirty="0">
                <a:solidFill>
                  <a:srgbClr val="0070C0"/>
                </a:solidFill>
              </a:rPr>
              <a:t>SELECT </a:t>
            </a:r>
            <a:r>
              <a:rPr lang="tr-TR" sz="3100" dirty="0" smtClean="0">
                <a:solidFill>
                  <a:srgbClr val="C00000"/>
                </a:solidFill>
              </a:rPr>
              <a:t>[Ders Kodu]</a:t>
            </a:r>
            <a:r>
              <a:rPr lang="tr-TR" sz="3100" dirty="0" smtClean="0">
                <a:solidFill>
                  <a:srgbClr val="0070C0"/>
                </a:solidFill>
              </a:rPr>
              <a:t> </a:t>
            </a:r>
            <a:r>
              <a:rPr lang="tr-TR" sz="3100" dirty="0">
                <a:solidFill>
                  <a:srgbClr val="0070C0"/>
                </a:solidFill>
              </a:rPr>
              <a:t>FROM DERSLER</a:t>
            </a:r>
            <a:r>
              <a:rPr lang="tr-TR" sz="3100" dirty="0" smtClean="0">
                <a:solidFill>
                  <a:srgbClr val="0070C0"/>
                </a:solidFill>
              </a:rPr>
              <a:t>;</a:t>
            </a:r>
            <a:endParaRPr lang="tr-TR" sz="3100" dirty="0">
              <a:solidFill>
                <a:srgbClr val="0070C0"/>
              </a:solidFill>
            </a:endParaRPr>
          </a:p>
        </p:txBody>
      </p:sp>
    </p:spTree>
    <p:extLst>
      <p:ext uri="{BB962C8B-B14F-4D97-AF65-F5344CB8AC3E}">
        <p14:creationId xmlns:p14="http://schemas.microsoft.com/office/powerpoint/2010/main" val="1427291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p:txBody>
          <a:bodyPr/>
          <a:lstStyle/>
          <a:p>
            <a:pPr eaLnBrk="1" hangingPunct="1"/>
            <a:r>
              <a:rPr lang="tr-TR" smtClean="0"/>
              <a:t>ORDER BY ile sıralama</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Eğer görüntülenecek olan kayıtların belirli bir sütuna göre sıralı olarak görüntülenmesi isteniyorsa ORDER BY kullanılır.</a:t>
            </a:r>
          </a:p>
          <a:p>
            <a:pPr eaLnBrk="1" fontAlgn="auto" hangingPunct="1">
              <a:spcAft>
                <a:spcPts val="0"/>
              </a:spcAft>
              <a:defRPr/>
            </a:pPr>
            <a:r>
              <a:rPr lang="tr-TR" dirty="0" smtClean="0"/>
              <a:t>Sıralama yukarıdan aşağıya doğru artan sırada olacaksa ASC, azalan sırada olacaksa DESC kullanılır. Varsayılan sıralama şekli artan olduğu için ASC yazılmasa bile artan sıralama kullanılmış olur.</a:t>
            </a:r>
          </a:p>
          <a:p>
            <a:pPr eaLnBrk="1" fontAlgn="auto" hangingPunct="1">
              <a:spcAft>
                <a:spcPts val="0"/>
              </a:spcAft>
              <a:defRPr/>
            </a:pPr>
            <a:r>
              <a:rPr lang="tr-TR" dirty="0" smtClean="0"/>
              <a:t>Aşağıdaki SQL cümlesi PERSONEL tablosundaki kayıtları maaşa göre azalan sırada gösterir:</a:t>
            </a:r>
          </a:p>
          <a:p>
            <a:pPr eaLnBrk="1" fontAlgn="auto" hangingPunct="1">
              <a:spcAft>
                <a:spcPts val="0"/>
              </a:spcAft>
              <a:buFont typeface="Arial" panose="020B0604020202020204" pitchFamily="34" charset="0"/>
              <a:buNone/>
              <a:defRPr/>
            </a:pPr>
            <a:r>
              <a:rPr lang="tr-TR" dirty="0" smtClean="0">
                <a:solidFill>
                  <a:srgbClr val="0070C0"/>
                </a:solidFill>
              </a:rPr>
              <a:t>	SELECT * FROM PERSONEL ORDER BY MAAS DESC</a:t>
            </a:r>
            <a:endParaRPr lang="tr-TR" dirty="0">
              <a:solidFill>
                <a:srgbClr val="0070C0"/>
              </a:solidFill>
            </a:endParaRPr>
          </a:p>
        </p:txBody>
      </p:sp>
    </p:spTree>
    <p:extLst>
      <p:ext uri="{BB962C8B-B14F-4D97-AF65-F5344CB8AC3E}">
        <p14:creationId xmlns:p14="http://schemas.microsoft.com/office/powerpoint/2010/main" val="231437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p:txBody>
          <a:bodyPr/>
          <a:lstStyle/>
          <a:p>
            <a:pPr eaLnBrk="1" hangingPunct="1"/>
            <a:r>
              <a:rPr lang="tr-TR" smtClean="0"/>
              <a:t>ORDER BY ile sıralama</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smtClean="0"/>
              <a:t>Eğer ORDER BY </a:t>
            </a:r>
            <a:r>
              <a:rPr lang="tr-TR"/>
              <a:t>sonrasında birden çok sütun adı </a:t>
            </a:r>
            <a:r>
              <a:rPr lang="tr-TR" smtClean="0"/>
              <a:t>yazılırsa, sıralama </a:t>
            </a:r>
            <a:r>
              <a:rPr lang="tr-TR"/>
              <a:t>önceliği sütunların yazılış </a:t>
            </a:r>
            <a:r>
              <a:rPr lang="tr-TR" smtClean="0"/>
              <a:t>sırasına göre yapılır.</a:t>
            </a:r>
          </a:p>
          <a:p>
            <a:pPr eaLnBrk="1" fontAlgn="auto" hangingPunct="1">
              <a:spcAft>
                <a:spcPts val="0"/>
              </a:spcAft>
              <a:defRPr/>
            </a:pPr>
            <a:r>
              <a:rPr lang="tr-TR" smtClean="0"/>
              <a:t>Aşağıdaki sorgu personel tablosundaki tüm kayıtları bölümlere göre artan sırada sıralayıp, her bölüme ait personelin maaşını da azalan sırada gösterir.</a:t>
            </a:r>
            <a:endParaRPr lang="tr-TR" dirty="0" smtClean="0"/>
          </a:p>
          <a:p>
            <a:pPr eaLnBrk="1" fontAlgn="auto" hangingPunct="1">
              <a:spcAft>
                <a:spcPts val="0"/>
              </a:spcAft>
              <a:buFont typeface="Arial" panose="020B0604020202020204" pitchFamily="34" charset="0"/>
              <a:buNone/>
              <a:defRPr/>
            </a:pPr>
            <a:r>
              <a:rPr lang="tr-TR" dirty="0" smtClean="0">
                <a:solidFill>
                  <a:srgbClr val="0070C0"/>
                </a:solidFill>
              </a:rPr>
              <a:t>	SELECT * FROM </a:t>
            </a:r>
            <a:r>
              <a:rPr lang="tr-TR" smtClean="0">
                <a:solidFill>
                  <a:srgbClr val="0070C0"/>
                </a:solidFill>
              </a:rPr>
              <a:t>PERSONEL </a:t>
            </a:r>
          </a:p>
          <a:p>
            <a:pPr eaLnBrk="1" fontAlgn="auto" hangingPunct="1">
              <a:spcAft>
                <a:spcPts val="0"/>
              </a:spcAft>
              <a:buFont typeface="Arial" panose="020B0604020202020204" pitchFamily="34" charset="0"/>
              <a:buNone/>
              <a:defRPr/>
            </a:pPr>
            <a:r>
              <a:rPr lang="tr-TR">
                <a:solidFill>
                  <a:srgbClr val="0070C0"/>
                </a:solidFill>
              </a:rPr>
              <a:t>	</a:t>
            </a:r>
            <a:r>
              <a:rPr lang="tr-TR" smtClean="0">
                <a:solidFill>
                  <a:srgbClr val="0070C0"/>
                </a:solidFill>
              </a:rPr>
              <a:t>ORDER BY BOLUM, MAAS </a:t>
            </a:r>
            <a:r>
              <a:rPr lang="tr-TR" dirty="0" smtClean="0">
                <a:solidFill>
                  <a:srgbClr val="0070C0"/>
                </a:solidFill>
              </a:rPr>
              <a:t>DESC</a:t>
            </a:r>
            <a:endParaRPr lang="tr-TR" dirty="0">
              <a:solidFill>
                <a:srgbClr val="0070C0"/>
              </a:solidFill>
            </a:endParaRPr>
          </a:p>
        </p:txBody>
      </p:sp>
    </p:spTree>
    <p:extLst>
      <p:ext uri="{BB962C8B-B14F-4D97-AF65-F5344CB8AC3E}">
        <p14:creationId xmlns:p14="http://schemas.microsoft.com/office/powerpoint/2010/main" val="1881780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p:txBody>
          <a:bodyPr/>
          <a:lstStyle/>
          <a:p>
            <a:pPr eaLnBrk="1" hangingPunct="1"/>
            <a:r>
              <a:rPr lang="tr-TR" smtClean="0"/>
              <a:t>SQL Fonksiyonları</a:t>
            </a:r>
          </a:p>
        </p:txBody>
      </p:sp>
      <p:sp>
        <p:nvSpPr>
          <p:cNvPr id="3" name="2 İçerik Yer Tutucusu"/>
          <p:cNvSpPr>
            <a:spLocks noGrp="1"/>
          </p:cNvSpPr>
          <p:nvPr>
            <p:ph idx="1"/>
          </p:nvPr>
        </p:nvSpPr>
        <p:spPr>
          <a:xfrm>
            <a:off x="457200" y="1600200"/>
            <a:ext cx="8229600" cy="4565104"/>
          </a:xfrm>
        </p:spPr>
        <p:txBody>
          <a:bodyPr rtlCol="0">
            <a:normAutofit/>
          </a:bodyPr>
          <a:lstStyle/>
          <a:p>
            <a:pPr eaLnBrk="1" fontAlgn="auto" hangingPunct="1">
              <a:spcAft>
                <a:spcPts val="0"/>
              </a:spcAft>
              <a:defRPr/>
            </a:pPr>
            <a:r>
              <a:rPr lang="tr-TR" dirty="0" smtClean="0"/>
              <a:t>Programlama dillerinde olduğu gibi, SQL’de </a:t>
            </a:r>
            <a:r>
              <a:rPr lang="tr-TR" smtClean="0"/>
              <a:t>de aritmetik işlemler, tarihsel işlemler, string işlemleri veya tip </a:t>
            </a:r>
            <a:r>
              <a:rPr lang="tr-TR" dirty="0" smtClean="0"/>
              <a:t>dönüşümü yapmak için hazır olarak sunulan fonksiyonlar mevcuttur.</a:t>
            </a:r>
          </a:p>
          <a:p>
            <a:pPr eaLnBrk="1" fontAlgn="auto" hangingPunct="1">
              <a:spcAft>
                <a:spcPts val="0"/>
              </a:spcAft>
              <a:defRPr/>
            </a:pPr>
            <a:r>
              <a:rPr lang="tr-TR" smtClean="0"/>
              <a:t>SUM</a:t>
            </a:r>
            <a:r>
              <a:rPr lang="tr-TR" dirty="0" smtClean="0"/>
              <a:t>, AVG, MIN</a:t>
            </a:r>
            <a:r>
              <a:rPr lang="tr-TR" smtClean="0"/>
              <a:t>, MAX ve COUNT gibi bazı fonksiyonlar birçok </a:t>
            </a:r>
            <a:r>
              <a:rPr lang="tr-TR" dirty="0" smtClean="0"/>
              <a:t>kayıt üzerinde işlem yapıp tek bir </a:t>
            </a:r>
            <a:r>
              <a:rPr lang="tr-TR" smtClean="0"/>
              <a:t>sonuç </a:t>
            </a:r>
            <a:r>
              <a:rPr lang="tr-TR"/>
              <a:t>üretirken, </a:t>
            </a:r>
            <a:r>
              <a:rPr lang="tr-TR" smtClean="0"/>
              <a:t>dönüşüm, string </a:t>
            </a:r>
            <a:r>
              <a:rPr lang="tr-TR"/>
              <a:t>ve </a:t>
            </a:r>
            <a:r>
              <a:rPr lang="tr-TR" smtClean="0"/>
              <a:t>tarih fonksiyonları ise üzerinde </a:t>
            </a:r>
            <a:r>
              <a:rPr lang="tr-TR" dirty="0" smtClean="0"/>
              <a:t>işlem yaptığı her kayıt için ayrı sonuç </a:t>
            </a:r>
            <a:r>
              <a:rPr lang="tr-TR" smtClean="0"/>
              <a:t>üretir.</a:t>
            </a:r>
          </a:p>
        </p:txBody>
      </p:sp>
    </p:spTree>
    <p:extLst>
      <p:ext uri="{BB962C8B-B14F-4D97-AF65-F5344CB8AC3E}">
        <p14:creationId xmlns:p14="http://schemas.microsoft.com/office/powerpoint/2010/main" val="1820471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Başlık"/>
          <p:cNvSpPr>
            <a:spLocks noGrp="1"/>
          </p:cNvSpPr>
          <p:nvPr>
            <p:ph type="title"/>
          </p:nvPr>
        </p:nvSpPr>
        <p:spPr/>
        <p:txBody>
          <a:bodyPr/>
          <a:lstStyle/>
          <a:p>
            <a:r>
              <a:rPr lang="tr-TR" smtClean="0"/>
              <a:t>COUNT</a:t>
            </a:r>
          </a:p>
        </p:txBody>
      </p:sp>
      <p:sp>
        <p:nvSpPr>
          <p:cNvPr id="28675" name="2 İçerik Yer Tutucusu"/>
          <p:cNvSpPr>
            <a:spLocks noGrp="1"/>
          </p:cNvSpPr>
          <p:nvPr>
            <p:ph idx="1"/>
          </p:nvPr>
        </p:nvSpPr>
        <p:spPr/>
        <p:txBody>
          <a:bodyPr/>
          <a:lstStyle/>
          <a:p>
            <a:r>
              <a:rPr lang="tr-TR" smtClean="0"/>
              <a:t>Sorgunun ürettiği satır sayısını döndürür.</a:t>
            </a:r>
          </a:p>
          <a:p>
            <a:r>
              <a:rPr lang="tr-TR" smtClean="0"/>
              <a:t>Aşağıdaki SQL cümlesi PERSONEL tablosundaki toplam kayıt sayısını döndürür:</a:t>
            </a:r>
          </a:p>
          <a:p>
            <a:pPr>
              <a:buFont typeface="Arial" panose="020B0604020202020204" pitchFamily="34" charset="0"/>
              <a:buNone/>
            </a:pPr>
            <a:r>
              <a:rPr lang="tr-TR" smtClean="0">
                <a:solidFill>
                  <a:srgbClr val="0070C0"/>
                </a:solidFill>
              </a:rPr>
              <a:t>	SELECT COUNT(*) FROM PERSONEL</a:t>
            </a:r>
          </a:p>
          <a:p>
            <a:r>
              <a:rPr lang="tr-TR" smtClean="0"/>
              <a:t>Eğer COUNT içinde * yerine belirli bir sütun ismi verilirse o sütundaki NULL olmayan değer sayısını döndürür:</a:t>
            </a:r>
          </a:p>
          <a:p>
            <a:pPr>
              <a:buFont typeface="Arial" panose="020B0604020202020204" pitchFamily="34" charset="0"/>
              <a:buNone/>
            </a:pPr>
            <a:r>
              <a:rPr lang="tr-TR" smtClean="0">
                <a:solidFill>
                  <a:srgbClr val="0070C0"/>
                </a:solidFill>
              </a:rPr>
              <a:t>	SELECT COUNT(ADRES) FROM OGRENCILER</a:t>
            </a:r>
          </a:p>
          <a:p>
            <a:endParaRPr lang="tr-TR" smtClean="0"/>
          </a:p>
        </p:txBody>
      </p:sp>
    </p:spTree>
    <p:extLst>
      <p:ext uri="{BB962C8B-B14F-4D97-AF65-F5344CB8AC3E}">
        <p14:creationId xmlns:p14="http://schemas.microsoft.com/office/powerpoint/2010/main" val="2315308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p:txBody>
          <a:bodyPr/>
          <a:lstStyle/>
          <a:p>
            <a:pPr eaLnBrk="1" hangingPunct="1"/>
            <a:r>
              <a:rPr lang="tr-TR" smtClean="0"/>
              <a:t>SUM ve AVG</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Belirli bir sütundaki sayısal verilerin toplanarak sonucun gösterilmesi istenirse SUM, aritmetik ortalamasının gösterilmesi istenirse AVG kullanılır.</a:t>
            </a:r>
          </a:p>
          <a:p>
            <a:pPr eaLnBrk="1" fontAlgn="auto" hangingPunct="1">
              <a:spcAft>
                <a:spcPts val="0"/>
              </a:spcAft>
              <a:defRPr/>
            </a:pPr>
            <a:r>
              <a:rPr lang="tr-TR" dirty="0" smtClean="0"/>
              <a:t>Aşağıdaki SQL cümlelerinden ilki tüm personelin maaşlarının toplamını, ikincisi ise maaşların aritmetik ortalamasını gösterir:</a:t>
            </a:r>
          </a:p>
          <a:p>
            <a:pPr marL="914400" lvl="1" indent="-514350" eaLnBrk="1" fontAlgn="auto" hangingPunct="1">
              <a:spcAft>
                <a:spcPts val="0"/>
              </a:spcAft>
              <a:buFont typeface="+mj-lt"/>
              <a:buAutoNum type="arabicPeriod"/>
              <a:defRPr/>
            </a:pPr>
            <a:r>
              <a:rPr lang="tr-TR" dirty="0" smtClean="0">
                <a:solidFill>
                  <a:srgbClr val="0070C0"/>
                </a:solidFill>
              </a:rPr>
              <a:t>SELECT </a:t>
            </a:r>
            <a:r>
              <a:rPr lang="tr-TR" dirty="0" smtClean="0">
                <a:solidFill>
                  <a:srgbClr val="00B050"/>
                </a:solidFill>
              </a:rPr>
              <a:t>SUM(MAAS)</a:t>
            </a:r>
            <a:r>
              <a:rPr lang="tr-TR" dirty="0" smtClean="0">
                <a:solidFill>
                  <a:srgbClr val="0070C0"/>
                </a:solidFill>
              </a:rPr>
              <a:t> </a:t>
            </a:r>
            <a:r>
              <a:rPr lang="tr-TR" dirty="0" smtClean="0">
                <a:solidFill>
                  <a:srgbClr val="FF0000"/>
                </a:solidFill>
              </a:rPr>
              <a:t>AS </a:t>
            </a:r>
            <a:r>
              <a:rPr lang="tr-TR" smtClean="0">
                <a:solidFill>
                  <a:srgbClr val="FF0000"/>
                </a:solidFill>
              </a:rPr>
              <a:t>TOPLAM_MAAS 	           </a:t>
            </a:r>
            <a:r>
              <a:rPr lang="tr-TR" smtClean="0">
                <a:solidFill>
                  <a:srgbClr val="0070C0"/>
                </a:solidFill>
              </a:rPr>
              <a:t>FROM</a:t>
            </a:r>
            <a:r>
              <a:rPr lang="tr-TR" smtClean="0">
                <a:solidFill>
                  <a:srgbClr val="FF0000"/>
                </a:solidFill>
              </a:rPr>
              <a:t> </a:t>
            </a:r>
            <a:r>
              <a:rPr lang="tr-TR" dirty="0" smtClean="0">
                <a:solidFill>
                  <a:srgbClr val="0070C0"/>
                </a:solidFill>
              </a:rPr>
              <a:t>PERSONEL </a:t>
            </a:r>
          </a:p>
          <a:p>
            <a:pPr marL="914400" lvl="1" indent="-514350" eaLnBrk="1" fontAlgn="auto" hangingPunct="1">
              <a:spcAft>
                <a:spcPts val="0"/>
              </a:spcAft>
              <a:buFont typeface="+mj-lt"/>
              <a:buAutoNum type="arabicPeriod"/>
              <a:defRPr/>
            </a:pPr>
            <a:r>
              <a:rPr lang="tr-TR" dirty="0" smtClean="0">
                <a:solidFill>
                  <a:srgbClr val="0070C0"/>
                </a:solidFill>
              </a:rPr>
              <a:t>SELECT </a:t>
            </a:r>
            <a:r>
              <a:rPr lang="tr-TR" dirty="0" smtClean="0">
                <a:solidFill>
                  <a:srgbClr val="00B050"/>
                </a:solidFill>
              </a:rPr>
              <a:t>AVG(MAAS) </a:t>
            </a:r>
            <a:r>
              <a:rPr lang="tr-TR" dirty="0" smtClean="0">
                <a:solidFill>
                  <a:srgbClr val="FF0000"/>
                </a:solidFill>
              </a:rPr>
              <a:t>AS [MAASLARIN ORTALAMASI] </a:t>
            </a:r>
            <a:r>
              <a:rPr lang="tr-TR" dirty="0" smtClean="0">
                <a:solidFill>
                  <a:srgbClr val="0070C0"/>
                </a:solidFill>
              </a:rPr>
              <a:t>FROM PERSONEL</a:t>
            </a:r>
          </a:p>
        </p:txBody>
      </p:sp>
      <p:sp>
        <p:nvSpPr>
          <p:cNvPr id="4" name="3 Dikdörtgen"/>
          <p:cNvSpPr/>
          <p:nvPr/>
        </p:nvSpPr>
        <p:spPr>
          <a:xfrm>
            <a:off x="4427538" y="5661025"/>
            <a:ext cx="4105275" cy="792163"/>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tr-TR" dirty="0"/>
              <a:t>NOT: _ karakteri yerine boşluk karakteri kullanılması istenirse [] içinde yazılmalıdır.</a:t>
            </a:r>
          </a:p>
        </p:txBody>
      </p:sp>
      <p:cxnSp>
        <p:nvCxnSpPr>
          <p:cNvPr id="6" name="5 Düz Ok Bağlayıcısı"/>
          <p:cNvCxnSpPr/>
          <p:nvPr/>
        </p:nvCxnSpPr>
        <p:spPr>
          <a:xfrm rot="5400000">
            <a:off x="5326062" y="5157788"/>
            <a:ext cx="1008063"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6 Düz Ok Bağlayıcısı"/>
          <p:cNvCxnSpPr/>
          <p:nvPr/>
        </p:nvCxnSpPr>
        <p:spPr>
          <a:xfrm rot="5400000">
            <a:off x="6195219" y="5504657"/>
            <a:ext cx="287337" cy="2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8 Düz Ok Bağlayıcısı"/>
          <p:cNvCxnSpPr/>
          <p:nvPr/>
        </p:nvCxnSpPr>
        <p:spPr>
          <a:xfrm rot="5400000">
            <a:off x="7993063" y="5481638"/>
            <a:ext cx="287337" cy="714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10 Düz Ok Bağlayıcısı"/>
          <p:cNvCxnSpPr/>
          <p:nvPr/>
        </p:nvCxnSpPr>
        <p:spPr>
          <a:xfrm rot="16200000" flipH="1">
            <a:off x="4572000" y="5445126"/>
            <a:ext cx="287337" cy="1444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335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p:txBody>
          <a:bodyPr/>
          <a:lstStyle/>
          <a:p>
            <a:pPr eaLnBrk="1" hangingPunct="1"/>
            <a:r>
              <a:rPr lang="tr-TR" smtClean="0"/>
              <a:t>MIN ve MAX</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Belirli bir sütundaki en büyük veriyi görüntülemek için MAX, en küçük veriyi görüntülemek için ise MIN fonksiyonları kullanılır.</a:t>
            </a:r>
          </a:p>
          <a:p>
            <a:pPr eaLnBrk="1" fontAlgn="auto" hangingPunct="1">
              <a:spcAft>
                <a:spcPts val="0"/>
              </a:spcAft>
              <a:defRPr/>
            </a:pPr>
            <a:r>
              <a:rPr lang="tr-TR" dirty="0" smtClean="0"/>
              <a:t>Aşağıdaki SQL cümlesi</a:t>
            </a:r>
            <a:r>
              <a:rPr lang="tr-TR" smtClean="0"/>
              <a:t>, "2013-2014" </a:t>
            </a:r>
            <a:r>
              <a:rPr lang="tr-TR" dirty="0" smtClean="0"/>
              <a:t>öğretim </a:t>
            </a:r>
            <a:r>
              <a:rPr lang="tr-TR" smtClean="0"/>
              <a:t>yılında "BİL118" </a:t>
            </a:r>
            <a:r>
              <a:rPr lang="tr-TR" dirty="0" smtClean="0"/>
              <a:t>dersinden en yüksek başarı notunu gösterir:</a:t>
            </a:r>
          </a:p>
          <a:p>
            <a:pPr lvl="1" eaLnBrk="1" fontAlgn="auto" hangingPunct="1">
              <a:spcAft>
                <a:spcPts val="0"/>
              </a:spcAft>
              <a:buFont typeface="Arial" panose="020B0604020202020204" pitchFamily="34" charset="0"/>
              <a:buNone/>
              <a:defRPr/>
            </a:pPr>
            <a:r>
              <a:rPr lang="tr-TR">
                <a:solidFill>
                  <a:srgbClr val="0070C0"/>
                </a:solidFill>
              </a:rPr>
              <a:t>SELECT </a:t>
            </a:r>
            <a:r>
              <a:rPr lang="tr-TR" smtClean="0">
                <a:solidFill>
                  <a:srgbClr val="00B050"/>
                </a:solidFill>
              </a:rPr>
              <a:t>MAX(VIZE </a:t>
            </a:r>
            <a:r>
              <a:rPr lang="tr-TR">
                <a:solidFill>
                  <a:srgbClr val="00B050"/>
                </a:solidFill>
              </a:rPr>
              <a:t>* 0.3 + </a:t>
            </a:r>
            <a:r>
              <a:rPr lang="tr-TR" smtClean="0">
                <a:solidFill>
                  <a:srgbClr val="00B050"/>
                </a:solidFill>
              </a:rPr>
              <a:t>FINAL </a:t>
            </a:r>
            <a:r>
              <a:rPr lang="tr-TR">
                <a:solidFill>
                  <a:srgbClr val="00B050"/>
                </a:solidFill>
              </a:rPr>
              <a:t>* </a:t>
            </a:r>
            <a:r>
              <a:rPr lang="tr-TR" smtClean="0">
                <a:solidFill>
                  <a:srgbClr val="00B050"/>
                </a:solidFill>
              </a:rPr>
              <a:t>0.7)</a:t>
            </a:r>
            <a:r>
              <a:rPr lang="tr-TR" smtClean="0">
                <a:solidFill>
                  <a:srgbClr val="FF0000"/>
                </a:solidFill>
              </a:rPr>
              <a:t> AS "Max BN"</a:t>
            </a:r>
          </a:p>
          <a:p>
            <a:pPr lvl="1" eaLnBrk="1" fontAlgn="auto" hangingPunct="1">
              <a:spcAft>
                <a:spcPts val="0"/>
              </a:spcAft>
              <a:buFont typeface="Arial" panose="020B0604020202020204" pitchFamily="34" charset="0"/>
              <a:buNone/>
              <a:defRPr/>
            </a:pPr>
            <a:r>
              <a:rPr lang="tr-TR" smtClean="0">
                <a:solidFill>
                  <a:srgbClr val="0070C0"/>
                </a:solidFill>
              </a:rPr>
              <a:t>FROM </a:t>
            </a:r>
            <a:r>
              <a:rPr lang="tr-TR">
                <a:solidFill>
                  <a:srgbClr val="0070C0"/>
                </a:solidFill>
              </a:rPr>
              <a:t>NOTLAR </a:t>
            </a:r>
          </a:p>
          <a:p>
            <a:pPr lvl="1" eaLnBrk="1" fontAlgn="auto" hangingPunct="1">
              <a:spcAft>
                <a:spcPts val="0"/>
              </a:spcAft>
              <a:buFont typeface="Arial" panose="020B0604020202020204" pitchFamily="34" charset="0"/>
              <a:buNone/>
              <a:defRPr/>
            </a:pPr>
            <a:r>
              <a:rPr lang="tr-TR">
                <a:solidFill>
                  <a:srgbClr val="0070C0"/>
                </a:solidFill>
              </a:rPr>
              <a:t>WHERE DERS = "BİL118" AND DERS_YILI = "2013-2014"</a:t>
            </a:r>
            <a:endParaRPr lang="tr-TR" dirty="0">
              <a:solidFill>
                <a:srgbClr val="0070C0"/>
              </a:solidFill>
            </a:endParaRPr>
          </a:p>
        </p:txBody>
      </p:sp>
    </p:spTree>
    <p:extLst>
      <p:ext uri="{BB962C8B-B14F-4D97-AF65-F5344CB8AC3E}">
        <p14:creationId xmlns:p14="http://schemas.microsoft.com/office/powerpoint/2010/main" val="1911215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Başlık"/>
          <p:cNvSpPr>
            <a:spLocks noGrp="1"/>
          </p:cNvSpPr>
          <p:nvPr>
            <p:ph type="title"/>
          </p:nvPr>
        </p:nvSpPr>
        <p:spPr/>
        <p:txBody>
          <a:bodyPr/>
          <a:lstStyle/>
          <a:p>
            <a:pPr eaLnBrk="1" hangingPunct="1"/>
            <a:r>
              <a:rPr lang="tr-TR" smtClean="0"/>
              <a:t>TOP</a:t>
            </a:r>
          </a:p>
        </p:txBody>
      </p:sp>
      <p:sp>
        <p:nvSpPr>
          <p:cNvPr id="3" name="2 İçerik Yer Tutucusu"/>
          <p:cNvSpPr>
            <a:spLocks noGrp="1"/>
          </p:cNvSpPr>
          <p:nvPr>
            <p:ph idx="1"/>
          </p:nvPr>
        </p:nvSpPr>
        <p:spPr>
          <a:xfrm>
            <a:off x="457200" y="1484313"/>
            <a:ext cx="8229600" cy="4781550"/>
          </a:xfrm>
        </p:spPr>
        <p:txBody>
          <a:bodyPr rtlCol="0">
            <a:normAutofit fontScale="92500"/>
          </a:bodyPr>
          <a:lstStyle/>
          <a:p>
            <a:pPr eaLnBrk="1" fontAlgn="auto" hangingPunct="1">
              <a:spcAft>
                <a:spcPts val="0"/>
              </a:spcAft>
              <a:defRPr/>
            </a:pPr>
            <a:r>
              <a:rPr lang="tr-TR" dirty="0" smtClean="0"/>
              <a:t>Önceki örnekte </a:t>
            </a:r>
            <a:r>
              <a:rPr lang="tr-TR" u="sng" dirty="0" smtClean="0"/>
              <a:t>en yüksek başarı notunu alan öğrencinin</a:t>
            </a:r>
            <a:r>
              <a:rPr lang="tr-TR" dirty="0" smtClean="0"/>
              <a:t> numarasını da göstermek istersek aşağıdaki kullanım hata verecektir:</a:t>
            </a:r>
          </a:p>
          <a:p>
            <a:pPr lvl="1" eaLnBrk="1" fontAlgn="auto" hangingPunct="1">
              <a:spcAft>
                <a:spcPts val="0"/>
              </a:spcAft>
              <a:buNone/>
              <a:defRPr/>
            </a:pPr>
            <a:r>
              <a:rPr lang="tr-TR" dirty="0">
                <a:solidFill>
                  <a:srgbClr val="0070C0"/>
                </a:solidFill>
              </a:rPr>
              <a:t>SELECT </a:t>
            </a:r>
            <a:r>
              <a:rPr lang="tr-TR" dirty="0" smtClean="0">
                <a:solidFill>
                  <a:srgbClr val="FF0000"/>
                </a:solidFill>
              </a:rPr>
              <a:t>OGRENCI,</a:t>
            </a:r>
            <a:r>
              <a:rPr lang="tr-TR" dirty="0" smtClean="0">
                <a:solidFill>
                  <a:srgbClr val="0070C0"/>
                </a:solidFill>
              </a:rPr>
              <a:t> MAX(VIZE </a:t>
            </a:r>
            <a:r>
              <a:rPr lang="tr-TR" dirty="0">
                <a:solidFill>
                  <a:srgbClr val="0070C0"/>
                </a:solidFill>
              </a:rPr>
              <a:t>* 0.3 + FINAL * 0.7) AS MAX_BN</a:t>
            </a:r>
          </a:p>
          <a:p>
            <a:pPr lvl="1" eaLnBrk="1" fontAlgn="auto" hangingPunct="1">
              <a:spcAft>
                <a:spcPts val="0"/>
              </a:spcAft>
              <a:buNone/>
              <a:defRPr/>
            </a:pPr>
            <a:r>
              <a:rPr lang="tr-TR" dirty="0">
                <a:solidFill>
                  <a:srgbClr val="0070C0"/>
                </a:solidFill>
              </a:rPr>
              <a:t>FROM NOTLAR </a:t>
            </a:r>
          </a:p>
          <a:p>
            <a:pPr lvl="1" eaLnBrk="1" fontAlgn="auto" hangingPunct="1">
              <a:spcAft>
                <a:spcPts val="0"/>
              </a:spcAft>
              <a:buNone/>
              <a:defRPr/>
            </a:pPr>
            <a:r>
              <a:rPr lang="tr-TR" dirty="0">
                <a:solidFill>
                  <a:srgbClr val="0070C0"/>
                </a:solidFill>
              </a:rPr>
              <a:t>WHERE DERS = "BİL118" AND DERS_YILI = "2013-2014"</a:t>
            </a:r>
          </a:p>
          <a:p>
            <a:pPr eaLnBrk="1" fontAlgn="auto" hangingPunct="1">
              <a:spcAft>
                <a:spcPts val="0"/>
              </a:spcAft>
              <a:defRPr/>
            </a:pPr>
            <a:r>
              <a:rPr lang="tr-TR" dirty="0" smtClean="0"/>
              <a:t>SELECT sonrasında “TOP n” kullanımı en üstteki n kaydı gösterir. Örneğimizde başarı notuna göre azalan sıralama yapıp en üstteki kaydı almak için “TOP 1” deyimini kullanmak en uygun çözümdür:</a:t>
            </a:r>
          </a:p>
          <a:p>
            <a:pPr lvl="1" eaLnBrk="1" fontAlgn="auto" hangingPunct="1">
              <a:spcAft>
                <a:spcPts val="0"/>
              </a:spcAft>
              <a:buFont typeface="Arial" panose="020B0604020202020204" pitchFamily="34" charset="0"/>
              <a:buNone/>
              <a:defRPr/>
            </a:pPr>
            <a:r>
              <a:rPr lang="tr-TR" dirty="0" smtClean="0">
                <a:solidFill>
                  <a:srgbClr val="0070C0"/>
                </a:solidFill>
              </a:rPr>
              <a:t>SELECT </a:t>
            </a:r>
            <a:r>
              <a:rPr lang="tr-TR" dirty="0" smtClean="0">
                <a:solidFill>
                  <a:srgbClr val="00B050"/>
                </a:solidFill>
              </a:rPr>
              <a:t>TOP 1 </a:t>
            </a:r>
            <a:r>
              <a:rPr lang="tr-TR" dirty="0" smtClean="0">
                <a:solidFill>
                  <a:srgbClr val="0070C0"/>
                </a:solidFill>
              </a:rPr>
              <a:t>OGRENCI, VIZE*0.3 + FINAL*0.7 AS Başarı_Notu</a:t>
            </a:r>
          </a:p>
          <a:p>
            <a:pPr lvl="1" eaLnBrk="1" fontAlgn="auto" hangingPunct="1">
              <a:spcAft>
                <a:spcPts val="0"/>
              </a:spcAft>
              <a:buFont typeface="Arial" panose="020B0604020202020204" pitchFamily="34" charset="0"/>
              <a:buNone/>
              <a:defRPr/>
            </a:pPr>
            <a:r>
              <a:rPr lang="tr-TR" dirty="0" smtClean="0">
                <a:solidFill>
                  <a:srgbClr val="0070C0"/>
                </a:solidFill>
              </a:rPr>
              <a:t>FROM NOTLAR </a:t>
            </a:r>
          </a:p>
          <a:p>
            <a:pPr lvl="1" eaLnBrk="1" fontAlgn="auto" hangingPunct="1">
              <a:spcAft>
                <a:spcPts val="0"/>
              </a:spcAft>
              <a:buFont typeface="Arial" panose="020B0604020202020204" pitchFamily="34" charset="0"/>
              <a:buNone/>
              <a:defRPr/>
            </a:pPr>
            <a:r>
              <a:rPr lang="tr-TR" dirty="0" smtClean="0">
                <a:solidFill>
                  <a:srgbClr val="0070C0"/>
                </a:solidFill>
              </a:rPr>
              <a:t>WHERE DERS = “BM 316” AND DERS_YILI = “2009-2010” </a:t>
            </a:r>
          </a:p>
          <a:p>
            <a:pPr lvl="1" eaLnBrk="1" fontAlgn="auto" hangingPunct="1">
              <a:spcAft>
                <a:spcPts val="0"/>
              </a:spcAft>
              <a:buFont typeface="Arial" panose="020B0604020202020204" pitchFamily="34" charset="0"/>
              <a:buNone/>
              <a:defRPr/>
            </a:pPr>
            <a:r>
              <a:rPr lang="tr-TR" dirty="0" smtClean="0">
                <a:solidFill>
                  <a:srgbClr val="0070C0"/>
                </a:solidFill>
              </a:rPr>
              <a:t>ORDER BY </a:t>
            </a:r>
            <a:r>
              <a:rPr lang="tr-TR" dirty="0" smtClean="0">
                <a:solidFill>
                  <a:srgbClr val="FF0000"/>
                </a:solidFill>
              </a:rPr>
              <a:t>VIZE*0.3 + FINAL*0.7 DESC</a:t>
            </a:r>
          </a:p>
          <a:p>
            <a:pPr eaLnBrk="1" fontAlgn="auto" hangingPunct="1">
              <a:spcAft>
                <a:spcPts val="0"/>
              </a:spcAft>
              <a:buFont typeface="Arial" panose="020B0604020202020204" pitchFamily="34" charset="0"/>
              <a:buNone/>
              <a:defRPr/>
            </a:pPr>
            <a:endParaRPr lang="tr-TR" dirty="0"/>
          </a:p>
        </p:txBody>
      </p:sp>
      <p:sp>
        <p:nvSpPr>
          <p:cNvPr id="4" name="3 Dikdörtgen"/>
          <p:cNvSpPr/>
          <p:nvPr/>
        </p:nvSpPr>
        <p:spPr>
          <a:xfrm>
            <a:off x="5363963" y="6073403"/>
            <a:ext cx="3672533" cy="667965"/>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tr-TR" i="1" dirty="0">
                <a:solidFill>
                  <a:schemeClr val="tx1"/>
                </a:solidFill>
              </a:rPr>
              <a:t>NOT: Bu ifade yerine takma ismi olan Başarı_Notu kullanılması hata verir</a:t>
            </a:r>
          </a:p>
        </p:txBody>
      </p:sp>
      <p:sp>
        <p:nvSpPr>
          <p:cNvPr id="14" name="13 Dikdörtgen"/>
          <p:cNvSpPr/>
          <p:nvPr/>
        </p:nvSpPr>
        <p:spPr>
          <a:xfrm>
            <a:off x="2088000" y="5785403"/>
            <a:ext cx="2339984" cy="28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cxnSp>
        <p:nvCxnSpPr>
          <p:cNvPr id="16" name="15 Düz Ok Bağlayıcısı"/>
          <p:cNvCxnSpPr>
            <a:endCxn id="4" idx="1"/>
          </p:cNvCxnSpPr>
          <p:nvPr/>
        </p:nvCxnSpPr>
        <p:spPr>
          <a:xfrm>
            <a:off x="4427984" y="6073403"/>
            <a:ext cx="935979" cy="333983"/>
          </a:xfrm>
          <a:prstGeom prst="straightConnector1">
            <a:avLst/>
          </a:prstGeom>
          <a:ln w="381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Düz Bağlayıcı 5"/>
          <p:cNvCxnSpPr/>
          <p:nvPr/>
        </p:nvCxnSpPr>
        <p:spPr>
          <a:xfrm flipV="1">
            <a:off x="1907704" y="2492896"/>
            <a:ext cx="1008112" cy="216024"/>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60393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Başlık"/>
          <p:cNvSpPr>
            <a:spLocks noGrp="1"/>
          </p:cNvSpPr>
          <p:nvPr>
            <p:ph type="title"/>
          </p:nvPr>
        </p:nvSpPr>
        <p:spPr/>
        <p:txBody>
          <a:bodyPr/>
          <a:lstStyle/>
          <a:p>
            <a:pPr eaLnBrk="1" hangingPunct="1"/>
            <a:r>
              <a:rPr lang="tr-TR" smtClean="0"/>
              <a:t>GROUP BY</a:t>
            </a:r>
          </a:p>
        </p:txBody>
      </p:sp>
      <p:sp>
        <p:nvSpPr>
          <p:cNvPr id="33795" name="2 İçerik Yer Tutucusu"/>
          <p:cNvSpPr>
            <a:spLocks noGrp="1"/>
          </p:cNvSpPr>
          <p:nvPr>
            <p:ph idx="1"/>
          </p:nvPr>
        </p:nvSpPr>
        <p:spPr/>
        <p:txBody>
          <a:bodyPr/>
          <a:lstStyle/>
          <a:p>
            <a:pPr eaLnBrk="1" hangingPunct="1"/>
            <a:r>
              <a:rPr lang="tr-TR" dirty="0" smtClean="0"/>
              <a:t>SUM, AVG, MIN, MAX ve COUNT fonksiyon-</a:t>
            </a:r>
            <a:r>
              <a:rPr lang="tr-TR" dirty="0" err="1" smtClean="0"/>
              <a:t>larının</a:t>
            </a:r>
            <a:r>
              <a:rPr lang="tr-TR" dirty="0" smtClean="0"/>
              <a:t> tablonun tamamı için değil de, belirli bir sütuna göre gruplandırılarak çalıştırılması GROUP BY deyimi ile sağlanabilir.</a:t>
            </a:r>
          </a:p>
          <a:p>
            <a:pPr eaLnBrk="1" hangingPunct="1"/>
            <a:r>
              <a:rPr lang="tr-TR" dirty="0" smtClean="0"/>
              <a:t>Aşağıdaki SQL cümlesi personelin ortalama maaşlarını her bölüm için ayrı ayrı listeler:</a:t>
            </a:r>
          </a:p>
          <a:p>
            <a:pPr eaLnBrk="1" hangingPunct="1">
              <a:spcBef>
                <a:spcPts val="0"/>
              </a:spcBef>
              <a:buFont typeface="Arial" panose="020B0604020202020204" pitchFamily="34" charset="0"/>
              <a:buNone/>
            </a:pPr>
            <a:r>
              <a:rPr lang="tr-TR" dirty="0" smtClean="0">
                <a:solidFill>
                  <a:srgbClr val="0070C0"/>
                </a:solidFill>
              </a:rPr>
              <a:t>	SELECT BOLUM, AVG(MAAS) </a:t>
            </a:r>
          </a:p>
          <a:p>
            <a:pPr eaLnBrk="1" hangingPunct="1">
              <a:spcBef>
                <a:spcPts val="0"/>
              </a:spcBef>
              <a:buFont typeface="Arial" panose="020B0604020202020204" pitchFamily="34" charset="0"/>
              <a:buNone/>
            </a:pPr>
            <a:r>
              <a:rPr lang="tr-TR" dirty="0">
                <a:solidFill>
                  <a:srgbClr val="0070C0"/>
                </a:solidFill>
              </a:rPr>
              <a:t>	</a:t>
            </a:r>
            <a:r>
              <a:rPr lang="tr-TR" dirty="0" smtClean="0">
                <a:solidFill>
                  <a:srgbClr val="0070C0"/>
                </a:solidFill>
              </a:rPr>
              <a:t>FROM PERSONEL</a:t>
            </a:r>
          </a:p>
          <a:p>
            <a:pPr eaLnBrk="1" hangingPunct="1">
              <a:spcBef>
                <a:spcPts val="0"/>
              </a:spcBef>
              <a:buFont typeface="Arial" panose="020B0604020202020204" pitchFamily="34" charset="0"/>
              <a:buNone/>
            </a:pPr>
            <a:r>
              <a:rPr lang="tr-TR" dirty="0" smtClean="0">
                <a:solidFill>
                  <a:srgbClr val="0070C0"/>
                </a:solidFill>
              </a:rPr>
              <a:t>	</a:t>
            </a:r>
            <a:r>
              <a:rPr lang="tr-TR" dirty="0" smtClean="0">
                <a:solidFill>
                  <a:srgbClr val="00B050"/>
                </a:solidFill>
              </a:rPr>
              <a:t>GROUP BY </a:t>
            </a:r>
            <a:r>
              <a:rPr lang="tr-TR" dirty="0" smtClean="0">
                <a:solidFill>
                  <a:srgbClr val="0070C0"/>
                </a:solidFill>
              </a:rPr>
              <a:t>BOLUM</a:t>
            </a:r>
          </a:p>
        </p:txBody>
      </p:sp>
      <p:sp>
        <p:nvSpPr>
          <p:cNvPr id="11" name="3 Dikdörtgen"/>
          <p:cNvSpPr/>
          <p:nvPr/>
        </p:nvSpPr>
        <p:spPr>
          <a:xfrm>
            <a:off x="5292079" y="3573016"/>
            <a:ext cx="3744417" cy="2121099"/>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tr-TR" i="1">
                <a:solidFill>
                  <a:schemeClr val="tx1"/>
                </a:solidFill>
              </a:rPr>
              <a:t>SELECT sonrasında BOLUM yer almazsa görüntülenecek ortalama maaşların hangi bölüme ait olduğunun bilinemeyecek olması </a:t>
            </a:r>
            <a:r>
              <a:rPr lang="tr-TR" i="1" smtClean="0">
                <a:solidFill>
                  <a:schemeClr val="tx1"/>
                </a:solidFill>
              </a:rPr>
              <a:t>mantıksal </a:t>
            </a:r>
            <a:r>
              <a:rPr lang="tr-TR" i="1">
                <a:solidFill>
                  <a:schemeClr val="tx1"/>
                </a:solidFill>
              </a:rPr>
              <a:t>olarak </a:t>
            </a:r>
            <a:r>
              <a:rPr lang="tr-TR" i="1" smtClean="0">
                <a:solidFill>
                  <a:schemeClr val="tx1"/>
                </a:solidFill>
              </a:rPr>
              <a:t>hatadır</a:t>
            </a:r>
            <a:endParaRPr lang="tr-TR" i="1" dirty="0">
              <a:solidFill>
                <a:schemeClr val="tx1"/>
              </a:solidFill>
            </a:endParaRPr>
          </a:p>
        </p:txBody>
      </p:sp>
      <p:sp>
        <p:nvSpPr>
          <p:cNvPr id="15" name="Dikdörtgen 14"/>
          <p:cNvSpPr/>
          <p:nvPr/>
        </p:nvSpPr>
        <p:spPr>
          <a:xfrm>
            <a:off x="102175" y="5702459"/>
            <a:ext cx="8934321"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eaLnBrk="1" fontAlgn="auto" hangingPunct="1">
              <a:spcBef>
                <a:spcPts val="0"/>
              </a:spcBef>
              <a:spcAft>
                <a:spcPts val="0"/>
              </a:spcAft>
              <a:defRPr/>
            </a:pPr>
            <a:r>
              <a:rPr lang="tr-TR" i="1" smtClean="0"/>
              <a:t>GROUP </a:t>
            </a:r>
            <a:r>
              <a:rPr lang="tr-TR" i="1"/>
              <a:t>BY ifadesi silinirse veya sonrasında BOLUM yerine başka sütun yazılırsa sorgu </a:t>
            </a:r>
            <a:r>
              <a:rPr lang="tr-TR" i="1" smtClean="0"/>
              <a:t>çalışmaz. </a:t>
            </a:r>
            <a:r>
              <a:rPr lang="tr-TR" i="1" smtClean="0">
                <a:solidFill>
                  <a:srgbClr val="FF0000"/>
                </a:solidFill>
              </a:rPr>
              <a:t>Başka bir alana göre gruplandırılırsa, bölüm yanında neye göre maaş ortalaması yer alacak?</a:t>
            </a:r>
            <a:endParaRPr lang="tr-TR" i="1" dirty="0">
              <a:solidFill>
                <a:srgbClr val="FF0000"/>
              </a:solidFill>
            </a:endParaRPr>
          </a:p>
        </p:txBody>
      </p:sp>
    </p:spTree>
    <p:extLst>
      <p:ext uri="{BB962C8B-B14F-4D97-AF65-F5344CB8AC3E}">
        <p14:creationId xmlns:p14="http://schemas.microsoft.com/office/powerpoint/2010/main" val="207394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sv-SE" dirty="0"/>
              <a:t>Birden fazla sütuna göre gruplama</a:t>
            </a:r>
            <a:endParaRPr lang="tr-TR" dirty="0"/>
          </a:p>
        </p:txBody>
      </p:sp>
      <p:sp>
        <p:nvSpPr>
          <p:cNvPr id="15363" name="2 İçerik Yer Tutucusu"/>
          <p:cNvSpPr>
            <a:spLocks noGrp="1"/>
          </p:cNvSpPr>
          <p:nvPr>
            <p:ph sz="quarter" idx="1"/>
          </p:nvPr>
        </p:nvSpPr>
        <p:spPr/>
        <p:txBody>
          <a:bodyPr/>
          <a:lstStyle/>
          <a:p>
            <a:r>
              <a:rPr lang="tr-TR" dirty="0" smtClean="0"/>
              <a:t>GROUP BY ile bir sütuna göre gruplama yapılabildiği gibi, birden fazla sütun için de gruplama yapılabilir.</a:t>
            </a:r>
          </a:p>
          <a:p>
            <a:r>
              <a:rPr lang="tr-TR" dirty="0" smtClean="0"/>
              <a:t>Her bölüm içindeki farklı görevlere sahip personelin maaşlarının toplamlarını ayrı ayrı elde etmek için:</a:t>
            </a:r>
          </a:p>
          <a:p>
            <a:r>
              <a:rPr lang="tr-TR" dirty="0" smtClean="0"/>
              <a:t>	SELECT BOLUM, GOREV, SUM(MAAS) </a:t>
            </a:r>
          </a:p>
          <a:p>
            <a:r>
              <a:rPr lang="tr-TR" dirty="0" smtClean="0"/>
              <a:t>	FROM PERSONEL </a:t>
            </a:r>
          </a:p>
          <a:p>
            <a:r>
              <a:rPr lang="tr-TR" dirty="0" smtClean="0"/>
              <a:t>	GROUP BY BOLUM, GOREV;</a:t>
            </a:r>
          </a:p>
          <a:p>
            <a:endParaRPr lang="tr-TR" dirty="0" smtClean="0"/>
          </a:p>
        </p:txBody>
      </p:sp>
      <p:sp>
        <p:nvSpPr>
          <p:cNvPr id="4" name="3 Dikdörtgen"/>
          <p:cNvSpPr/>
          <p:nvPr/>
        </p:nvSpPr>
        <p:spPr>
          <a:xfrm>
            <a:off x="272842" y="6164830"/>
            <a:ext cx="8619638" cy="635099"/>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tr-TR" i="1"/>
              <a:t>Bu sorguda da hem SELECT hem de GROUP BY sonrasında aynı sütun ismleri yer almıştır. SELECT </a:t>
            </a:r>
            <a:r>
              <a:rPr lang="tr-TR" i="1" smtClean="0"/>
              <a:t>ifadesindeki fonksiyon hariç tüm sütun isimleri GROUP BY ifadesinde yer almalıdır.</a:t>
            </a:r>
            <a:endParaRPr lang="tr-TR" i="1" dirty="0"/>
          </a:p>
        </p:txBody>
      </p:sp>
    </p:spTree>
    <p:extLst>
      <p:ext uri="{BB962C8B-B14F-4D97-AF65-F5344CB8AC3E}">
        <p14:creationId xmlns:p14="http://schemas.microsoft.com/office/powerpoint/2010/main" val="22859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p:txBody>
          <a:bodyPr/>
          <a:lstStyle/>
          <a:p>
            <a:pPr eaLnBrk="1" hangingPunct="1"/>
            <a:r>
              <a:rPr lang="tr-TR" smtClean="0"/>
              <a:t>DML, DDL ve DCL</a:t>
            </a:r>
          </a:p>
        </p:txBody>
      </p:sp>
      <p:sp>
        <p:nvSpPr>
          <p:cNvPr id="3" name="2 İçerik Yer Tutucusu"/>
          <p:cNvSpPr>
            <a:spLocks noGrp="1"/>
          </p:cNvSpPr>
          <p:nvPr>
            <p:ph idx="1"/>
          </p:nvPr>
        </p:nvSpPr>
        <p:spPr>
          <a:xfrm>
            <a:off x="457200" y="1600200"/>
            <a:ext cx="8229600" cy="4781550"/>
          </a:xfrm>
        </p:spPr>
        <p:txBody>
          <a:bodyPr rtlCol="0">
            <a:normAutofit lnSpcReduction="10000"/>
          </a:bodyPr>
          <a:lstStyle/>
          <a:p>
            <a:pPr eaLnBrk="1" fontAlgn="auto" hangingPunct="1">
              <a:spcAft>
                <a:spcPts val="0"/>
              </a:spcAft>
              <a:defRPr/>
            </a:pPr>
            <a:r>
              <a:rPr lang="tr-TR" dirty="0" smtClean="0"/>
              <a:t>Sorgulama için sadece SELECT komutu kullanılsa da; SQL içinde başka komutlar da yer alır. Bu komutlar işlevlerine göre sınıflandırılmış ve başka alt-diller oluşturulmuştur:</a:t>
            </a:r>
          </a:p>
          <a:p>
            <a:pPr lvl="1" eaLnBrk="1" fontAlgn="auto" hangingPunct="1">
              <a:spcAft>
                <a:spcPts val="0"/>
              </a:spcAft>
              <a:defRPr/>
            </a:pPr>
            <a:r>
              <a:rPr lang="tr-TR" dirty="0" smtClean="0"/>
              <a:t>DML (Data </a:t>
            </a:r>
            <a:r>
              <a:rPr lang="tr-TR" dirty="0" err="1" smtClean="0"/>
              <a:t>Manipulation</a:t>
            </a:r>
            <a:r>
              <a:rPr lang="tr-TR" dirty="0" smtClean="0"/>
              <a:t> </a:t>
            </a:r>
            <a:r>
              <a:rPr lang="tr-TR" dirty="0" err="1" smtClean="0"/>
              <a:t>Language</a:t>
            </a:r>
            <a:r>
              <a:rPr lang="tr-TR" dirty="0" smtClean="0"/>
              <a:t>): Tablolara veri girmek için kullanılan INSERT, var olan veriyi güncellemek için kullanılan UPDATE ve veri silme için kullanılan DELETE komutlarını içerir.</a:t>
            </a:r>
          </a:p>
          <a:p>
            <a:pPr lvl="1" eaLnBrk="1" fontAlgn="auto" hangingPunct="1">
              <a:spcAft>
                <a:spcPts val="0"/>
              </a:spcAft>
              <a:defRPr/>
            </a:pPr>
            <a:r>
              <a:rPr lang="tr-TR" dirty="0" smtClean="0"/>
              <a:t>DDL (Data Definition Language): Veri tabanındaki nesneleri oluşturmak için kullanılan CREATE, yok etmek için kullanılan DROP ve nesne üzerinde değişiklik işlemleri için kullanılan ALTER komutlarını içerir.</a:t>
            </a:r>
          </a:p>
          <a:p>
            <a:pPr lvl="1" eaLnBrk="1" fontAlgn="auto" hangingPunct="1">
              <a:spcAft>
                <a:spcPts val="0"/>
              </a:spcAft>
              <a:defRPr/>
            </a:pPr>
            <a:r>
              <a:rPr lang="tr-TR" dirty="0" smtClean="0"/>
              <a:t>DCL (Data </a:t>
            </a:r>
            <a:r>
              <a:rPr lang="tr-TR" dirty="0" err="1" smtClean="0"/>
              <a:t>Control</a:t>
            </a:r>
            <a:r>
              <a:rPr lang="tr-TR" dirty="0" smtClean="0"/>
              <a:t> </a:t>
            </a:r>
            <a:r>
              <a:rPr lang="tr-TR" dirty="0" err="1" smtClean="0"/>
              <a:t>Language</a:t>
            </a:r>
            <a:r>
              <a:rPr lang="tr-TR" dirty="0" smtClean="0"/>
              <a:t>): Kullanıcılara yetki verme işlemlerinde kullanılan GRANT ve verilen yetkileri geri alma işlemleri için kullanılan REVOKE komutlarını içerir.</a:t>
            </a:r>
          </a:p>
          <a:p>
            <a:pPr eaLnBrk="1" fontAlgn="auto" hangingPunct="1">
              <a:spcAft>
                <a:spcPts val="0"/>
              </a:spcAft>
              <a:defRPr/>
            </a:pPr>
            <a:r>
              <a:rPr lang="tr-TR" dirty="0" smtClean="0"/>
              <a:t>NOT: DDL ve DCL komutlarından “</a:t>
            </a:r>
            <a:r>
              <a:rPr lang="tr-TR" dirty="0" err="1" smtClean="0"/>
              <a:t>Oracle</a:t>
            </a:r>
            <a:r>
              <a:rPr lang="tr-TR" dirty="0" smtClean="0"/>
              <a:t> Nesneleri” sunusunda bahsedilmiştir.</a:t>
            </a:r>
          </a:p>
        </p:txBody>
      </p:sp>
    </p:spTree>
    <p:extLst>
      <p:ext uri="{BB962C8B-B14F-4D97-AF65-F5344CB8AC3E}">
        <p14:creationId xmlns:p14="http://schemas.microsoft.com/office/powerpoint/2010/main" val="2582113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HAVING ile Grup Koşulu verme</a:t>
            </a:r>
          </a:p>
        </p:txBody>
      </p:sp>
      <p:sp>
        <p:nvSpPr>
          <p:cNvPr id="3" name="2 İçerik Yer Tutucusu"/>
          <p:cNvSpPr>
            <a:spLocks noGrp="1"/>
          </p:cNvSpPr>
          <p:nvPr>
            <p:ph sz="quarter" idx="1"/>
          </p:nvPr>
        </p:nvSpPr>
        <p:spPr/>
        <p:txBody>
          <a:bodyPr/>
          <a:lstStyle/>
          <a:p>
            <a:r>
              <a:rPr lang="tr-TR" dirty="0" smtClean="0"/>
              <a:t>Personeline ödenen maaşların ortalaması 4000'den fazla olan bölümlerin numarası ve yanında o bölüme ait en yüksek maaşı gösteren sorgu:</a:t>
            </a:r>
          </a:p>
          <a:p>
            <a:pPr lvl="1"/>
            <a:r>
              <a:rPr lang="en-US" dirty="0" smtClean="0"/>
              <a:t>SELECT BOLUM, </a:t>
            </a:r>
            <a:r>
              <a:rPr lang="tr-TR" dirty="0" smtClean="0"/>
              <a:t>MAX</a:t>
            </a:r>
            <a:r>
              <a:rPr lang="en-US" dirty="0" smtClean="0"/>
              <a:t>(MAAS) FROM PERSONEL </a:t>
            </a:r>
            <a:endParaRPr lang="tr-TR" dirty="0" smtClean="0"/>
          </a:p>
          <a:p>
            <a:pPr lvl="1"/>
            <a:r>
              <a:rPr lang="en-US" dirty="0" smtClean="0"/>
              <a:t>GROUP BY B</a:t>
            </a:r>
            <a:r>
              <a:rPr lang="tr-TR" dirty="0" smtClean="0"/>
              <a:t>OLU</a:t>
            </a:r>
            <a:r>
              <a:rPr lang="en-US" dirty="0" smtClean="0"/>
              <a:t>M HAVING AVG(</a:t>
            </a:r>
            <a:r>
              <a:rPr lang="tr-TR" dirty="0" smtClean="0"/>
              <a:t>MAAS</a:t>
            </a:r>
            <a:r>
              <a:rPr lang="en-US" dirty="0" smtClean="0"/>
              <a:t>)</a:t>
            </a:r>
            <a:r>
              <a:rPr lang="tr-TR" dirty="0" smtClean="0"/>
              <a:t> </a:t>
            </a:r>
            <a:r>
              <a:rPr lang="en-US" dirty="0" smtClean="0"/>
              <a:t>&gt;</a:t>
            </a:r>
            <a:r>
              <a:rPr lang="tr-TR" dirty="0" smtClean="0"/>
              <a:t> 4</a:t>
            </a:r>
            <a:r>
              <a:rPr lang="en-US" dirty="0" smtClean="0"/>
              <a:t>000;</a:t>
            </a:r>
          </a:p>
          <a:p>
            <a:r>
              <a:rPr lang="tr-TR" dirty="0" smtClean="0"/>
              <a:t>Eğer aşağıdaki gibi WHERE koşulu içinde ortalama fonksiyonu kullanılmaya çalışılırsa hata verecektir.</a:t>
            </a:r>
          </a:p>
          <a:p>
            <a:r>
              <a:rPr lang="en-US" dirty="0" smtClean="0"/>
              <a:t>SELECT BOLUM, </a:t>
            </a:r>
            <a:r>
              <a:rPr lang="tr-TR" dirty="0" smtClean="0"/>
              <a:t>MAX</a:t>
            </a:r>
            <a:r>
              <a:rPr lang="en-US" dirty="0" smtClean="0"/>
              <a:t>(MAAS) FROM PERSONEL </a:t>
            </a:r>
            <a:endParaRPr lang="tr-TR" dirty="0" smtClean="0"/>
          </a:p>
          <a:p>
            <a:pPr lvl="1"/>
            <a:r>
              <a:rPr lang="tr-TR" dirty="0" smtClean="0"/>
              <a:t>WHERE AVG(MAAS) &gt; 4000 GROUP BY BOLUM;</a:t>
            </a:r>
          </a:p>
          <a:p>
            <a:pPr lvl="1"/>
            <a:r>
              <a:rPr lang="tr-TR" dirty="0" smtClean="0"/>
              <a:t>WHERE koşulunda AVG(MAAS)&gt;4000 yerine MAAS&gt;4000 yazılsaydı sorgu çalışırdı. Fakat tüm tablodaki maaşı 4000'den fazla olan personeli dikkate alarak sonrasında gruplama yapacağı için HAVING kullanarak yazdığımız sorgu ile aynı sonucu vermeyecektir.</a:t>
            </a:r>
            <a:endParaRPr lang="tr-TR" dirty="0"/>
          </a:p>
        </p:txBody>
      </p:sp>
    </p:spTree>
    <p:extLst>
      <p:ext uri="{BB962C8B-B14F-4D97-AF65-F5344CB8AC3E}">
        <p14:creationId xmlns:p14="http://schemas.microsoft.com/office/powerpoint/2010/main" val="1016866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smtClean="0"/>
              <a:t>Örnek</a:t>
            </a:r>
            <a:endParaRPr lang="tr-TR" dirty="0"/>
          </a:p>
        </p:txBody>
      </p:sp>
      <p:sp>
        <p:nvSpPr>
          <p:cNvPr id="3" name="2 İçerik Yer Tutucusu"/>
          <p:cNvSpPr>
            <a:spLocks noGrp="1"/>
          </p:cNvSpPr>
          <p:nvPr>
            <p:ph sz="quarter" idx="1"/>
          </p:nvPr>
        </p:nvSpPr>
        <p:spPr>
          <a:xfrm>
            <a:off x="457200" y="1600200"/>
            <a:ext cx="8229600" cy="4873625"/>
          </a:xfrm>
        </p:spPr>
        <p:txBody>
          <a:bodyPr>
            <a:normAutofit lnSpcReduction="10000"/>
          </a:bodyPr>
          <a:lstStyle/>
          <a:p>
            <a:pPr eaLnBrk="1" fontAlgn="auto" hangingPunct="1">
              <a:spcAft>
                <a:spcPts val="0"/>
              </a:spcAft>
              <a:defRPr/>
            </a:pPr>
            <a:r>
              <a:rPr lang="tr-TR" smtClean="0"/>
              <a:t>Aşağıdaki sorgu neyi gösterir:</a:t>
            </a:r>
            <a:endParaRPr lang="tr-TR" dirty="0" smtClean="0"/>
          </a:p>
          <a:p>
            <a:pPr marL="363538" indent="0" eaLnBrk="1" fontAlgn="auto" hangingPunct="1">
              <a:spcAft>
                <a:spcPts val="0"/>
              </a:spcAft>
              <a:buFont typeface="Wingdings"/>
              <a:buNone/>
              <a:defRPr/>
            </a:pPr>
            <a:r>
              <a:rPr lang="tr-TR" sz="2800" smtClean="0">
                <a:solidFill>
                  <a:srgbClr val="0070C0"/>
                </a:solidFill>
              </a:rPr>
              <a:t>SELECT BOLUM, SUM(MAAS) AS TOPLAM_MAAS </a:t>
            </a:r>
          </a:p>
          <a:p>
            <a:pPr marL="363538" indent="0" eaLnBrk="1" fontAlgn="auto" hangingPunct="1">
              <a:spcAft>
                <a:spcPts val="0"/>
              </a:spcAft>
              <a:buFont typeface="Wingdings"/>
              <a:buNone/>
              <a:defRPr/>
            </a:pPr>
            <a:r>
              <a:rPr lang="tr-TR" sz="2800" smtClean="0">
                <a:solidFill>
                  <a:srgbClr val="0070C0"/>
                </a:solidFill>
              </a:rPr>
              <a:t>FROM </a:t>
            </a:r>
            <a:r>
              <a:rPr lang="tr-TR" sz="2800" dirty="0" smtClean="0">
                <a:solidFill>
                  <a:srgbClr val="0070C0"/>
                </a:solidFill>
              </a:rPr>
              <a:t>PERSONEL </a:t>
            </a:r>
            <a:r>
              <a:rPr lang="tr-TR" sz="2800" smtClean="0">
                <a:solidFill>
                  <a:srgbClr val="0070C0"/>
                </a:solidFill>
              </a:rPr>
              <a:t>WHERE GOREV &lt;&gt; ‘Müdür’ </a:t>
            </a:r>
          </a:p>
          <a:p>
            <a:pPr marL="363538" indent="0" eaLnBrk="1" fontAlgn="auto" hangingPunct="1">
              <a:spcAft>
                <a:spcPts val="0"/>
              </a:spcAft>
              <a:buFont typeface="Wingdings"/>
              <a:buNone/>
              <a:defRPr/>
            </a:pPr>
            <a:r>
              <a:rPr lang="tr-TR" sz="2800" smtClean="0">
                <a:solidFill>
                  <a:srgbClr val="0070C0"/>
                </a:solidFill>
              </a:rPr>
              <a:t>GROUP BY BOLUM HAVING SUM(MAAS) &gt; 50000 </a:t>
            </a:r>
          </a:p>
          <a:p>
            <a:pPr marL="363538" indent="0" eaLnBrk="1" fontAlgn="auto" hangingPunct="1">
              <a:spcAft>
                <a:spcPts val="0"/>
              </a:spcAft>
              <a:buFont typeface="Wingdings"/>
              <a:buNone/>
              <a:defRPr/>
            </a:pPr>
            <a:r>
              <a:rPr lang="tr-TR" sz="2800" smtClean="0">
                <a:solidFill>
                  <a:srgbClr val="0070C0"/>
                </a:solidFill>
              </a:rPr>
              <a:t>ORDER BY SUM(MAAS);</a:t>
            </a:r>
          </a:p>
          <a:p>
            <a:pPr marL="0" indent="-274320" eaLnBrk="1" fontAlgn="auto" hangingPunct="1">
              <a:spcAft>
                <a:spcPts val="0"/>
              </a:spcAft>
              <a:buNone/>
              <a:defRPr/>
            </a:pPr>
            <a:endParaRPr lang="tr-TR" sz="2000" smtClean="0"/>
          </a:p>
          <a:p>
            <a:pPr marL="363538" indent="0" eaLnBrk="1" fontAlgn="auto" hangingPunct="1">
              <a:spcAft>
                <a:spcPts val="0"/>
              </a:spcAft>
              <a:buNone/>
              <a:defRPr/>
            </a:pPr>
            <a:r>
              <a:rPr lang="tr-TR" sz="2800" smtClean="0">
                <a:solidFill>
                  <a:srgbClr val="FF0000"/>
                </a:solidFill>
              </a:rPr>
              <a:t>Müdür haricindeki personelinin toplam maaşları 50.000’den </a:t>
            </a:r>
            <a:r>
              <a:rPr lang="tr-TR" sz="2800">
                <a:solidFill>
                  <a:srgbClr val="FF0000"/>
                </a:solidFill>
              </a:rPr>
              <a:t>fazla </a:t>
            </a:r>
            <a:r>
              <a:rPr lang="tr-TR" sz="2800" smtClean="0">
                <a:solidFill>
                  <a:srgbClr val="FF0000"/>
                </a:solidFill>
              </a:rPr>
              <a:t>olan bölümleri seçer </a:t>
            </a:r>
            <a:r>
              <a:rPr lang="tr-TR" sz="2800">
                <a:solidFill>
                  <a:srgbClr val="FF0000"/>
                </a:solidFill>
              </a:rPr>
              <a:t>ve </a:t>
            </a:r>
            <a:r>
              <a:rPr lang="tr-TR" sz="2800" smtClean="0">
                <a:solidFill>
                  <a:srgbClr val="FF0000"/>
                </a:solidFill>
              </a:rPr>
              <a:t>hesaplanan toplam maaşlara göre artan sırada olacak şekilde bu bölümleri ve yanlarında toplam maaşları listeler.</a:t>
            </a:r>
            <a:endParaRPr lang="tr-TR" sz="2000" dirty="0">
              <a:solidFill>
                <a:srgbClr val="FF0000"/>
              </a:solidFill>
            </a:endParaRPr>
          </a:p>
        </p:txBody>
      </p:sp>
    </p:spTree>
    <p:extLst>
      <p:ext uri="{BB962C8B-B14F-4D97-AF65-F5344CB8AC3E}">
        <p14:creationId xmlns:p14="http://schemas.microsoft.com/office/powerpoint/2010/main" val="104710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Diğer Fonksiyonlar</a:t>
            </a:r>
            <a:endParaRPr lang="tr-TR"/>
          </a:p>
        </p:txBody>
      </p:sp>
      <p:sp>
        <p:nvSpPr>
          <p:cNvPr id="3" name="İçerik Yer Tutucusu 2"/>
          <p:cNvSpPr>
            <a:spLocks noGrp="1"/>
          </p:cNvSpPr>
          <p:nvPr>
            <p:ph idx="1"/>
          </p:nvPr>
        </p:nvSpPr>
        <p:spPr/>
        <p:txBody>
          <a:bodyPr>
            <a:normAutofit/>
          </a:bodyPr>
          <a:lstStyle/>
          <a:p>
            <a:r>
              <a:rPr lang="tr-TR" smtClean="0"/>
              <a:t>GROUP BY ile kullanılan fonksiyonlar (</a:t>
            </a:r>
            <a:r>
              <a:rPr lang="tr-TR"/>
              <a:t>SUM, AVG, MIN, MAX ve </a:t>
            </a:r>
            <a:r>
              <a:rPr lang="tr-TR" smtClean="0"/>
              <a:t>COUNT) tüm İVTYS'lerde aynı olsa da diğer fonksiyonlar farklılık gösterebilmektedir. </a:t>
            </a:r>
          </a:p>
          <a:p>
            <a:r>
              <a:rPr lang="tr-TR" smtClean="0"/>
              <a:t>Sonraki slaytlarda Access fonksiyonlarının sadece bir kısmına değinilecektir.</a:t>
            </a:r>
          </a:p>
          <a:p>
            <a:r>
              <a:rPr lang="tr-TR" smtClean="0"/>
              <a:t>Tüm Access, SQL Server ve Oracle fonksiyonları ile ilgili detaylı bilgiler aşağıdaki web adreslerinde yer almaktadır:</a:t>
            </a:r>
          </a:p>
          <a:p>
            <a:pPr lvl="1"/>
            <a:r>
              <a:rPr lang="tr-TR" smtClean="0">
                <a:hlinkClick r:id="rId2"/>
              </a:rPr>
              <a:t>http</a:t>
            </a:r>
            <a:r>
              <a:rPr lang="tr-TR">
                <a:hlinkClick r:id="rId2"/>
              </a:rPr>
              <a:t>://</a:t>
            </a:r>
            <a:r>
              <a:rPr lang="tr-TR" smtClean="0">
                <a:hlinkClick r:id="rId2"/>
              </a:rPr>
              <a:t>www.techonthenet.com/access/functions</a:t>
            </a:r>
            <a:endParaRPr lang="tr-TR" smtClean="0"/>
          </a:p>
          <a:p>
            <a:pPr lvl="1"/>
            <a:r>
              <a:rPr lang="tr-TR">
                <a:hlinkClick r:id="rId3"/>
              </a:rPr>
              <a:t>http://</a:t>
            </a:r>
            <a:r>
              <a:rPr lang="tr-TR" smtClean="0">
                <a:hlinkClick r:id="rId3"/>
              </a:rPr>
              <a:t>technet.microsoft.com/tr-tr/library/ms174318</a:t>
            </a:r>
            <a:r>
              <a:rPr lang="tr-TR" smtClean="0"/>
              <a:t> </a:t>
            </a:r>
            <a:endParaRPr lang="tr-TR"/>
          </a:p>
          <a:p>
            <a:pPr lvl="1"/>
            <a:r>
              <a:rPr lang="tr-TR" smtClean="0">
                <a:hlinkClick r:id="rId4"/>
              </a:rPr>
              <a:t>http</a:t>
            </a:r>
            <a:r>
              <a:rPr lang="tr-TR">
                <a:hlinkClick r:id="rId4"/>
              </a:rPr>
              <a:t>://</a:t>
            </a:r>
            <a:r>
              <a:rPr lang="tr-TR" smtClean="0">
                <a:hlinkClick r:id="rId4"/>
              </a:rPr>
              <a:t>psoug.org/reference/builtin_functions.html</a:t>
            </a:r>
            <a:r>
              <a:rPr lang="tr-TR" smtClean="0"/>
              <a:t> </a:t>
            </a:r>
            <a:endParaRPr lang="tr-TR"/>
          </a:p>
        </p:txBody>
      </p:sp>
    </p:spTree>
    <p:extLst>
      <p:ext uri="{BB962C8B-B14F-4D97-AF65-F5344CB8AC3E}">
        <p14:creationId xmlns:p14="http://schemas.microsoft.com/office/powerpoint/2010/main" val="3436290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Nümerik Fonksiyonlar</a:t>
            </a:r>
            <a:endParaRPr lang="tr-TR"/>
          </a:p>
        </p:txBody>
      </p:sp>
      <p:sp>
        <p:nvSpPr>
          <p:cNvPr id="3" name="İçerik Yer Tutucusu 2"/>
          <p:cNvSpPr>
            <a:spLocks noGrp="1"/>
          </p:cNvSpPr>
          <p:nvPr>
            <p:ph idx="1"/>
          </p:nvPr>
        </p:nvSpPr>
        <p:spPr/>
        <p:txBody>
          <a:bodyPr>
            <a:normAutofit/>
          </a:bodyPr>
          <a:lstStyle/>
          <a:p>
            <a:r>
              <a:rPr lang="tr-TR" smtClean="0">
                <a:solidFill>
                  <a:srgbClr val="0070C0"/>
                </a:solidFill>
              </a:rPr>
              <a:t>ROUND</a:t>
            </a:r>
            <a:r>
              <a:rPr lang="tr-TR">
                <a:solidFill>
                  <a:srgbClr val="0070C0"/>
                </a:solidFill>
              </a:rPr>
              <a:t>:</a:t>
            </a:r>
            <a:r>
              <a:rPr lang="tr-TR"/>
              <a:t> </a:t>
            </a:r>
            <a:r>
              <a:rPr lang="tr-TR" smtClean="0"/>
              <a:t>Ondalıklı sayıları tamsayıya veya verilen bir ondalık basamağa yuvarlamak için kullanılır.</a:t>
            </a:r>
          </a:p>
          <a:p>
            <a:pPr lvl="1"/>
            <a:r>
              <a:rPr lang="en-US" smtClean="0"/>
              <a:t>Round </a:t>
            </a:r>
            <a:r>
              <a:rPr lang="en-US"/>
              <a:t>(210.67, 1) </a:t>
            </a:r>
            <a:r>
              <a:rPr lang="tr-TR">
                <a:sym typeface="Symbol" panose="05050102010706020507" pitchFamily="18" charset="2"/>
              </a:rPr>
              <a:t> </a:t>
            </a:r>
            <a:r>
              <a:rPr lang="en-US" smtClean="0"/>
              <a:t>210.7 </a:t>
            </a:r>
            <a:endParaRPr lang="tr-TR" smtClean="0"/>
          </a:p>
          <a:p>
            <a:pPr lvl="1"/>
            <a:r>
              <a:rPr lang="en-US" smtClean="0"/>
              <a:t>Round </a:t>
            </a:r>
            <a:r>
              <a:rPr lang="en-US"/>
              <a:t>(210.67, 0) </a:t>
            </a:r>
            <a:r>
              <a:rPr lang="tr-TR" smtClean="0">
                <a:solidFill>
                  <a:srgbClr val="FF0000"/>
                </a:solidFill>
              </a:rPr>
              <a:t>veya</a:t>
            </a:r>
            <a:r>
              <a:rPr lang="tr-TR" smtClean="0">
                <a:solidFill>
                  <a:srgbClr val="C00000"/>
                </a:solidFill>
              </a:rPr>
              <a:t> </a:t>
            </a:r>
            <a:r>
              <a:rPr lang="en-US" smtClean="0"/>
              <a:t>Round </a:t>
            </a:r>
            <a:r>
              <a:rPr lang="en-US"/>
              <a:t>(210.67) </a:t>
            </a:r>
            <a:r>
              <a:rPr lang="tr-TR" smtClean="0">
                <a:sym typeface="Symbol" panose="05050102010706020507" pitchFamily="18" charset="2"/>
              </a:rPr>
              <a:t> </a:t>
            </a:r>
            <a:r>
              <a:rPr lang="en-US" smtClean="0"/>
              <a:t>211 </a:t>
            </a:r>
            <a:endParaRPr lang="tr-TR" smtClean="0"/>
          </a:p>
          <a:p>
            <a:r>
              <a:rPr lang="tr-TR" smtClean="0">
                <a:solidFill>
                  <a:srgbClr val="0070C0"/>
                </a:solidFill>
              </a:rPr>
              <a:t>FIX</a:t>
            </a:r>
            <a:r>
              <a:rPr lang="en-US" smtClean="0"/>
              <a:t> </a:t>
            </a:r>
            <a:r>
              <a:rPr lang="tr-TR" smtClean="0"/>
              <a:t>ve </a:t>
            </a:r>
            <a:r>
              <a:rPr lang="tr-TR" smtClean="0">
                <a:solidFill>
                  <a:srgbClr val="0070C0"/>
                </a:solidFill>
              </a:rPr>
              <a:t>INT:</a:t>
            </a:r>
            <a:r>
              <a:rPr lang="tr-TR" smtClean="0"/>
              <a:t> Her ikisi de ondalıklı sayının tam kısmını döndürür. Sadece negatif sayılarda farklı sonuç üretirler:</a:t>
            </a:r>
          </a:p>
          <a:p>
            <a:pPr lvl="1"/>
            <a:r>
              <a:rPr lang="tr-TR" smtClean="0"/>
              <a:t>Fix </a:t>
            </a:r>
            <a:r>
              <a:rPr lang="tr-TR"/>
              <a:t>(210.67) </a:t>
            </a:r>
            <a:r>
              <a:rPr lang="tr-TR">
                <a:sym typeface="Symbol" panose="05050102010706020507" pitchFamily="18" charset="2"/>
              </a:rPr>
              <a:t> </a:t>
            </a:r>
            <a:r>
              <a:rPr lang="tr-TR" smtClean="0"/>
              <a:t>210 </a:t>
            </a:r>
          </a:p>
          <a:p>
            <a:pPr lvl="1"/>
            <a:r>
              <a:rPr lang="tr-TR" smtClean="0"/>
              <a:t>Fix </a:t>
            </a:r>
            <a:r>
              <a:rPr lang="tr-TR"/>
              <a:t>(2.98) </a:t>
            </a:r>
            <a:r>
              <a:rPr lang="tr-TR">
                <a:sym typeface="Symbol" panose="05050102010706020507" pitchFamily="18" charset="2"/>
              </a:rPr>
              <a:t> </a:t>
            </a:r>
            <a:r>
              <a:rPr lang="tr-TR" smtClean="0"/>
              <a:t>2 </a:t>
            </a:r>
          </a:p>
          <a:p>
            <a:pPr lvl="1"/>
            <a:r>
              <a:rPr lang="tr-TR" smtClean="0"/>
              <a:t>Fix </a:t>
            </a:r>
            <a:r>
              <a:rPr lang="tr-TR"/>
              <a:t>(-2.98) </a:t>
            </a:r>
            <a:r>
              <a:rPr lang="tr-TR">
                <a:sym typeface="Symbol" panose="05050102010706020507" pitchFamily="18" charset="2"/>
              </a:rPr>
              <a:t> </a:t>
            </a:r>
            <a:r>
              <a:rPr lang="tr-TR" smtClean="0"/>
              <a:t>-2</a:t>
            </a:r>
          </a:p>
        </p:txBody>
      </p:sp>
      <p:sp>
        <p:nvSpPr>
          <p:cNvPr id="4" name="Dikdörtgen 3"/>
          <p:cNvSpPr/>
          <p:nvPr/>
        </p:nvSpPr>
        <p:spPr>
          <a:xfrm>
            <a:off x="3995936" y="4652719"/>
            <a:ext cx="3600400" cy="1369606"/>
          </a:xfrm>
          <a:prstGeom prst="rect">
            <a:avLst/>
          </a:prstGeom>
        </p:spPr>
        <p:txBody>
          <a:bodyPr wrap="square">
            <a:spAutoFit/>
          </a:bodyPr>
          <a:lstStyle/>
          <a:p>
            <a:pPr lvl="1">
              <a:spcBef>
                <a:spcPts val="300"/>
              </a:spcBef>
            </a:pPr>
            <a:r>
              <a:rPr lang="en-US" sz="2600">
                <a:latin typeface="+mn-lt"/>
              </a:rPr>
              <a:t>Int (210.67) </a:t>
            </a:r>
            <a:r>
              <a:rPr lang="tr-TR" sz="2600">
                <a:latin typeface="+mn-lt"/>
                <a:sym typeface="Symbol" panose="05050102010706020507" pitchFamily="18" charset="2"/>
              </a:rPr>
              <a:t> </a:t>
            </a:r>
            <a:r>
              <a:rPr lang="en-US" sz="2600">
                <a:latin typeface="+mn-lt"/>
              </a:rPr>
              <a:t>210 </a:t>
            </a:r>
            <a:endParaRPr lang="tr-TR" sz="2600">
              <a:latin typeface="+mn-lt"/>
            </a:endParaRPr>
          </a:p>
          <a:p>
            <a:pPr lvl="1">
              <a:spcBef>
                <a:spcPts val="300"/>
              </a:spcBef>
            </a:pPr>
            <a:r>
              <a:rPr lang="en-US" sz="2600">
                <a:latin typeface="+mn-lt"/>
              </a:rPr>
              <a:t>Int (2.98) </a:t>
            </a:r>
            <a:r>
              <a:rPr lang="tr-TR" sz="2600">
                <a:latin typeface="+mn-lt"/>
                <a:sym typeface="Symbol" panose="05050102010706020507" pitchFamily="18" charset="2"/>
              </a:rPr>
              <a:t> </a:t>
            </a:r>
            <a:r>
              <a:rPr lang="en-US" sz="2600">
                <a:latin typeface="+mn-lt"/>
              </a:rPr>
              <a:t>2 </a:t>
            </a:r>
            <a:endParaRPr lang="tr-TR" sz="2600">
              <a:latin typeface="+mn-lt"/>
            </a:endParaRPr>
          </a:p>
          <a:p>
            <a:pPr lvl="1">
              <a:spcBef>
                <a:spcPts val="300"/>
              </a:spcBef>
            </a:pPr>
            <a:r>
              <a:rPr lang="en-US" sz="2600">
                <a:latin typeface="+mn-lt"/>
              </a:rPr>
              <a:t>Int (-2.98) </a:t>
            </a:r>
            <a:r>
              <a:rPr lang="tr-TR" sz="2600">
                <a:latin typeface="+mn-lt"/>
                <a:sym typeface="Symbol" panose="05050102010706020507" pitchFamily="18" charset="2"/>
              </a:rPr>
              <a:t> </a:t>
            </a:r>
            <a:r>
              <a:rPr lang="en-US" sz="2600">
                <a:latin typeface="+mn-lt"/>
              </a:rPr>
              <a:t>-3</a:t>
            </a:r>
            <a:endParaRPr lang="tr-TR" sz="2600">
              <a:latin typeface="+mn-lt"/>
            </a:endParaRPr>
          </a:p>
        </p:txBody>
      </p:sp>
    </p:spTree>
    <p:extLst>
      <p:ext uri="{BB962C8B-B14F-4D97-AF65-F5344CB8AC3E}">
        <p14:creationId xmlns:p14="http://schemas.microsoft.com/office/powerpoint/2010/main" val="4269439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p:txBody>
          <a:bodyPr/>
          <a:lstStyle/>
          <a:p>
            <a:pPr eaLnBrk="1" hangingPunct="1"/>
            <a:r>
              <a:rPr lang="tr-TR" smtClean="0"/>
              <a:t>String Fonksiyonları</a:t>
            </a:r>
          </a:p>
        </p:txBody>
      </p:sp>
      <p:sp>
        <p:nvSpPr>
          <p:cNvPr id="3" name="2 İçerik Yer Tutucusu"/>
          <p:cNvSpPr>
            <a:spLocks noGrp="1"/>
          </p:cNvSpPr>
          <p:nvPr>
            <p:ph idx="1"/>
          </p:nvPr>
        </p:nvSpPr>
        <p:spPr/>
        <p:txBody>
          <a:bodyPr rtlCol="0">
            <a:normAutofit lnSpcReduction="10000"/>
          </a:bodyPr>
          <a:lstStyle/>
          <a:p>
            <a:pPr eaLnBrk="1" fontAlgn="auto" hangingPunct="1">
              <a:spcAft>
                <a:spcPts val="0"/>
              </a:spcAft>
              <a:defRPr/>
            </a:pPr>
            <a:r>
              <a:rPr lang="tr-TR" dirty="0" smtClean="0">
                <a:solidFill>
                  <a:srgbClr val="0070C0"/>
                </a:solidFill>
              </a:rPr>
              <a:t>LCASE: </a:t>
            </a:r>
            <a:r>
              <a:rPr lang="tr-TR" dirty="0" smtClean="0"/>
              <a:t>Tüm karakterleri küçük </a:t>
            </a:r>
            <a:r>
              <a:rPr lang="tr-TR" smtClean="0"/>
              <a:t>harfe dönüştürür (SQL Server, Oracle’da </a:t>
            </a:r>
            <a:r>
              <a:rPr lang="tr-TR" dirty="0" smtClean="0"/>
              <a:t>LOWER)</a:t>
            </a:r>
          </a:p>
          <a:p>
            <a:pPr eaLnBrk="1" fontAlgn="auto" hangingPunct="1">
              <a:spcAft>
                <a:spcPts val="0"/>
              </a:spcAft>
              <a:defRPr/>
            </a:pPr>
            <a:r>
              <a:rPr lang="tr-TR" dirty="0" smtClean="0">
                <a:solidFill>
                  <a:srgbClr val="0070C0"/>
                </a:solidFill>
              </a:rPr>
              <a:t>UCASE: </a:t>
            </a:r>
            <a:r>
              <a:rPr lang="tr-TR" dirty="0" smtClean="0"/>
              <a:t>Tüm karakterleri büyük </a:t>
            </a:r>
            <a:r>
              <a:rPr lang="tr-TR" smtClean="0"/>
              <a:t>harfe dönüştürür </a:t>
            </a:r>
            <a:r>
              <a:rPr lang="tr-TR"/>
              <a:t>(SQL </a:t>
            </a:r>
            <a:r>
              <a:rPr lang="tr-TR" smtClean="0"/>
              <a:t>Server, Oracle’da </a:t>
            </a:r>
            <a:r>
              <a:rPr lang="tr-TR" dirty="0" smtClean="0"/>
              <a:t>UPPER)</a:t>
            </a:r>
          </a:p>
          <a:p>
            <a:pPr eaLnBrk="1" fontAlgn="auto" hangingPunct="1">
              <a:spcAft>
                <a:spcPts val="0"/>
              </a:spcAft>
              <a:defRPr/>
            </a:pPr>
            <a:r>
              <a:rPr lang="tr-TR" smtClean="0">
                <a:solidFill>
                  <a:srgbClr val="0070C0"/>
                </a:solidFill>
              </a:rPr>
              <a:t>MID: </a:t>
            </a:r>
            <a:r>
              <a:rPr lang="tr-TR" smtClean="0"/>
              <a:t>Bir string'in m. pozisyonundan itibaren n karakterinden oluşan yeni bir string döndürür (SQL Server'da SUBSTRING, Oracle'da SUBSTR)</a:t>
            </a:r>
          </a:p>
          <a:p>
            <a:pPr eaLnBrk="1" fontAlgn="auto" hangingPunct="1">
              <a:spcAft>
                <a:spcPts val="0"/>
              </a:spcAft>
              <a:defRPr/>
            </a:pPr>
            <a:r>
              <a:rPr lang="tr-TR" smtClean="0">
                <a:solidFill>
                  <a:srgbClr val="0070C0"/>
                </a:solidFill>
              </a:rPr>
              <a:t>LEN</a:t>
            </a:r>
            <a:r>
              <a:rPr lang="tr-TR" dirty="0" smtClean="0">
                <a:solidFill>
                  <a:srgbClr val="0070C0"/>
                </a:solidFill>
              </a:rPr>
              <a:t>: </a:t>
            </a:r>
            <a:r>
              <a:rPr lang="tr-TR" dirty="0" smtClean="0"/>
              <a:t>Sütun yada ifade içindeki karakter sayısını döndürür (</a:t>
            </a:r>
            <a:r>
              <a:rPr lang="tr-TR" dirty="0" err="1" smtClean="0"/>
              <a:t>Oracle’da</a:t>
            </a:r>
            <a:r>
              <a:rPr lang="tr-TR" dirty="0" smtClean="0"/>
              <a:t> </a:t>
            </a:r>
            <a:r>
              <a:rPr lang="tr-TR" smtClean="0"/>
              <a:t>LENGTH)</a:t>
            </a:r>
          </a:p>
          <a:p>
            <a:pPr eaLnBrk="1" fontAlgn="auto" hangingPunct="1">
              <a:spcAft>
                <a:spcPts val="0"/>
              </a:spcAft>
              <a:defRPr/>
            </a:pPr>
            <a:r>
              <a:rPr lang="tr-TR" smtClean="0">
                <a:solidFill>
                  <a:srgbClr val="FF0000"/>
                </a:solidFill>
              </a:rPr>
              <a:t>Örn: </a:t>
            </a:r>
            <a:r>
              <a:rPr lang="tr-TR" smtClean="0"/>
              <a:t>AD'ın ilk harfinin yanına nokta ekleyip, SOYAD'ın tüm karakterlerini büyük harf olarak ISIM altında birleştirme:</a:t>
            </a:r>
          </a:p>
          <a:p>
            <a:pPr eaLnBrk="1" fontAlgn="auto" hangingPunct="1">
              <a:spcAft>
                <a:spcPts val="0"/>
              </a:spcAft>
              <a:buFont typeface="Arial" panose="020B0604020202020204" pitchFamily="34" charset="0"/>
              <a:buNone/>
              <a:defRPr/>
            </a:pPr>
            <a:r>
              <a:rPr lang="tr-TR" smtClean="0"/>
              <a:t>	</a:t>
            </a:r>
            <a:r>
              <a:rPr lang="tr-TR" smtClean="0">
                <a:solidFill>
                  <a:srgbClr val="0070C0"/>
                </a:solidFill>
              </a:rPr>
              <a:t>SELECT </a:t>
            </a:r>
            <a:r>
              <a:rPr lang="tr-TR" smtClean="0">
                <a:solidFill>
                  <a:srgbClr val="00B050"/>
                </a:solidFill>
              </a:rPr>
              <a:t>MID(AD,1,1)</a:t>
            </a:r>
            <a:r>
              <a:rPr lang="tr-TR" smtClean="0">
                <a:solidFill>
                  <a:srgbClr val="0070C0"/>
                </a:solidFill>
              </a:rPr>
              <a:t> &amp; '. ' &amp; </a:t>
            </a:r>
            <a:r>
              <a:rPr lang="tr-TR" smtClean="0">
                <a:solidFill>
                  <a:srgbClr val="00B050"/>
                </a:solidFill>
              </a:rPr>
              <a:t>UCASE(SOYAD) </a:t>
            </a:r>
            <a:r>
              <a:rPr lang="tr-TR" smtClean="0">
                <a:solidFill>
                  <a:srgbClr val="0070C0"/>
                </a:solidFill>
              </a:rPr>
              <a:t>AS ISIM </a:t>
            </a:r>
          </a:p>
          <a:p>
            <a:pPr eaLnBrk="1" fontAlgn="auto" hangingPunct="1">
              <a:spcAft>
                <a:spcPts val="0"/>
              </a:spcAft>
              <a:buFont typeface="Arial" panose="020B0604020202020204" pitchFamily="34" charset="0"/>
              <a:buNone/>
              <a:defRPr/>
            </a:pPr>
            <a:r>
              <a:rPr lang="tr-TR">
                <a:solidFill>
                  <a:srgbClr val="0070C0"/>
                </a:solidFill>
              </a:rPr>
              <a:t>	</a:t>
            </a:r>
            <a:r>
              <a:rPr lang="tr-TR" smtClean="0">
                <a:solidFill>
                  <a:srgbClr val="0070C0"/>
                </a:solidFill>
              </a:rPr>
              <a:t>FROM PERSONEL</a:t>
            </a:r>
            <a:endParaRPr lang="tr-TR" dirty="0" smtClean="0">
              <a:solidFill>
                <a:srgbClr val="0070C0"/>
              </a:solidFill>
            </a:endParaRPr>
          </a:p>
          <a:p>
            <a:pPr eaLnBrk="1" fontAlgn="auto" hangingPunct="1">
              <a:spcAft>
                <a:spcPts val="0"/>
              </a:spcAft>
              <a:defRPr/>
            </a:pPr>
            <a:endParaRPr lang="tr-TR" dirty="0"/>
          </a:p>
        </p:txBody>
      </p:sp>
    </p:spTree>
    <p:extLst>
      <p:ext uri="{BB962C8B-B14F-4D97-AF65-F5344CB8AC3E}">
        <p14:creationId xmlns:p14="http://schemas.microsoft.com/office/powerpoint/2010/main" val="6272100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p:txBody>
          <a:bodyPr/>
          <a:lstStyle/>
          <a:p>
            <a:pPr eaLnBrk="1" hangingPunct="1"/>
            <a:r>
              <a:rPr lang="tr-TR" smtClean="0"/>
              <a:t>Tarih Fonksiyonları</a:t>
            </a:r>
          </a:p>
        </p:txBody>
      </p:sp>
      <p:sp>
        <p:nvSpPr>
          <p:cNvPr id="29699" name="2 İçerik Yer Tutucusu"/>
          <p:cNvSpPr>
            <a:spLocks noGrp="1"/>
          </p:cNvSpPr>
          <p:nvPr>
            <p:ph idx="1"/>
          </p:nvPr>
        </p:nvSpPr>
        <p:spPr/>
        <p:txBody>
          <a:bodyPr>
            <a:normAutofit/>
          </a:bodyPr>
          <a:lstStyle/>
          <a:p>
            <a:pPr eaLnBrk="1" hangingPunct="1">
              <a:defRPr/>
            </a:pPr>
            <a:r>
              <a:rPr lang="tr-TR" dirty="0" smtClean="0">
                <a:solidFill>
                  <a:srgbClr val="0070C0"/>
                </a:solidFill>
              </a:rPr>
              <a:t>NOW: </a:t>
            </a:r>
            <a:r>
              <a:rPr lang="tr-TR" dirty="0" smtClean="0"/>
              <a:t>Sistem tarihini ve saatini döndürür.</a:t>
            </a:r>
          </a:p>
          <a:p>
            <a:pPr eaLnBrk="1" hangingPunct="1">
              <a:defRPr/>
            </a:pPr>
            <a:r>
              <a:rPr lang="tr-TR" dirty="0" smtClean="0">
                <a:solidFill>
                  <a:srgbClr val="0070C0"/>
                </a:solidFill>
              </a:rPr>
              <a:t>DATEDIFF: </a:t>
            </a:r>
            <a:r>
              <a:rPr lang="tr-TR" dirty="0" smtClean="0"/>
              <a:t>İki tarih arasındaki farkı verir.</a:t>
            </a:r>
          </a:p>
          <a:p>
            <a:pPr eaLnBrk="1" hangingPunct="1">
              <a:defRPr/>
            </a:pPr>
            <a:r>
              <a:rPr lang="tr-TR" dirty="0" smtClean="0">
                <a:solidFill>
                  <a:srgbClr val="0070C0"/>
                </a:solidFill>
              </a:rPr>
              <a:t>DATEADD: </a:t>
            </a:r>
            <a:r>
              <a:rPr lang="tr-TR" dirty="0" smtClean="0"/>
              <a:t>Aldığı tarihin üzerine aldığı değeri (gün, ay, yıl) ekleyerek yeni bir tarih değeri üretir.</a:t>
            </a:r>
          </a:p>
          <a:p>
            <a:pPr eaLnBrk="1" hangingPunct="1">
              <a:defRPr/>
            </a:pPr>
            <a:r>
              <a:rPr lang="tr-TR" dirty="0" smtClean="0">
                <a:solidFill>
                  <a:srgbClr val="0070C0"/>
                </a:solidFill>
              </a:rPr>
              <a:t>DAY: </a:t>
            </a:r>
            <a:r>
              <a:rPr lang="tr-TR" dirty="0" smtClean="0"/>
              <a:t>Aldığı tarihin gün kısmını döndürür.</a:t>
            </a:r>
          </a:p>
          <a:p>
            <a:pPr eaLnBrk="1" hangingPunct="1">
              <a:defRPr/>
            </a:pPr>
            <a:r>
              <a:rPr lang="tr-TR" dirty="0" smtClean="0">
                <a:solidFill>
                  <a:srgbClr val="0070C0"/>
                </a:solidFill>
              </a:rPr>
              <a:t>MONTH: </a:t>
            </a:r>
            <a:r>
              <a:rPr lang="tr-TR" dirty="0" smtClean="0"/>
              <a:t>Aldığı </a:t>
            </a:r>
            <a:r>
              <a:rPr lang="tr-TR" smtClean="0"/>
              <a:t>tarihin ay kısmını </a:t>
            </a:r>
            <a:r>
              <a:rPr lang="tr-TR" dirty="0" smtClean="0"/>
              <a:t>döndürür.</a:t>
            </a:r>
          </a:p>
          <a:p>
            <a:pPr eaLnBrk="1" hangingPunct="1">
              <a:defRPr/>
            </a:pPr>
            <a:r>
              <a:rPr lang="tr-TR" dirty="0" smtClean="0">
                <a:solidFill>
                  <a:srgbClr val="0070C0"/>
                </a:solidFill>
              </a:rPr>
              <a:t>YEAR: </a:t>
            </a:r>
            <a:r>
              <a:rPr lang="tr-TR" dirty="0" smtClean="0"/>
              <a:t>Aldığı </a:t>
            </a:r>
            <a:r>
              <a:rPr lang="tr-TR" smtClean="0"/>
              <a:t>tarihin yıl kısmını döndürür.</a:t>
            </a:r>
          </a:p>
          <a:p>
            <a:pPr eaLnBrk="1" hangingPunct="1">
              <a:defRPr/>
            </a:pPr>
            <a:r>
              <a:rPr lang="tr-TR" smtClean="0">
                <a:solidFill>
                  <a:srgbClr val="FF0000"/>
                </a:solidFill>
              </a:rPr>
              <a:t>Örn: </a:t>
            </a:r>
            <a:r>
              <a:rPr lang="tr-TR" smtClean="0"/>
              <a:t>1989 </a:t>
            </a:r>
            <a:r>
              <a:rPr lang="tr-TR"/>
              <a:t>doğumlu </a:t>
            </a:r>
            <a:r>
              <a:rPr lang="tr-TR" smtClean="0"/>
              <a:t>öğrenciler:</a:t>
            </a:r>
            <a:endParaRPr lang="tr-TR"/>
          </a:p>
          <a:p>
            <a:pPr marL="363538" indent="0" eaLnBrk="1" hangingPunct="1">
              <a:buNone/>
              <a:defRPr/>
            </a:pPr>
            <a:r>
              <a:rPr lang="tr-TR" smtClean="0">
                <a:solidFill>
                  <a:srgbClr val="0070C0"/>
                </a:solidFill>
              </a:rPr>
              <a:t>SELECT </a:t>
            </a:r>
            <a:r>
              <a:rPr lang="tr-TR">
                <a:solidFill>
                  <a:srgbClr val="0070C0"/>
                </a:solidFill>
              </a:rPr>
              <a:t>* FROM </a:t>
            </a:r>
            <a:r>
              <a:rPr lang="tr-TR" smtClean="0">
                <a:solidFill>
                  <a:srgbClr val="0070C0"/>
                </a:solidFill>
              </a:rPr>
              <a:t>OGRENCILER</a:t>
            </a:r>
          </a:p>
          <a:p>
            <a:pPr marL="363538" indent="0" eaLnBrk="1" hangingPunct="1">
              <a:buNone/>
              <a:defRPr/>
            </a:pPr>
            <a:r>
              <a:rPr lang="tr-TR" smtClean="0">
                <a:solidFill>
                  <a:srgbClr val="0070C0"/>
                </a:solidFill>
              </a:rPr>
              <a:t>WHERE </a:t>
            </a:r>
            <a:r>
              <a:rPr lang="tr-TR">
                <a:solidFill>
                  <a:srgbClr val="0070C0"/>
                </a:solidFill>
              </a:rPr>
              <a:t>YEAR(DOGUM_TARIHI) = 1989</a:t>
            </a:r>
            <a:endParaRPr lang="tr-TR"/>
          </a:p>
          <a:p>
            <a:pPr eaLnBrk="1" hangingPunct="1">
              <a:defRPr/>
            </a:pPr>
            <a:endParaRPr lang="tr-TR" smtClean="0"/>
          </a:p>
        </p:txBody>
      </p:sp>
    </p:spTree>
    <p:extLst>
      <p:ext uri="{BB962C8B-B14F-4D97-AF65-F5344CB8AC3E}">
        <p14:creationId xmlns:p14="http://schemas.microsoft.com/office/powerpoint/2010/main" val="2706666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Başlık"/>
          <p:cNvSpPr>
            <a:spLocks noGrp="1"/>
          </p:cNvSpPr>
          <p:nvPr>
            <p:ph type="title"/>
          </p:nvPr>
        </p:nvSpPr>
        <p:spPr/>
        <p:txBody>
          <a:bodyPr/>
          <a:lstStyle/>
          <a:p>
            <a:r>
              <a:rPr lang="tr-TR" smtClean="0"/>
              <a:t>Dönüşüm Fonksiyonları</a:t>
            </a:r>
          </a:p>
        </p:txBody>
      </p:sp>
      <p:sp>
        <p:nvSpPr>
          <p:cNvPr id="28675" name="2 İçerik Yer Tutucusu"/>
          <p:cNvSpPr>
            <a:spLocks noGrp="1"/>
          </p:cNvSpPr>
          <p:nvPr>
            <p:ph idx="1"/>
          </p:nvPr>
        </p:nvSpPr>
        <p:spPr/>
        <p:txBody>
          <a:bodyPr>
            <a:normAutofit/>
          </a:bodyPr>
          <a:lstStyle/>
          <a:p>
            <a:pPr>
              <a:defRPr/>
            </a:pPr>
            <a:r>
              <a:rPr lang="tr-TR" dirty="0" smtClean="0"/>
              <a:t>Access’te </a:t>
            </a:r>
            <a:r>
              <a:rPr lang="tr-TR" smtClean="0"/>
              <a:t>tip dönüşüm fonksiyonları "C" ile başlar ve dönüştürülecek olan veri türü ile devam eder:</a:t>
            </a:r>
            <a:endParaRPr lang="tr-TR" dirty="0" smtClean="0"/>
          </a:p>
          <a:p>
            <a:pPr>
              <a:buFont typeface="Arial" panose="020B0604020202020204" pitchFamily="34" charset="0"/>
              <a:buNone/>
              <a:defRPr/>
            </a:pPr>
            <a:r>
              <a:rPr lang="tr-TR" smtClean="0"/>
              <a:t>		</a:t>
            </a:r>
            <a:r>
              <a:rPr lang="tr-TR" smtClean="0">
                <a:solidFill>
                  <a:schemeClr val="accent1"/>
                </a:solidFill>
              </a:rPr>
              <a:t>CBool </a:t>
            </a:r>
            <a:r>
              <a:rPr lang="tr-TR" dirty="0" smtClean="0">
                <a:solidFill>
                  <a:schemeClr val="accent1"/>
                </a:solidFill>
              </a:rPr>
              <a:t>	</a:t>
            </a:r>
            <a:r>
              <a:rPr lang="tr-TR" dirty="0" err="1" smtClean="0">
                <a:solidFill>
                  <a:schemeClr val="accent1"/>
                </a:solidFill>
              </a:rPr>
              <a:t>CDate</a:t>
            </a:r>
            <a:r>
              <a:rPr lang="tr-TR" dirty="0" smtClean="0">
                <a:solidFill>
                  <a:schemeClr val="accent1"/>
                </a:solidFill>
              </a:rPr>
              <a:t> 	</a:t>
            </a:r>
            <a:r>
              <a:rPr lang="tr-TR" dirty="0" err="1" smtClean="0">
                <a:solidFill>
                  <a:schemeClr val="accent1"/>
                </a:solidFill>
              </a:rPr>
              <a:t>CInt</a:t>
            </a:r>
            <a:r>
              <a:rPr lang="tr-TR" dirty="0" smtClean="0">
                <a:solidFill>
                  <a:schemeClr val="accent1"/>
                </a:solidFill>
              </a:rPr>
              <a:t> 	</a:t>
            </a:r>
            <a:r>
              <a:rPr lang="tr-TR" smtClean="0">
                <a:solidFill>
                  <a:schemeClr val="accent1"/>
                </a:solidFill>
              </a:rPr>
              <a:t>	CStr</a:t>
            </a:r>
            <a:endParaRPr lang="tr-TR" dirty="0" smtClean="0">
              <a:solidFill>
                <a:schemeClr val="accent1"/>
              </a:solidFill>
            </a:endParaRPr>
          </a:p>
          <a:p>
            <a:pPr>
              <a:buFont typeface="Arial" panose="020B0604020202020204" pitchFamily="34" charset="0"/>
              <a:buNone/>
              <a:defRPr/>
            </a:pPr>
            <a:r>
              <a:rPr lang="tr-TR" smtClean="0">
                <a:solidFill>
                  <a:schemeClr val="accent1"/>
                </a:solidFill>
              </a:rPr>
              <a:t>		CCur 	</a:t>
            </a:r>
            <a:r>
              <a:rPr lang="tr-TR" dirty="0" smtClean="0">
                <a:solidFill>
                  <a:schemeClr val="accent1"/>
                </a:solidFill>
              </a:rPr>
              <a:t>	</a:t>
            </a:r>
            <a:r>
              <a:rPr lang="tr-TR" dirty="0" err="1" smtClean="0">
                <a:solidFill>
                  <a:schemeClr val="accent1"/>
                </a:solidFill>
              </a:rPr>
              <a:t>CDec</a:t>
            </a:r>
            <a:r>
              <a:rPr lang="tr-TR" dirty="0" smtClean="0">
                <a:solidFill>
                  <a:schemeClr val="accent1"/>
                </a:solidFill>
              </a:rPr>
              <a:t> </a:t>
            </a:r>
            <a:r>
              <a:rPr lang="tr-TR" smtClean="0">
                <a:solidFill>
                  <a:schemeClr val="accent1"/>
                </a:solidFill>
              </a:rPr>
              <a:t>		CSng		…</a:t>
            </a:r>
            <a:endParaRPr lang="tr-TR" dirty="0" smtClean="0">
              <a:solidFill>
                <a:schemeClr val="accent1"/>
              </a:solidFill>
            </a:endParaRPr>
          </a:p>
          <a:p>
            <a:pPr>
              <a:defRPr/>
            </a:pPr>
            <a:r>
              <a:rPr lang="tr-TR" err="1" smtClean="0"/>
              <a:t>Oracle’da</a:t>
            </a:r>
            <a:r>
              <a:rPr lang="tr-TR" smtClean="0"/>
              <a:t> ise genellikle "TO_" ile başlar ve veri türü ile devam eder:</a:t>
            </a:r>
            <a:endParaRPr lang="tr-TR" dirty="0" smtClean="0"/>
          </a:p>
          <a:p>
            <a:pPr>
              <a:buFont typeface="Arial" panose="020B0604020202020204" pitchFamily="34" charset="0"/>
              <a:buNone/>
              <a:defRPr/>
            </a:pPr>
            <a:r>
              <a:rPr lang="tr-TR" smtClean="0"/>
              <a:t>		</a:t>
            </a:r>
            <a:r>
              <a:rPr lang="tr-TR" smtClean="0">
                <a:solidFill>
                  <a:schemeClr val="accent1"/>
                </a:solidFill>
              </a:rPr>
              <a:t>TO_CHAR	TO_DATE	TO_NUMBER	…</a:t>
            </a:r>
          </a:p>
          <a:p>
            <a:pPr>
              <a:defRPr/>
            </a:pPr>
            <a:r>
              <a:rPr lang="tr-TR" smtClean="0"/>
              <a:t>SQL Server ve Oracle’da CAST ve CONVERT gibi dönüşüm işlemlerinde kullanılabilen daha detaylı fonksiyonlar da vardır.</a:t>
            </a:r>
            <a:endParaRPr lang="tr-TR"/>
          </a:p>
        </p:txBody>
      </p:sp>
    </p:spTree>
    <p:extLst>
      <p:ext uri="{BB962C8B-B14F-4D97-AF65-F5344CB8AC3E}">
        <p14:creationId xmlns:p14="http://schemas.microsoft.com/office/powerpoint/2010/main" val="1672201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l"/>
            <a:r>
              <a:rPr lang="tr-TR" smtClean="0"/>
              <a:t>Access 2013 ile SQL</a:t>
            </a:r>
            <a:endParaRPr lang="tr-TR"/>
          </a:p>
        </p:txBody>
      </p:sp>
      <p:sp>
        <p:nvSpPr>
          <p:cNvPr id="3" name="İçerik Yer Tutucusu 2"/>
          <p:cNvSpPr>
            <a:spLocks noGrp="1"/>
          </p:cNvSpPr>
          <p:nvPr>
            <p:ph idx="1"/>
          </p:nvPr>
        </p:nvSpPr>
        <p:spPr/>
        <p:txBody>
          <a:bodyPr>
            <a:normAutofit/>
          </a:bodyPr>
          <a:lstStyle/>
          <a:p>
            <a:r>
              <a:rPr lang="tr-TR" smtClean="0"/>
              <a:t>Access 2013'te </a:t>
            </a:r>
            <a:r>
              <a:rPr lang="tr-TR" smtClean="0">
                <a:solidFill>
                  <a:srgbClr val="C00000"/>
                </a:solidFill>
              </a:rPr>
              <a:t>OLUŞTUR</a:t>
            </a:r>
            <a:r>
              <a:rPr lang="tr-TR" smtClean="0"/>
              <a:t> sekmesinin </a:t>
            </a:r>
            <a:r>
              <a:rPr lang="tr-TR" smtClean="0">
                <a:solidFill>
                  <a:srgbClr val="C00000"/>
                </a:solidFill>
              </a:rPr>
              <a:t>Sorgular</a:t>
            </a:r>
            <a:r>
              <a:rPr lang="tr-TR" smtClean="0"/>
              <a:t> grubunda yer alan Sorgu Sihirbazı ve Sorgu Tasarımı simgeleri ile SQL kullanmadan da sorgu oluşturulabilir (sonraki derslerde bahsedilecektir). </a:t>
            </a:r>
          </a:p>
          <a:p>
            <a:r>
              <a:rPr lang="tr-TR" smtClean="0"/>
              <a:t>SQL kullanarak sorgu oluşturmak için </a:t>
            </a:r>
            <a:r>
              <a:rPr lang="tr-TR" smtClean="0">
                <a:solidFill>
                  <a:srgbClr val="C00000"/>
                </a:solidFill>
              </a:rPr>
              <a:t>Sorgu Tasarımı </a:t>
            </a:r>
            <a:r>
              <a:rPr lang="tr-TR" smtClean="0"/>
              <a:t>seçildikten sonra çıkan </a:t>
            </a:r>
            <a:r>
              <a:rPr lang="tr-TR" smtClean="0">
                <a:solidFill>
                  <a:srgbClr val="C00000"/>
                </a:solidFill>
              </a:rPr>
              <a:t>Tabloyu Göster </a:t>
            </a:r>
            <a:r>
              <a:rPr lang="tr-TR" smtClean="0"/>
              <a:t>başlıklı pencere kapatılıp, beliren </a:t>
            </a:r>
            <a:r>
              <a:rPr lang="tr-TR" smtClean="0">
                <a:solidFill>
                  <a:srgbClr val="C00000"/>
                </a:solidFill>
              </a:rPr>
              <a:t>TASARIM</a:t>
            </a:r>
            <a:r>
              <a:rPr lang="tr-TR" smtClean="0"/>
              <a:t> sekmesinin en solundaki </a:t>
            </a:r>
            <a:r>
              <a:rPr lang="tr-TR" smtClean="0">
                <a:solidFill>
                  <a:srgbClr val="C00000"/>
                </a:solidFill>
              </a:rPr>
              <a:t>SQL Görünümü</a:t>
            </a:r>
            <a:r>
              <a:rPr lang="tr-TR" smtClean="0"/>
              <a:t> seçilir. Sorgu yazıldıktan sonra hemen yanında bulunan </a:t>
            </a:r>
            <a:r>
              <a:rPr lang="tr-TR" smtClean="0">
                <a:solidFill>
                  <a:srgbClr val="C00000"/>
                </a:solidFill>
              </a:rPr>
              <a:t>Çalıştır</a:t>
            </a:r>
            <a:r>
              <a:rPr lang="tr-TR" smtClean="0"/>
              <a:t> simgesi ile çalıştırılabilir.</a:t>
            </a:r>
            <a:endParaRPr lang="tr-TR"/>
          </a:p>
        </p:txBody>
      </p:sp>
      <p:pic>
        <p:nvPicPr>
          <p:cNvPr id="4" name="Resim 3"/>
          <p:cNvPicPr>
            <a:picLocks noChangeAspect="1"/>
          </p:cNvPicPr>
          <p:nvPr/>
        </p:nvPicPr>
        <p:blipFill>
          <a:blip r:embed="rId2"/>
          <a:stretch>
            <a:fillRect/>
          </a:stretch>
        </p:blipFill>
        <p:spPr>
          <a:xfrm>
            <a:off x="5508104" y="293688"/>
            <a:ext cx="3276600" cy="1104900"/>
          </a:xfrm>
          <a:prstGeom prst="rect">
            <a:avLst/>
          </a:prstGeom>
        </p:spPr>
      </p:pic>
      <p:sp>
        <p:nvSpPr>
          <p:cNvPr id="5" name="Yuvarlatılmış Dikdörtgen 4"/>
          <p:cNvSpPr/>
          <p:nvPr/>
        </p:nvSpPr>
        <p:spPr>
          <a:xfrm>
            <a:off x="7740352" y="548680"/>
            <a:ext cx="1047389" cy="86895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pic>
        <p:nvPicPr>
          <p:cNvPr id="10" name="Resim 9"/>
          <p:cNvPicPr>
            <a:picLocks noChangeAspect="1"/>
          </p:cNvPicPr>
          <p:nvPr/>
        </p:nvPicPr>
        <p:blipFill>
          <a:blip r:embed="rId3"/>
          <a:stretch>
            <a:fillRect/>
          </a:stretch>
        </p:blipFill>
        <p:spPr>
          <a:xfrm>
            <a:off x="6280554" y="5702002"/>
            <a:ext cx="1085850" cy="895350"/>
          </a:xfrm>
          <a:prstGeom prst="rect">
            <a:avLst/>
          </a:prstGeom>
          <a:ln>
            <a:noFill/>
          </a:ln>
        </p:spPr>
      </p:pic>
      <p:pic>
        <p:nvPicPr>
          <p:cNvPr id="11" name="Resim 10"/>
          <p:cNvPicPr>
            <a:picLocks noChangeAspect="1"/>
          </p:cNvPicPr>
          <p:nvPr/>
        </p:nvPicPr>
        <p:blipFill>
          <a:blip r:embed="rId4"/>
          <a:stretch>
            <a:fillRect/>
          </a:stretch>
        </p:blipFill>
        <p:spPr>
          <a:xfrm>
            <a:off x="7607374" y="5625802"/>
            <a:ext cx="781050" cy="971550"/>
          </a:xfrm>
          <a:prstGeom prst="rect">
            <a:avLst/>
          </a:prstGeom>
          <a:ln>
            <a:noFill/>
          </a:ln>
        </p:spPr>
      </p:pic>
    </p:spTree>
    <p:extLst>
      <p:ext uri="{BB962C8B-B14F-4D97-AF65-F5344CB8AC3E}">
        <p14:creationId xmlns:p14="http://schemas.microsoft.com/office/powerpoint/2010/main" val="161238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dirty="0" smtClean="0"/>
              <a:t>Teşekkürler.</a:t>
            </a:r>
            <a:endParaRPr lang="tr-TR" dirty="0"/>
          </a:p>
        </p:txBody>
      </p:sp>
      <p:sp>
        <p:nvSpPr>
          <p:cNvPr id="5" name="Subtitle 4"/>
          <p:cNvSpPr>
            <a:spLocks noGrp="1"/>
          </p:cNvSpPr>
          <p:nvPr>
            <p:ph type="subTitle" idx="1"/>
          </p:nvPr>
        </p:nvSpPr>
        <p:spPr/>
        <p:txBody>
          <a:bodyPr/>
          <a:lstStyle/>
          <a:p>
            <a:r>
              <a:rPr lang="tr-TR" smtClean="0"/>
              <a:t>Dersin Sonu</a:t>
            </a:r>
            <a:endParaRPr lang="tr-TR" dirty="0"/>
          </a:p>
        </p:txBody>
      </p:sp>
    </p:spTree>
    <p:extLst>
      <p:ext uri="{BB962C8B-B14F-4D97-AF65-F5344CB8AC3E}">
        <p14:creationId xmlns:p14="http://schemas.microsoft.com/office/powerpoint/2010/main" val="29208693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Autofit/>
          </a:bodyPr>
          <a:lstStyle/>
          <a:p>
            <a:pPr eaLnBrk="1" fontAlgn="auto" hangingPunct="1">
              <a:spcAft>
                <a:spcPts val="0"/>
              </a:spcAft>
              <a:defRPr/>
            </a:pPr>
            <a:r>
              <a:rPr lang="tr-TR" sz="4400" dirty="0" smtClean="0"/>
              <a:t>Örneklerde kullanılan</a:t>
            </a:r>
            <a:br>
              <a:rPr lang="tr-TR" sz="4400" dirty="0" smtClean="0"/>
            </a:br>
            <a:r>
              <a:rPr lang="tr-TR" sz="4400" dirty="0" smtClean="0"/>
              <a:t>“Personel Bilgileri” Veri Tabanı</a:t>
            </a:r>
            <a:endParaRPr lang="tr-TR" sz="4400" dirty="0"/>
          </a:p>
        </p:txBody>
      </p:sp>
      <p:sp>
        <p:nvSpPr>
          <p:cNvPr id="6147" name="2 İçerik Yer Tutucusu"/>
          <p:cNvSpPr>
            <a:spLocks noGrp="1"/>
          </p:cNvSpPr>
          <p:nvPr>
            <p:ph sz="half" idx="1"/>
          </p:nvPr>
        </p:nvSpPr>
        <p:spPr/>
        <p:txBody>
          <a:bodyPr/>
          <a:lstStyle/>
          <a:p>
            <a:pPr eaLnBrk="1" hangingPunct="1"/>
            <a:r>
              <a:rPr lang="tr-TR" smtClean="0"/>
              <a:t>PERSONEL Tablosu:</a:t>
            </a:r>
          </a:p>
          <a:p>
            <a:pPr lvl="1" eaLnBrk="1" hangingPunct="1"/>
            <a:r>
              <a:rPr lang="tr-TR" smtClean="0"/>
              <a:t>PERSONEL_NO </a:t>
            </a:r>
            <a:r>
              <a:rPr lang="tr-TR" smtClean="0">
                <a:solidFill>
                  <a:srgbClr val="FF0000"/>
                </a:solidFill>
              </a:rPr>
              <a:t>(PK)</a:t>
            </a:r>
          </a:p>
          <a:p>
            <a:pPr lvl="1" eaLnBrk="1" hangingPunct="1"/>
            <a:r>
              <a:rPr lang="tr-TR" smtClean="0"/>
              <a:t>AD</a:t>
            </a:r>
          </a:p>
          <a:p>
            <a:pPr lvl="1" eaLnBrk="1" hangingPunct="1"/>
            <a:r>
              <a:rPr lang="tr-TR" smtClean="0"/>
              <a:t>SOYAD</a:t>
            </a:r>
          </a:p>
          <a:p>
            <a:pPr lvl="1" eaLnBrk="1" hangingPunct="1"/>
            <a:r>
              <a:rPr lang="tr-TR" smtClean="0"/>
              <a:t>GOREV</a:t>
            </a:r>
          </a:p>
          <a:p>
            <a:pPr lvl="1" eaLnBrk="1" hangingPunct="1"/>
            <a:r>
              <a:rPr lang="tr-TR" smtClean="0"/>
              <a:t>MAAS</a:t>
            </a:r>
          </a:p>
          <a:p>
            <a:pPr lvl="1" eaLnBrk="1" hangingPunct="1"/>
            <a:r>
              <a:rPr lang="tr-TR" smtClean="0"/>
              <a:t>BOLUM </a:t>
            </a:r>
            <a:r>
              <a:rPr lang="tr-TR" smtClean="0">
                <a:solidFill>
                  <a:srgbClr val="FF0000"/>
                </a:solidFill>
              </a:rPr>
              <a:t>(FK-BOLUMLER)</a:t>
            </a:r>
          </a:p>
          <a:p>
            <a:pPr lvl="1" eaLnBrk="1" hangingPunct="1"/>
            <a:r>
              <a:rPr lang="tr-TR" smtClean="0"/>
              <a:t>YONETICISI</a:t>
            </a:r>
          </a:p>
          <a:p>
            <a:pPr lvl="1" eaLnBrk="1" hangingPunct="1"/>
            <a:r>
              <a:rPr lang="tr-TR" smtClean="0"/>
              <a:t>GIRIS_TARIHI</a:t>
            </a:r>
          </a:p>
        </p:txBody>
      </p:sp>
      <p:sp>
        <p:nvSpPr>
          <p:cNvPr id="6148" name="3 İçerik Yer Tutucusu"/>
          <p:cNvSpPr>
            <a:spLocks noGrp="1"/>
          </p:cNvSpPr>
          <p:nvPr>
            <p:ph sz="half" idx="2"/>
          </p:nvPr>
        </p:nvSpPr>
        <p:spPr/>
        <p:txBody>
          <a:bodyPr/>
          <a:lstStyle/>
          <a:p>
            <a:pPr eaLnBrk="1" hangingPunct="1"/>
            <a:r>
              <a:rPr lang="tr-TR" smtClean="0"/>
              <a:t>BOLUMLER Tablosu:</a:t>
            </a:r>
          </a:p>
          <a:p>
            <a:pPr lvl="1" eaLnBrk="1" hangingPunct="1"/>
            <a:r>
              <a:rPr lang="tr-TR" smtClean="0"/>
              <a:t>BOLUM_NO </a:t>
            </a:r>
            <a:r>
              <a:rPr lang="tr-TR" smtClean="0">
                <a:solidFill>
                  <a:srgbClr val="FF0000"/>
                </a:solidFill>
              </a:rPr>
              <a:t>(PK)</a:t>
            </a:r>
          </a:p>
          <a:p>
            <a:pPr lvl="1" eaLnBrk="1" hangingPunct="1"/>
            <a:r>
              <a:rPr lang="tr-TR" smtClean="0"/>
              <a:t>BOLUM_ADI</a:t>
            </a:r>
          </a:p>
          <a:p>
            <a:pPr lvl="1" eaLnBrk="1" hangingPunct="1"/>
            <a:r>
              <a:rPr lang="tr-TR" smtClean="0"/>
              <a:t>BOLUM_YER</a:t>
            </a:r>
          </a:p>
          <a:p>
            <a:pPr eaLnBrk="1" hangingPunct="1"/>
            <a:endParaRPr lang="tr-TR" smtClean="0"/>
          </a:p>
        </p:txBody>
      </p:sp>
      <p:pic>
        <p:nvPicPr>
          <p:cNvPr id="4" name="Resim 3"/>
          <p:cNvPicPr>
            <a:picLocks noChangeAspect="1"/>
          </p:cNvPicPr>
          <p:nvPr/>
        </p:nvPicPr>
        <p:blipFill>
          <a:blip r:embed="rId2"/>
          <a:stretch>
            <a:fillRect/>
          </a:stretch>
        </p:blipFill>
        <p:spPr>
          <a:xfrm>
            <a:off x="4648200" y="3863181"/>
            <a:ext cx="3933825" cy="2247900"/>
          </a:xfrm>
          <a:prstGeom prst="rect">
            <a:avLst/>
          </a:prstGeom>
        </p:spPr>
      </p:pic>
    </p:spTree>
    <p:extLst>
      <p:ext uri="{BB962C8B-B14F-4D97-AF65-F5344CB8AC3E}">
        <p14:creationId xmlns:p14="http://schemas.microsoft.com/office/powerpoint/2010/main" val="3418222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Autofit/>
          </a:bodyPr>
          <a:lstStyle/>
          <a:p>
            <a:pPr eaLnBrk="1" fontAlgn="auto" hangingPunct="1">
              <a:spcAft>
                <a:spcPts val="0"/>
              </a:spcAft>
              <a:defRPr/>
            </a:pPr>
            <a:r>
              <a:rPr lang="tr-TR" sz="4400" dirty="0" smtClean="0"/>
              <a:t>Örneklerde kullanılan</a:t>
            </a:r>
            <a:br>
              <a:rPr lang="tr-TR" sz="4400" dirty="0" smtClean="0"/>
            </a:br>
            <a:r>
              <a:rPr lang="tr-TR" sz="4400" dirty="0" smtClean="0"/>
              <a:t>“Personel Bilgileri” Veri Tabanı</a:t>
            </a:r>
            <a:endParaRPr lang="tr-TR" sz="4400" dirty="0"/>
          </a:p>
        </p:txBody>
      </p:sp>
      <p:sp>
        <p:nvSpPr>
          <p:cNvPr id="6147" name="2 İçerik Yer Tutucusu"/>
          <p:cNvSpPr>
            <a:spLocks noGrp="1"/>
          </p:cNvSpPr>
          <p:nvPr>
            <p:ph sz="half" idx="1"/>
          </p:nvPr>
        </p:nvSpPr>
        <p:spPr/>
        <p:txBody>
          <a:bodyPr/>
          <a:lstStyle/>
          <a:p>
            <a:pPr eaLnBrk="1" hangingPunct="1"/>
            <a:r>
              <a:rPr lang="tr-TR" smtClean="0"/>
              <a:t>PERSONEL Tablosu:</a:t>
            </a:r>
          </a:p>
          <a:p>
            <a:pPr lvl="1" eaLnBrk="1" hangingPunct="1"/>
            <a:r>
              <a:rPr lang="tr-TR" smtClean="0"/>
              <a:t>PERSONEL_NO </a:t>
            </a:r>
            <a:r>
              <a:rPr lang="tr-TR" smtClean="0">
                <a:solidFill>
                  <a:srgbClr val="FF0000"/>
                </a:solidFill>
              </a:rPr>
              <a:t>(PK)</a:t>
            </a:r>
          </a:p>
          <a:p>
            <a:pPr lvl="1" eaLnBrk="1" hangingPunct="1"/>
            <a:r>
              <a:rPr lang="tr-TR" smtClean="0"/>
              <a:t>AD</a:t>
            </a:r>
          </a:p>
          <a:p>
            <a:pPr lvl="1" eaLnBrk="1" hangingPunct="1"/>
            <a:r>
              <a:rPr lang="tr-TR" smtClean="0"/>
              <a:t>SOYAD</a:t>
            </a:r>
          </a:p>
          <a:p>
            <a:pPr lvl="1" eaLnBrk="1" hangingPunct="1"/>
            <a:r>
              <a:rPr lang="tr-TR" smtClean="0"/>
              <a:t>GOREV</a:t>
            </a:r>
          </a:p>
          <a:p>
            <a:pPr lvl="1" eaLnBrk="1" hangingPunct="1"/>
            <a:r>
              <a:rPr lang="tr-TR" smtClean="0"/>
              <a:t>MAAS</a:t>
            </a:r>
          </a:p>
          <a:p>
            <a:pPr lvl="1" eaLnBrk="1" hangingPunct="1"/>
            <a:r>
              <a:rPr lang="tr-TR" smtClean="0"/>
              <a:t>BOLUM </a:t>
            </a:r>
            <a:r>
              <a:rPr lang="tr-TR" smtClean="0">
                <a:solidFill>
                  <a:srgbClr val="FF0000"/>
                </a:solidFill>
              </a:rPr>
              <a:t>(FK-BOLUMLER)</a:t>
            </a:r>
          </a:p>
          <a:p>
            <a:pPr lvl="1" eaLnBrk="1" hangingPunct="1"/>
            <a:r>
              <a:rPr lang="tr-TR" smtClean="0"/>
              <a:t>YONETICISI</a:t>
            </a:r>
          </a:p>
          <a:p>
            <a:pPr lvl="1" eaLnBrk="1" hangingPunct="1"/>
            <a:r>
              <a:rPr lang="tr-TR" smtClean="0"/>
              <a:t>GIRIS_TARIHI</a:t>
            </a:r>
          </a:p>
        </p:txBody>
      </p:sp>
      <p:sp>
        <p:nvSpPr>
          <p:cNvPr id="6148" name="3 İçerik Yer Tutucusu"/>
          <p:cNvSpPr>
            <a:spLocks noGrp="1"/>
          </p:cNvSpPr>
          <p:nvPr>
            <p:ph sz="half" idx="2"/>
          </p:nvPr>
        </p:nvSpPr>
        <p:spPr/>
        <p:txBody>
          <a:bodyPr/>
          <a:lstStyle/>
          <a:p>
            <a:pPr eaLnBrk="1" hangingPunct="1"/>
            <a:r>
              <a:rPr lang="tr-TR" smtClean="0"/>
              <a:t>BOLUMLER Tablosu:</a:t>
            </a:r>
          </a:p>
          <a:p>
            <a:pPr lvl="1" eaLnBrk="1" hangingPunct="1"/>
            <a:r>
              <a:rPr lang="tr-TR" smtClean="0"/>
              <a:t>BOLUM_NO </a:t>
            </a:r>
            <a:r>
              <a:rPr lang="tr-TR" smtClean="0">
                <a:solidFill>
                  <a:srgbClr val="FF0000"/>
                </a:solidFill>
              </a:rPr>
              <a:t>(PK)</a:t>
            </a:r>
          </a:p>
          <a:p>
            <a:pPr lvl="1" eaLnBrk="1" hangingPunct="1"/>
            <a:r>
              <a:rPr lang="tr-TR" smtClean="0"/>
              <a:t>BOLUM_ADI</a:t>
            </a:r>
          </a:p>
          <a:p>
            <a:pPr lvl="1" eaLnBrk="1" hangingPunct="1"/>
            <a:r>
              <a:rPr lang="tr-TR" smtClean="0"/>
              <a:t>BOLUM_YER</a:t>
            </a:r>
          </a:p>
          <a:p>
            <a:pPr eaLnBrk="1" hangingPunct="1"/>
            <a:endParaRPr lang="tr-TR" smtClean="0"/>
          </a:p>
        </p:txBody>
      </p:sp>
    </p:spTree>
    <p:extLst>
      <p:ext uri="{BB962C8B-B14F-4D97-AF65-F5344CB8AC3E}">
        <p14:creationId xmlns:p14="http://schemas.microsoft.com/office/powerpoint/2010/main" val="41166305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Autofit/>
          </a:bodyPr>
          <a:lstStyle/>
          <a:p>
            <a:pPr eaLnBrk="1" fontAlgn="auto" hangingPunct="1">
              <a:spcAft>
                <a:spcPts val="0"/>
              </a:spcAft>
              <a:defRPr/>
            </a:pPr>
            <a:r>
              <a:rPr lang="tr-TR" sz="4400" dirty="0" smtClean="0"/>
              <a:t>Örneklerde kullanılan</a:t>
            </a:r>
            <a:br>
              <a:rPr lang="tr-TR" sz="4400" dirty="0" smtClean="0"/>
            </a:br>
            <a:r>
              <a:rPr lang="tr-TR" sz="4400" dirty="0" smtClean="0"/>
              <a:t>“Öğrenci İşleri” Veri Tabanı</a:t>
            </a:r>
            <a:endParaRPr lang="tr-TR" sz="4400" dirty="0"/>
          </a:p>
        </p:txBody>
      </p:sp>
      <p:sp>
        <p:nvSpPr>
          <p:cNvPr id="4" name="3 İçerik Yer Tutucusu"/>
          <p:cNvSpPr>
            <a:spLocks noGrp="1"/>
          </p:cNvSpPr>
          <p:nvPr>
            <p:ph sz="half" idx="1"/>
          </p:nvPr>
        </p:nvSpPr>
        <p:spPr>
          <a:xfrm>
            <a:off x="457200" y="1600200"/>
            <a:ext cx="4038600" cy="4637112"/>
          </a:xfrm>
        </p:spPr>
        <p:txBody>
          <a:bodyPr rtlCol="0">
            <a:normAutofit fontScale="92500" lnSpcReduction="10000"/>
          </a:bodyPr>
          <a:lstStyle/>
          <a:p>
            <a:pPr eaLnBrk="1" fontAlgn="auto" hangingPunct="1">
              <a:spcAft>
                <a:spcPts val="0"/>
              </a:spcAft>
              <a:defRPr/>
            </a:pPr>
            <a:r>
              <a:rPr lang="tr-TR" dirty="0" smtClean="0"/>
              <a:t>OGRENCILER Tablosu:</a:t>
            </a:r>
          </a:p>
          <a:p>
            <a:pPr lvl="1" eaLnBrk="1" fontAlgn="auto" hangingPunct="1">
              <a:spcAft>
                <a:spcPts val="0"/>
              </a:spcAft>
              <a:defRPr/>
            </a:pPr>
            <a:r>
              <a:rPr lang="tr-TR" dirty="0" smtClean="0"/>
              <a:t>OGR_NO </a:t>
            </a:r>
            <a:r>
              <a:rPr lang="tr-TR" dirty="0" smtClean="0">
                <a:solidFill>
                  <a:srgbClr val="FF0000"/>
                </a:solidFill>
              </a:rPr>
              <a:t>(PK)</a:t>
            </a:r>
          </a:p>
          <a:p>
            <a:pPr lvl="1" eaLnBrk="1" fontAlgn="auto" hangingPunct="1">
              <a:spcAft>
                <a:spcPts val="0"/>
              </a:spcAft>
              <a:defRPr/>
            </a:pPr>
            <a:r>
              <a:rPr lang="tr-TR" dirty="0" smtClean="0"/>
              <a:t>AD</a:t>
            </a:r>
          </a:p>
          <a:p>
            <a:pPr lvl="1" eaLnBrk="1" fontAlgn="auto" hangingPunct="1">
              <a:spcAft>
                <a:spcPts val="0"/>
              </a:spcAft>
              <a:defRPr/>
            </a:pPr>
            <a:r>
              <a:rPr lang="tr-TR" dirty="0" smtClean="0"/>
              <a:t>SOYAD</a:t>
            </a:r>
          </a:p>
          <a:p>
            <a:pPr lvl="1" eaLnBrk="1" fontAlgn="auto" hangingPunct="1">
              <a:spcAft>
                <a:spcPts val="0"/>
              </a:spcAft>
              <a:defRPr/>
            </a:pPr>
            <a:r>
              <a:rPr lang="tr-TR"/>
              <a:t>DOGUM_TARIHI </a:t>
            </a:r>
            <a:endParaRPr lang="tr-TR" dirty="0" smtClean="0"/>
          </a:p>
          <a:p>
            <a:pPr lvl="1" eaLnBrk="1" fontAlgn="auto" hangingPunct="1">
              <a:spcAft>
                <a:spcPts val="0"/>
              </a:spcAft>
              <a:defRPr/>
            </a:pPr>
            <a:r>
              <a:rPr lang="tr-TR" smtClean="0"/>
              <a:t>DOGUM_YERI</a:t>
            </a:r>
          </a:p>
          <a:p>
            <a:pPr lvl="1" eaLnBrk="1" fontAlgn="auto" hangingPunct="1">
              <a:spcAft>
                <a:spcPts val="0"/>
              </a:spcAft>
              <a:defRPr/>
            </a:pPr>
            <a:r>
              <a:rPr lang="tr-TR" smtClean="0"/>
              <a:t>ADRES</a:t>
            </a:r>
            <a:endParaRPr lang="tr-TR" dirty="0" smtClean="0"/>
          </a:p>
          <a:p>
            <a:pPr eaLnBrk="1" fontAlgn="auto" hangingPunct="1">
              <a:spcAft>
                <a:spcPts val="0"/>
              </a:spcAft>
              <a:defRPr/>
            </a:pPr>
            <a:r>
              <a:rPr lang="tr-TR" dirty="0" smtClean="0"/>
              <a:t>DERSLER Tablosu:</a:t>
            </a:r>
          </a:p>
          <a:p>
            <a:pPr lvl="1" eaLnBrk="1" fontAlgn="auto" hangingPunct="1">
              <a:spcAft>
                <a:spcPts val="0"/>
              </a:spcAft>
              <a:defRPr/>
            </a:pPr>
            <a:r>
              <a:rPr lang="tr-TR" dirty="0" smtClean="0"/>
              <a:t>DERS_KODU </a:t>
            </a:r>
            <a:r>
              <a:rPr lang="tr-TR" dirty="0" smtClean="0">
                <a:solidFill>
                  <a:srgbClr val="FF0000"/>
                </a:solidFill>
              </a:rPr>
              <a:t>(PK)</a:t>
            </a:r>
          </a:p>
          <a:p>
            <a:pPr lvl="1" eaLnBrk="1" fontAlgn="auto" hangingPunct="1">
              <a:spcAft>
                <a:spcPts val="0"/>
              </a:spcAft>
              <a:defRPr/>
            </a:pPr>
            <a:r>
              <a:rPr lang="tr-TR" dirty="0" smtClean="0"/>
              <a:t>DERS_ADI</a:t>
            </a:r>
          </a:p>
          <a:p>
            <a:pPr lvl="1" eaLnBrk="1" fontAlgn="auto" hangingPunct="1">
              <a:spcAft>
                <a:spcPts val="0"/>
              </a:spcAft>
              <a:defRPr/>
            </a:pPr>
            <a:r>
              <a:rPr lang="tr-TR" dirty="0" smtClean="0"/>
              <a:t>DERS_KREDISI</a:t>
            </a:r>
          </a:p>
          <a:p>
            <a:pPr lvl="1" eaLnBrk="1" fontAlgn="auto" hangingPunct="1">
              <a:spcAft>
                <a:spcPts val="0"/>
              </a:spcAft>
              <a:defRPr/>
            </a:pPr>
            <a:r>
              <a:rPr lang="tr-TR" dirty="0" smtClean="0"/>
              <a:t>HOCASI </a:t>
            </a:r>
            <a:r>
              <a:rPr lang="tr-TR" dirty="0" smtClean="0">
                <a:solidFill>
                  <a:srgbClr val="FF0000"/>
                </a:solidFill>
              </a:rPr>
              <a:t>(FK-HOCALAR)</a:t>
            </a:r>
          </a:p>
        </p:txBody>
      </p:sp>
      <p:sp>
        <p:nvSpPr>
          <p:cNvPr id="5" name="4 İçerik Yer Tutucusu"/>
          <p:cNvSpPr>
            <a:spLocks noGrp="1"/>
          </p:cNvSpPr>
          <p:nvPr>
            <p:ph sz="half" idx="2"/>
          </p:nvPr>
        </p:nvSpPr>
        <p:spPr/>
        <p:txBody>
          <a:bodyPr rtlCol="0">
            <a:normAutofit fontScale="92500" lnSpcReduction="10000"/>
          </a:bodyPr>
          <a:lstStyle/>
          <a:p>
            <a:pPr eaLnBrk="1" fontAlgn="auto" hangingPunct="1">
              <a:spcAft>
                <a:spcPts val="0"/>
              </a:spcAft>
              <a:defRPr/>
            </a:pPr>
            <a:r>
              <a:rPr lang="tr-TR" dirty="0" smtClean="0"/>
              <a:t>NOTLAR Tablosu:</a:t>
            </a:r>
          </a:p>
          <a:p>
            <a:pPr lvl="1" eaLnBrk="1" fontAlgn="auto" hangingPunct="1">
              <a:spcAft>
                <a:spcPts val="0"/>
              </a:spcAft>
              <a:defRPr/>
            </a:pPr>
            <a:r>
              <a:rPr lang="tr-TR" dirty="0" smtClean="0"/>
              <a:t>OGRENCI</a:t>
            </a:r>
            <a:r>
              <a:rPr lang="tr-TR" dirty="0" smtClean="0">
                <a:solidFill>
                  <a:srgbClr val="FF0000"/>
                </a:solidFill>
              </a:rPr>
              <a:t> (FK-OGRENCILER)</a:t>
            </a:r>
          </a:p>
          <a:p>
            <a:pPr lvl="1" eaLnBrk="1" fontAlgn="auto" hangingPunct="1">
              <a:spcAft>
                <a:spcPts val="0"/>
              </a:spcAft>
              <a:defRPr/>
            </a:pPr>
            <a:r>
              <a:rPr lang="tr-TR" dirty="0" smtClean="0"/>
              <a:t>DERS </a:t>
            </a:r>
            <a:r>
              <a:rPr lang="tr-TR" dirty="0" smtClean="0">
                <a:solidFill>
                  <a:srgbClr val="FF0000"/>
                </a:solidFill>
              </a:rPr>
              <a:t>(FK-DERSLER)</a:t>
            </a:r>
          </a:p>
          <a:p>
            <a:pPr lvl="1" eaLnBrk="1" fontAlgn="auto" hangingPunct="1">
              <a:spcAft>
                <a:spcPts val="0"/>
              </a:spcAft>
              <a:defRPr/>
            </a:pPr>
            <a:r>
              <a:rPr lang="tr-TR" dirty="0" smtClean="0"/>
              <a:t>DERS_YILI</a:t>
            </a:r>
          </a:p>
          <a:p>
            <a:pPr lvl="1" eaLnBrk="1" fontAlgn="auto" hangingPunct="1">
              <a:spcAft>
                <a:spcPts val="0"/>
              </a:spcAft>
              <a:defRPr/>
            </a:pPr>
            <a:r>
              <a:rPr lang="tr-TR" dirty="0" smtClean="0"/>
              <a:t>VIZE</a:t>
            </a:r>
          </a:p>
          <a:p>
            <a:pPr lvl="1" eaLnBrk="1" fontAlgn="auto" hangingPunct="1">
              <a:spcAft>
                <a:spcPts val="0"/>
              </a:spcAft>
              <a:defRPr/>
            </a:pPr>
            <a:r>
              <a:rPr lang="tr-TR" dirty="0" smtClean="0"/>
              <a:t>FINAL</a:t>
            </a:r>
          </a:p>
          <a:p>
            <a:pPr eaLnBrk="1" fontAlgn="auto" hangingPunct="1">
              <a:spcAft>
                <a:spcPts val="0"/>
              </a:spcAft>
              <a:defRPr/>
            </a:pPr>
            <a:r>
              <a:rPr lang="tr-TR" dirty="0" smtClean="0"/>
              <a:t>HOCALAR Tablosu:</a:t>
            </a:r>
          </a:p>
          <a:p>
            <a:pPr lvl="1" eaLnBrk="1" fontAlgn="auto" hangingPunct="1">
              <a:spcAft>
                <a:spcPts val="0"/>
              </a:spcAft>
              <a:defRPr/>
            </a:pPr>
            <a:r>
              <a:rPr lang="tr-TR" dirty="0" smtClean="0"/>
              <a:t>HOCA_NO </a:t>
            </a:r>
            <a:r>
              <a:rPr lang="tr-TR" dirty="0" smtClean="0">
                <a:solidFill>
                  <a:srgbClr val="FF0000"/>
                </a:solidFill>
              </a:rPr>
              <a:t>(PK)</a:t>
            </a:r>
          </a:p>
          <a:p>
            <a:pPr lvl="1" eaLnBrk="1" fontAlgn="auto" hangingPunct="1">
              <a:spcAft>
                <a:spcPts val="0"/>
              </a:spcAft>
              <a:defRPr/>
            </a:pPr>
            <a:r>
              <a:rPr lang="tr-TR" dirty="0" smtClean="0"/>
              <a:t>AD</a:t>
            </a:r>
          </a:p>
          <a:p>
            <a:pPr lvl="1" eaLnBrk="1" fontAlgn="auto" hangingPunct="1">
              <a:spcAft>
                <a:spcPts val="0"/>
              </a:spcAft>
              <a:defRPr/>
            </a:pPr>
            <a:r>
              <a:rPr lang="tr-TR" dirty="0" smtClean="0"/>
              <a:t>SOYAD</a:t>
            </a:r>
          </a:p>
          <a:p>
            <a:pPr lvl="1" eaLnBrk="1" fontAlgn="auto" hangingPunct="1">
              <a:spcAft>
                <a:spcPts val="0"/>
              </a:spcAft>
              <a:defRPr/>
            </a:pPr>
            <a:r>
              <a:rPr lang="tr-TR" dirty="0" smtClean="0"/>
              <a:t>UNVAN</a:t>
            </a:r>
          </a:p>
        </p:txBody>
      </p:sp>
    </p:spTree>
    <p:extLst>
      <p:ext uri="{BB962C8B-B14F-4D97-AF65-F5344CB8AC3E}">
        <p14:creationId xmlns:p14="http://schemas.microsoft.com/office/powerpoint/2010/main" val="2061106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Başlık"/>
          <p:cNvSpPr>
            <a:spLocks noGrp="1"/>
          </p:cNvSpPr>
          <p:nvPr>
            <p:ph type="title"/>
          </p:nvPr>
        </p:nvSpPr>
        <p:spPr/>
        <p:txBody>
          <a:bodyPr/>
          <a:lstStyle/>
          <a:p>
            <a:pPr eaLnBrk="1" hangingPunct="1"/>
            <a:r>
              <a:rPr lang="tr-TR" smtClean="0"/>
              <a:t>Çok tablolu sorgular</a:t>
            </a:r>
          </a:p>
        </p:txBody>
      </p:sp>
      <p:sp>
        <p:nvSpPr>
          <p:cNvPr id="31747" name="2 İçerik Yer Tutucusu"/>
          <p:cNvSpPr>
            <a:spLocks noGrp="1"/>
          </p:cNvSpPr>
          <p:nvPr>
            <p:ph idx="1"/>
          </p:nvPr>
        </p:nvSpPr>
        <p:spPr/>
        <p:txBody>
          <a:bodyPr>
            <a:normAutofit/>
          </a:bodyPr>
          <a:lstStyle/>
          <a:p>
            <a:pPr eaLnBrk="1" hangingPunct="1">
              <a:defRPr/>
            </a:pPr>
            <a:r>
              <a:rPr lang="tr-TR" dirty="0" smtClean="0"/>
              <a:t>Eğer birden fazla tabloda yer alan verilerin tek bir sorgu ile görüntülenmesi istenirse FROM sonrasında ilgili tablolar araya virgül konularak yazılmalı, WHERE kısmında ise iki tablo arasında ilişki kurarken kullanılan alanların birbirine eşit olması kriteri verilmelidir. WHERE kısmında böyle bir kriter verilmez ise, iki tablonun tüm kayıtları birbiri ile eşleştirilecek (</a:t>
            </a:r>
            <a:r>
              <a:rPr lang="tr-TR" dirty="0" err="1" smtClean="0"/>
              <a:t>kartezyen</a:t>
            </a:r>
            <a:r>
              <a:rPr lang="tr-TR" dirty="0" smtClean="0"/>
              <a:t> çarpım) ve ortaya istenilenden daha çok sayıda kayıt çıkacaktır.</a:t>
            </a:r>
          </a:p>
        </p:txBody>
      </p:sp>
    </p:spTree>
    <p:extLst>
      <p:ext uri="{BB962C8B-B14F-4D97-AF65-F5344CB8AC3E}">
        <p14:creationId xmlns:p14="http://schemas.microsoft.com/office/powerpoint/2010/main" val="26604616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Başlık"/>
          <p:cNvSpPr>
            <a:spLocks noGrp="1"/>
          </p:cNvSpPr>
          <p:nvPr>
            <p:ph type="title"/>
          </p:nvPr>
        </p:nvSpPr>
        <p:spPr/>
        <p:txBody>
          <a:bodyPr/>
          <a:lstStyle/>
          <a:p>
            <a:pPr eaLnBrk="1" hangingPunct="1"/>
            <a:r>
              <a:rPr lang="tr-TR" smtClean="0"/>
              <a:t>2 tablolu sorgulama örneği</a:t>
            </a:r>
          </a:p>
        </p:txBody>
      </p:sp>
      <p:sp>
        <p:nvSpPr>
          <p:cNvPr id="31747" name="2 İçerik Yer Tutucusu"/>
          <p:cNvSpPr>
            <a:spLocks noGrp="1"/>
          </p:cNvSpPr>
          <p:nvPr>
            <p:ph idx="1"/>
          </p:nvPr>
        </p:nvSpPr>
        <p:spPr/>
        <p:txBody>
          <a:bodyPr>
            <a:normAutofit/>
          </a:bodyPr>
          <a:lstStyle/>
          <a:p>
            <a:pPr eaLnBrk="1" hangingPunct="1">
              <a:defRPr/>
            </a:pPr>
            <a:r>
              <a:rPr lang="tr-TR" dirty="0" smtClean="0"/>
              <a:t>PERSONEL tablosundaki BOLUM (FK) alanı ile BOLUMLER tablosundaki BOLUM_NO (PK) alanı birbirine bağlıdır. Eğer personel bilgileri görüntülenirken personelin çalıştığı bölümün numarasını değil de adını göstermek istersek bu adı BOLUMLER tablosundan elde etmeliyiz. Bu nedenle iki tablonun ismini de FROM kısmında kullanmalıyız:</a:t>
            </a:r>
          </a:p>
          <a:p>
            <a:pPr eaLnBrk="1" hangingPunct="1">
              <a:buFont typeface="Arial" panose="020B0604020202020204" pitchFamily="34" charset="0"/>
              <a:buNone/>
              <a:defRPr/>
            </a:pPr>
            <a:r>
              <a:rPr lang="tr-TR" dirty="0" smtClean="0"/>
              <a:t>	</a:t>
            </a:r>
            <a:r>
              <a:rPr lang="tr-TR" dirty="0" smtClean="0">
                <a:solidFill>
                  <a:srgbClr val="0070C0"/>
                </a:solidFill>
              </a:rPr>
              <a:t>SELECT AD, SOYAD, GOREV, BOLUM_ADI</a:t>
            </a:r>
          </a:p>
          <a:p>
            <a:pPr eaLnBrk="1" hangingPunct="1">
              <a:buFont typeface="Arial" panose="020B0604020202020204" pitchFamily="34" charset="0"/>
              <a:buNone/>
              <a:defRPr/>
            </a:pPr>
            <a:r>
              <a:rPr lang="tr-TR" dirty="0" smtClean="0">
                <a:solidFill>
                  <a:srgbClr val="0070C0"/>
                </a:solidFill>
              </a:rPr>
              <a:t>	FROM PERSONEL, BOLUMLER</a:t>
            </a:r>
          </a:p>
          <a:p>
            <a:pPr eaLnBrk="1" hangingPunct="1">
              <a:buFont typeface="Arial" panose="020B0604020202020204" pitchFamily="34" charset="0"/>
              <a:buNone/>
              <a:defRPr/>
            </a:pPr>
            <a:r>
              <a:rPr lang="tr-TR" dirty="0" smtClean="0">
                <a:solidFill>
                  <a:srgbClr val="0070C0"/>
                </a:solidFill>
              </a:rPr>
              <a:t>	WHERE BOLUM = BOLUM_NO</a:t>
            </a:r>
          </a:p>
        </p:txBody>
      </p:sp>
      <p:sp>
        <p:nvSpPr>
          <p:cNvPr id="6" name="5 Dikdörtgen"/>
          <p:cNvSpPr/>
          <p:nvPr/>
        </p:nvSpPr>
        <p:spPr>
          <a:xfrm>
            <a:off x="6156325" y="5157788"/>
            <a:ext cx="2808288" cy="1150937"/>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eaLnBrk="1" fontAlgn="auto" hangingPunct="1">
              <a:spcBef>
                <a:spcPts val="0"/>
              </a:spcBef>
              <a:spcAft>
                <a:spcPts val="0"/>
              </a:spcAft>
              <a:defRPr/>
            </a:pPr>
            <a:r>
              <a:rPr lang="tr-TR" smtClean="0"/>
              <a:t>Bu </a:t>
            </a:r>
            <a:r>
              <a:rPr lang="tr-TR" dirty="0"/>
              <a:t>satır </a:t>
            </a:r>
            <a:r>
              <a:rPr lang="tr-TR"/>
              <a:t>yazılmadığında </a:t>
            </a:r>
            <a:r>
              <a:rPr lang="tr-TR" smtClean="0"/>
              <a:t>oluşan kartezyen çarpım bir sonraki slaytta gösterildi</a:t>
            </a:r>
            <a:endParaRPr lang="tr-TR" dirty="0"/>
          </a:p>
        </p:txBody>
      </p:sp>
      <p:cxnSp>
        <p:nvCxnSpPr>
          <p:cNvPr id="7" name="6 Düz Ok Bağlayıcısı"/>
          <p:cNvCxnSpPr>
            <a:endCxn id="6" idx="1"/>
          </p:cNvCxnSpPr>
          <p:nvPr/>
        </p:nvCxnSpPr>
        <p:spPr>
          <a:xfrm>
            <a:off x="5580063" y="5732463"/>
            <a:ext cx="576262" cy="3175"/>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604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nvPr>
        </p:nvGraphicFramePr>
        <p:xfrm>
          <a:off x="647671" y="4966290"/>
          <a:ext cx="4108895" cy="1703070"/>
        </p:xfrm>
        <a:graphic>
          <a:graphicData uri="http://schemas.openxmlformats.org/drawingml/2006/table">
            <a:tbl>
              <a:tblPr>
                <a:tableStyleId>{5C22544A-7EE6-4342-B048-85BDC9FD1C3A}</a:tableStyleId>
              </a:tblPr>
              <a:tblGrid>
                <a:gridCol w="1444816"/>
                <a:gridCol w="652462"/>
                <a:gridCol w="1006729"/>
                <a:gridCol w="1004888"/>
              </a:tblGrid>
              <a:tr h="0">
                <a:tc>
                  <a:txBody>
                    <a:bodyPr/>
                    <a:lstStyle/>
                    <a:p>
                      <a:pPr algn="ctr" fontAlgn="b"/>
                      <a:r>
                        <a:rPr lang="tr-TR" sz="1800" u="none" strike="noStrike">
                          <a:effectLst/>
                        </a:rPr>
                        <a:t>PERSONEL_NO</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SOYAD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GOREV</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200025">
                <a:tc>
                  <a:txBody>
                    <a:bodyPr/>
                    <a:lstStyle/>
                    <a:p>
                      <a:pPr algn="ctr" fontAlgn="b"/>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Selin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KORKMAZ</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ÇAKIR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3</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Kemal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ÖZTÜRK</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Mühendis</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4</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Suzan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DEMİRCİ</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5</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Cemal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KARASU</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r>
            </a:tbl>
          </a:graphicData>
        </a:graphic>
      </p:graphicFrame>
      <p:sp>
        <p:nvSpPr>
          <p:cNvPr id="6" name="Dikdörtgen 5"/>
          <p:cNvSpPr/>
          <p:nvPr/>
        </p:nvSpPr>
        <p:spPr>
          <a:xfrm rot="16200000">
            <a:off x="-396181" y="3895934"/>
            <a:ext cx="1628802" cy="461665"/>
          </a:xfrm>
          <a:prstGeom prst="rect">
            <a:avLst/>
          </a:prstGeom>
        </p:spPr>
        <p:txBody>
          <a:bodyPr wrap="square">
            <a:spAutoFit/>
          </a:bodyPr>
          <a:lstStyle/>
          <a:p>
            <a:pPr algn="ctr" fontAlgn="base">
              <a:spcBef>
                <a:spcPct val="0"/>
              </a:spcBef>
              <a:spcAft>
                <a:spcPct val="0"/>
              </a:spcAft>
              <a:buFont typeface="Arial" panose="020B0604020202020204" pitchFamily="34" charset="0"/>
              <a:buNone/>
              <a:defRPr/>
            </a:pPr>
            <a:r>
              <a:rPr lang="tr-TR" sz="2400" smtClean="0">
                <a:solidFill>
                  <a:prstClr val="black"/>
                </a:solidFill>
                <a:cs typeface="Arial" panose="020B0604020202020204" pitchFamily="34" charset="0"/>
              </a:rPr>
              <a:t>BOLUMLER</a:t>
            </a:r>
            <a:endParaRPr lang="tr-TR" sz="2400">
              <a:solidFill>
                <a:prstClr val="black"/>
              </a:solidFill>
              <a:cs typeface="Arial" panose="020B0604020202020204" pitchFamily="34" charset="0"/>
            </a:endParaRPr>
          </a:p>
        </p:txBody>
      </p:sp>
      <p:sp>
        <p:nvSpPr>
          <p:cNvPr id="7" name="Dikdörtgen 6"/>
          <p:cNvSpPr/>
          <p:nvPr/>
        </p:nvSpPr>
        <p:spPr>
          <a:xfrm rot="16200000">
            <a:off x="-345739" y="5576181"/>
            <a:ext cx="1512168" cy="461665"/>
          </a:xfrm>
          <a:prstGeom prst="rect">
            <a:avLst/>
          </a:prstGeom>
        </p:spPr>
        <p:txBody>
          <a:bodyPr wrap="square">
            <a:spAutoFit/>
          </a:bodyPr>
          <a:lstStyle/>
          <a:p>
            <a:pPr fontAlgn="base">
              <a:spcBef>
                <a:spcPct val="0"/>
              </a:spcBef>
              <a:spcAft>
                <a:spcPct val="0"/>
              </a:spcAft>
              <a:buFont typeface="Arial" panose="020B0604020202020204" pitchFamily="34" charset="0"/>
              <a:buNone/>
              <a:defRPr/>
            </a:pPr>
            <a:r>
              <a:rPr lang="tr-TR" sz="2400" smtClean="0">
                <a:solidFill>
                  <a:prstClr val="black"/>
                </a:solidFill>
                <a:cs typeface="Arial" panose="020B0604020202020204" pitchFamily="34" charset="0"/>
              </a:rPr>
              <a:t>PERSONEL</a:t>
            </a:r>
            <a:endParaRPr lang="tr-TR" sz="2400">
              <a:solidFill>
                <a:prstClr val="black"/>
              </a:solidFill>
              <a:cs typeface="Arial" panose="020B0604020202020204" pitchFamily="34" charset="0"/>
            </a:endParaRPr>
          </a:p>
        </p:txBody>
      </p:sp>
      <p:graphicFrame>
        <p:nvGraphicFramePr>
          <p:cNvPr id="8" name="Tablo 7"/>
          <p:cNvGraphicFramePr>
            <a:graphicFrameLocks noGrp="1"/>
          </p:cNvGraphicFramePr>
          <p:nvPr>
            <p:extLst/>
          </p:nvPr>
        </p:nvGraphicFramePr>
        <p:xfrm>
          <a:off x="649051" y="3363030"/>
          <a:ext cx="3930822" cy="1419225"/>
        </p:xfrm>
        <a:graphic>
          <a:graphicData uri="http://schemas.openxmlformats.org/drawingml/2006/table">
            <a:tbl>
              <a:tblPr>
                <a:tableStyleId>{5C22544A-7EE6-4342-B048-85BDC9FD1C3A}</a:tableStyleId>
              </a:tblPr>
              <a:tblGrid>
                <a:gridCol w="1310274"/>
                <a:gridCol w="1310274"/>
                <a:gridCol w="1310274"/>
              </a:tblGrid>
              <a:tr h="200025">
                <a:tc>
                  <a:txBody>
                    <a:bodyPr/>
                    <a:lstStyle/>
                    <a:p>
                      <a:pPr algn="ctr" fontAlgn="ctr"/>
                      <a:r>
                        <a:rPr lang="tr-TR" sz="1800" u="none" strike="noStrike">
                          <a:effectLst/>
                        </a:rPr>
                        <a:t>BOLUM_NO</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tr-TR" sz="1800" u="none" strike="noStrike">
                          <a:effectLst/>
                        </a:rPr>
                        <a:t>BOLUM_ADI</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tr-TR" sz="1800" u="none" strike="noStrike">
                          <a:effectLst/>
                        </a:rPr>
                        <a:t>BOLUM_YER</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r>
              <a:tr h="200025">
                <a:tc>
                  <a:txBody>
                    <a:bodyPr/>
                    <a:lstStyle/>
                    <a:p>
                      <a:pPr algn="ctr" fontAlgn="ctr"/>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Aksaray</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3</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Şişli</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4</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Çorlu</a:t>
                      </a:r>
                      <a:endParaRPr lang="tr-TR" sz="1800" b="0" i="0" u="none" strike="noStrike">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3" name="Tablo 2"/>
          <p:cNvGraphicFramePr>
            <a:graphicFrameLocks noGrp="1"/>
          </p:cNvGraphicFramePr>
          <p:nvPr>
            <p:extLst/>
          </p:nvPr>
        </p:nvGraphicFramePr>
        <p:xfrm>
          <a:off x="5076056" y="764704"/>
          <a:ext cx="3887916" cy="5960745"/>
        </p:xfrm>
        <a:graphic>
          <a:graphicData uri="http://schemas.openxmlformats.org/drawingml/2006/table">
            <a:tbl>
              <a:tblPr>
                <a:tableStyleId>{5C22544A-7EE6-4342-B048-85BDC9FD1C3A}</a:tableStyleId>
              </a:tblPr>
              <a:tblGrid>
                <a:gridCol w="652463"/>
                <a:gridCol w="1006729"/>
                <a:gridCol w="1004888"/>
                <a:gridCol w="1223836"/>
              </a:tblGrid>
              <a:tr h="200025">
                <a:tc>
                  <a:txBody>
                    <a:bodyPr/>
                    <a:lstStyle/>
                    <a:p>
                      <a:pPr algn="ctr" fontAlgn="b"/>
                      <a:r>
                        <a:rPr lang="tr-TR" sz="1800" u="none" strike="noStrike">
                          <a:effectLst/>
                        </a:rPr>
                        <a:t>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SOYAD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GOREV</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BOLUM_ADI</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200025">
                <a:tc>
                  <a:txBody>
                    <a:bodyPr/>
                    <a:lstStyle/>
                    <a:p>
                      <a:pPr algn="l" fontAlgn="b"/>
                      <a:r>
                        <a:rPr lang="tr-TR" sz="1800" u="none" strike="noStrike">
                          <a:effectLst/>
                        </a:rPr>
                        <a:t>Selin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KORKMAZ</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Selin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KORKMAZ</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Selin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KORKMAZ</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Selin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KORKMAZ</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ÇAKIR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ÇAKIR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ÇAKIR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ÇAKIR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Kemal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ÖZTÜRK</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Mühendis</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Kemal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ÖZTÜRK</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Mühendis</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Kemal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ÖZTÜRK</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Mühendis</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Kemal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ÖZTÜRK</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Mühendis</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Suzan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DEMİRCİ</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Suzan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DEMİRCİ</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Suzan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DEMİRCİ</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Suzan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DEMİRCİ</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Cemal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KARASU</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Cemal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KARASU</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Cemal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KARASU</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Cemal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KARASU</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b"/>
                </a:tc>
              </a:tr>
            </a:tbl>
          </a:graphicData>
        </a:graphic>
      </p:graphicFrame>
      <p:sp>
        <p:nvSpPr>
          <p:cNvPr id="15" name="Dikdörtgen 14"/>
          <p:cNvSpPr/>
          <p:nvPr/>
        </p:nvSpPr>
        <p:spPr>
          <a:xfrm>
            <a:off x="245947" y="188640"/>
            <a:ext cx="6616861" cy="2862322"/>
          </a:xfrm>
          <a:prstGeom prst="rect">
            <a:avLst/>
          </a:prstGeom>
        </p:spPr>
        <p:txBody>
          <a:bodyPr wrap="square">
            <a:spAutoFit/>
          </a:bodyPr>
          <a:lstStyle/>
          <a:p>
            <a:pPr fontAlgn="base">
              <a:spcBef>
                <a:spcPct val="0"/>
              </a:spcBef>
              <a:spcAft>
                <a:spcPct val="0"/>
              </a:spcAft>
              <a:buFont typeface="Arial" panose="020B0604020202020204" pitchFamily="34" charset="0"/>
              <a:buNone/>
              <a:defRPr/>
            </a:pPr>
            <a:r>
              <a:rPr lang="tr-TR" sz="3000">
                <a:solidFill>
                  <a:srgbClr val="0070C0"/>
                </a:solidFill>
                <a:cs typeface="Arial" panose="020B0604020202020204" pitchFamily="34" charset="0"/>
              </a:rPr>
              <a:t>SELECT AD, SOYAD, GOREV, BOLUM_ADI</a:t>
            </a:r>
          </a:p>
          <a:p>
            <a:pPr fontAlgn="base">
              <a:spcBef>
                <a:spcPct val="0"/>
              </a:spcBef>
              <a:spcAft>
                <a:spcPct val="0"/>
              </a:spcAft>
              <a:buFont typeface="Arial" panose="020B0604020202020204" pitchFamily="34" charset="0"/>
              <a:buNone/>
              <a:defRPr/>
            </a:pPr>
            <a:r>
              <a:rPr lang="tr-TR" sz="3000" smtClean="0">
                <a:solidFill>
                  <a:srgbClr val="0070C0"/>
                </a:solidFill>
                <a:cs typeface="Arial" panose="020B0604020202020204" pitchFamily="34" charset="0"/>
              </a:rPr>
              <a:t>FROM </a:t>
            </a:r>
            <a:r>
              <a:rPr lang="tr-TR" sz="3000">
                <a:solidFill>
                  <a:srgbClr val="0070C0"/>
                </a:solidFill>
                <a:cs typeface="Arial" panose="020B0604020202020204" pitchFamily="34" charset="0"/>
              </a:rPr>
              <a:t>PERSONEL, BOLUMLER</a:t>
            </a:r>
          </a:p>
          <a:p>
            <a:pPr fontAlgn="base">
              <a:spcBef>
                <a:spcPct val="0"/>
              </a:spcBef>
              <a:spcAft>
                <a:spcPct val="0"/>
              </a:spcAft>
              <a:buFont typeface="Arial" panose="020B0604020202020204" pitchFamily="34" charset="0"/>
              <a:buNone/>
              <a:defRPr/>
            </a:pPr>
            <a:endParaRPr lang="tr-TR" sz="3000" smtClean="0">
              <a:solidFill>
                <a:srgbClr val="0070C0"/>
              </a:solidFill>
              <a:cs typeface="Arial" panose="020B0604020202020204" pitchFamily="34" charset="0"/>
            </a:endParaRPr>
          </a:p>
          <a:p>
            <a:pPr fontAlgn="base">
              <a:spcBef>
                <a:spcPct val="0"/>
              </a:spcBef>
              <a:spcAft>
                <a:spcPct val="0"/>
              </a:spcAft>
              <a:buFont typeface="Arial" panose="020B0604020202020204" pitchFamily="34" charset="0"/>
              <a:buNone/>
              <a:defRPr/>
            </a:pPr>
            <a:r>
              <a:rPr lang="tr-TR" sz="3000" smtClean="0">
                <a:solidFill>
                  <a:srgbClr val="C00000"/>
                </a:solidFill>
                <a:cs typeface="Arial" panose="020B0604020202020204" pitchFamily="34" charset="0"/>
              </a:rPr>
              <a:t>İki tablodaki tüm satırlar </a:t>
            </a:r>
          </a:p>
          <a:p>
            <a:pPr fontAlgn="base">
              <a:spcBef>
                <a:spcPct val="0"/>
              </a:spcBef>
              <a:spcAft>
                <a:spcPct val="0"/>
              </a:spcAft>
              <a:buFont typeface="Arial" panose="020B0604020202020204" pitchFamily="34" charset="0"/>
              <a:buNone/>
              <a:defRPr/>
            </a:pPr>
            <a:r>
              <a:rPr lang="tr-TR" sz="3000" smtClean="0">
                <a:solidFill>
                  <a:srgbClr val="C00000"/>
                </a:solidFill>
                <a:cs typeface="Arial" panose="020B0604020202020204" pitchFamily="34" charset="0"/>
              </a:rPr>
              <a:t>birbiri ile eşleştirildi ve </a:t>
            </a:r>
          </a:p>
          <a:p>
            <a:pPr fontAlgn="base">
              <a:spcBef>
                <a:spcPct val="0"/>
              </a:spcBef>
              <a:spcAft>
                <a:spcPct val="0"/>
              </a:spcAft>
              <a:buFont typeface="Arial" panose="020B0604020202020204" pitchFamily="34" charset="0"/>
              <a:buNone/>
              <a:defRPr/>
            </a:pPr>
            <a:r>
              <a:rPr lang="tr-TR" sz="3000" smtClean="0">
                <a:solidFill>
                  <a:srgbClr val="C00000"/>
                </a:solidFill>
                <a:cs typeface="Arial" panose="020B0604020202020204" pitchFamily="34" charset="0"/>
              </a:rPr>
              <a:t>(4 x 5 = 20) satır oluştu</a:t>
            </a:r>
            <a:endParaRPr lang="tr-TR" sz="3000" dirty="0">
              <a:solidFill>
                <a:srgbClr val="C00000"/>
              </a:solidFill>
              <a:cs typeface="Arial" panose="020B0604020202020204" pitchFamily="34" charset="0"/>
            </a:endParaRPr>
          </a:p>
        </p:txBody>
      </p:sp>
      <p:sp>
        <p:nvSpPr>
          <p:cNvPr id="16" name="Sağ Ayraç 15"/>
          <p:cNvSpPr/>
          <p:nvPr/>
        </p:nvSpPr>
        <p:spPr>
          <a:xfrm>
            <a:off x="4355976" y="1700808"/>
            <a:ext cx="360040" cy="122413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eaLnBrk="0" fontAlgn="base" hangingPunct="0">
              <a:spcBef>
                <a:spcPct val="0"/>
              </a:spcBef>
              <a:spcAft>
                <a:spcPct val="0"/>
              </a:spcAft>
            </a:pPr>
            <a:endParaRPr lang="tr-TR">
              <a:solidFill>
                <a:prstClr val="black"/>
              </a:solidFill>
            </a:endParaRPr>
          </a:p>
        </p:txBody>
      </p:sp>
    </p:spTree>
    <p:extLst>
      <p:ext uri="{BB962C8B-B14F-4D97-AF65-F5344CB8AC3E}">
        <p14:creationId xmlns:p14="http://schemas.microsoft.com/office/powerpoint/2010/main" val="80730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5">
                                            <p:txEl>
                                              <p:pRg st="3" end="3"/>
                                            </p:txEl>
                                          </p:spTgt>
                                        </p:tgtEl>
                                        <p:attrNameLst>
                                          <p:attrName>style.visibility</p:attrName>
                                        </p:attrNameLst>
                                      </p:cBhvr>
                                      <p:to>
                                        <p:strVal val="visible"/>
                                      </p:to>
                                    </p:set>
                                    <p:animEffect transition="in" filter="fade">
                                      <p:cBhvr>
                                        <p:cTn id="9" dur="500"/>
                                        <p:tgtEl>
                                          <p:spTgt spid="15">
                                            <p:txEl>
                                              <p:pRg st="3" end="3"/>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15">
                                            <p:txEl>
                                              <p:pRg st="4" end="4"/>
                                            </p:txEl>
                                          </p:spTgt>
                                        </p:tgtEl>
                                        <p:attrNameLst>
                                          <p:attrName>style.visibility</p:attrName>
                                        </p:attrNameLst>
                                      </p:cBhvr>
                                      <p:to>
                                        <p:strVal val="visible"/>
                                      </p:to>
                                    </p:set>
                                    <p:animEffect transition="in" filter="fade">
                                      <p:cBhvr>
                                        <p:cTn id="12" dur="500"/>
                                        <p:tgtEl>
                                          <p:spTgt spid="1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animEffect transition="in" filter="fade">
                                      <p:cBhvr>
                                        <p:cTn id="15" dur="500"/>
                                        <p:tgtEl>
                                          <p:spTgt spid="15">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nvPr>
        </p:nvGraphicFramePr>
        <p:xfrm>
          <a:off x="242844" y="1268760"/>
          <a:ext cx="8779832" cy="4054624"/>
        </p:xfrm>
        <a:graphic>
          <a:graphicData uri="http://schemas.openxmlformats.org/drawingml/2006/table">
            <a:tbl>
              <a:tblPr>
                <a:tableStyleId>{5C22544A-7EE6-4342-B048-85BDC9FD1C3A}</a:tableStyleId>
              </a:tblPr>
              <a:tblGrid>
                <a:gridCol w="971743"/>
                <a:gridCol w="748145"/>
                <a:gridCol w="748145"/>
                <a:gridCol w="748145"/>
                <a:gridCol w="748145"/>
                <a:gridCol w="748145"/>
                <a:gridCol w="748145"/>
                <a:gridCol w="860237"/>
                <a:gridCol w="802198"/>
                <a:gridCol w="822836"/>
                <a:gridCol w="833948"/>
              </a:tblGrid>
              <a:tr h="216024">
                <a:tc>
                  <a:txBody>
                    <a:bodyPr/>
                    <a:lstStyle/>
                    <a:p>
                      <a:pPr algn="ctr" fontAlgn="b"/>
                      <a:r>
                        <a:rPr lang="tr-TR" sz="1200" u="none" strike="noStrike">
                          <a:effectLst/>
                        </a:rPr>
                        <a:t>PERSONEL_NO</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AD</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SOYAD</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GOREV</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MAAS</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BOLUM</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YONETICISI</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GIRIS_TARIHI</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BOLUM_NO</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BOLUM_ADI</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c>
                  <a:txBody>
                    <a:bodyPr/>
                    <a:lstStyle/>
                    <a:p>
                      <a:pPr algn="ctr" fontAlgn="b"/>
                      <a:r>
                        <a:rPr lang="tr-TR" sz="1200" u="none" strike="noStrike">
                          <a:effectLst/>
                        </a:rPr>
                        <a:t>BOLUM_YER</a:t>
                      </a:r>
                      <a:endParaRPr lang="tr-TR" sz="1200" b="0" i="0" u="none" strike="noStrike">
                        <a:solidFill>
                          <a:srgbClr val="000000"/>
                        </a:solidFill>
                        <a:effectLst/>
                        <a:latin typeface="Calibri" panose="020F0502020204030204" pitchFamily="34" charset="0"/>
                      </a:endParaRPr>
                    </a:p>
                  </a:txBody>
                  <a:tcPr marL="9050" marR="9050" marT="9050" marB="0" anchor="b">
                    <a:solidFill>
                      <a:schemeClr val="tx2">
                        <a:lumMod val="40000"/>
                        <a:lumOff val="60000"/>
                      </a:schemeClr>
                    </a:solidFill>
                  </a:tcPr>
                </a:tc>
              </a:tr>
              <a:tr h="190053">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Selin</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KORKMAZ</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Memur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1.650,00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19.10.2004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Muhasebe</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Aksaray</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Selin</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KORKMAZ</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Memur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1.650,00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19.10.2004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Satış</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Fatih</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Selin</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KORKMAZ</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Memur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1.650,00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19.10.2004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Pazarlama</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Şişli</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Selin</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KORKMAZ</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Memur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1.650,00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19.10.2004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Üretim</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Çorlu</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Fatih</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ÇAKIR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Şef</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3.800,00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12.12.2006</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Muhasebe</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Aksaray</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Fatih</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ÇAKIR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Şef</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3.800,00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12.12.2006</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Satış</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Fatih</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Fatih</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ÇAKIR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Şef</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3.800,00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12.12.2006</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Pazarlama</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Şişli</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Fatih</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ÇAKIR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Şef</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3.800,00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12.12.2006</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Üretim</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Çorlu</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Kemal</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ÖZTÜRK</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Mühendis</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3.600,00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12.9.2012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Muhasebe</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Aksaray</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Kemal</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ÖZTÜRK</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Mühendis</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3.600,00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smtClean="0">
                          <a:effectLst/>
                        </a:rPr>
                        <a:t>12.9.2012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Satış</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Fatih</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Kemal</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ÖZTÜRK</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Mühendis</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3.600,00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12.9.2012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Pazarlama</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Şişli</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Kemal</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ÖZTÜRK</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Mühendis</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3.600,00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12.9.2012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Üretim</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Çorlu</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Suzan</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DEMİRCİ</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Memur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2.000,00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11.10.2002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Muhasebe</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Aksaray</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Suzan</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DEMİRCİ</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Memur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2.000,00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11.10.2002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Satış</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Fatih</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Suzan</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DEMİRCİ</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Memur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2.000,00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11.10.2002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Pazarlama</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Şişli</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Suzan</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DEMİRCİ</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Memur</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2.000,00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11.10.2002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Üretim</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Çorlu</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5</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Cemal</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KARASU</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Şef</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3.750,00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19.11.2004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Muhasebe</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Aksaray</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5</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Cemal</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KARASU</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Şef</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3.750,00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19.11.2004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2</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Satış</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Fatih</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5</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Cemal</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KARASU</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Şef</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3.750,00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19.11.2004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solidFill>
                      <a:srgbClr val="FFFF00"/>
                    </a:solidFill>
                  </a:tcPr>
                </a:tc>
                <a:tc>
                  <a:txBody>
                    <a:bodyPr/>
                    <a:lstStyle/>
                    <a:p>
                      <a:pPr algn="ctr" fontAlgn="b"/>
                      <a:r>
                        <a:rPr lang="tr-TR" sz="1200" u="none" strike="noStrike">
                          <a:effectLst/>
                        </a:rPr>
                        <a:t>Pazarlama</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Şişli</a:t>
                      </a:r>
                      <a:endParaRPr lang="tr-TR" sz="1200" b="0" i="0" u="none" strike="noStrike">
                        <a:solidFill>
                          <a:srgbClr val="000000"/>
                        </a:solidFill>
                        <a:effectLst/>
                        <a:latin typeface="Calibri" panose="020F0502020204030204" pitchFamily="34" charset="0"/>
                      </a:endParaRPr>
                    </a:p>
                  </a:txBody>
                  <a:tcPr marL="9050" marR="9050" marT="9050" marB="0" anchor="b"/>
                </a:tc>
              </a:tr>
              <a:tr h="190053">
                <a:tc>
                  <a:txBody>
                    <a:bodyPr/>
                    <a:lstStyle/>
                    <a:p>
                      <a:pPr algn="ctr" fontAlgn="b"/>
                      <a:r>
                        <a:rPr lang="tr-TR" sz="1200" u="none" strike="noStrike">
                          <a:effectLst/>
                        </a:rPr>
                        <a:t>5</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Cemal</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KARASU</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Şef</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3.750,00 ₺</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3</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0</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19.11.2004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4</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Üretim</a:t>
                      </a:r>
                      <a:endParaRPr lang="tr-TR" sz="1200" b="0" i="0" u="none" strike="noStrike">
                        <a:solidFill>
                          <a:srgbClr val="000000"/>
                        </a:solidFill>
                        <a:effectLst/>
                        <a:latin typeface="Calibri" panose="020F0502020204030204" pitchFamily="34" charset="0"/>
                      </a:endParaRPr>
                    </a:p>
                  </a:txBody>
                  <a:tcPr marL="9050" marR="9050" marT="9050" marB="0" anchor="b"/>
                </a:tc>
                <a:tc>
                  <a:txBody>
                    <a:bodyPr/>
                    <a:lstStyle/>
                    <a:p>
                      <a:pPr algn="ctr" fontAlgn="b"/>
                      <a:r>
                        <a:rPr lang="tr-TR" sz="1200" u="none" strike="noStrike">
                          <a:effectLst/>
                        </a:rPr>
                        <a:t>Çorlu</a:t>
                      </a:r>
                      <a:endParaRPr lang="tr-TR" sz="1200" b="0" i="0" u="none" strike="noStrike">
                        <a:solidFill>
                          <a:srgbClr val="000000"/>
                        </a:solidFill>
                        <a:effectLst/>
                        <a:latin typeface="Calibri" panose="020F0502020204030204" pitchFamily="34" charset="0"/>
                      </a:endParaRPr>
                    </a:p>
                  </a:txBody>
                  <a:tcPr marL="9050" marR="9050" marT="9050" marB="0" anchor="b"/>
                </a:tc>
              </a:tr>
            </a:tbl>
          </a:graphicData>
        </a:graphic>
      </p:graphicFrame>
      <p:sp>
        <p:nvSpPr>
          <p:cNvPr id="7" name="Dikdörtgen 6"/>
          <p:cNvSpPr/>
          <p:nvPr/>
        </p:nvSpPr>
        <p:spPr>
          <a:xfrm>
            <a:off x="245947" y="188640"/>
            <a:ext cx="8646533" cy="6555641"/>
          </a:xfrm>
          <a:prstGeom prst="rect">
            <a:avLst/>
          </a:prstGeom>
        </p:spPr>
        <p:txBody>
          <a:bodyPr wrap="square">
            <a:spAutoFit/>
          </a:bodyPr>
          <a:lstStyle/>
          <a:p>
            <a:pPr fontAlgn="base">
              <a:spcBef>
                <a:spcPct val="0"/>
              </a:spcBef>
              <a:spcAft>
                <a:spcPct val="0"/>
              </a:spcAft>
              <a:buFont typeface="Arial" panose="020B0604020202020204" pitchFamily="34" charset="0"/>
              <a:buNone/>
              <a:defRPr/>
            </a:pPr>
            <a:r>
              <a:rPr lang="tr-TR" sz="3000" dirty="0">
                <a:solidFill>
                  <a:srgbClr val="0070C0"/>
                </a:solidFill>
                <a:cs typeface="Arial" panose="020B0604020202020204" pitchFamily="34" charset="0"/>
              </a:rPr>
              <a:t>SELECT </a:t>
            </a:r>
            <a:r>
              <a:rPr lang="tr-TR" sz="3000" dirty="0" smtClean="0">
                <a:solidFill>
                  <a:srgbClr val="0070C0"/>
                </a:solidFill>
                <a:cs typeface="Arial" panose="020B0604020202020204" pitchFamily="34" charset="0"/>
              </a:rPr>
              <a:t>*					</a:t>
            </a:r>
            <a:r>
              <a:rPr lang="tr-TR" sz="3000" dirty="0" smtClean="0">
                <a:solidFill>
                  <a:srgbClr val="C00000"/>
                </a:solidFill>
                <a:cs typeface="Arial" panose="020B0604020202020204" pitchFamily="34" charset="0"/>
              </a:rPr>
              <a:t>Tüm alanlar için</a:t>
            </a:r>
            <a:endParaRPr lang="tr-TR" sz="3000" dirty="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r>
              <a:rPr lang="tr-TR" sz="3000" dirty="0" smtClean="0">
                <a:solidFill>
                  <a:srgbClr val="0070C0"/>
                </a:solidFill>
                <a:cs typeface="Arial" panose="020B0604020202020204" pitchFamily="34" charset="0"/>
              </a:rPr>
              <a:t>FROM </a:t>
            </a:r>
            <a:r>
              <a:rPr lang="tr-TR" sz="3000" dirty="0">
                <a:solidFill>
                  <a:srgbClr val="0070C0"/>
                </a:solidFill>
                <a:cs typeface="Arial" panose="020B0604020202020204" pitchFamily="34" charset="0"/>
              </a:rPr>
              <a:t>PERSONEL, BOLUMLER		</a:t>
            </a:r>
            <a:r>
              <a:rPr lang="tr-TR" sz="3000" dirty="0" err="1" smtClean="0">
                <a:solidFill>
                  <a:srgbClr val="C00000"/>
                </a:solidFill>
                <a:cs typeface="Arial" panose="020B0604020202020204" pitchFamily="34" charset="0"/>
              </a:rPr>
              <a:t>kartezyen</a:t>
            </a:r>
            <a:r>
              <a:rPr lang="tr-TR" sz="3000" dirty="0" smtClean="0">
                <a:solidFill>
                  <a:srgbClr val="C00000"/>
                </a:solidFill>
                <a:cs typeface="Arial" panose="020B0604020202020204" pitchFamily="34" charset="0"/>
              </a:rPr>
              <a:t> </a:t>
            </a:r>
            <a:r>
              <a:rPr lang="tr-TR" sz="3000" dirty="0">
                <a:solidFill>
                  <a:srgbClr val="C00000"/>
                </a:solidFill>
                <a:cs typeface="Arial" panose="020B0604020202020204" pitchFamily="34" charset="0"/>
              </a:rPr>
              <a:t>çarpım</a:t>
            </a:r>
          </a:p>
          <a:p>
            <a:pPr fontAlgn="base">
              <a:spcBef>
                <a:spcPct val="0"/>
              </a:spcBef>
              <a:spcAft>
                <a:spcPct val="0"/>
              </a:spcAft>
              <a:buFont typeface="Arial" panose="020B0604020202020204" pitchFamily="34" charset="0"/>
              <a:buNone/>
              <a:defRPr/>
            </a:pPr>
            <a:endParaRPr lang="tr-TR" sz="3000" dirty="0" smtClean="0">
              <a:solidFill>
                <a:srgbClr val="0070C0"/>
              </a:solidFill>
              <a:cs typeface="Arial" panose="020B0604020202020204" pitchFamily="34" charset="0"/>
            </a:endParaRPr>
          </a:p>
          <a:p>
            <a:pPr fontAlgn="base">
              <a:spcBef>
                <a:spcPct val="0"/>
              </a:spcBef>
              <a:spcAft>
                <a:spcPct val="0"/>
              </a:spcAft>
              <a:buFont typeface="Arial" panose="020B0604020202020204" pitchFamily="34" charset="0"/>
              <a:buNone/>
              <a:defRPr/>
            </a:pPr>
            <a:endParaRPr lang="tr-TR" sz="3000" dirty="0" smtClean="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endParaRPr lang="tr-TR" sz="3000" dirty="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endParaRPr lang="tr-TR" sz="3000" dirty="0" smtClean="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endParaRPr lang="tr-TR" sz="3000" dirty="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endParaRPr lang="tr-TR" sz="3000" dirty="0" smtClean="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endParaRPr lang="tr-TR" sz="3000" dirty="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endParaRPr lang="tr-TR" sz="3000" dirty="0" smtClean="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endParaRPr lang="tr-TR" sz="3000" dirty="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endParaRPr lang="tr-TR" sz="3000" dirty="0" smtClean="0">
              <a:solidFill>
                <a:srgbClr val="C00000"/>
              </a:solidFill>
              <a:cs typeface="Arial" panose="020B0604020202020204" pitchFamily="34" charset="0"/>
            </a:endParaRPr>
          </a:p>
          <a:p>
            <a:pPr fontAlgn="base">
              <a:spcBef>
                <a:spcPct val="0"/>
              </a:spcBef>
              <a:spcAft>
                <a:spcPct val="0"/>
              </a:spcAft>
              <a:buFont typeface="Arial" panose="020B0604020202020204" pitchFamily="34" charset="0"/>
              <a:buNone/>
              <a:defRPr/>
            </a:pPr>
            <a:r>
              <a:rPr lang="tr-TR" sz="3000" dirty="0" smtClean="0">
                <a:solidFill>
                  <a:srgbClr val="C00000"/>
                </a:solidFill>
                <a:cs typeface="Arial" panose="020B0604020202020204" pitchFamily="34" charset="0"/>
              </a:rPr>
              <a:t>Bizim için BOLUM ile BOLUM_NO alanlarının eşit olduğu satırlar önemli: </a:t>
            </a:r>
            <a:r>
              <a:rPr lang="tr-TR" sz="3000" dirty="0" smtClean="0">
                <a:solidFill>
                  <a:srgbClr val="0070C0"/>
                </a:solidFill>
                <a:cs typeface="Arial" panose="020B0604020202020204" pitchFamily="34" charset="0"/>
              </a:rPr>
              <a:t>WHERE BOLUM = BOLUM_NO</a:t>
            </a:r>
            <a:endParaRPr lang="tr-TR" sz="3000" dirty="0">
              <a:solidFill>
                <a:srgbClr val="0070C0"/>
              </a:solidFill>
              <a:cs typeface="Arial" panose="020B0604020202020204" pitchFamily="34" charset="0"/>
            </a:endParaRPr>
          </a:p>
        </p:txBody>
      </p:sp>
      <p:sp>
        <p:nvSpPr>
          <p:cNvPr id="8" name="Sağ Ayraç 7"/>
          <p:cNvSpPr/>
          <p:nvPr/>
        </p:nvSpPr>
        <p:spPr>
          <a:xfrm>
            <a:off x="5076056" y="208983"/>
            <a:ext cx="360040" cy="90186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eaLnBrk="0" fontAlgn="base" hangingPunct="0">
              <a:spcBef>
                <a:spcPct val="0"/>
              </a:spcBef>
              <a:spcAft>
                <a:spcPct val="0"/>
              </a:spcAft>
            </a:pPr>
            <a:endParaRPr lang="tr-TR">
              <a:solidFill>
                <a:prstClr val="black"/>
              </a:solidFill>
            </a:endParaRPr>
          </a:p>
        </p:txBody>
      </p:sp>
    </p:spTree>
    <p:extLst>
      <p:ext uri="{BB962C8B-B14F-4D97-AF65-F5344CB8AC3E}">
        <p14:creationId xmlns:p14="http://schemas.microsoft.com/office/powerpoint/2010/main" val="733516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o 5"/>
          <p:cNvGraphicFramePr>
            <a:graphicFrameLocks noGrp="1"/>
          </p:cNvGraphicFramePr>
          <p:nvPr>
            <p:extLst/>
          </p:nvPr>
        </p:nvGraphicFramePr>
        <p:xfrm>
          <a:off x="647671" y="4966290"/>
          <a:ext cx="8311072" cy="1703070"/>
        </p:xfrm>
        <a:graphic>
          <a:graphicData uri="http://schemas.openxmlformats.org/drawingml/2006/table">
            <a:tbl>
              <a:tblPr>
                <a:tableStyleId>{5C22544A-7EE6-4342-B048-85BDC9FD1C3A}</a:tableStyleId>
              </a:tblPr>
              <a:tblGrid>
                <a:gridCol w="1444816"/>
                <a:gridCol w="652462"/>
                <a:gridCol w="1006729"/>
                <a:gridCol w="1004888"/>
                <a:gridCol w="1049338"/>
                <a:gridCol w="779336"/>
                <a:gridCol w="1094359"/>
                <a:gridCol w="1279144"/>
              </a:tblGrid>
              <a:tr h="0">
                <a:tc>
                  <a:txBody>
                    <a:bodyPr/>
                    <a:lstStyle/>
                    <a:p>
                      <a:pPr algn="ctr" fontAlgn="b"/>
                      <a:r>
                        <a:rPr lang="tr-TR" sz="1800" u="none" strike="noStrike">
                          <a:effectLst/>
                        </a:rPr>
                        <a:t>PERSONEL_NO</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SOYAD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GOREV</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MAAS</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BOLUM</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YONETICISI</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GIRIS_TARIHI</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200025">
                <a:tc>
                  <a:txBody>
                    <a:bodyPr/>
                    <a:lstStyle/>
                    <a:p>
                      <a:pPr algn="ctr" fontAlgn="b"/>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Selin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KORKMAZ</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1.650,00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19.10.2004</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ÇAKIR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3.800,00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12.12.2006</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3</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Kemal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ÖZTÜRK</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Mühendis</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3.600,00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4</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12.9.2012</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4</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Suzan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DEMİRCİ</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2.000,00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11.10.2002</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5</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Cemal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KARASU</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3.750,00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3</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19.11.2004</a:t>
                      </a:r>
                      <a:endParaRPr lang="tr-TR" sz="1800" b="0" i="0" u="none" strike="noStrike">
                        <a:solidFill>
                          <a:srgbClr val="000000"/>
                        </a:solidFill>
                        <a:effectLst/>
                        <a:latin typeface="Calibri" panose="020F0502020204030204" pitchFamily="34" charset="0"/>
                      </a:endParaRPr>
                    </a:p>
                  </a:txBody>
                  <a:tcPr marL="9525" marR="9525" marT="9525" marB="0" anchor="b"/>
                </a:tc>
              </a:tr>
            </a:tbl>
          </a:graphicData>
        </a:graphic>
      </p:graphicFrame>
      <p:sp>
        <p:nvSpPr>
          <p:cNvPr id="8" name="Dikdörtgen 7"/>
          <p:cNvSpPr/>
          <p:nvPr/>
        </p:nvSpPr>
        <p:spPr>
          <a:xfrm>
            <a:off x="245947" y="188640"/>
            <a:ext cx="6616861" cy="1384995"/>
          </a:xfrm>
          <a:prstGeom prst="rect">
            <a:avLst/>
          </a:prstGeom>
        </p:spPr>
        <p:txBody>
          <a:bodyPr wrap="square">
            <a:spAutoFit/>
          </a:bodyPr>
          <a:lstStyle/>
          <a:p>
            <a:pPr fontAlgn="base">
              <a:spcBef>
                <a:spcPct val="0"/>
              </a:spcBef>
              <a:spcAft>
                <a:spcPct val="0"/>
              </a:spcAft>
              <a:buFont typeface="Arial" panose="020B0604020202020204" pitchFamily="34" charset="0"/>
              <a:buNone/>
              <a:defRPr/>
            </a:pPr>
            <a:r>
              <a:rPr lang="tr-TR" sz="2800">
                <a:solidFill>
                  <a:srgbClr val="0070C0"/>
                </a:solidFill>
                <a:cs typeface="Arial" panose="020B0604020202020204" pitchFamily="34" charset="0"/>
              </a:rPr>
              <a:t>SELECT AD, SOYAD, GOREV, BOLUM_ADI</a:t>
            </a:r>
          </a:p>
          <a:p>
            <a:pPr fontAlgn="base">
              <a:spcBef>
                <a:spcPct val="0"/>
              </a:spcBef>
              <a:spcAft>
                <a:spcPct val="0"/>
              </a:spcAft>
              <a:buFont typeface="Arial" panose="020B0604020202020204" pitchFamily="34" charset="0"/>
              <a:buNone/>
              <a:defRPr/>
            </a:pPr>
            <a:r>
              <a:rPr lang="tr-TR" sz="2800" smtClean="0">
                <a:solidFill>
                  <a:srgbClr val="0070C0"/>
                </a:solidFill>
                <a:cs typeface="Arial" panose="020B0604020202020204" pitchFamily="34" charset="0"/>
              </a:rPr>
              <a:t>FROM </a:t>
            </a:r>
            <a:r>
              <a:rPr lang="tr-TR" sz="2800">
                <a:solidFill>
                  <a:srgbClr val="0070C0"/>
                </a:solidFill>
                <a:cs typeface="Arial" panose="020B0604020202020204" pitchFamily="34" charset="0"/>
              </a:rPr>
              <a:t>PERSONEL, BOLUMLER</a:t>
            </a:r>
          </a:p>
          <a:p>
            <a:pPr fontAlgn="base">
              <a:spcBef>
                <a:spcPct val="0"/>
              </a:spcBef>
              <a:spcAft>
                <a:spcPct val="0"/>
              </a:spcAft>
              <a:buFont typeface="Arial" panose="020B0604020202020204" pitchFamily="34" charset="0"/>
              <a:buNone/>
              <a:defRPr/>
            </a:pPr>
            <a:r>
              <a:rPr lang="tr-TR" sz="2800" smtClean="0">
                <a:solidFill>
                  <a:srgbClr val="0070C0"/>
                </a:solidFill>
                <a:cs typeface="Arial" panose="020B0604020202020204" pitchFamily="34" charset="0"/>
              </a:rPr>
              <a:t>WHERE </a:t>
            </a:r>
            <a:r>
              <a:rPr lang="tr-TR" sz="2800">
                <a:solidFill>
                  <a:srgbClr val="0070C0"/>
                </a:solidFill>
                <a:cs typeface="Arial" panose="020B0604020202020204" pitchFamily="34" charset="0"/>
              </a:rPr>
              <a:t>BOLUM = BOLUM_NO</a:t>
            </a:r>
            <a:endParaRPr lang="tr-TR" sz="2800" dirty="0">
              <a:solidFill>
                <a:srgbClr val="0070C0"/>
              </a:solidFill>
              <a:cs typeface="Arial" panose="020B0604020202020204" pitchFamily="34" charset="0"/>
            </a:endParaRPr>
          </a:p>
        </p:txBody>
      </p:sp>
      <p:sp>
        <p:nvSpPr>
          <p:cNvPr id="9" name="Dikdörtgen 8"/>
          <p:cNvSpPr/>
          <p:nvPr/>
        </p:nvSpPr>
        <p:spPr>
          <a:xfrm rot="16200000">
            <a:off x="-396181" y="3895934"/>
            <a:ext cx="1628802" cy="461665"/>
          </a:xfrm>
          <a:prstGeom prst="rect">
            <a:avLst/>
          </a:prstGeom>
        </p:spPr>
        <p:txBody>
          <a:bodyPr wrap="square">
            <a:spAutoFit/>
          </a:bodyPr>
          <a:lstStyle/>
          <a:p>
            <a:pPr algn="ctr" fontAlgn="base">
              <a:spcBef>
                <a:spcPct val="0"/>
              </a:spcBef>
              <a:spcAft>
                <a:spcPct val="0"/>
              </a:spcAft>
              <a:buFont typeface="Arial" panose="020B0604020202020204" pitchFamily="34" charset="0"/>
              <a:buNone/>
              <a:defRPr/>
            </a:pPr>
            <a:r>
              <a:rPr lang="tr-TR" sz="2400" smtClean="0">
                <a:solidFill>
                  <a:prstClr val="black"/>
                </a:solidFill>
                <a:cs typeface="Arial" panose="020B0604020202020204" pitchFamily="34" charset="0"/>
              </a:rPr>
              <a:t>BOLUMLER</a:t>
            </a:r>
            <a:endParaRPr lang="tr-TR" sz="2400">
              <a:solidFill>
                <a:prstClr val="black"/>
              </a:solidFill>
              <a:cs typeface="Arial" panose="020B0604020202020204" pitchFamily="34" charset="0"/>
            </a:endParaRPr>
          </a:p>
        </p:txBody>
      </p:sp>
      <p:sp>
        <p:nvSpPr>
          <p:cNvPr id="10" name="Dikdörtgen 9"/>
          <p:cNvSpPr/>
          <p:nvPr/>
        </p:nvSpPr>
        <p:spPr>
          <a:xfrm rot="16200000">
            <a:off x="-345739" y="5576181"/>
            <a:ext cx="1512168" cy="461665"/>
          </a:xfrm>
          <a:prstGeom prst="rect">
            <a:avLst/>
          </a:prstGeom>
        </p:spPr>
        <p:txBody>
          <a:bodyPr wrap="square">
            <a:spAutoFit/>
          </a:bodyPr>
          <a:lstStyle/>
          <a:p>
            <a:pPr fontAlgn="base">
              <a:spcBef>
                <a:spcPct val="0"/>
              </a:spcBef>
              <a:spcAft>
                <a:spcPct val="0"/>
              </a:spcAft>
              <a:buFont typeface="Arial" panose="020B0604020202020204" pitchFamily="34" charset="0"/>
              <a:buNone/>
              <a:defRPr/>
            </a:pPr>
            <a:r>
              <a:rPr lang="tr-TR" sz="2400" smtClean="0">
                <a:solidFill>
                  <a:prstClr val="black"/>
                </a:solidFill>
                <a:cs typeface="Arial" panose="020B0604020202020204" pitchFamily="34" charset="0"/>
              </a:rPr>
              <a:t>PERSONEL</a:t>
            </a:r>
            <a:endParaRPr lang="tr-TR" sz="2400">
              <a:solidFill>
                <a:prstClr val="black"/>
              </a:solidFill>
              <a:cs typeface="Arial" panose="020B0604020202020204" pitchFamily="34" charset="0"/>
            </a:endParaRPr>
          </a:p>
        </p:txBody>
      </p:sp>
      <p:graphicFrame>
        <p:nvGraphicFramePr>
          <p:cNvPr id="11" name="Tablo 10"/>
          <p:cNvGraphicFramePr>
            <a:graphicFrameLocks noGrp="1"/>
          </p:cNvGraphicFramePr>
          <p:nvPr>
            <p:extLst/>
          </p:nvPr>
        </p:nvGraphicFramePr>
        <p:xfrm>
          <a:off x="649051" y="3363030"/>
          <a:ext cx="3930822" cy="1419225"/>
        </p:xfrm>
        <a:graphic>
          <a:graphicData uri="http://schemas.openxmlformats.org/drawingml/2006/table">
            <a:tbl>
              <a:tblPr>
                <a:tableStyleId>{5C22544A-7EE6-4342-B048-85BDC9FD1C3A}</a:tableStyleId>
              </a:tblPr>
              <a:tblGrid>
                <a:gridCol w="1310274"/>
                <a:gridCol w="1310274"/>
                <a:gridCol w="1310274"/>
              </a:tblGrid>
              <a:tr h="200025">
                <a:tc>
                  <a:txBody>
                    <a:bodyPr/>
                    <a:lstStyle/>
                    <a:p>
                      <a:pPr algn="ctr" fontAlgn="ctr"/>
                      <a:r>
                        <a:rPr lang="tr-TR" sz="1800" u="none" strike="noStrike">
                          <a:effectLst/>
                        </a:rPr>
                        <a:t>BOLUM_NO</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tr-TR" sz="1800" u="none" strike="noStrike">
                          <a:effectLst/>
                        </a:rPr>
                        <a:t>BOLUM_ADI</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tr-TR" sz="1800" u="none" strike="noStrike">
                          <a:effectLst/>
                        </a:rPr>
                        <a:t>BOLUM_YER</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r>
              <a:tr h="200025">
                <a:tc>
                  <a:txBody>
                    <a:bodyPr/>
                    <a:lstStyle/>
                    <a:p>
                      <a:pPr algn="ctr" fontAlgn="ctr"/>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Aksaray</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3</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Şişli</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4</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Çorlu</a:t>
                      </a:r>
                      <a:endParaRPr lang="tr-TR" sz="1800" b="0" i="0" u="none" strike="noStrike">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2" name="Tablo 11"/>
          <p:cNvGraphicFramePr>
            <a:graphicFrameLocks noGrp="1"/>
          </p:cNvGraphicFramePr>
          <p:nvPr>
            <p:extLst/>
          </p:nvPr>
        </p:nvGraphicFramePr>
        <p:xfrm>
          <a:off x="5004048" y="789684"/>
          <a:ext cx="3887915" cy="1703070"/>
        </p:xfrm>
        <a:graphic>
          <a:graphicData uri="http://schemas.openxmlformats.org/drawingml/2006/table">
            <a:tbl>
              <a:tblPr>
                <a:tableStyleId>{5C22544A-7EE6-4342-B048-85BDC9FD1C3A}</a:tableStyleId>
              </a:tblPr>
              <a:tblGrid>
                <a:gridCol w="652462"/>
                <a:gridCol w="1006729"/>
                <a:gridCol w="1004888"/>
                <a:gridCol w="1223836"/>
              </a:tblGrid>
              <a:tr h="200025">
                <a:tc>
                  <a:txBody>
                    <a:bodyPr/>
                    <a:lstStyle/>
                    <a:p>
                      <a:pPr algn="ctr" fontAlgn="ctr"/>
                      <a:r>
                        <a:rPr lang="tr-TR" sz="1800" u="none" strike="noStrike">
                          <a:effectLst/>
                        </a:rPr>
                        <a:t>AD</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tr-TR" sz="1800" u="none" strike="noStrike">
                          <a:effectLst/>
                        </a:rPr>
                        <a:t>SOYAD</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tr-TR" sz="1800" u="none" strike="noStrike">
                          <a:effectLst/>
                        </a:rPr>
                        <a:t>GOREV</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tr-TR" sz="1800" u="none" strike="noStrike">
                          <a:effectLst/>
                        </a:rPr>
                        <a:t>BOLUM_ADI</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r>
              <a:tr h="200025">
                <a:tc>
                  <a:txBody>
                    <a:bodyPr/>
                    <a:lstStyle/>
                    <a:p>
                      <a:pPr algn="ctr" fontAlgn="ctr"/>
                      <a:r>
                        <a:rPr lang="tr-TR" sz="1800" u="none" strike="noStrike">
                          <a:effectLst/>
                        </a:rPr>
                        <a:t>Selin</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KORKMAZ</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ÇAKIR</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Suzan</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DEMİRCİ</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Cemal</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KARASU</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Kemal</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ÖZTÜRK</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Mühendis</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ctr"/>
                </a:tc>
              </a:tr>
            </a:tbl>
          </a:graphicData>
        </a:graphic>
      </p:graphicFrame>
      <p:cxnSp>
        <p:nvCxnSpPr>
          <p:cNvPr id="14" name="Düz Ok Bağlayıcısı 13"/>
          <p:cNvCxnSpPr/>
          <p:nvPr/>
        </p:nvCxnSpPr>
        <p:spPr>
          <a:xfrm flipV="1">
            <a:off x="2699792" y="881137"/>
            <a:ext cx="2448272" cy="41697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Düz Ok Bağlayıcısı 14"/>
          <p:cNvCxnSpPr/>
          <p:nvPr/>
        </p:nvCxnSpPr>
        <p:spPr>
          <a:xfrm flipV="1">
            <a:off x="3347864" y="881137"/>
            <a:ext cx="2428527" cy="41697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Düz Ok Bağlayıcısı 18"/>
          <p:cNvCxnSpPr/>
          <p:nvPr/>
        </p:nvCxnSpPr>
        <p:spPr>
          <a:xfrm flipV="1">
            <a:off x="4283968" y="881137"/>
            <a:ext cx="2448272" cy="41697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Düz Ok Bağlayıcısı 19"/>
          <p:cNvCxnSpPr/>
          <p:nvPr/>
        </p:nvCxnSpPr>
        <p:spPr>
          <a:xfrm flipV="1">
            <a:off x="3239852" y="881135"/>
            <a:ext cx="4501371" cy="25307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Düz Ok Bağlayıcısı 20"/>
          <p:cNvCxnSpPr/>
          <p:nvPr/>
        </p:nvCxnSpPr>
        <p:spPr>
          <a:xfrm flipH="1" flipV="1">
            <a:off x="1813502" y="3590729"/>
            <a:ext cx="4414682" cy="14602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Düz Ok Bağlayıcısı 24"/>
          <p:cNvCxnSpPr/>
          <p:nvPr/>
        </p:nvCxnSpPr>
        <p:spPr>
          <a:xfrm>
            <a:off x="1821377" y="3411873"/>
            <a:ext cx="13642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5700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defRPr/>
            </a:pPr>
            <a:r>
              <a:rPr lang="tr-TR" dirty="0" smtClean="0"/>
              <a:t>Alan isimlerinin aynı olması durumu</a:t>
            </a:r>
            <a:endParaRPr lang="tr-TR" dirty="0"/>
          </a:p>
        </p:txBody>
      </p:sp>
      <p:sp>
        <p:nvSpPr>
          <p:cNvPr id="3" name="2 İçerik Yer Tutucusu"/>
          <p:cNvSpPr>
            <a:spLocks noGrp="1"/>
          </p:cNvSpPr>
          <p:nvPr>
            <p:ph idx="1"/>
          </p:nvPr>
        </p:nvSpPr>
        <p:spPr/>
        <p:txBody>
          <a:bodyPr>
            <a:normAutofit fontScale="92500" lnSpcReduction="20000"/>
          </a:bodyPr>
          <a:lstStyle/>
          <a:p>
            <a:pPr>
              <a:defRPr/>
            </a:pPr>
            <a:r>
              <a:rPr lang="tr-TR" dirty="0" smtClean="0"/>
              <a:t>Eğer bir çok tablolu sorgulamada ilişkinin her iki tarafındaki alanlar aynı isimde ise; alan isimlerinden önce, o alanın ait olduğu tablo ismi de yer almalıdır.</a:t>
            </a:r>
          </a:p>
          <a:p>
            <a:pPr>
              <a:defRPr/>
            </a:pPr>
            <a:r>
              <a:rPr lang="tr-TR" dirty="0" smtClean="0"/>
              <a:t>Örneğin PERSONEL tablosundaki alan ismi de BOLUM_NO olsaydı sorgu şu şekilde yazılmalıydı:</a:t>
            </a:r>
          </a:p>
          <a:p>
            <a:pPr eaLnBrk="1" hangingPunct="1">
              <a:buFont typeface="Arial" panose="020B0604020202020204" pitchFamily="34" charset="0"/>
              <a:buNone/>
              <a:defRPr/>
            </a:pPr>
            <a:r>
              <a:rPr lang="tr-TR" dirty="0" smtClean="0">
                <a:solidFill>
                  <a:srgbClr val="0070C0"/>
                </a:solidFill>
              </a:rPr>
              <a:t>	SELECT AD, SOYAD, GOREV, BOLUM_ADI</a:t>
            </a:r>
          </a:p>
          <a:p>
            <a:pPr eaLnBrk="1" hangingPunct="1">
              <a:buFont typeface="Arial" panose="020B0604020202020204" pitchFamily="34" charset="0"/>
              <a:buNone/>
              <a:defRPr/>
            </a:pPr>
            <a:r>
              <a:rPr lang="tr-TR" dirty="0" smtClean="0">
                <a:solidFill>
                  <a:srgbClr val="0070C0"/>
                </a:solidFill>
              </a:rPr>
              <a:t>	FROM PERSONEL, BOLUMLER</a:t>
            </a:r>
          </a:p>
          <a:p>
            <a:pPr eaLnBrk="1" hangingPunct="1">
              <a:buFont typeface="Arial" panose="020B0604020202020204" pitchFamily="34" charset="0"/>
              <a:buNone/>
              <a:defRPr/>
            </a:pPr>
            <a:r>
              <a:rPr lang="tr-TR" dirty="0" smtClean="0">
                <a:solidFill>
                  <a:srgbClr val="0070C0"/>
                </a:solidFill>
              </a:rPr>
              <a:t>	WHERE PERSONEL.BOLUM_NO = </a:t>
            </a:r>
          </a:p>
          <a:p>
            <a:pPr eaLnBrk="1" hangingPunct="1">
              <a:buFont typeface="Arial" panose="020B0604020202020204" pitchFamily="34" charset="0"/>
              <a:buNone/>
              <a:defRPr/>
            </a:pPr>
            <a:r>
              <a:rPr lang="tr-TR" dirty="0" smtClean="0">
                <a:solidFill>
                  <a:srgbClr val="0070C0"/>
                </a:solidFill>
              </a:rPr>
              <a:t>	BOLUMLER.BOLUM_NO</a:t>
            </a:r>
            <a:endParaRPr lang="tr-TR" dirty="0" smtClean="0"/>
          </a:p>
          <a:p>
            <a:pPr>
              <a:defRPr/>
            </a:pPr>
            <a:endParaRPr lang="tr-TR" dirty="0"/>
          </a:p>
        </p:txBody>
      </p:sp>
      <p:sp>
        <p:nvSpPr>
          <p:cNvPr id="4" name="3 Dikdörtgen"/>
          <p:cNvSpPr/>
          <p:nvPr/>
        </p:nvSpPr>
        <p:spPr>
          <a:xfrm>
            <a:off x="4859338" y="5543550"/>
            <a:ext cx="3960812" cy="8636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fontAlgn="base">
              <a:spcBef>
                <a:spcPct val="0"/>
              </a:spcBef>
              <a:spcAft>
                <a:spcPct val="0"/>
              </a:spcAft>
              <a:defRPr/>
            </a:pPr>
            <a:r>
              <a:rPr lang="tr-TR" dirty="0">
                <a:solidFill>
                  <a:prstClr val="white"/>
                </a:solidFill>
              </a:rPr>
              <a:t>SELECT AD, SOYAD, GOREV, BOLUM_ADI </a:t>
            </a:r>
          </a:p>
          <a:p>
            <a:pPr fontAlgn="base">
              <a:spcBef>
                <a:spcPct val="0"/>
              </a:spcBef>
              <a:spcAft>
                <a:spcPct val="0"/>
              </a:spcAft>
              <a:defRPr/>
            </a:pPr>
            <a:r>
              <a:rPr lang="tr-TR" dirty="0">
                <a:solidFill>
                  <a:prstClr val="white"/>
                </a:solidFill>
              </a:rPr>
              <a:t>FROM PERSONEL P, BOLUMLER B</a:t>
            </a:r>
          </a:p>
          <a:p>
            <a:pPr fontAlgn="base">
              <a:spcBef>
                <a:spcPct val="0"/>
              </a:spcBef>
              <a:spcAft>
                <a:spcPct val="0"/>
              </a:spcAft>
              <a:defRPr/>
            </a:pPr>
            <a:r>
              <a:rPr lang="tr-TR" dirty="0">
                <a:solidFill>
                  <a:prstClr val="white"/>
                </a:solidFill>
              </a:rPr>
              <a:t>WHERE P.BOLUM_NO = B.BOLUM_NO</a:t>
            </a:r>
          </a:p>
        </p:txBody>
      </p:sp>
      <p:sp>
        <p:nvSpPr>
          <p:cNvPr id="36869" name="4 Metin kutusu"/>
          <p:cNvSpPr txBox="1">
            <a:spLocks noChangeArrowheads="1"/>
          </p:cNvSpPr>
          <p:nvPr/>
        </p:nvSpPr>
        <p:spPr bwMode="auto">
          <a:xfrm>
            <a:off x="827088" y="5805488"/>
            <a:ext cx="399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fontAlgn="base">
              <a:spcBef>
                <a:spcPct val="0"/>
              </a:spcBef>
              <a:spcAft>
                <a:spcPct val="0"/>
              </a:spcAft>
              <a:buFontTx/>
              <a:buNone/>
            </a:pPr>
            <a:r>
              <a:rPr lang="tr-TR" sz="1800">
                <a:solidFill>
                  <a:prstClr val="black"/>
                </a:solidFill>
                <a:latin typeface="Arial" panose="020B0604020202020204" pitchFamily="34" charset="0"/>
                <a:cs typeface="Arial" panose="020B0604020202020204" pitchFamily="34" charset="0"/>
              </a:rPr>
              <a:t>Aynı sorgu şu şekilde de yazılabilirdi:</a:t>
            </a:r>
          </a:p>
        </p:txBody>
      </p:sp>
    </p:spTree>
    <p:extLst>
      <p:ext uri="{BB962C8B-B14F-4D97-AF65-F5344CB8AC3E}">
        <p14:creationId xmlns:p14="http://schemas.microsoft.com/office/powerpoint/2010/main" val="28014662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Başlık"/>
          <p:cNvSpPr>
            <a:spLocks noGrp="1"/>
          </p:cNvSpPr>
          <p:nvPr>
            <p:ph type="title"/>
          </p:nvPr>
        </p:nvSpPr>
        <p:spPr/>
        <p:txBody>
          <a:bodyPr/>
          <a:lstStyle/>
          <a:p>
            <a:r>
              <a:rPr lang="tr-TR" smtClean="0"/>
              <a:t>3 tablolu sorgulama örneği</a:t>
            </a:r>
          </a:p>
        </p:txBody>
      </p:sp>
      <p:sp>
        <p:nvSpPr>
          <p:cNvPr id="37891" name="2 İçerik Yer Tutucusu"/>
          <p:cNvSpPr>
            <a:spLocks noGrp="1"/>
          </p:cNvSpPr>
          <p:nvPr>
            <p:ph idx="1"/>
          </p:nvPr>
        </p:nvSpPr>
        <p:spPr/>
        <p:txBody>
          <a:bodyPr/>
          <a:lstStyle/>
          <a:p>
            <a:r>
              <a:rPr lang="tr-TR" smtClean="0"/>
              <a:t>Öğrencilerin adı, soyadı, aldıkları derslerin adı ve bu derslerden başarı notları görüntülenmek istenirse:</a:t>
            </a:r>
          </a:p>
          <a:p>
            <a:pPr>
              <a:buFont typeface="Arial" panose="020B0604020202020204" pitchFamily="34" charset="0"/>
              <a:buNone/>
            </a:pPr>
            <a:r>
              <a:rPr lang="tr-TR" smtClean="0"/>
              <a:t>	</a:t>
            </a:r>
            <a:r>
              <a:rPr lang="tr-TR" smtClean="0">
                <a:solidFill>
                  <a:srgbClr val="0070C0"/>
                </a:solidFill>
              </a:rPr>
              <a:t>SELECT AD, SOYAD, DERS_ADI, VIZE*0.3 + 	FINAL*0.7 AS BN</a:t>
            </a:r>
          </a:p>
          <a:p>
            <a:pPr>
              <a:buFont typeface="Arial" panose="020B0604020202020204" pitchFamily="34" charset="0"/>
              <a:buNone/>
            </a:pPr>
            <a:r>
              <a:rPr lang="tr-TR" smtClean="0">
                <a:solidFill>
                  <a:srgbClr val="0070C0"/>
                </a:solidFill>
              </a:rPr>
              <a:t>	FROM OGRENCILER, NOTLAR, DERSLER</a:t>
            </a:r>
          </a:p>
          <a:p>
            <a:pPr>
              <a:buFont typeface="Arial" panose="020B0604020202020204" pitchFamily="34" charset="0"/>
              <a:buNone/>
            </a:pPr>
            <a:r>
              <a:rPr lang="tr-TR" smtClean="0">
                <a:solidFill>
                  <a:srgbClr val="0070C0"/>
                </a:solidFill>
              </a:rPr>
              <a:t>	WHERE OGR_NO = OGRENCI AND 		DERS = DERS_KODU</a:t>
            </a:r>
          </a:p>
        </p:txBody>
      </p:sp>
    </p:spTree>
    <p:extLst>
      <p:ext uri="{BB962C8B-B14F-4D97-AF65-F5344CB8AC3E}">
        <p14:creationId xmlns:p14="http://schemas.microsoft.com/office/powerpoint/2010/main" val="14531910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Tablo Birleştirme Türleri</a:t>
            </a:r>
            <a:endParaRPr lang="tr-TR"/>
          </a:p>
        </p:txBody>
      </p:sp>
      <p:sp>
        <p:nvSpPr>
          <p:cNvPr id="3" name="İçerik Yer Tutucusu 2"/>
          <p:cNvSpPr>
            <a:spLocks noGrp="1"/>
          </p:cNvSpPr>
          <p:nvPr>
            <p:ph idx="1"/>
          </p:nvPr>
        </p:nvSpPr>
        <p:spPr>
          <a:xfrm>
            <a:off x="457200" y="1600201"/>
            <a:ext cx="8229600" cy="3701007"/>
          </a:xfrm>
        </p:spPr>
        <p:txBody>
          <a:bodyPr>
            <a:normAutofit lnSpcReduction="10000"/>
          </a:bodyPr>
          <a:lstStyle/>
          <a:p>
            <a:pPr marL="357188" indent="-357188" eaLnBrk="1" hangingPunct="1"/>
            <a:r>
              <a:rPr lang="tr-TR" smtClean="0"/>
              <a:t>Çok tablolu sorgularda, tabloları farklı </a:t>
            </a:r>
            <a:r>
              <a:rPr lang="tr-TR"/>
              <a:t>şekillerde birleştirme </a:t>
            </a:r>
            <a:r>
              <a:rPr lang="tr-TR" smtClean="0"/>
              <a:t>(</a:t>
            </a:r>
            <a:r>
              <a:rPr lang="tr-TR"/>
              <a:t>join) </a:t>
            </a:r>
            <a:r>
              <a:rPr lang="tr-TR" smtClean="0"/>
              <a:t>olanağı da </a:t>
            </a:r>
            <a:r>
              <a:rPr lang="tr-TR"/>
              <a:t>bulunmaktadır</a:t>
            </a:r>
            <a:r>
              <a:rPr lang="tr-TR" smtClean="0"/>
              <a:t>.</a:t>
            </a:r>
          </a:p>
          <a:p>
            <a:pPr marL="757238" lvl="1" indent="-357188" eaLnBrk="1" hangingPunct="1"/>
            <a:r>
              <a:rPr lang="tr-TR" smtClean="0"/>
              <a:t>İç birleştirme (Inner Join: Önceki örneklerde yapılan "eşiti olan birleştirme" ile aynı)</a:t>
            </a:r>
            <a:endParaRPr lang="tr-TR"/>
          </a:p>
          <a:p>
            <a:pPr marL="757238" lvl="1" indent="-357188" eaLnBrk="1" hangingPunct="1"/>
            <a:r>
              <a:rPr lang="tr-TR" smtClean="0"/>
              <a:t>Eşiti </a:t>
            </a:r>
            <a:r>
              <a:rPr lang="tr-TR"/>
              <a:t>olmayan birleştirme </a:t>
            </a:r>
          </a:p>
          <a:p>
            <a:pPr marL="757238" lvl="1" indent="-357188" eaLnBrk="1" hangingPunct="1"/>
            <a:r>
              <a:rPr lang="tr-TR" smtClean="0"/>
              <a:t>Dış birleştirme (Outer Join, Left Join, Right Join)</a:t>
            </a:r>
          </a:p>
          <a:p>
            <a:pPr marL="757238" lvl="1" indent="-357188" eaLnBrk="1" hangingPunct="1"/>
            <a:r>
              <a:rPr lang="tr-TR" smtClean="0"/>
              <a:t>Kendine </a:t>
            </a:r>
            <a:r>
              <a:rPr lang="tr-TR"/>
              <a:t>birleştirme</a:t>
            </a:r>
          </a:p>
          <a:p>
            <a:pPr marL="357188" indent="-357188" eaLnBrk="1" hangingPunct="1"/>
            <a:endParaRPr lang="tr-TR"/>
          </a:p>
        </p:txBody>
      </p:sp>
      <p:pic>
        <p:nvPicPr>
          <p:cNvPr id="1026" name="Picture 2" descr="SQL LEF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360" y="5301208"/>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QL RIGHT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1772" y="5301208"/>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QL FULL OUTER JO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948" y="5301208"/>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QL INNER JO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5302324"/>
            <a:ext cx="1905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3294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dirty="0" smtClean="0"/>
              <a:t>Eşiti olmayan birleştirme</a:t>
            </a:r>
            <a:endParaRPr lang="tr-TR" dirty="0"/>
          </a:p>
        </p:txBody>
      </p:sp>
      <p:sp>
        <p:nvSpPr>
          <p:cNvPr id="4" name="İçerik Yer Tutucusu 3"/>
          <p:cNvSpPr>
            <a:spLocks noGrp="1"/>
          </p:cNvSpPr>
          <p:nvPr>
            <p:ph idx="1"/>
          </p:nvPr>
        </p:nvSpPr>
        <p:spPr>
          <a:xfrm>
            <a:off x="457200" y="1600200"/>
            <a:ext cx="8229600" cy="4997152"/>
          </a:xfrm>
        </p:spPr>
        <p:txBody>
          <a:bodyPr>
            <a:normAutofit fontScale="77500" lnSpcReduction="20000"/>
          </a:bodyPr>
          <a:lstStyle/>
          <a:p>
            <a:r>
              <a:rPr lang="tr-TR" smtClean="0"/>
              <a:t>Bazı durumlarda iki tablonun birleştirilebilecek ortak bir alanları olmasa bile, bu tablolar FROM sonrası birlikte yazılarak, WHERE kriterinde bir tablonun bir alanı ile diğer tablonun bir alanı (veya alanları) büyüklük/küçüklük, arasında olma gibi kriterler ile birleştirilebilir.</a:t>
            </a:r>
            <a:endParaRPr lang="tr-TR"/>
          </a:p>
          <a:p>
            <a:r>
              <a:rPr lang="tr-TR" smtClean="0"/>
              <a:t>Örneğin MAAS_DUZEY(DUZEY, EN_AZ, EN_COK) tablosunun PERSONEL tablosu ile bağlanabilecek bir alanı olmadığı için kriter olarak eşitleme (=) yoluna gidilemese de &lt;, &gt; veya BETWEEN kullanılarak "eşiti olmayan birleştirme" sorgusu aşağıdaki gibi yazılabilir:</a:t>
            </a:r>
            <a:endParaRPr lang="tr-TR"/>
          </a:p>
          <a:p>
            <a:pPr marL="400050" lvl="1" indent="0">
              <a:buNone/>
            </a:pPr>
            <a:endParaRPr lang="tr-TR" smtClean="0">
              <a:solidFill>
                <a:srgbClr val="0070C0"/>
              </a:solidFill>
            </a:endParaRPr>
          </a:p>
          <a:p>
            <a:pPr marL="400050" lvl="1" indent="0">
              <a:buNone/>
            </a:pPr>
            <a:endParaRPr lang="tr-TR" smtClean="0">
              <a:solidFill>
                <a:srgbClr val="0070C0"/>
              </a:solidFill>
            </a:endParaRPr>
          </a:p>
          <a:p>
            <a:pPr marL="0" indent="0">
              <a:buNone/>
            </a:pPr>
            <a:r>
              <a:rPr lang="en-US" sz="2900" smtClean="0">
                <a:solidFill>
                  <a:srgbClr val="0070C0"/>
                </a:solidFill>
              </a:rPr>
              <a:t>SELECT </a:t>
            </a:r>
            <a:r>
              <a:rPr lang="en-US" sz="2900">
                <a:solidFill>
                  <a:srgbClr val="0070C0"/>
                </a:solidFill>
              </a:rPr>
              <a:t>AD, MAAS, DUZEY</a:t>
            </a:r>
          </a:p>
          <a:p>
            <a:pPr marL="0" indent="0">
              <a:buNone/>
            </a:pPr>
            <a:r>
              <a:rPr lang="en-US" sz="2900">
                <a:solidFill>
                  <a:srgbClr val="0070C0"/>
                </a:solidFill>
              </a:rPr>
              <a:t>FROM PERSONEL, MAAS_DUZEY</a:t>
            </a:r>
          </a:p>
          <a:p>
            <a:pPr marL="0" indent="0">
              <a:buNone/>
            </a:pPr>
            <a:r>
              <a:rPr lang="en-US" sz="2900">
                <a:solidFill>
                  <a:srgbClr val="0070C0"/>
                </a:solidFill>
              </a:rPr>
              <a:t>WHERE MAAS BETWEEN EN_AZ AND EN_COK;</a:t>
            </a:r>
          </a:p>
          <a:p>
            <a:pPr marL="400050" lvl="1" indent="0">
              <a:buNone/>
            </a:pPr>
            <a:endParaRPr lang="en-US">
              <a:solidFill>
                <a:srgbClr val="0070C0"/>
              </a:solidFill>
            </a:endParaRPr>
          </a:p>
        </p:txBody>
      </p:sp>
      <p:graphicFrame>
        <p:nvGraphicFramePr>
          <p:cNvPr id="3" name="Tablo 2"/>
          <p:cNvGraphicFramePr>
            <a:graphicFrameLocks noGrp="1"/>
          </p:cNvGraphicFramePr>
          <p:nvPr>
            <p:extLst/>
          </p:nvPr>
        </p:nvGraphicFramePr>
        <p:xfrm>
          <a:off x="6732240" y="4725144"/>
          <a:ext cx="2152236" cy="1520190"/>
        </p:xfrm>
        <a:graphic>
          <a:graphicData uri="http://schemas.openxmlformats.org/drawingml/2006/table">
            <a:tbl>
              <a:tblPr>
                <a:tableStyleId>{5C22544A-7EE6-4342-B048-85BDC9FD1C3A}</a:tableStyleId>
              </a:tblPr>
              <a:tblGrid>
                <a:gridCol w="608599"/>
                <a:gridCol w="935038"/>
                <a:gridCol w="608599"/>
              </a:tblGrid>
              <a:tr h="200025">
                <a:tc>
                  <a:txBody>
                    <a:bodyPr/>
                    <a:lstStyle/>
                    <a:p>
                      <a:pPr algn="ctr" fontAlgn="b"/>
                      <a:r>
                        <a:rPr lang="tr-TR" sz="1600" b="1" u="none" strike="noStrike">
                          <a:effectLst/>
                        </a:rPr>
                        <a:t>AD</a:t>
                      </a:r>
                      <a:endParaRPr lang="tr-TR" sz="16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600" b="1" u="none" strike="noStrike">
                          <a:effectLst/>
                        </a:rPr>
                        <a:t>MAAS</a:t>
                      </a:r>
                      <a:endParaRPr lang="tr-TR" sz="16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600" b="1" u="none" strike="noStrike">
                          <a:effectLst/>
                        </a:rPr>
                        <a:t>DUZEY</a:t>
                      </a:r>
                      <a:endParaRPr lang="tr-TR" sz="16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200025">
                <a:tc>
                  <a:txBody>
                    <a:bodyPr/>
                    <a:lstStyle/>
                    <a:p>
                      <a:pPr algn="l" fontAlgn="b"/>
                      <a:r>
                        <a:rPr lang="tr-TR" sz="1600" u="none" strike="noStrike">
                          <a:effectLst/>
                        </a:rPr>
                        <a:t>Selin</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1.650,00 ₺</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1</a:t>
                      </a:r>
                      <a:endParaRPr lang="tr-TR" sz="16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600" u="none" strike="noStrike">
                          <a:effectLst/>
                        </a:rPr>
                        <a:t>Fatih</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3.800,00 ₺</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2</a:t>
                      </a:r>
                      <a:endParaRPr lang="tr-TR" sz="16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600" u="none" strike="noStrike">
                          <a:effectLst/>
                        </a:rPr>
                        <a:t>Kemal</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3.600,00 ₺</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2</a:t>
                      </a:r>
                      <a:endParaRPr lang="tr-TR" sz="16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600" u="none" strike="noStrike">
                          <a:effectLst/>
                        </a:rPr>
                        <a:t>Suzan</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2.000,00 ₺</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1</a:t>
                      </a:r>
                      <a:endParaRPr lang="tr-TR" sz="16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600" u="none" strike="noStrike">
                          <a:effectLst/>
                        </a:rPr>
                        <a:t>Cemal</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3.750,00 ₺</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2</a:t>
                      </a:r>
                      <a:endParaRPr lang="tr-TR" sz="1600" b="0" i="0" u="none" strike="noStrike">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5" name="Tablo 4"/>
          <p:cNvGraphicFramePr>
            <a:graphicFrameLocks noGrp="1"/>
          </p:cNvGraphicFramePr>
          <p:nvPr>
            <p:extLst/>
          </p:nvPr>
        </p:nvGraphicFramePr>
        <p:xfrm>
          <a:off x="3707904" y="4725144"/>
          <a:ext cx="2476872" cy="1013460"/>
        </p:xfrm>
        <a:graphic>
          <a:graphicData uri="http://schemas.openxmlformats.org/drawingml/2006/table">
            <a:tbl>
              <a:tblPr>
                <a:tableStyleId>{5C22544A-7EE6-4342-B048-85BDC9FD1C3A}</a:tableStyleId>
              </a:tblPr>
              <a:tblGrid>
                <a:gridCol w="825624"/>
                <a:gridCol w="825624"/>
                <a:gridCol w="825624"/>
              </a:tblGrid>
              <a:tr h="190500">
                <a:tc>
                  <a:txBody>
                    <a:bodyPr/>
                    <a:lstStyle/>
                    <a:p>
                      <a:pPr algn="ctr" fontAlgn="b"/>
                      <a:r>
                        <a:rPr lang="tr-TR" sz="1600" b="1" u="none" strike="noStrike">
                          <a:effectLst/>
                        </a:rPr>
                        <a:t>DUZEY</a:t>
                      </a:r>
                      <a:endParaRPr lang="tr-TR" sz="16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600" b="1" u="none" strike="noStrike">
                          <a:effectLst/>
                        </a:rPr>
                        <a:t>EN_AZ</a:t>
                      </a:r>
                      <a:endParaRPr lang="tr-TR" sz="16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600" b="1" u="none" strike="noStrike">
                          <a:effectLst/>
                        </a:rPr>
                        <a:t>EN_COK</a:t>
                      </a:r>
                      <a:endParaRPr lang="tr-TR" sz="16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190500">
                <a:tc>
                  <a:txBody>
                    <a:bodyPr/>
                    <a:lstStyle/>
                    <a:p>
                      <a:pPr algn="r" fontAlgn="b"/>
                      <a:r>
                        <a:rPr lang="tr-TR" sz="1600" u="none" strike="noStrike">
                          <a:effectLst/>
                        </a:rPr>
                        <a:t>1</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0</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2000</a:t>
                      </a:r>
                      <a:endParaRPr lang="tr-TR"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tr-TR" sz="1600" u="none" strike="noStrike">
                          <a:effectLst/>
                        </a:rPr>
                        <a:t>2</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2001</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4000</a:t>
                      </a:r>
                      <a:endParaRPr lang="tr-TR" sz="16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tr-TR" sz="1600" u="none" strike="noStrike">
                          <a:effectLst/>
                        </a:rPr>
                        <a:t>3</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4001</a:t>
                      </a:r>
                      <a:endParaRPr lang="tr-TR"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600" u="none" strike="noStrike">
                          <a:effectLst/>
                        </a:rPr>
                        <a:t>10000</a:t>
                      </a:r>
                      <a:endParaRPr lang="tr-TR" sz="1600" b="0" i="0" u="none" strike="noStrike">
                        <a:solidFill>
                          <a:srgbClr val="000000"/>
                        </a:solidFill>
                        <a:effectLst/>
                        <a:latin typeface="Calibri" panose="020F0502020204030204" pitchFamily="34" charset="0"/>
                      </a:endParaRPr>
                    </a:p>
                  </a:txBody>
                  <a:tcPr marL="9525" marR="9525" marT="9525" marB="0" anchor="b"/>
                </a:tc>
              </a:tr>
            </a:tbl>
          </a:graphicData>
        </a:graphic>
      </p:graphicFrame>
      <p:cxnSp>
        <p:nvCxnSpPr>
          <p:cNvPr id="11" name="Dirsek Bağlayıcısı 10"/>
          <p:cNvCxnSpPr>
            <a:endCxn id="5" idx="2"/>
          </p:cNvCxnSpPr>
          <p:nvPr/>
        </p:nvCxnSpPr>
        <p:spPr>
          <a:xfrm flipV="1">
            <a:off x="4355976" y="5738604"/>
            <a:ext cx="590364" cy="2106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ağ Ayraç 11"/>
          <p:cNvSpPr/>
          <p:nvPr/>
        </p:nvSpPr>
        <p:spPr>
          <a:xfrm>
            <a:off x="6300192" y="4725144"/>
            <a:ext cx="288032" cy="1656184"/>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eaLnBrk="0" fontAlgn="base" hangingPunct="0">
              <a:spcBef>
                <a:spcPct val="0"/>
              </a:spcBef>
              <a:spcAft>
                <a:spcPct val="0"/>
              </a:spcAft>
            </a:pPr>
            <a:endParaRPr lang="tr-TR">
              <a:solidFill>
                <a:prstClr val="black"/>
              </a:solidFill>
            </a:endParaRPr>
          </a:p>
        </p:txBody>
      </p:sp>
    </p:spTree>
    <p:extLst>
      <p:ext uri="{BB962C8B-B14F-4D97-AF65-F5344CB8AC3E}">
        <p14:creationId xmlns:p14="http://schemas.microsoft.com/office/powerpoint/2010/main" val="2541144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Autofit/>
          </a:bodyPr>
          <a:lstStyle/>
          <a:p>
            <a:pPr eaLnBrk="1" fontAlgn="auto" hangingPunct="1">
              <a:spcAft>
                <a:spcPts val="0"/>
              </a:spcAft>
              <a:defRPr/>
            </a:pPr>
            <a:r>
              <a:rPr lang="tr-TR" sz="4400" dirty="0" smtClean="0"/>
              <a:t>Örneklerde kullanılan</a:t>
            </a:r>
            <a:br>
              <a:rPr lang="tr-TR" sz="4400" dirty="0" smtClean="0"/>
            </a:br>
            <a:r>
              <a:rPr lang="tr-TR" sz="4400" dirty="0" smtClean="0"/>
              <a:t>“Öğrenci İşleri” Veri Tabanı</a:t>
            </a:r>
            <a:endParaRPr lang="tr-TR" sz="4400" dirty="0"/>
          </a:p>
        </p:txBody>
      </p:sp>
      <p:sp>
        <p:nvSpPr>
          <p:cNvPr id="4" name="3 İçerik Yer Tutucusu"/>
          <p:cNvSpPr>
            <a:spLocks noGrp="1"/>
          </p:cNvSpPr>
          <p:nvPr>
            <p:ph sz="half" idx="1"/>
          </p:nvPr>
        </p:nvSpPr>
        <p:spPr>
          <a:xfrm>
            <a:off x="457200" y="1600200"/>
            <a:ext cx="4038600" cy="4637112"/>
          </a:xfrm>
        </p:spPr>
        <p:txBody>
          <a:bodyPr rtlCol="0">
            <a:normAutofit fontScale="92500" lnSpcReduction="10000"/>
          </a:bodyPr>
          <a:lstStyle/>
          <a:p>
            <a:pPr eaLnBrk="1" fontAlgn="auto" hangingPunct="1">
              <a:spcAft>
                <a:spcPts val="0"/>
              </a:spcAft>
              <a:defRPr/>
            </a:pPr>
            <a:r>
              <a:rPr lang="tr-TR" dirty="0" smtClean="0"/>
              <a:t>OGRENCILER Tablosu:</a:t>
            </a:r>
          </a:p>
          <a:p>
            <a:pPr lvl="1" eaLnBrk="1" fontAlgn="auto" hangingPunct="1">
              <a:spcAft>
                <a:spcPts val="0"/>
              </a:spcAft>
              <a:defRPr/>
            </a:pPr>
            <a:r>
              <a:rPr lang="tr-TR" dirty="0" smtClean="0"/>
              <a:t>OGR_NO </a:t>
            </a:r>
            <a:r>
              <a:rPr lang="tr-TR" dirty="0" smtClean="0">
                <a:solidFill>
                  <a:srgbClr val="FF0000"/>
                </a:solidFill>
              </a:rPr>
              <a:t>(PK)</a:t>
            </a:r>
          </a:p>
          <a:p>
            <a:pPr lvl="1" eaLnBrk="1" fontAlgn="auto" hangingPunct="1">
              <a:spcAft>
                <a:spcPts val="0"/>
              </a:spcAft>
              <a:defRPr/>
            </a:pPr>
            <a:r>
              <a:rPr lang="tr-TR" dirty="0" smtClean="0"/>
              <a:t>AD</a:t>
            </a:r>
          </a:p>
          <a:p>
            <a:pPr lvl="1" eaLnBrk="1" fontAlgn="auto" hangingPunct="1">
              <a:spcAft>
                <a:spcPts val="0"/>
              </a:spcAft>
              <a:defRPr/>
            </a:pPr>
            <a:r>
              <a:rPr lang="tr-TR" dirty="0" smtClean="0"/>
              <a:t>SOYAD</a:t>
            </a:r>
          </a:p>
          <a:p>
            <a:pPr lvl="1" eaLnBrk="1" fontAlgn="auto" hangingPunct="1">
              <a:spcAft>
                <a:spcPts val="0"/>
              </a:spcAft>
              <a:defRPr/>
            </a:pPr>
            <a:r>
              <a:rPr lang="tr-TR"/>
              <a:t>DOGUM_TARIHI </a:t>
            </a:r>
            <a:endParaRPr lang="tr-TR" dirty="0" smtClean="0"/>
          </a:p>
          <a:p>
            <a:pPr lvl="1" eaLnBrk="1" fontAlgn="auto" hangingPunct="1">
              <a:spcAft>
                <a:spcPts val="0"/>
              </a:spcAft>
              <a:defRPr/>
            </a:pPr>
            <a:r>
              <a:rPr lang="tr-TR" smtClean="0"/>
              <a:t>DOGUM_YERI</a:t>
            </a:r>
          </a:p>
          <a:p>
            <a:pPr lvl="1" eaLnBrk="1" fontAlgn="auto" hangingPunct="1">
              <a:spcAft>
                <a:spcPts val="0"/>
              </a:spcAft>
              <a:defRPr/>
            </a:pPr>
            <a:r>
              <a:rPr lang="tr-TR" smtClean="0"/>
              <a:t>ADRES</a:t>
            </a:r>
            <a:endParaRPr lang="tr-TR" dirty="0" smtClean="0"/>
          </a:p>
          <a:p>
            <a:pPr eaLnBrk="1" fontAlgn="auto" hangingPunct="1">
              <a:spcAft>
                <a:spcPts val="0"/>
              </a:spcAft>
              <a:defRPr/>
            </a:pPr>
            <a:r>
              <a:rPr lang="tr-TR" dirty="0" smtClean="0"/>
              <a:t>DERSLER Tablosu:</a:t>
            </a:r>
          </a:p>
          <a:p>
            <a:pPr lvl="1" eaLnBrk="1" fontAlgn="auto" hangingPunct="1">
              <a:spcAft>
                <a:spcPts val="0"/>
              </a:spcAft>
              <a:defRPr/>
            </a:pPr>
            <a:r>
              <a:rPr lang="tr-TR" dirty="0" smtClean="0"/>
              <a:t>DERS_KODU </a:t>
            </a:r>
            <a:r>
              <a:rPr lang="tr-TR" dirty="0" smtClean="0">
                <a:solidFill>
                  <a:srgbClr val="FF0000"/>
                </a:solidFill>
              </a:rPr>
              <a:t>(PK)</a:t>
            </a:r>
          </a:p>
          <a:p>
            <a:pPr lvl="1" eaLnBrk="1" fontAlgn="auto" hangingPunct="1">
              <a:spcAft>
                <a:spcPts val="0"/>
              </a:spcAft>
              <a:defRPr/>
            </a:pPr>
            <a:r>
              <a:rPr lang="tr-TR" dirty="0" smtClean="0"/>
              <a:t>DERS_ADI</a:t>
            </a:r>
          </a:p>
          <a:p>
            <a:pPr lvl="1" eaLnBrk="1" fontAlgn="auto" hangingPunct="1">
              <a:spcAft>
                <a:spcPts val="0"/>
              </a:spcAft>
              <a:defRPr/>
            </a:pPr>
            <a:r>
              <a:rPr lang="tr-TR" dirty="0" smtClean="0"/>
              <a:t>DERS_KREDISI</a:t>
            </a:r>
          </a:p>
          <a:p>
            <a:pPr lvl="1" eaLnBrk="1" fontAlgn="auto" hangingPunct="1">
              <a:spcAft>
                <a:spcPts val="0"/>
              </a:spcAft>
              <a:defRPr/>
            </a:pPr>
            <a:r>
              <a:rPr lang="tr-TR" dirty="0" smtClean="0"/>
              <a:t>HOCASI </a:t>
            </a:r>
            <a:r>
              <a:rPr lang="tr-TR" dirty="0" smtClean="0">
                <a:solidFill>
                  <a:srgbClr val="FF0000"/>
                </a:solidFill>
              </a:rPr>
              <a:t>(FK-HOCALAR)</a:t>
            </a:r>
          </a:p>
        </p:txBody>
      </p:sp>
      <p:sp>
        <p:nvSpPr>
          <p:cNvPr id="5" name="4 İçerik Yer Tutucusu"/>
          <p:cNvSpPr>
            <a:spLocks noGrp="1"/>
          </p:cNvSpPr>
          <p:nvPr>
            <p:ph sz="half" idx="2"/>
          </p:nvPr>
        </p:nvSpPr>
        <p:spPr/>
        <p:txBody>
          <a:bodyPr rtlCol="0">
            <a:normAutofit fontScale="92500" lnSpcReduction="10000"/>
          </a:bodyPr>
          <a:lstStyle/>
          <a:p>
            <a:pPr eaLnBrk="1" fontAlgn="auto" hangingPunct="1">
              <a:spcAft>
                <a:spcPts val="0"/>
              </a:spcAft>
              <a:defRPr/>
            </a:pPr>
            <a:r>
              <a:rPr lang="tr-TR" dirty="0" smtClean="0"/>
              <a:t>NOTLAR Tablosu:</a:t>
            </a:r>
          </a:p>
          <a:p>
            <a:pPr lvl="1" eaLnBrk="1" fontAlgn="auto" hangingPunct="1">
              <a:spcAft>
                <a:spcPts val="0"/>
              </a:spcAft>
              <a:defRPr/>
            </a:pPr>
            <a:r>
              <a:rPr lang="tr-TR" dirty="0" smtClean="0"/>
              <a:t>OGRENCI</a:t>
            </a:r>
            <a:r>
              <a:rPr lang="tr-TR" dirty="0" smtClean="0">
                <a:solidFill>
                  <a:srgbClr val="FF0000"/>
                </a:solidFill>
              </a:rPr>
              <a:t> (FK-OGRENCILER)</a:t>
            </a:r>
          </a:p>
          <a:p>
            <a:pPr lvl="1" eaLnBrk="1" fontAlgn="auto" hangingPunct="1">
              <a:spcAft>
                <a:spcPts val="0"/>
              </a:spcAft>
              <a:defRPr/>
            </a:pPr>
            <a:r>
              <a:rPr lang="tr-TR" dirty="0" smtClean="0"/>
              <a:t>DERS </a:t>
            </a:r>
            <a:r>
              <a:rPr lang="tr-TR" dirty="0" smtClean="0">
                <a:solidFill>
                  <a:srgbClr val="FF0000"/>
                </a:solidFill>
              </a:rPr>
              <a:t>(FK-DERSLER)</a:t>
            </a:r>
          </a:p>
          <a:p>
            <a:pPr lvl="1" eaLnBrk="1" fontAlgn="auto" hangingPunct="1">
              <a:spcAft>
                <a:spcPts val="0"/>
              </a:spcAft>
              <a:defRPr/>
            </a:pPr>
            <a:r>
              <a:rPr lang="tr-TR" dirty="0" smtClean="0"/>
              <a:t>DERS_YILI</a:t>
            </a:r>
          </a:p>
          <a:p>
            <a:pPr lvl="1" eaLnBrk="1" fontAlgn="auto" hangingPunct="1">
              <a:spcAft>
                <a:spcPts val="0"/>
              </a:spcAft>
              <a:defRPr/>
            </a:pPr>
            <a:r>
              <a:rPr lang="tr-TR" dirty="0" smtClean="0"/>
              <a:t>VIZE</a:t>
            </a:r>
          </a:p>
          <a:p>
            <a:pPr lvl="1" eaLnBrk="1" fontAlgn="auto" hangingPunct="1">
              <a:spcAft>
                <a:spcPts val="0"/>
              </a:spcAft>
              <a:defRPr/>
            </a:pPr>
            <a:r>
              <a:rPr lang="tr-TR" dirty="0" smtClean="0"/>
              <a:t>FINAL</a:t>
            </a:r>
          </a:p>
          <a:p>
            <a:pPr eaLnBrk="1" fontAlgn="auto" hangingPunct="1">
              <a:spcAft>
                <a:spcPts val="0"/>
              </a:spcAft>
              <a:defRPr/>
            </a:pPr>
            <a:r>
              <a:rPr lang="tr-TR" dirty="0" smtClean="0"/>
              <a:t>HOCALAR Tablosu:</a:t>
            </a:r>
          </a:p>
          <a:p>
            <a:pPr lvl="1" eaLnBrk="1" fontAlgn="auto" hangingPunct="1">
              <a:spcAft>
                <a:spcPts val="0"/>
              </a:spcAft>
              <a:defRPr/>
            </a:pPr>
            <a:r>
              <a:rPr lang="tr-TR" dirty="0" smtClean="0"/>
              <a:t>HOCA_NO </a:t>
            </a:r>
            <a:r>
              <a:rPr lang="tr-TR" dirty="0" smtClean="0">
                <a:solidFill>
                  <a:srgbClr val="FF0000"/>
                </a:solidFill>
              </a:rPr>
              <a:t>(PK)</a:t>
            </a:r>
          </a:p>
          <a:p>
            <a:pPr lvl="1" eaLnBrk="1" fontAlgn="auto" hangingPunct="1">
              <a:spcAft>
                <a:spcPts val="0"/>
              </a:spcAft>
              <a:defRPr/>
            </a:pPr>
            <a:r>
              <a:rPr lang="tr-TR" dirty="0" smtClean="0"/>
              <a:t>AD</a:t>
            </a:r>
          </a:p>
          <a:p>
            <a:pPr lvl="1" eaLnBrk="1" fontAlgn="auto" hangingPunct="1">
              <a:spcAft>
                <a:spcPts val="0"/>
              </a:spcAft>
              <a:defRPr/>
            </a:pPr>
            <a:r>
              <a:rPr lang="tr-TR" dirty="0" smtClean="0"/>
              <a:t>SOYAD</a:t>
            </a:r>
          </a:p>
          <a:p>
            <a:pPr lvl="1" eaLnBrk="1" fontAlgn="auto" hangingPunct="1">
              <a:spcAft>
                <a:spcPts val="0"/>
              </a:spcAft>
              <a:defRPr/>
            </a:pPr>
            <a:r>
              <a:rPr lang="tr-TR" dirty="0" smtClean="0"/>
              <a:t>UNVAN</a:t>
            </a:r>
          </a:p>
        </p:txBody>
      </p:sp>
    </p:spTree>
    <p:extLst>
      <p:ext uri="{BB962C8B-B14F-4D97-AF65-F5344CB8AC3E}">
        <p14:creationId xmlns:p14="http://schemas.microsoft.com/office/powerpoint/2010/main" val="18993957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dirty="0" smtClean="0"/>
              <a:t>Dış birleştirme</a:t>
            </a:r>
            <a:endParaRPr lang="tr-TR" dirty="0"/>
          </a:p>
        </p:txBody>
      </p:sp>
      <p:sp>
        <p:nvSpPr>
          <p:cNvPr id="15363" name="2 İçerik Yer Tutucusu"/>
          <p:cNvSpPr>
            <a:spLocks noGrp="1"/>
          </p:cNvSpPr>
          <p:nvPr>
            <p:ph sz="quarter" idx="1"/>
          </p:nvPr>
        </p:nvSpPr>
        <p:spPr>
          <a:xfrm>
            <a:off x="457200" y="1600200"/>
            <a:ext cx="8229600" cy="4873625"/>
          </a:xfrm>
        </p:spPr>
        <p:txBody>
          <a:bodyPr>
            <a:normAutofit lnSpcReduction="10000"/>
          </a:bodyPr>
          <a:lstStyle/>
          <a:p>
            <a:r>
              <a:rPr lang="tr-TR" sz="2800" smtClean="0"/>
              <a:t>Eşiti olan birleştirmede eşleşen sütunlarda eşleşemeyen kayıtlar yazılmıyordu, bunları da yazdırmak için Dış Birleştirme kullanılır.</a:t>
            </a:r>
          </a:p>
          <a:p>
            <a:r>
              <a:rPr lang="tr-TR" sz="2800" smtClean="0"/>
              <a:t>Örneğin BOLUMLER tablosuna "Reklam" adında yeni bir bölüm eklendiğini düşünelim. Eğer PERSONEL tablosuna henüz bu bölüm için bir eleman eklenmediyse, birleştirmede "Reklam" bölümünün de görünebilmesi için:</a:t>
            </a:r>
          </a:p>
          <a:p>
            <a:pPr marL="542925" indent="0" eaLnBrk="1" hangingPunct="1">
              <a:buNone/>
              <a:defRPr/>
            </a:pPr>
            <a:r>
              <a:rPr lang="tr-TR" sz="2800">
                <a:solidFill>
                  <a:srgbClr val="0070C0"/>
                </a:solidFill>
              </a:rPr>
              <a:t>SELECT AD, SOYAD, GOREV, BOLUM_ADI</a:t>
            </a:r>
          </a:p>
          <a:p>
            <a:pPr marL="542925" indent="0" eaLnBrk="1" hangingPunct="1">
              <a:buNone/>
              <a:defRPr/>
            </a:pPr>
            <a:r>
              <a:rPr lang="tr-TR" sz="2800">
                <a:solidFill>
                  <a:srgbClr val="0070C0"/>
                </a:solidFill>
              </a:rPr>
              <a:t>FROM PERSONEL P RIGHT JOIN BOLUMLER B</a:t>
            </a:r>
          </a:p>
          <a:p>
            <a:pPr marL="542925" indent="0" eaLnBrk="1" hangingPunct="1">
              <a:buNone/>
              <a:defRPr/>
            </a:pPr>
            <a:r>
              <a:rPr lang="tr-TR" sz="2800">
                <a:solidFill>
                  <a:srgbClr val="0070C0"/>
                </a:solidFill>
              </a:rPr>
              <a:t>ON P.BOLUM = B.BOLUM_NO</a:t>
            </a:r>
            <a:endParaRPr lang="tr-TR" sz="2800" dirty="0">
              <a:solidFill>
                <a:srgbClr val="0070C0"/>
              </a:solidFill>
            </a:endParaRPr>
          </a:p>
        </p:txBody>
      </p:sp>
    </p:spTree>
    <p:extLst>
      <p:ext uri="{BB962C8B-B14F-4D97-AF65-F5344CB8AC3E}">
        <p14:creationId xmlns:p14="http://schemas.microsoft.com/office/powerpoint/2010/main" val="19466018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o 5"/>
          <p:cNvGraphicFramePr>
            <a:graphicFrameLocks noGrp="1"/>
          </p:cNvGraphicFramePr>
          <p:nvPr>
            <p:extLst/>
          </p:nvPr>
        </p:nvGraphicFramePr>
        <p:xfrm>
          <a:off x="647671" y="4966290"/>
          <a:ext cx="8311072" cy="1703070"/>
        </p:xfrm>
        <a:graphic>
          <a:graphicData uri="http://schemas.openxmlformats.org/drawingml/2006/table">
            <a:tbl>
              <a:tblPr>
                <a:tableStyleId>{5C22544A-7EE6-4342-B048-85BDC9FD1C3A}</a:tableStyleId>
              </a:tblPr>
              <a:tblGrid>
                <a:gridCol w="1444816"/>
                <a:gridCol w="652462"/>
                <a:gridCol w="1006729"/>
                <a:gridCol w="1004888"/>
                <a:gridCol w="1049338"/>
                <a:gridCol w="779336"/>
                <a:gridCol w="1094359"/>
                <a:gridCol w="1279144"/>
              </a:tblGrid>
              <a:tr h="0">
                <a:tc>
                  <a:txBody>
                    <a:bodyPr/>
                    <a:lstStyle/>
                    <a:p>
                      <a:pPr algn="ctr" fontAlgn="b"/>
                      <a:r>
                        <a:rPr lang="tr-TR" sz="1800" u="none" strike="noStrike">
                          <a:effectLst/>
                        </a:rPr>
                        <a:t>PERSONEL_NO</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SOYAD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GOREV</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MAAS</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BOLUM</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YONETICISI</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GIRIS_TARIHI</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200025">
                <a:tc>
                  <a:txBody>
                    <a:bodyPr/>
                    <a:lstStyle/>
                    <a:p>
                      <a:pPr algn="ctr" fontAlgn="b"/>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Selin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KORKMAZ</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1.650,00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19.10.2004</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ÇAKIR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3.800,00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12.12.2006</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3</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Kemal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ÖZTÜRK</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Mühendis</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3.600,00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4</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12.9.2012</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4</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Suzan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DEMİRCİ</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2.000,00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11.10.2002</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tr-TR" sz="1800" u="none" strike="noStrike">
                          <a:effectLst/>
                        </a:rPr>
                        <a:t>5</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Cemal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KARASU</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3.750,00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3</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800" u="none" strike="noStrike">
                          <a:effectLst/>
                        </a:rPr>
                        <a:t>19.11.2004</a:t>
                      </a:r>
                      <a:endParaRPr lang="tr-TR" sz="1800" b="0" i="0" u="none" strike="noStrike">
                        <a:solidFill>
                          <a:srgbClr val="000000"/>
                        </a:solidFill>
                        <a:effectLst/>
                        <a:latin typeface="Calibri" panose="020F0502020204030204" pitchFamily="34" charset="0"/>
                      </a:endParaRPr>
                    </a:p>
                  </a:txBody>
                  <a:tcPr marL="9525" marR="9525" marT="9525" marB="0" anchor="b"/>
                </a:tc>
              </a:tr>
            </a:tbl>
          </a:graphicData>
        </a:graphic>
      </p:graphicFrame>
      <p:sp>
        <p:nvSpPr>
          <p:cNvPr id="8" name="Dikdörtgen 7"/>
          <p:cNvSpPr/>
          <p:nvPr/>
        </p:nvSpPr>
        <p:spPr>
          <a:xfrm>
            <a:off x="245947" y="188640"/>
            <a:ext cx="8646533" cy="1938992"/>
          </a:xfrm>
          <a:prstGeom prst="rect">
            <a:avLst/>
          </a:prstGeom>
        </p:spPr>
        <p:txBody>
          <a:bodyPr wrap="square">
            <a:spAutoFit/>
          </a:bodyPr>
          <a:lstStyle/>
          <a:p>
            <a:pPr fontAlgn="base">
              <a:spcBef>
                <a:spcPct val="0"/>
              </a:spcBef>
              <a:spcAft>
                <a:spcPct val="0"/>
              </a:spcAft>
              <a:buFont typeface="Arial" panose="020B0604020202020204" pitchFamily="34" charset="0"/>
              <a:buNone/>
              <a:defRPr/>
            </a:pPr>
            <a:r>
              <a:rPr lang="tr-TR" sz="3000">
                <a:solidFill>
                  <a:srgbClr val="0070C0"/>
                </a:solidFill>
                <a:cs typeface="Arial" panose="020B0604020202020204" pitchFamily="34" charset="0"/>
              </a:rPr>
              <a:t>SELECT AD, SOYAD, GOREV, BOLUM_ADI</a:t>
            </a:r>
          </a:p>
          <a:p>
            <a:pPr fontAlgn="base">
              <a:spcBef>
                <a:spcPct val="0"/>
              </a:spcBef>
              <a:spcAft>
                <a:spcPct val="0"/>
              </a:spcAft>
              <a:buFont typeface="Arial" panose="020B0604020202020204" pitchFamily="34" charset="0"/>
              <a:buNone/>
              <a:defRPr/>
            </a:pPr>
            <a:r>
              <a:rPr lang="tr-TR" sz="3000" smtClean="0">
                <a:solidFill>
                  <a:srgbClr val="0070C0"/>
                </a:solidFill>
                <a:cs typeface="Arial" panose="020B0604020202020204" pitchFamily="34" charset="0"/>
              </a:rPr>
              <a:t>FROM PERSONEL P </a:t>
            </a:r>
          </a:p>
          <a:p>
            <a:pPr fontAlgn="base">
              <a:spcBef>
                <a:spcPct val="0"/>
              </a:spcBef>
              <a:spcAft>
                <a:spcPct val="0"/>
              </a:spcAft>
              <a:buFont typeface="Arial" panose="020B0604020202020204" pitchFamily="34" charset="0"/>
              <a:buNone/>
              <a:defRPr/>
            </a:pPr>
            <a:r>
              <a:rPr lang="tr-TR" sz="3000" smtClean="0">
                <a:solidFill>
                  <a:srgbClr val="0070C0"/>
                </a:solidFill>
                <a:cs typeface="Arial" panose="020B0604020202020204" pitchFamily="34" charset="0"/>
              </a:rPr>
              <a:t>RIGHT JOIN BOLUMLER B</a:t>
            </a:r>
            <a:endParaRPr lang="tr-TR" sz="3000">
              <a:solidFill>
                <a:srgbClr val="0070C0"/>
              </a:solidFill>
              <a:cs typeface="Arial" panose="020B0604020202020204" pitchFamily="34" charset="0"/>
            </a:endParaRPr>
          </a:p>
          <a:p>
            <a:pPr fontAlgn="base">
              <a:spcBef>
                <a:spcPct val="0"/>
              </a:spcBef>
              <a:spcAft>
                <a:spcPct val="0"/>
              </a:spcAft>
              <a:buFont typeface="Arial" panose="020B0604020202020204" pitchFamily="34" charset="0"/>
              <a:buNone/>
              <a:defRPr/>
            </a:pPr>
            <a:r>
              <a:rPr lang="tr-TR" sz="3000" smtClean="0">
                <a:solidFill>
                  <a:srgbClr val="0070C0"/>
                </a:solidFill>
                <a:cs typeface="Arial" panose="020B0604020202020204" pitchFamily="34" charset="0"/>
              </a:rPr>
              <a:t>ON P.BOLUM </a:t>
            </a:r>
            <a:r>
              <a:rPr lang="tr-TR" sz="3000">
                <a:solidFill>
                  <a:srgbClr val="0070C0"/>
                </a:solidFill>
                <a:cs typeface="Arial" panose="020B0604020202020204" pitchFamily="34" charset="0"/>
              </a:rPr>
              <a:t>= </a:t>
            </a:r>
            <a:r>
              <a:rPr lang="tr-TR" sz="3000" smtClean="0">
                <a:solidFill>
                  <a:srgbClr val="0070C0"/>
                </a:solidFill>
                <a:cs typeface="Arial" panose="020B0604020202020204" pitchFamily="34" charset="0"/>
              </a:rPr>
              <a:t>B.BOLUM_NO</a:t>
            </a:r>
            <a:endParaRPr lang="tr-TR" sz="3000" dirty="0">
              <a:solidFill>
                <a:srgbClr val="0070C0"/>
              </a:solidFill>
              <a:cs typeface="Arial" panose="020B0604020202020204" pitchFamily="34" charset="0"/>
            </a:endParaRPr>
          </a:p>
        </p:txBody>
      </p:sp>
      <p:sp>
        <p:nvSpPr>
          <p:cNvPr id="9" name="Dikdörtgen 8"/>
          <p:cNvSpPr/>
          <p:nvPr/>
        </p:nvSpPr>
        <p:spPr>
          <a:xfrm rot="16200000">
            <a:off x="-396181" y="3895934"/>
            <a:ext cx="1628802" cy="461665"/>
          </a:xfrm>
          <a:prstGeom prst="rect">
            <a:avLst/>
          </a:prstGeom>
        </p:spPr>
        <p:txBody>
          <a:bodyPr wrap="square">
            <a:spAutoFit/>
          </a:bodyPr>
          <a:lstStyle/>
          <a:p>
            <a:pPr algn="ctr" fontAlgn="base">
              <a:spcBef>
                <a:spcPct val="0"/>
              </a:spcBef>
              <a:spcAft>
                <a:spcPct val="0"/>
              </a:spcAft>
              <a:buFont typeface="Arial" panose="020B0604020202020204" pitchFamily="34" charset="0"/>
              <a:buNone/>
              <a:defRPr/>
            </a:pPr>
            <a:r>
              <a:rPr lang="tr-TR" sz="2400" smtClean="0">
                <a:solidFill>
                  <a:prstClr val="black"/>
                </a:solidFill>
                <a:cs typeface="Arial" panose="020B0604020202020204" pitchFamily="34" charset="0"/>
              </a:rPr>
              <a:t>BOLUMLER</a:t>
            </a:r>
            <a:endParaRPr lang="tr-TR" sz="2400">
              <a:solidFill>
                <a:prstClr val="black"/>
              </a:solidFill>
              <a:cs typeface="Arial" panose="020B0604020202020204" pitchFamily="34" charset="0"/>
            </a:endParaRPr>
          </a:p>
        </p:txBody>
      </p:sp>
      <p:sp>
        <p:nvSpPr>
          <p:cNvPr id="10" name="Dikdörtgen 9"/>
          <p:cNvSpPr/>
          <p:nvPr/>
        </p:nvSpPr>
        <p:spPr>
          <a:xfrm rot="16200000">
            <a:off x="-345739" y="5576181"/>
            <a:ext cx="1512168" cy="461665"/>
          </a:xfrm>
          <a:prstGeom prst="rect">
            <a:avLst/>
          </a:prstGeom>
        </p:spPr>
        <p:txBody>
          <a:bodyPr wrap="square">
            <a:spAutoFit/>
          </a:bodyPr>
          <a:lstStyle/>
          <a:p>
            <a:pPr fontAlgn="base">
              <a:spcBef>
                <a:spcPct val="0"/>
              </a:spcBef>
              <a:spcAft>
                <a:spcPct val="0"/>
              </a:spcAft>
              <a:buFont typeface="Arial" panose="020B0604020202020204" pitchFamily="34" charset="0"/>
              <a:buNone/>
              <a:defRPr/>
            </a:pPr>
            <a:r>
              <a:rPr lang="tr-TR" sz="2400" smtClean="0">
                <a:solidFill>
                  <a:prstClr val="black"/>
                </a:solidFill>
                <a:cs typeface="Arial" panose="020B0604020202020204" pitchFamily="34" charset="0"/>
              </a:rPr>
              <a:t>PERSONEL</a:t>
            </a:r>
            <a:endParaRPr lang="tr-TR" sz="2400">
              <a:solidFill>
                <a:prstClr val="black"/>
              </a:solidFill>
              <a:cs typeface="Arial" panose="020B0604020202020204" pitchFamily="34" charset="0"/>
            </a:endParaRPr>
          </a:p>
        </p:txBody>
      </p:sp>
      <p:graphicFrame>
        <p:nvGraphicFramePr>
          <p:cNvPr id="11" name="Tablo 10"/>
          <p:cNvGraphicFramePr>
            <a:graphicFrameLocks noGrp="1"/>
          </p:cNvGraphicFramePr>
          <p:nvPr>
            <p:extLst/>
          </p:nvPr>
        </p:nvGraphicFramePr>
        <p:xfrm>
          <a:off x="649051" y="3363030"/>
          <a:ext cx="3930822" cy="1419225"/>
        </p:xfrm>
        <a:graphic>
          <a:graphicData uri="http://schemas.openxmlformats.org/drawingml/2006/table">
            <a:tbl>
              <a:tblPr>
                <a:tableStyleId>{5C22544A-7EE6-4342-B048-85BDC9FD1C3A}</a:tableStyleId>
              </a:tblPr>
              <a:tblGrid>
                <a:gridCol w="1310274"/>
                <a:gridCol w="1310274"/>
                <a:gridCol w="1310274"/>
              </a:tblGrid>
              <a:tr h="200025">
                <a:tc>
                  <a:txBody>
                    <a:bodyPr/>
                    <a:lstStyle/>
                    <a:p>
                      <a:pPr algn="ctr" fontAlgn="ctr"/>
                      <a:r>
                        <a:rPr lang="tr-TR" sz="1800" u="none" strike="noStrike">
                          <a:effectLst/>
                        </a:rPr>
                        <a:t>BOLUM_NO</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tr-TR" sz="1800" u="none" strike="noStrike">
                          <a:effectLst/>
                        </a:rPr>
                        <a:t>BOLUM_ADI</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tr-TR" sz="1800" u="none" strike="noStrike">
                          <a:effectLst/>
                        </a:rPr>
                        <a:t>BOLUM_YER</a:t>
                      </a:r>
                      <a:endParaRPr lang="tr-TR" sz="18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r>
              <a:tr h="200025">
                <a:tc>
                  <a:txBody>
                    <a:bodyPr/>
                    <a:lstStyle/>
                    <a:p>
                      <a:pPr algn="ctr" fontAlgn="ctr"/>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Aksaray</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3</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Şişli</a:t>
                      </a:r>
                      <a:endParaRPr lang="tr-TR" sz="1800" b="0" i="0" u="none" strike="noStrike">
                        <a:solidFill>
                          <a:srgbClr val="000000"/>
                        </a:solidFill>
                        <a:effectLst/>
                        <a:latin typeface="Calibri" panose="020F0502020204030204" pitchFamily="34" charset="0"/>
                      </a:endParaRPr>
                    </a:p>
                  </a:txBody>
                  <a:tcPr marL="9525" marR="9525" marT="9525" marB="0" anchor="ctr"/>
                </a:tc>
              </a:tr>
              <a:tr h="200025">
                <a:tc>
                  <a:txBody>
                    <a:bodyPr/>
                    <a:lstStyle/>
                    <a:p>
                      <a:pPr algn="ctr" fontAlgn="ctr"/>
                      <a:r>
                        <a:rPr lang="tr-TR" sz="1800" u="none" strike="noStrike">
                          <a:effectLst/>
                        </a:rPr>
                        <a:t>4</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tr-TR" sz="1800" u="none" strike="noStrike">
                          <a:effectLst/>
                        </a:rPr>
                        <a:t>Çorlu</a:t>
                      </a:r>
                      <a:endParaRPr lang="tr-TR" sz="1800" b="0" i="0" u="none" strike="noStrike">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2" name="Tablo 1"/>
          <p:cNvGraphicFramePr>
            <a:graphicFrameLocks noGrp="1"/>
          </p:cNvGraphicFramePr>
          <p:nvPr>
            <p:extLst/>
          </p:nvPr>
        </p:nvGraphicFramePr>
        <p:xfrm>
          <a:off x="5076056" y="836712"/>
          <a:ext cx="3906435" cy="1986915"/>
        </p:xfrm>
        <a:graphic>
          <a:graphicData uri="http://schemas.openxmlformats.org/drawingml/2006/table">
            <a:tbl>
              <a:tblPr>
                <a:tableStyleId>{5C22544A-7EE6-4342-B048-85BDC9FD1C3A}</a:tableStyleId>
              </a:tblPr>
              <a:tblGrid>
                <a:gridCol w="652463"/>
                <a:gridCol w="1006729"/>
                <a:gridCol w="1004888"/>
                <a:gridCol w="1242355"/>
              </a:tblGrid>
              <a:tr h="200025">
                <a:tc>
                  <a:txBody>
                    <a:bodyPr/>
                    <a:lstStyle/>
                    <a:p>
                      <a:pPr algn="ctr" fontAlgn="b"/>
                      <a:r>
                        <a:rPr lang="tr-TR" sz="1800" u="none" strike="noStrike">
                          <a:effectLst/>
                        </a:rPr>
                        <a:t>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SOYAD</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GOREV</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tr-TR" sz="1800" u="none" strike="noStrike">
                          <a:effectLst/>
                        </a:rPr>
                        <a:t>BOLUM_ADI</a:t>
                      </a:r>
                      <a:endParaRPr lang="tr-TR" sz="18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97293">
                <a:tc>
                  <a:txBody>
                    <a:bodyPr/>
                    <a:lstStyle/>
                    <a:p>
                      <a:pPr algn="l" fontAlgn="b"/>
                      <a:r>
                        <a:rPr lang="tr-TR" sz="1800" u="none" strike="noStrike">
                          <a:effectLst/>
                        </a:rPr>
                        <a:t>Selin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KORKMAZ</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b"/>
                </a:tc>
              </a:tr>
              <a:tr h="173488">
                <a:tc>
                  <a:txBody>
                    <a:bodyPr/>
                    <a:lstStyle/>
                    <a:p>
                      <a:pPr algn="l" fontAlgn="b"/>
                      <a:r>
                        <a:rPr lang="tr-TR" sz="1800" u="none" strike="noStrike">
                          <a:effectLst/>
                        </a:rPr>
                        <a:t>Fatih</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ÇAKIR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Muhasebe</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Suzan</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DEMİRCİ</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Memur</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Satış</a:t>
                      </a:r>
                      <a:endParaRPr lang="tr-TR" sz="1800" b="0" i="0" u="none" strike="noStrike">
                        <a:solidFill>
                          <a:srgbClr val="000000"/>
                        </a:solidFill>
                        <a:effectLst/>
                        <a:latin typeface="Calibri" panose="020F0502020204030204" pitchFamily="34" charset="0"/>
                      </a:endParaRPr>
                    </a:p>
                  </a:txBody>
                  <a:tcPr marL="9525" marR="9525" marT="9525" marB="0" anchor="b"/>
                </a:tc>
              </a:tr>
              <a:tr h="109854">
                <a:tc>
                  <a:txBody>
                    <a:bodyPr/>
                    <a:lstStyle/>
                    <a:p>
                      <a:pPr algn="l" fontAlgn="b"/>
                      <a:r>
                        <a:rPr lang="tr-TR" sz="1800" u="none" strike="noStrike">
                          <a:effectLst/>
                        </a:rPr>
                        <a:t>Cemal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KARASU</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Şef</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Pazarlama</a:t>
                      </a:r>
                      <a:endParaRPr lang="tr-TR" sz="1800" b="0" i="0" u="none" strike="noStrike">
                        <a:solidFill>
                          <a:srgbClr val="000000"/>
                        </a:solidFill>
                        <a:effectLst/>
                        <a:latin typeface="Calibri" panose="020F0502020204030204" pitchFamily="34" charset="0"/>
                      </a:endParaRPr>
                    </a:p>
                  </a:txBody>
                  <a:tcPr marL="9525" marR="9525" marT="9525" marB="0" anchor="b"/>
                </a:tc>
              </a:tr>
              <a:tr h="197474">
                <a:tc>
                  <a:txBody>
                    <a:bodyPr/>
                    <a:lstStyle/>
                    <a:p>
                      <a:pPr algn="l" fontAlgn="b"/>
                      <a:r>
                        <a:rPr lang="tr-TR" sz="1800" u="none" strike="noStrike">
                          <a:effectLst/>
                        </a:rPr>
                        <a:t>Kemal</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ÖZTÜRK</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Mühendis</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Üretim</a:t>
                      </a:r>
                      <a:endParaRPr lang="tr-TR" sz="18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800" u="none" strike="noStrike">
                          <a:effectLst/>
                        </a:rPr>
                        <a:t>Reklam</a:t>
                      </a:r>
                      <a:endParaRPr lang="tr-TR" sz="1800" b="0" i="0" u="none" strike="noStrike">
                        <a:solidFill>
                          <a:srgbClr val="000000"/>
                        </a:solidFill>
                        <a:effectLst/>
                        <a:latin typeface="Calibri" panose="020F0502020204030204" pitchFamily="34" charset="0"/>
                      </a:endParaRPr>
                    </a:p>
                  </a:txBody>
                  <a:tcPr marL="9525" marR="9525" marT="9525" marB="0" anchor="b"/>
                </a:tc>
              </a:tr>
            </a:tbl>
          </a:graphicData>
        </a:graphic>
      </p:graphicFrame>
      <p:sp>
        <p:nvSpPr>
          <p:cNvPr id="18" name="Dikdörtgen 17"/>
          <p:cNvSpPr/>
          <p:nvPr/>
        </p:nvSpPr>
        <p:spPr>
          <a:xfrm>
            <a:off x="5004048" y="2852936"/>
            <a:ext cx="4032448" cy="2031325"/>
          </a:xfrm>
          <a:prstGeom prst="rect">
            <a:avLst/>
          </a:prstGeom>
        </p:spPr>
        <p:txBody>
          <a:bodyPr wrap="square">
            <a:spAutoFit/>
          </a:bodyPr>
          <a:lstStyle/>
          <a:p>
            <a:pPr fontAlgn="base">
              <a:spcBef>
                <a:spcPct val="0"/>
              </a:spcBef>
              <a:spcAft>
                <a:spcPct val="0"/>
              </a:spcAft>
              <a:buFont typeface="Arial" panose="020B0604020202020204" pitchFamily="34" charset="0"/>
              <a:buNone/>
              <a:defRPr/>
            </a:pPr>
            <a:r>
              <a:rPr lang="tr-TR" i="1" smtClean="0">
                <a:solidFill>
                  <a:srgbClr val="C00000"/>
                </a:solidFill>
                <a:cs typeface="Arial" panose="020B0604020202020204" pitchFamily="34" charset="0"/>
              </a:rPr>
              <a:t>Right Join sonrasında "Bölümler" tablosu yazıldığı için bu tablodaki eşleşmeyen "Reklam" bilgisi görüntülendi. Eğer </a:t>
            </a:r>
            <a:r>
              <a:rPr lang="tr-TR" i="1" smtClean="0">
                <a:solidFill>
                  <a:srgbClr val="0070C0"/>
                </a:solidFill>
                <a:cs typeface="Arial" panose="020B0604020202020204" pitchFamily="34" charset="0"/>
              </a:rPr>
              <a:t>Right</a:t>
            </a:r>
            <a:r>
              <a:rPr lang="tr-TR" i="1" smtClean="0">
                <a:solidFill>
                  <a:srgbClr val="C00000"/>
                </a:solidFill>
                <a:cs typeface="Arial" panose="020B0604020202020204" pitchFamily="34" charset="0"/>
              </a:rPr>
              <a:t> yerine </a:t>
            </a:r>
            <a:r>
              <a:rPr lang="tr-TR" i="1" smtClean="0">
                <a:solidFill>
                  <a:srgbClr val="0070C0"/>
                </a:solidFill>
                <a:cs typeface="Arial" panose="020B0604020202020204" pitchFamily="34" charset="0"/>
              </a:rPr>
              <a:t>Left</a:t>
            </a:r>
            <a:r>
              <a:rPr lang="tr-TR" i="1" smtClean="0">
                <a:solidFill>
                  <a:srgbClr val="C00000"/>
                </a:solidFill>
                <a:cs typeface="Arial" panose="020B0604020202020204" pitchFamily="34" charset="0"/>
              </a:rPr>
              <a:t> yazılırsa (veya </a:t>
            </a:r>
            <a:r>
              <a:rPr lang="tr-TR" i="1" smtClean="0">
                <a:solidFill>
                  <a:srgbClr val="0070C0"/>
                </a:solidFill>
                <a:cs typeface="Arial" panose="020B0604020202020204" pitchFamily="34" charset="0"/>
              </a:rPr>
              <a:t>Personel</a:t>
            </a:r>
            <a:r>
              <a:rPr lang="tr-TR" i="1" smtClean="0">
                <a:solidFill>
                  <a:srgbClr val="C00000"/>
                </a:solidFill>
                <a:cs typeface="Arial" panose="020B0604020202020204" pitchFamily="34" charset="0"/>
              </a:rPr>
              <a:t> ile </a:t>
            </a:r>
            <a:r>
              <a:rPr lang="tr-TR" i="1" smtClean="0">
                <a:solidFill>
                  <a:srgbClr val="0070C0"/>
                </a:solidFill>
                <a:cs typeface="Arial" panose="020B0604020202020204" pitchFamily="34" charset="0"/>
              </a:rPr>
              <a:t>Bölümler</a:t>
            </a:r>
            <a:r>
              <a:rPr lang="tr-TR" i="1" smtClean="0">
                <a:solidFill>
                  <a:srgbClr val="C00000"/>
                </a:solidFill>
                <a:cs typeface="Arial" panose="020B0604020202020204" pitchFamily="34" charset="0"/>
              </a:rPr>
              <a:t> yer değiştirirse), bölümü belli olmayan (veya eşleşmeyen) personeller görüntülenir.</a:t>
            </a:r>
            <a:endParaRPr lang="tr-TR" i="1" dirty="0">
              <a:solidFill>
                <a:srgbClr val="C00000"/>
              </a:solidFill>
              <a:cs typeface="Arial" panose="020B0604020202020204" pitchFamily="34" charset="0"/>
            </a:endParaRPr>
          </a:p>
        </p:txBody>
      </p:sp>
    </p:spTree>
    <p:extLst>
      <p:ext uri="{BB962C8B-B14F-4D97-AF65-F5344CB8AC3E}">
        <p14:creationId xmlns:p14="http://schemas.microsoft.com/office/powerpoint/2010/main" val="299054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dirty="0" smtClean="0"/>
              <a:t>Kendine birleştirme</a:t>
            </a:r>
            <a:endParaRPr lang="tr-TR" dirty="0"/>
          </a:p>
        </p:txBody>
      </p:sp>
      <p:sp>
        <p:nvSpPr>
          <p:cNvPr id="17411" name="2 İçerik Yer Tutucusu"/>
          <p:cNvSpPr>
            <a:spLocks noGrp="1"/>
          </p:cNvSpPr>
          <p:nvPr>
            <p:ph sz="quarter" idx="1"/>
          </p:nvPr>
        </p:nvSpPr>
        <p:spPr>
          <a:xfrm>
            <a:off x="457200" y="1600200"/>
            <a:ext cx="8229600" cy="4873625"/>
          </a:xfrm>
        </p:spPr>
        <p:txBody>
          <a:bodyPr>
            <a:normAutofit fontScale="92500" lnSpcReduction="20000"/>
          </a:bodyPr>
          <a:lstStyle/>
          <a:p>
            <a:pPr marL="457200" indent="-457200" eaLnBrk="1" hangingPunct="1"/>
            <a:r>
              <a:rPr lang="tr-TR"/>
              <a:t>Bazı uygulamalarda birleştirme işlemi tek bir tablonun kendi sütunları içerisinde yapılmaktadır. </a:t>
            </a:r>
            <a:endParaRPr lang="tr-TR" smtClean="0"/>
          </a:p>
          <a:p>
            <a:pPr marL="457200" indent="-457200" eaLnBrk="1" hangingPunct="1"/>
            <a:r>
              <a:rPr lang="tr-TR" smtClean="0"/>
              <a:t>Örneğin</a:t>
            </a:r>
            <a:r>
              <a:rPr lang="tr-TR" b="1" i="1" smtClean="0"/>
              <a:t> </a:t>
            </a:r>
            <a:r>
              <a:rPr lang="tr-TR" smtClean="0"/>
              <a:t>PERSONEL tablosunun YONETICISI sütunu, her personelin yöneticisinin personel numarasını içermektedir. Personelin isminin yanında yöneticisinin numarasının değil de adının görünmesi için:</a:t>
            </a:r>
          </a:p>
          <a:p>
            <a:pPr marL="0" algn="just" eaLnBrk="1" hangingPunct="1">
              <a:buFont typeface="Wingdings" panose="05000000000000000000" pitchFamily="2" charset="2"/>
              <a:buNone/>
            </a:pPr>
            <a:r>
              <a:rPr lang="tr-TR" sz="2800" smtClean="0">
                <a:solidFill>
                  <a:srgbClr val="0070C0"/>
                </a:solidFill>
              </a:rPr>
              <a:t>	SELECT P.PERSONEL_NO AS NO,</a:t>
            </a:r>
          </a:p>
          <a:p>
            <a:pPr marL="0" algn="just" eaLnBrk="1" hangingPunct="1">
              <a:buFont typeface="Wingdings" panose="05000000000000000000" pitchFamily="2" charset="2"/>
              <a:buNone/>
            </a:pPr>
            <a:r>
              <a:rPr lang="tr-TR" sz="2800" smtClean="0">
                <a:solidFill>
                  <a:srgbClr val="0070C0"/>
                </a:solidFill>
              </a:rPr>
              <a:t>	P.AD AS PERSONEL, Y.AD AS </a:t>
            </a:r>
            <a:r>
              <a:rPr lang="tr-TR" sz="2800">
                <a:solidFill>
                  <a:srgbClr val="0070C0"/>
                </a:solidFill>
              </a:rPr>
              <a:t>YONETICISI </a:t>
            </a:r>
            <a:endParaRPr lang="tr-TR" sz="2800" smtClean="0">
              <a:solidFill>
                <a:srgbClr val="0070C0"/>
              </a:solidFill>
            </a:endParaRPr>
          </a:p>
          <a:p>
            <a:pPr marL="0" algn="just" eaLnBrk="1" hangingPunct="1">
              <a:buFont typeface="Wingdings" panose="05000000000000000000" pitchFamily="2" charset="2"/>
              <a:buNone/>
            </a:pPr>
            <a:r>
              <a:rPr lang="tr-TR" sz="2800" smtClean="0">
                <a:solidFill>
                  <a:srgbClr val="0070C0"/>
                </a:solidFill>
              </a:rPr>
              <a:t>	FROM PERSONEL P, PERSONEL Y</a:t>
            </a:r>
          </a:p>
          <a:p>
            <a:pPr marL="0" algn="just" eaLnBrk="1" hangingPunct="1">
              <a:buFont typeface="Wingdings" panose="05000000000000000000" pitchFamily="2" charset="2"/>
              <a:buNone/>
            </a:pPr>
            <a:r>
              <a:rPr lang="tr-TR" sz="2800" smtClean="0">
                <a:solidFill>
                  <a:srgbClr val="0070C0"/>
                </a:solidFill>
              </a:rPr>
              <a:t>	WHERE Y.PERSONEL_NO = P.YONETICISI</a:t>
            </a:r>
          </a:p>
        </p:txBody>
      </p:sp>
      <p:sp>
        <p:nvSpPr>
          <p:cNvPr id="4" name="Dikdörtgen 3"/>
          <p:cNvSpPr/>
          <p:nvPr/>
        </p:nvSpPr>
        <p:spPr>
          <a:xfrm>
            <a:off x="7092280" y="4687976"/>
            <a:ext cx="18002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spcBef>
                <a:spcPct val="0"/>
              </a:spcBef>
              <a:spcAft>
                <a:spcPct val="0"/>
              </a:spcAft>
              <a:buFont typeface="Arial" panose="020B0604020202020204" pitchFamily="34" charset="0"/>
              <a:buNone/>
              <a:defRPr/>
            </a:pPr>
            <a:r>
              <a:rPr lang="tr-TR" i="1" smtClean="0">
                <a:solidFill>
                  <a:srgbClr val="C00000"/>
                </a:solidFill>
              </a:rPr>
              <a:t>Yöneticisi belli olmayan personel sorgu sonucunda görünmez</a:t>
            </a:r>
            <a:endParaRPr lang="tr-TR" i="1" dirty="0">
              <a:solidFill>
                <a:srgbClr val="C00000"/>
              </a:solidFill>
            </a:endParaRPr>
          </a:p>
        </p:txBody>
      </p:sp>
    </p:spTree>
    <p:extLst>
      <p:ext uri="{BB962C8B-B14F-4D97-AF65-F5344CB8AC3E}">
        <p14:creationId xmlns:p14="http://schemas.microsoft.com/office/powerpoint/2010/main" val="3793436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sz="3200" b="1"/>
              <a:t>UNION </a:t>
            </a:r>
            <a:r>
              <a:rPr lang="tr-TR" sz="3200" b="1" smtClean="0"/>
              <a:t>&amp; </a:t>
            </a:r>
            <a:r>
              <a:rPr lang="tr-TR" sz="3200" b="1"/>
              <a:t>UNION </a:t>
            </a:r>
            <a:r>
              <a:rPr lang="tr-TR" sz="3200" b="1" smtClean="0"/>
              <a:t>ALL</a:t>
            </a:r>
            <a:r>
              <a:rPr lang="tr-TR" sz="2400" b="1"/>
              <a:t/>
            </a:r>
            <a:br>
              <a:rPr lang="tr-TR" sz="2400" b="1"/>
            </a:br>
            <a:r>
              <a:rPr lang="tr-TR" sz="2400" smtClean="0"/>
              <a:t>KÜME </a:t>
            </a:r>
            <a:r>
              <a:rPr lang="tr-TR" sz="2400" dirty="0" smtClean="0"/>
              <a:t>OPERATÖRLERİNİ KULLANARAK BİRLEŞTİRME</a:t>
            </a:r>
            <a:endParaRPr lang="tr-TR" sz="2400" dirty="0"/>
          </a:p>
        </p:txBody>
      </p:sp>
      <p:sp>
        <p:nvSpPr>
          <p:cNvPr id="19459" name="2 İçerik Yer Tutucusu"/>
          <p:cNvSpPr>
            <a:spLocks noGrp="1"/>
          </p:cNvSpPr>
          <p:nvPr>
            <p:ph sz="quarter" idx="1"/>
          </p:nvPr>
        </p:nvSpPr>
        <p:spPr>
          <a:xfrm>
            <a:off x="457200" y="1600200"/>
            <a:ext cx="8229600" cy="4873625"/>
          </a:xfrm>
        </p:spPr>
        <p:txBody>
          <a:bodyPr>
            <a:normAutofit fontScale="92500"/>
          </a:bodyPr>
          <a:lstStyle/>
          <a:p>
            <a:r>
              <a:rPr lang="tr-TR" sz="2400" smtClean="0"/>
              <a:t>Eğer 2 farklı sorgu, aynı sayıda ve sırasıyla aynı veri türünde olan sütunları döndürüyorsa, bu sorgular UNION ile birleştirilebilir.</a:t>
            </a:r>
          </a:p>
          <a:p>
            <a:r>
              <a:rPr lang="tr-TR" sz="2400" smtClean="0"/>
              <a:t>UNION yerine UNION ALL kullanıldığında ise, her iki sorguda da aynı kayıtlar yer alıyorsa, o kayıtları iki defa gösterir.</a:t>
            </a:r>
          </a:p>
          <a:p>
            <a:r>
              <a:rPr lang="tr-TR" sz="2400" smtClean="0"/>
              <a:t>Örneğin</a:t>
            </a:r>
            <a:r>
              <a:rPr lang="tr-TR" sz="2400" b="1" i="1" smtClean="0"/>
              <a:t> </a:t>
            </a:r>
            <a:r>
              <a:rPr lang="tr-TR" sz="2400" smtClean="0"/>
              <a:t>PERSONEL tablosunda, adı 'A' ile başlayanların veya görevi 'M' ile başlayanların adını ve görevini listelemek için:</a:t>
            </a:r>
          </a:p>
          <a:p>
            <a:pPr indent="14288">
              <a:buFont typeface="Wingdings" panose="05000000000000000000" pitchFamily="2" charset="2"/>
              <a:buNone/>
            </a:pPr>
            <a:r>
              <a:rPr lang="en-US" sz="2400" smtClean="0">
                <a:solidFill>
                  <a:srgbClr val="0070C0"/>
                </a:solidFill>
              </a:rPr>
              <a:t>SELECT </a:t>
            </a:r>
            <a:r>
              <a:rPr lang="tr-TR" sz="2400" smtClean="0">
                <a:solidFill>
                  <a:srgbClr val="0070C0"/>
                </a:solidFill>
              </a:rPr>
              <a:t>AD</a:t>
            </a:r>
            <a:r>
              <a:rPr lang="en-US" sz="2400" smtClean="0">
                <a:solidFill>
                  <a:srgbClr val="0070C0"/>
                </a:solidFill>
              </a:rPr>
              <a:t>,</a:t>
            </a:r>
            <a:r>
              <a:rPr lang="tr-TR" sz="2400" smtClean="0">
                <a:solidFill>
                  <a:srgbClr val="0070C0"/>
                </a:solidFill>
              </a:rPr>
              <a:t> GOREV </a:t>
            </a:r>
            <a:r>
              <a:rPr lang="en-US" sz="2400" smtClean="0">
                <a:solidFill>
                  <a:srgbClr val="0070C0"/>
                </a:solidFill>
              </a:rPr>
              <a:t>FROM PERSONEL</a:t>
            </a:r>
            <a:r>
              <a:rPr lang="tr-TR" sz="2400" smtClean="0">
                <a:solidFill>
                  <a:srgbClr val="0070C0"/>
                </a:solidFill>
              </a:rPr>
              <a:t> WHERE AD LIKE 'A*'</a:t>
            </a:r>
          </a:p>
          <a:p>
            <a:pPr indent="14288">
              <a:buFont typeface="Wingdings" panose="05000000000000000000" pitchFamily="2" charset="2"/>
              <a:buNone/>
            </a:pPr>
            <a:r>
              <a:rPr lang="tr-TR" sz="2400" smtClean="0">
                <a:solidFill>
                  <a:srgbClr val="0070C0"/>
                </a:solidFill>
              </a:rPr>
              <a:t>UNION</a:t>
            </a:r>
          </a:p>
          <a:p>
            <a:pPr indent="14288">
              <a:buFont typeface="Wingdings" panose="05000000000000000000" pitchFamily="2" charset="2"/>
              <a:buNone/>
            </a:pPr>
            <a:r>
              <a:rPr lang="en-US" sz="2400" smtClean="0">
                <a:solidFill>
                  <a:srgbClr val="0070C0"/>
                </a:solidFill>
              </a:rPr>
              <a:t>SELECT </a:t>
            </a:r>
            <a:r>
              <a:rPr lang="tr-TR" sz="2400" smtClean="0">
                <a:solidFill>
                  <a:srgbClr val="0070C0"/>
                </a:solidFill>
              </a:rPr>
              <a:t>AD</a:t>
            </a:r>
            <a:r>
              <a:rPr lang="en-US" sz="2400" smtClean="0">
                <a:solidFill>
                  <a:srgbClr val="0070C0"/>
                </a:solidFill>
              </a:rPr>
              <a:t>,</a:t>
            </a:r>
            <a:r>
              <a:rPr lang="tr-TR" sz="2400" smtClean="0">
                <a:solidFill>
                  <a:srgbClr val="0070C0"/>
                </a:solidFill>
              </a:rPr>
              <a:t> GOREV </a:t>
            </a:r>
            <a:r>
              <a:rPr lang="en-US" sz="2400" smtClean="0">
                <a:solidFill>
                  <a:srgbClr val="0070C0"/>
                </a:solidFill>
              </a:rPr>
              <a:t>FROM PERSONEL</a:t>
            </a:r>
            <a:r>
              <a:rPr lang="tr-TR" sz="2400" smtClean="0">
                <a:solidFill>
                  <a:srgbClr val="0070C0"/>
                </a:solidFill>
              </a:rPr>
              <a:t> WHERE GOREV LIKE 'M*'</a:t>
            </a:r>
          </a:p>
          <a:p>
            <a:pPr indent="14288">
              <a:buFont typeface="Wingdings" panose="05000000000000000000" pitchFamily="2" charset="2"/>
              <a:buNone/>
            </a:pPr>
            <a:r>
              <a:rPr lang="tr-TR" sz="2400" b="1" smtClean="0">
                <a:solidFill>
                  <a:srgbClr val="C00000"/>
                </a:solidFill>
              </a:rPr>
              <a:t>Aşağıdaki sorgu da aynı işi yapar:</a:t>
            </a:r>
          </a:p>
          <a:p>
            <a:pPr indent="14288">
              <a:buFont typeface="Wingdings" panose="05000000000000000000" pitchFamily="2" charset="2"/>
              <a:buNone/>
            </a:pPr>
            <a:r>
              <a:rPr lang="en-US" sz="2400" smtClean="0">
                <a:solidFill>
                  <a:srgbClr val="0070C0"/>
                </a:solidFill>
              </a:rPr>
              <a:t>SELECT </a:t>
            </a:r>
            <a:r>
              <a:rPr lang="en-US" sz="2400">
                <a:solidFill>
                  <a:srgbClr val="0070C0"/>
                </a:solidFill>
              </a:rPr>
              <a:t>AD, GOREV FROM PERSONEL</a:t>
            </a:r>
          </a:p>
          <a:p>
            <a:pPr indent="14288">
              <a:buFont typeface="Wingdings" panose="05000000000000000000" pitchFamily="2" charset="2"/>
              <a:buNone/>
            </a:pPr>
            <a:r>
              <a:rPr lang="en-US" sz="2400">
                <a:solidFill>
                  <a:srgbClr val="0070C0"/>
                </a:solidFill>
              </a:rPr>
              <a:t>WHERE AD LIKE 'A*' OR GOREV LIKE 'M*'</a:t>
            </a:r>
          </a:p>
          <a:p>
            <a:pPr>
              <a:buFont typeface="Wingdings" panose="05000000000000000000" pitchFamily="2" charset="2"/>
              <a:buNone/>
            </a:pPr>
            <a:endParaRPr lang="tr-TR" sz="2400" b="1" smtClean="0">
              <a:solidFill>
                <a:srgbClr val="0070C0"/>
              </a:solidFill>
            </a:endParaRPr>
          </a:p>
        </p:txBody>
      </p:sp>
      <p:sp>
        <p:nvSpPr>
          <p:cNvPr id="4" name="Dikdörtgen 3"/>
          <p:cNvSpPr/>
          <p:nvPr/>
        </p:nvSpPr>
        <p:spPr>
          <a:xfrm>
            <a:off x="6012160" y="4996497"/>
            <a:ext cx="2952328"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spcBef>
                <a:spcPct val="0"/>
              </a:spcBef>
              <a:spcAft>
                <a:spcPct val="0"/>
              </a:spcAft>
              <a:buFont typeface="Arial" panose="020B0604020202020204" pitchFamily="34" charset="0"/>
              <a:buNone/>
              <a:defRPr/>
            </a:pPr>
            <a:r>
              <a:rPr lang="tr-TR" i="1" smtClean="0">
                <a:solidFill>
                  <a:srgbClr val="C00000"/>
                </a:solidFill>
              </a:rPr>
              <a:t>İki sorgudan biri "SELECT AD, SOYAD" ile başlasaydı, GOREV ile SOYAD alanları aynı veri türünde olduğu için çalışırdı. Ama bu defa sonuç alttaki sorgu ile aynı olmazdı.</a:t>
            </a:r>
            <a:endParaRPr lang="tr-TR" i="1" dirty="0">
              <a:solidFill>
                <a:srgbClr val="C00000"/>
              </a:solidFill>
            </a:endParaRPr>
          </a:p>
        </p:txBody>
      </p:sp>
      <p:cxnSp>
        <p:nvCxnSpPr>
          <p:cNvPr id="5" name="Dirsek Bağlayıcısı 4"/>
          <p:cNvCxnSpPr/>
          <p:nvPr/>
        </p:nvCxnSpPr>
        <p:spPr>
          <a:xfrm>
            <a:off x="2699792" y="4394312"/>
            <a:ext cx="5832648" cy="576000"/>
          </a:xfrm>
          <a:prstGeom prst="bentConnector3">
            <a:avLst>
              <a:gd name="adj1" fmla="val 9997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Düz Bağlayıcı 9"/>
          <p:cNvCxnSpPr/>
          <p:nvPr/>
        </p:nvCxnSpPr>
        <p:spPr>
          <a:xfrm>
            <a:off x="2699792" y="4221088"/>
            <a:ext cx="0" cy="360040"/>
          </a:xfrm>
          <a:prstGeom prst="line">
            <a:avLst/>
          </a:prstGeom>
          <a:ln>
            <a:headEnd type="oval" w="med" len="med"/>
            <a:tailEnd type="oval"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548670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smtClean="0"/>
              <a:t>Farklı tablolardan verilerin UNION ile birleştirilmesi</a:t>
            </a:r>
            <a:endParaRPr lang="tr-TR" sz="3600"/>
          </a:p>
        </p:txBody>
      </p:sp>
      <p:sp>
        <p:nvSpPr>
          <p:cNvPr id="3" name="İçerik Yer Tutucusu 2"/>
          <p:cNvSpPr>
            <a:spLocks noGrp="1"/>
          </p:cNvSpPr>
          <p:nvPr>
            <p:ph idx="1"/>
          </p:nvPr>
        </p:nvSpPr>
        <p:spPr/>
        <p:txBody>
          <a:bodyPr>
            <a:normAutofit/>
          </a:bodyPr>
          <a:lstStyle/>
          <a:p>
            <a:r>
              <a:rPr lang="tr-TR" sz="2200" smtClean="0"/>
              <a:t>UNION ile birleştirilen sorgular farklı tablolardan da sonuç döndürebilir (veri türleri uyuştuğu sürece birleştirilebilir).</a:t>
            </a:r>
          </a:p>
          <a:p>
            <a:r>
              <a:rPr lang="tr-TR" sz="2200" smtClean="0"/>
              <a:t>Örneğin adı 'A' ile başlayan hocalar ile adı 'E' ile başlayan öğrencileri birleştiren sorgu:</a:t>
            </a:r>
          </a:p>
          <a:p>
            <a:pPr marL="357188" lvl="1" indent="0">
              <a:buNone/>
            </a:pPr>
            <a:r>
              <a:rPr lang="tr-TR" sz="2200" smtClean="0">
                <a:solidFill>
                  <a:srgbClr val="0070C0"/>
                </a:solidFill>
              </a:rPr>
              <a:t>SELECT AD, SOYAD FROM HOCALAR WHERE AD LIKE 'A*'</a:t>
            </a:r>
          </a:p>
          <a:p>
            <a:pPr marL="357188" lvl="1" indent="0">
              <a:buNone/>
            </a:pPr>
            <a:r>
              <a:rPr lang="tr-TR" sz="2200" smtClean="0">
                <a:solidFill>
                  <a:srgbClr val="0070C0"/>
                </a:solidFill>
              </a:rPr>
              <a:t>UNION</a:t>
            </a:r>
          </a:p>
          <a:p>
            <a:pPr marL="357188" lvl="1" indent="0">
              <a:buNone/>
            </a:pPr>
            <a:r>
              <a:rPr lang="tr-TR" sz="2200" smtClean="0">
                <a:solidFill>
                  <a:srgbClr val="0070C0"/>
                </a:solidFill>
              </a:rPr>
              <a:t>SELECT </a:t>
            </a:r>
            <a:r>
              <a:rPr lang="tr-TR" sz="2200">
                <a:solidFill>
                  <a:srgbClr val="0070C0"/>
                </a:solidFill>
              </a:rPr>
              <a:t>AD, SOYAD FROM </a:t>
            </a:r>
            <a:r>
              <a:rPr lang="tr-TR" sz="2200" smtClean="0">
                <a:solidFill>
                  <a:srgbClr val="0070C0"/>
                </a:solidFill>
              </a:rPr>
              <a:t>OGRENCILER WHERE </a:t>
            </a:r>
            <a:r>
              <a:rPr lang="tr-TR" sz="2200">
                <a:solidFill>
                  <a:srgbClr val="0070C0"/>
                </a:solidFill>
              </a:rPr>
              <a:t>AD LIKE </a:t>
            </a:r>
            <a:r>
              <a:rPr lang="tr-TR" sz="2200" smtClean="0">
                <a:solidFill>
                  <a:srgbClr val="0070C0"/>
                </a:solidFill>
              </a:rPr>
              <a:t>'E*'</a:t>
            </a:r>
          </a:p>
          <a:p>
            <a:pPr lvl="0"/>
            <a:r>
              <a:rPr lang="tr-TR" sz="2200" smtClean="0">
                <a:solidFill>
                  <a:prstClr val="black"/>
                </a:solidFill>
              </a:rPr>
              <a:t>Önceki örneğimizde hem adı 'A' ile başlayan hem de görevi 'M' ile başlayan</a:t>
            </a:r>
            <a:r>
              <a:rPr lang="tr-TR" sz="2200">
                <a:solidFill>
                  <a:prstClr val="black"/>
                </a:solidFill>
              </a:rPr>
              <a:t> kayıtlar</a:t>
            </a:r>
            <a:r>
              <a:rPr lang="tr-TR" sz="2200" smtClean="0">
                <a:solidFill>
                  <a:prstClr val="black"/>
                </a:solidFill>
              </a:rPr>
              <a:t> (Ali / Memur, Ahmet / Müdür, gibi) olabileceği için UNION ALL kullanımında aynı satırlar iki defa listelenebilirdi. Ama bu örnekte böyle bir ihtimal olmadığı için UNION ALL kullanımı da farklı sonuç üretmez.</a:t>
            </a:r>
            <a:endParaRPr lang="tr-TR" sz="2200">
              <a:solidFill>
                <a:prstClr val="black"/>
              </a:solidFill>
            </a:endParaRPr>
          </a:p>
        </p:txBody>
      </p:sp>
    </p:spTree>
    <p:extLst>
      <p:ext uri="{BB962C8B-B14F-4D97-AF65-F5344CB8AC3E}">
        <p14:creationId xmlns:p14="http://schemas.microsoft.com/office/powerpoint/2010/main" val="677939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Başlık"/>
          <p:cNvSpPr>
            <a:spLocks noGrp="1"/>
          </p:cNvSpPr>
          <p:nvPr>
            <p:ph type="title"/>
          </p:nvPr>
        </p:nvSpPr>
        <p:spPr/>
        <p:txBody>
          <a:bodyPr/>
          <a:lstStyle/>
          <a:p>
            <a:pPr eaLnBrk="1" hangingPunct="1"/>
            <a:r>
              <a:rPr lang="tr-TR" smtClean="0"/>
              <a:t>Alt Sorgular (İç içe Sorgular)</a:t>
            </a:r>
          </a:p>
        </p:txBody>
      </p:sp>
      <p:sp>
        <p:nvSpPr>
          <p:cNvPr id="35843" name="2 İçerik Yer Tutucusu"/>
          <p:cNvSpPr>
            <a:spLocks noGrp="1"/>
          </p:cNvSpPr>
          <p:nvPr>
            <p:ph idx="1"/>
          </p:nvPr>
        </p:nvSpPr>
        <p:spPr/>
        <p:txBody>
          <a:bodyPr>
            <a:normAutofit fontScale="85000" lnSpcReduction="20000"/>
          </a:bodyPr>
          <a:lstStyle/>
          <a:p>
            <a:pPr eaLnBrk="1" hangingPunct="1">
              <a:defRPr/>
            </a:pPr>
            <a:r>
              <a:rPr lang="tr-TR" dirty="0" smtClean="0"/>
              <a:t>Eğer SELECT sonrasında yazılan alanların hepsi aynı tabloda, fakat kriter olarak kullanılan alanlar onlardan farklı bir tabloda ise iç içe SELECT ifadeleri kullanılabilir.</a:t>
            </a:r>
          </a:p>
          <a:p>
            <a:pPr eaLnBrk="1" hangingPunct="1">
              <a:defRPr/>
            </a:pPr>
            <a:r>
              <a:rPr lang="tr-TR" dirty="0" smtClean="0"/>
              <a:t>Aşağıdaki SQL </a:t>
            </a:r>
            <a:r>
              <a:rPr lang="tr-TR" smtClean="0"/>
              <a:t>cümlesi </a:t>
            </a:r>
            <a:r>
              <a:rPr lang="tr-TR" smtClean="0">
                <a:solidFill>
                  <a:srgbClr val="C00000"/>
                </a:solidFill>
              </a:rPr>
              <a:t>Fizik 1</a:t>
            </a:r>
            <a:r>
              <a:rPr lang="tr-TR" smtClean="0"/>
              <a:t> </a:t>
            </a:r>
            <a:r>
              <a:rPr lang="tr-TR" dirty="0" smtClean="0"/>
              <a:t>dersini alan öğrencilerin bilgilerini gösterir:</a:t>
            </a:r>
          </a:p>
          <a:p>
            <a:pPr eaLnBrk="1" hangingPunct="1">
              <a:buFont typeface="Arial" panose="020B0604020202020204" pitchFamily="34" charset="0"/>
              <a:buNone/>
              <a:defRPr/>
            </a:pPr>
            <a:r>
              <a:rPr lang="tr-TR" dirty="0" smtClean="0">
                <a:solidFill>
                  <a:srgbClr val="0070C0"/>
                </a:solidFill>
              </a:rPr>
              <a:t>	SELECT OGR_NO, AD, SOYAD FROM OGRENCILER</a:t>
            </a:r>
          </a:p>
          <a:p>
            <a:pPr eaLnBrk="1" hangingPunct="1">
              <a:buFont typeface="Arial" panose="020B0604020202020204" pitchFamily="34" charset="0"/>
              <a:buNone/>
              <a:defRPr/>
            </a:pPr>
            <a:r>
              <a:rPr lang="tr-TR" dirty="0" smtClean="0">
                <a:solidFill>
                  <a:srgbClr val="0070C0"/>
                </a:solidFill>
              </a:rPr>
              <a:t>	WHERE OGR_NO IN (</a:t>
            </a:r>
          </a:p>
          <a:p>
            <a:pPr eaLnBrk="1" hangingPunct="1">
              <a:buFont typeface="Arial" panose="020B0604020202020204" pitchFamily="34" charset="0"/>
              <a:buNone/>
              <a:defRPr/>
            </a:pPr>
            <a:r>
              <a:rPr lang="tr-TR" dirty="0" smtClean="0">
                <a:solidFill>
                  <a:srgbClr val="0070C0"/>
                </a:solidFill>
              </a:rPr>
              <a:t>		SELECT OGRENCI FROM NOTLAR</a:t>
            </a:r>
          </a:p>
          <a:p>
            <a:pPr eaLnBrk="1" hangingPunct="1">
              <a:buFont typeface="Arial" panose="020B0604020202020204" pitchFamily="34" charset="0"/>
              <a:buNone/>
              <a:defRPr/>
            </a:pPr>
            <a:r>
              <a:rPr lang="tr-TR" dirty="0" smtClean="0">
                <a:solidFill>
                  <a:srgbClr val="0070C0"/>
                </a:solidFill>
              </a:rPr>
              <a:t>		WHERE DERS </a:t>
            </a:r>
            <a:r>
              <a:rPr lang="tr-TR" dirty="0" smtClean="0">
                <a:solidFill>
                  <a:srgbClr val="C00000"/>
                </a:solidFill>
              </a:rPr>
              <a:t>IN</a:t>
            </a:r>
            <a:r>
              <a:rPr lang="tr-TR" dirty="0" smtClean="0">
                <a:solidFill>
                  <a:srgbClr val="0070C0"/>
                </a:solidFill>
              </a:rPr>
              <a:t> (</a:t>
            </a:r>
          </a:p>
          <a:p>
            <a:pPr eaLnBrk="1" hangingPunct="1">
              <a:buFont typeface="Arial" panose="020B0604020202020204" pitchFamily="34" charset="0"/>
              <a:buNone/>
              <a:defRPr/>
            </a:pPr>
            <a:r>
              <a:rPr lang="tr-TR" dirty="0" smtClean="0">
                <a:solidFill>
                  <a:srgbClr val="0070C0"/>
                </a:solidFill>
              </a:rPr>
              <a:t>			SELECT DERS_KODU FROM DERSLER</a:t>
            </a:r>
          </a:p>
          <a:p>
            <a:pPr eaLnBrk="1" hangingPunct="1">
              <a:buFont typeface="Arial" panose="020B0604020202020204" pitchFamily="34" charset="0"/>
              <a:buNone/>
              <a:defRPr/>
            </a:pPr>
            <a:r>
              <a:rPr lang="tr-TR" dirty="0" smtClean="0">
                <a:solidFill>
                  <a:srgbClr val="0070C0"/>
                </a:solidFill>
              </a:rPr>
              <a:t>			WHERE DERS_ADI </a:t>
            </a:r>
            <a:r>
              <a:rPr lang="tr-TR" smtClean="0">
                <a:solidFill>
                  <a:srgbClr val="0070C0"/>
                </a:solidFill>
              </a:rPr>
              <a:t>= 'Fizik 1'))</a:t>
            </a:r>
            <a:endParaRPr lang="tr-TR" dirty="0" smtClean="0">
              <a:solidFill>
                <a:srgbClr val="0070C0"/>
              </a:solidFill>
            </a:endParaRPr>
          </a:p>
        </p:txBody>
      </p:sp>
      <p:sp>
        <p:nvSpPr>
          <p:cNvPr id="9" name="8 Dikdörtgen"/>
          <p:cNvSpPr/>
          <p:nvPr/>
        </p:nvSpPr>
        <p:spPr>
          <a:xfrm>
            <a:off x="6660232" y="5517232"/>
            <a:ext cx="2339752" cy="1185205"/>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fontAlgn="base">
              <a:spcBef>
                <a:spcPct val="0"/>
              </a:spcBef>
              <a:spcAft>
                <a:spcPct val="0"/>
              </a:spcAft>
              <a:defRPr/>
            </a:pPr>
            <a:r>
              <a:rPr lang="tr-TR" i="1" smtClean="0">
                <a:solidFill>
                  <a:srgbClr val="C00000"/>
                </a:solidFill>
              </a:rPr>
              <a:t>Fizik 1 </a:t>
            </a:r>
            <a:r>
              <a:rPr lang="tr-TR" i="1">
                <a:solidFill>
                  <a:srgbClr val="C00000"/>
                </a:solidFill>
              </a:rPr>
              <a:t>dersinin </a:t>
            </a:r>
            <a:r>
              <a:rPr lang="tr-TR" i="1" smtClean="0">
                <a:solidFill>
                  <a:srgbClr val="C00000"/>
                </a:solidFill>
              </a:rPr>
              <a:t>tek bir </a:t>
            </a:r>
            <a:r>
              <a:rPr lang="tr-TR" i="1" dirty="0">
                <a:solidFill>
                  <a:srgbClr val="C00000"/>
                </a:solidFill>
              </a:rPr>
              <a:t>ders kodu olacağı için bu satırdaki </a:t>
            </a:r>
            <a:r>
              <a:rPr lang="tr-TR" i="1" dirty="0">
                <a:solidFill>
                  <a:srgbClr val="0070C0"/>
                </a:solidFill>
              </a:rPr>
              <a:t>IN</a:t>
            </a:r>
            <a:r>
              <a:rPr lang="tr-TR" i="1" dirty="0">
                <a:solidFill>
                  <a:srgbClr val="C00000"/>
                </a:solidFill>
              </a:rPr>
              <a:t> yerine </a:t>
            </a:r>
            <a:r>
              <a:rPr lang="tr-TR" i="1" dirty="0">
                <a:solidFill>
                  <a:srgbClr val="0070C0"/>
                </a:solidFill>
              </a:rPr>
              <a:t>=</a:t>
            </a:r>
            <a:r>
              <a:rPr lang="tr-TR" i="1" dirty="0">
                <a:solidFill>
                  <a:srgbClr val="C00000"/>
                </a:solidFill>
              </a:rPr>
              <a:t> kullanılabilirdi.</a:t>
            </a:r>
          </a:p>
        </p:txBody>
      </p:sp>
      <p:cxnSp>
        <p:nvCxnSpPr>
          <p:cNvPr id="11" name="10 Dirsek Bağlayıcısı"/>
          <p:cNvCxnSpPr/>
          <p:nvPr/>
        </p:nvCxnSpPr>
        <p:spPr>
          <a:xfrm>
            <a:off x="3923928" y="4833240"/>
            <a:ext cx="3906180" cy="683992"/>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900715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Başlık"/>
          <p:cNvSpPr>
            <a:spLocks noGrp="1"/>
          </p:cNvSpPr>
          <p:nvPr>
            <p:ph type="title"/>
          </p:nvPr>
        </p:nvSpPr>
        <p:spPr/>
        <p:txBody>
          <a:bodyPr/>
          <a:lstStyle/>
          <a:p>
            <a:r>
              <a:rPr lang="tr-TR" smtClean="0"/>
              <a:t>Alt Sorgu mu, Tablo Birleştirme mi?</a:t>
            </a:r>
          </a:p>
        </p:txBody>
      </p:sp>
      <p:sp>
        <p:nvSpPr>
          <p:cNvPr id="3" name="2 İçerik Yer Tutucusu"/>
          <p:cNvSpPr>
            <a:spLocks noGrp="1"/>
          </p:cNvSpPr>
          <p:nvPr>
            <p:ph idx="1"/>
          </p:nvPr>
        </p:nvSpPr>
        <p:spPr/>
        <p:txBody>
          <a:bodyPr>
            <a:normAutofit fontScale="85000" lnSpcReduction="20000"/>
          </a:bodyPr>
          <a:lstStyle/>
          <a:p>
            <a:pPr>
              <a:defRPr/>
            </a:pPr>
            <a:r>
              <a:rPr lang="tr-TR" dirty="0" smtClean="0"/>
              <a:t>Önceki örneği çok tablolu sorgulama türünde de yapabilirdik:</a:t>
            </a:r>
          </a:p>
          <a:p>
            <a:pPr eaLnBrk="1" hangingPunct="1">
              <a:buFont typeface="Arial" panose="020B0604020202020204" pitchFamily="34" charset="0"/>
              <a:buNone/>
              <a:defRPr/>
            </a:pPr>
            <a:r>
              <a:rPr lang="tr-TR" dirty="0" smtClean="0"/>
              <a:t>	</a:t>
            </a:r>
            <a:r>
              <a:rPr lang="tr-TR" dirty="0" smtClean="0">
                <a:solidFill>
                  <a:srgbClr val="0070C0"/>
                </a:solidFill>
              </a:rPr>
              <a:t>SELECT OGR_NO, AD, SOYAD </a:t>
            </a:r>
          </a:p>
          <a:p>
            <a:pPr eaLnBrk="1" hangingPunct="1">
              <a:buFont typeface="Arial" panose="020B0604020202020204" pitchFamily="34" charset="0"/>
              <a:buNone/>
              <a:defRPr/>
            </a:pPr>
            <a:r>
              <a:rPr lang="tr-TR" dirty="0" smtClean="0">
                <a:solidFill>
                  <a:srgbClr val="0070C0"/>
                </a:solidFill>
              </a:rPr>
              <a:t>	FROM OGRENCILER, NOTLAR, DERSLER</a:t>
            </a:r>
          </a:p>
          <a:p>
            <a:pPr eaLnBrk="1" hangingPunct="1">
              <a:buFont typeface="Arial" panose="020B0604020202020204" pitchFamily="34" charset="0"/>
              <a:buNone/>
              <a:defRPr/>
            </a:pPr>
            <a:r>
              <a:rPr lang="tr-TR" dirty="0" smtClean="0">
                <a:solidFill>
                  <a:srgbClr val="0070C0"/>
                </a:solidFill>
              </a:rPr>
              <a:t>	</a:t>
            </a:r>
            <a:r>
              <a:rPr lang="tr-TR" dirty="0" smtClean="0">
                <a:solidFill>
                  <a:srgbClr val="C00000"/>
                </a:solidFill>
              </a:rPr>
              <a:t>WHERE</a:t>
            </a:r>
            <a:r>
              <a:rPr lang="tr-TR" dirty="0" smtClean="0">
                <a:solidFill>
                  <a:srgbClr val="0070C0"/>
                </a:solidFill>
              </a:rPr>
              <a:t> OGR_NO = OGRENCI </a:t>
            </a:r>
            <a:r>
              <a:rPr lang="tr-TR" dirty="0" smtClean="0">
                <a:solidFill>
                  <a:srgbClr val="C00000"/>
                </a:solidFill>
              </a:rPr>
              <a:t>AND </a:t>
            </a:r>
          </a:p>
          <a:p>
            <a:pPr eaLnBrk="1" hangingPunct="1">
              <a:buFont typeface="Arial" panose="020B0604020202020204" pitchFamily="34" charset="0"/>
              <a:buNone/>
              <a:defRPr/>
            </a:pPr>
            <a:r>
              <a:rPr lang="tr-TR" dirty="0" smtClean="0">
                <a:solidFill>
                  <a:srgbClr val="0070C0"/>
                </a:solidFill>
              </a:rPr>
              <a:t>		DERS_NO </a:t>
            </a:r>
            <a:r>
              <a:rPr lang="tr-TR" smtClean="0">
                <a:solidFill>
                  <a:srgbClr val="0070C0"/>
                </a:solidFill>
              </a:rPr>
              <a:t>= DERS </a:t>
            </a:r>
            <a:r>
              <a:rPr lang="tr-TR" smtClean="0">
                <a:solidFill>
                  <a:srgbClr val="C00000"/>
                </a:solidFill>
              </a:rPr>
              <a:t>AND</a:t>
            </a:r>
            <a:r>
              <a:rPr lang="tr-TR" smtClean="0">
                <a:solidFill>
                  <a:srgbClr val="0070C0"/>
                </a:solidFill>
              </a:rPr>
              <a:t> </a:t>
            </a:r>
            <a:r>
              <a:rPr lang="tr-TR" dirty="0" smtClean="0">
                <a:solidFill>
                  <a:srgbClr val="0070C0"/>
                </a:solidFill>
              </a:rPr>
              <a:t>DERS_ADI </a:t>
            </a:r>
            <a:r>
              <a:rPr lang="tr-TR" smtClean="0">
                <a:solidFill>
                  <a:srgbClr val="0070C0"/>
                </a:solidFill>
              </a:rPr>
              <a:t>= 'Fizik 1'</a:t>
            </a:r>
            <a:endParaRPr lang="tr-TR" dirty="0" smtClean="0">
              <a:solidFill>
                <a:srgbClr val="0070C0"/>
              </a:solidFill>
            </a:endParaRPr>
          </a:p>
          <a:p>
            <a:pPr>
              <a:defRPr/>
            </a:pPr>
            <a:r>
              <a:rPr lang="tr-TR" dirty="0" smtClean="0"/>
              <a:t>Fakat bu sorgu tabloların </a:t>
            </a:r>
            <a:r>
              <a:rPr lang="tr-TR" dirty="0" err="1" smtClean="0"/>
              <a:t>kartezyen</a:t>
            </a:r>
            <a:r>
              <a:rPr lang="tr-TR" dirty="0" smtClean="0"/>
              <a:t> çarpımına neden olacağı için muhtemelen daha yavaş </a:t>
            </a:r>
            <a:r>
              <a:rPr lang="tr-TR" smtClean="0"/>
              <a:t>çalışacaktır. </a:t>
            </a:r>
          </a:p>
          <a:p>
            <a:pPr>
              <a:defRPr/>
            </a:pPr>
            <a:r>
              <a:rPr lang="tr-TR" smtClean="0">
                <a:solidFill>
                  <a:srgbClr val="C00000"/>
                </a:solidFill>
              </a:rPr>
              <a:t>SELECT sonrası yazılan alanlar farklı tablolardan olmadığı sürece, tabloları birleştirmek yerine iç içe sorgular tercih edilmelidir.</a:t>
            </a:r>
            <a:endParaRPr lang="tr-TR" dirty="0">
              <a:solidFill>
                <a:srgbClr val="C00000"/>
              </a:solidFill>
            </a:endParaRPr>
          </a:p>
        </p:txBody>
      </p:sp>
    </p:spTree>
    <p:extLst>
      <p:ext uri="{BB962C8B-B14F-4D97-AF65-F5344CB8AC3E}">
        <p14:creationId xmlns:p14="http://schemas.microsoft.com/office/powerpoint/2010/main" val="31743101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Tek sonuç döndüren alt </a:t>
            </a:r>
            <a:r>
              <a:rPr lang="tr-TR" smtClean="0"/>
              <a:t>sorgular</a:t>
            </a:r>
            <a:endParaRPr lang="tr-TR"/>
          </a:p>
        </p:txBody>
      </p:sp>
      <p:sp>
        <p:nvSpPr>
          <p:cNvPr id="3" name="İçerik Yer Tutucusu 2"/>
          <p:cNvSpPr>
            <a:spLocks noGrp="1"/>
          </p:cNvSpPr>
          <p:nvPr>
            <p:ph idx="1"/>
          </p:nvPr>
        </p:nvSpPr>
        <p:spPr/>
        <p:txBody>
          <a:bodyPr/>
          <a:lstStyle/>
          <a:p>
            <a:pPr eaLnBrk="1" hangingPunct="1"/>
            <a:r>
              <a:rPr lang="tr-TR"/>
              <a:t>Personel numarası </a:t>
            </a:r>
            <a:r>
              <a:rPr lang="tr-TR" smtClean="0"/>
              <a:t>110 </a:t>
            </a:r>
            <a:r>
              <a:rPr lang="tr-TR"/>
              <a:t>olan personelin ücretinden daha fazla ücret alan personel isimlerini </a:t>
            </a:r>
            <a:r>
              <a:rPr lang="tr-TR" smtClean="0"/>
              <a:t>ve maaşlarını listelemek </a:t>
            </a:r>
            <a:r>
              <a:rPr lang="tr-TR"/>
              <a:t>için:</a:t>
            </a:r>
          </a:p>
          <a:p>
            <a:pPr marL="714375" algn="just" eaLnBrk="1" hangingPunct="1">
              <a:buFont typeface="Wingdings" panose="05000000000000000000" pitchFamily="2" charset="2"/>
              <a:buNone/>
            </a:pPr>
            <a:r>
              <a:rPr lang="tr-TR" sz="2800" smtClean="0">
                <a:solidFill>
                  <a:srgbClr val="0070C0"/>
                </a:solidFill>
              </a:rPr>
              <a:t>SELECT AD, SOYAD, MAAS</a:t>
            </a:r>
            <a:endParaRPr lang="tr-TR" sz="2800">
              <a:solidFill>
                <a:srgbClr val="0070C0"/>
              </a:solidFill>
            </a:endParaRPr>
          </a:p>
          <a:p>
            <a:pPr marL="714375" algn="just" eaLnBrk="1" hangingPunct="1">
              <a:buFont typeface="Wingdings" panose="05000000000000000000" pitchFamily="2" charset="2"/>
              <a:buNone/>
            </a:pPr>
            <a:r>
              <a:rPr lang="tr-TR" sz="2800">
                <a:solidFill>
                  <a:srgbClr val="0070C0"/>
                </a:solidFill>
              </a:rPr>
              <a:t>FROM PERSONEL</a:t>
            </a:r>
          </a:p>
          <a:p>
            <a:pPr marL="714375" algn="just" eaLnBrk="1" hangingPunct="1">
              <a:buFont typeface="Wingdings" panose="05000000000000000000" pitchFamily="2" charset="2"/>
              <a:buNone/>
            </a:pPr>
            <a:r>
              <a:rPr lang="tr-TR" sz="2800">
                <a:solidFill>
                  <a:srgbClr val="0070C0"/>
                </a:solidFill>
              </a:rPr>
              <a:t>WHERE </a:t>
            </a:r>
            <a:r>
              <a:rPr lang="tr-TR" sz="2800" smtClean="0">
                <a:solidFill>
                  <a:srgbClr val="0070C0"/>
                </a:solidFill>
              </a:rPr>
              <a:t>MAAS </a:t>
            </a:r>
            <a:r>
              <a:rPr lang="tr-TR" sz="2800" smtClean="0">
                <a:solidFill>
                  <a:srgbClr val="C00000"/>
                </a:solidFill>
              </a:rPr>
              <a:t>&gt;</a:t>
            </a:r>
            <a:endParaRPr lang="tr-TR" sz="2800" smtClean="0">
              <a:solidFill>
                <a:srgbClr val="0070C0"/>
              </a:solidFill>
            </a:endParaRPr>
          </a:p>
          <a:p>
            <a:pPr marL="714375" algn="just" eaLnBrk="1" hangingPunct="1">
              <a:buFont typeface="Wingdings" panose="05000000000000000000" pitchFamily="2" charset="2"/>
              <a:buNone/>
            </a:pPr>
            <a:r>
              <a:rPr lang="tr-TR" sz="2800" smtClean="0">
                <a:solidFill>
                  <a:srgbClr val="0070C0"/>
                </a:solidFill>
              </a:rPr>
              <a:t>		(SELECT MAAS FROM PERSONEL</a:t>
            </a:r>
          </a:p>
          <a:p>
            <a:pPr marL="714375" algn="just" eaLnBrk="1" hangingPunct="1">
              <a:buFont typeface="Wingdings" panose="05000000000000000000" pitchFamily="2" charset="2"/>
              <a:buNone/>
            </a:pPr>
            <a:r>
              <a:rPr lang="tr-TR" sz="2800">
                <a:solidFill>
                  <a:srgbClr val="0070C0"/>
                </a:solidFill>
              </a:rPr>
              <a:t>		WHERE PERSONEL_NO=110</a:t>
            </a:r>
            <a:r>
              <a:rPr lang="tr-TR" sz="2800" smtClean="0">
                <a:solidFill>
                  <a:srgbClr val="0070C0"/>
                </a:solidFill>
              </a:rPr>
              <a:t>)</a:t>
            </a:r>
            <a:endParaRPr lang="tr-TR" sz="2800">
              <a:solidFill>
                <a:srgbClr val="0070C0"/>
              </a:solidFill>
            </a:endParaRPr>
          </a:p>
        </p:txBody>
      </p:sp>
      <p:sp>
        <p:nvSpPr>
          <p:cNvPr id="4" name="8 Dikdörtgen"/>
          <p:cNvSpPr/>
          <p:nvPr/>
        </p:nvSpPr>
        <p:spPr>
          <a:xfrm>
            <a:off x="4932040" y="3356992"/>
            <a:ext cx="3970784" cy="1185205"/>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fontAlgn="base">
              <a:spcBef>
                <a:spcPct val="0"/>
              </a:spcBef>
              <a:spcAft>
                <a:spcPct val="0"/>
              </a:spcAft>
              <a:defRPr/>
            </a:pPr>
            <a:r>
              <a:rPr lang="tr-TR" i="1">
                <a:solidFill>
                  <a:srgbClr val="C00000"/>
                </a:solidFill>
              </a:rPr>
              <a:t>Alt sorgunun tek bir değer döndüreceği </a:t>
            </a:r>
            <a:r>
              <a:rPr lang="tr-TR" i="1" smtClean="0">
                <a:solidFill>
                  <a:srgbClr val="C00000"/>
                </a:solidFill>
              </a:rPr>
              <a:t>kesin ise (PK </a:t>
            </a:r>
            <a:r>
              <a:rPr lang="tr-TR" i="1">
                <a:solidFill>
                  <a:srgbClr val="C00000"/>
                </a:solidFill>
              </a:rPr>
              <a:t>üzerinden yapılan sorgular tek sonuç döndürür), </a:t>
            </a:r>
            <a:r>
              <a:rPr lang="tr-TR" i="1">
                <a:solidFill>
                  <a:srgbClr val="0070C0"/>
                </a:solidFill>
              </a:rPr>
              <a:t>=, &gt;, &lt;, &gt;=, &lt;=</a:t>
            </a:r>
            <a:r>
              <a:rPr lang="tr-TR" i="1">
                <a:solidFill>
                  <a:srgbClr val="C00000"/>
                </a:solidFill>
              </a:rPr>
              <a:t> ve </a:t>
            </a:r>
            <a:r>
              <a:rPr lang="tr-TR" i="1">
                <a:solidFill>
                  <a:srgbClr val="0070C0"/>
                </a:solidFill>
              </a:rPr>
              <a:t>&lt;&gt;</a:t>
            </a:r>
            <a:r>
              <a:rPr lang="tr-TR" i="1">
                <a:solidFill>
                  <a:srgbClr val="C00000"/>
                </a:solidFill>
              </a:rPr>
              <a:t> ifadeleri </a:t>
            </a:r>
            <a:r>
              <a:rPr lang="tr-TR" i="1" smtClean="0">
                <a:solidFill>
                  <a:srgbClr val="C00000"/>
                </a:solidFill>
              </a:rPr>
              <a:t>alt sorgu öncesi kullanılabilir</a:t>
            </a:r>
            <a:r>
              <a:rPr lang="tr-TR" i="1">
                <a:solidFill>
                  <a:srgbClr val="C00000"/>
                </a:solidFill>
              </a:rPr>
              <a:t>.</a:t>
            </a:r>
            <a:endParaRPr lang="tr-TR" i="1" dirty="0">
              <a:solidFill>
                <a:srgbClr val="C00000"/>
              </a:solidFill>
            </a:endParaRPr>
          </a:p>
        </p:txBody>
      </p:sp>
      <p:cxnSp>
        <p:nvCxnSpPr>
          <p:cNvPr id="5" name="10 Dirsek Bağlayıcısı"/>
          <p:cNvCxnSpPr>
            <a:endCxn id="4" idx="1"/>
          </p:cNvCxnSpPr>
          <p:nvPr/>
        </p:nvCxnSpPr>
        <p:spPr>
          <a:xfrm flipV="1">
            <a:off x="3347864" y="3949595"/>
            <a:ext cx="1584176" cy="487517"/>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Dikdörtgen 9"/>
          <p:cNvSpPr/>
          <p:nvPr/>
        </p:nvSpPr>
        <p:spPr>
          <a:xfrm>
            <a:off x="2234022" y="5855540"/>
            <a:ext cx="4675956"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eaLnBrk="0" fontAlgn="base" hangingPunct="0">
              <a:spcBef>
                <a:spcPct val="0"/>
              </a:spcBef>
              <a:spcAft>
                <a:spcPct val="0"/>
              </a:spcAft>
            </a:pPr>
            <a:r>
              <a:rPr lang="tr-TR" i="1" smtClean="0">
                <a:solidFill>
                  <a:srgbClr val="C00000"/>
                </a:solidFill>
              </a:rPr>
              <a:t>Örnekte görüldüğü gibi alt </a:t>
            </a:r>
            <a:r>
              <a:rPr lang="tr-TR" i="1">
                <a:solidFill>
                  <a:srgbClr val="C00000"/>
                </a:solidFill>
              </a:rPr>
              <a:t>sorgunun dış sorgu ile aynı tablo üzerinde </a:t>
            </a:r>
            <a:r>
              <a:rPr lang="tr-TR" i="1" smtClean="0">
                <a:solidFill>
                  <a:srgbClr val="C00000"/>
                </a:solidFill>
              </a:rPr>
              <a:t>olması da mümkündür</a:t>
            </a:r>
            <a:endParaRPr lang="tr-TR" i="1">
              <a:solidFill>
                <a:srgbClr val="C00000"/>
              </a:solidFill>
            </a:endParaRPr>
          </a:p>
        </p:txBody>
      </p:sp>
    </p:spTree>
    <p:extLst>
      <p:ext uri="{BB962C8B-B14F-4D97-AF65-F5344CB8AC3E}">
        <p14:creationId xmlns:p14="http://schemas.microsoft.com/office/powerpoint/2010/main" val="25637994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Tek sonuç döndüren alt sorgular</a:t>
            </a:r>
            <a:endParaRPr lang="tr-TR"/>
          </a:p>
        </p:txBody>
      </p:sp>
      <p:sp>
        <p:nvSpPr>
          <p:cNvPr id="3" name="İçerik Yer Tutucusu 2"/>
          <p:cNvSpPr>
            <a:spLocks noGrp="1"/>
          </p:cNvSpPr>
          <p:nvPr>
            <p:ph idx="1"/>
          </p:nvPr>
        </p:nvSpPr>
        <p:spPr/>
        <p:txBody>
          <a:bodyPr>
            <a:normAutofit fontScale="85000" lnSpcReduction="10000"/>
          </a:bodyPr>
          <a:lstStyle/>
          <a:p>
            <a:pPr eaLnBrk="1" fontAlgn="auto" hangingPunct="1">
              <a:spcAft>
                <a:spcPts val="0"/>
              </a:spcAft>
              <a:defRPr/>
            </a:pPr>
            <a:r>
              <a:rPr lang="tr-TR" smtClean="0"/>
              <a:t>Personel </a:t>
            </a:r>
            <a:r>
              <a:rPr lang="tr-TR"/>
              <a:t>numarası </a:t>
            </a:r>
            <a:r>
              <a:rPr lang="tr-TR" smtClean="0"/>
              <a:t>155 </a:t>
            </a:r>
            <a:r>
              <a:rPr lang="tr-TR"/>
              <a:t>olan personelle aynı göreve sahip olan ve </a:t>
            </a:r>
            <a:r>
              <a:rPr lang="tr-TR" smtClean="0"/>
              <a:t>300 </a:t>
            </a:r>
            <a:r>
              <a:rPr lang="tr-TR"/>
              <a:t>numaralı personelin ücretinden daha fazla ücret alan </a:t>
            </a:r>
            <a:r>
              <a:rPr lang="tr-TR" smtClean="0"/>
              <a:t>personelin tüm bilgilerini listeleme:</a:t>
            </a:r>
            <a:endParaRPr lang="tr-TR"/>
          </a:p>
          <a:p>
            <a:pPr marL="714375" indent="-357188" algn="just" eaLnBrk="1" fontAlgn="auto" hangingPunct="1">
              <a:spcAft>
                <a:spcPts val="0"/>
              </a:spcAft>
              <a:buFont typeface="Wingdings"/>
              <a:buNone/>
              <a:defRPr/>
            </a:pPr>
            <a:r>
              <a:rPr lang="tr-TR" smtClean="0">
                <a:solidFill>
                  <a:srgbClr val="0070C0"/>
                </a:solidFill>
              </a:rPr>
              <a:t>SELECT * FROM </a:t>
            </a:r>
            <a:r>
              <a:rPr lang="tr-TR">
                <a:solidFill>
                  <a:srgbClr val="0070C0"/>
                </a:solidFill>
              </a:rPr>
              <a:t>PERSONEL</a:t>
            </a:r>
          </a:p>
          <a:p>
            <a:pPr marL="714375" indent="-357188" algn="just" eaLnBrk="1" fontAlgn="auto" hangingPunct="1">
              <a:spcAft>
                <a:spcPts val="0"/>
              </a:spcAft>
              <a:buFont typeface="Wingdings"/>
              <a:buNone/>
              <a:defRPr/>
            </a:pPr>
            <a:r>
              <a:rPr lang="tr-TR">
                <a:solidFill>
                  <a:srgbClr val="0070C0"/>
                </a:solidFill>
              </a:rPr>
              <a:t>WHERE </a:t>
            </a:r>
            <a:r>
              <a:rPr lang="tr-TR" smtClean="0">
                <a:solidFill>
                  <a:srgbClr val="0070C0"/>
                </a:solidFill>
              </a:rPr>
              <a:t>GOREV =</a:t>
            </a:r>
            <a:endParaRPr lang="tr-TR">
              <a:solidFill>
                <a:srgbClr val="0070C0"/>
              </a:solidFill>
            </a:endParaRPr>
          </a:p>
          <a:p>
            <a:pPr marL="714375" indent="-357188" algn="just" eaLnBrk="1" fontAlgn="auto" hangingPunct="1">
              <a:spcAft>
                <a:spcPts val="0"/>
              </a:spcAft>
              <a:buFont typeface="Wingdings"/>
              <a:buNone/>
              <a:defRPr/>
            </a:pPr>
            <a:r>
              <a:rPr lang="tr-TR">
                <a:solidFill>
                  <a:srgbClr val="0070C0"/>
                </a:solidFill>
              </a:rPr>
              <a:t>	</a:t>
            </a:r>
            <a:r>
              <a:rPr lang="tr-TR" smtClean="0">
                <a:solidFill>
                  <a:srgbClr val="0070C0"/>
                </a:solidFill>
              </a:rPr>
              <a:t>(SELECT GOREV FROM </a:t>
            </a:r>
            <a:r>
              <a:rPr lang="tr-TR">
                <a:solidFill>
                  <a:srgbClr val="0070C0"/>
                </a:solidFill>
              </a:rPr>
              <a:t>PERSONEL</a:t>
            </a:r>
          </a:p>
          <a:p>
            <a:pPr marL="714375" indent="-357188" algn="just" eaLnBrk="1" fontAlgn="auto" hangingPunct="1">
              <a:spcAft>
                <a:spcPts val="0"/>
              </a:spcAft>
              <a:buFont typeface="Wingdings"/>
              <a:buNone/>
              <a:defRPr/>
            </a:pPr>
            <a:r>
              <a:rPr lang="tr-TR">
                <a:solidFill>
                  <a:srgbClr val="0070C0"/>
                </a:solidFill>
              </a:rPr>
              <a:t>	WHERE </a:t>
            </a:r>
            <a:r>
              <a:rPr lang="tr-TR" smtClean="0">
                <a:solidFill>
                  <a:srgbClr val="0070C0"/>
                </a:solidFill>
              </a:rPr>
              <a:t>PERSONEL_NO = 155</a:t>
            </a:r>
            <a:r>
              <a:rPr lang="tr-TR">
                <a:solidFill>
                  <a:srgbClr val="0070C0"/>
                </a:solidFill>
              </a:rPr>
              <a:t>)</a:t>
            </a:r>
          </a:p>
          <a:p>
            <a:pPr marL="714375" indent="-357188" algn="just" eaLnBrk="1" fontAlgn="auto" hangingPunct="1">
              <a:spcAft>
                <a:spcPts val="0"/>
              </a:spcAft>
              <a:buFont typeface="Wingdings"/>
              <a:buNone/>
              <a:defRPr/>
            </a:pPr>
            <a:r>
              <a:rPr lang="tr-TR" smtClean="0">
                <a:solidFill>
                  <a:srgbClr val="0070C0"/>
                </a:solidFill>
              </a:rPr>
              <a:t>AND MAAS &gt;</a:t>
            </a:r>
            <a:endParaRPr lang="tr-TR">
              <a:solidFill>
                <a:srgbClr val="0070C0"/>
              </a:solidFill>
            </a:endParaRPr>
          </a:p>
          <a:p>
            <a:pPr marL="714375" indent="-357188" algn="just" eaLnBrk="1" fontAlgn="auto" hangingPunct="1">
              <a:spcAft>
                <a:spcPts val="0"/>
              </a:spcAft>
              <a:buFont typeface="Wingdings"/>
              <a:buNone/>
              <a:defRPr/>
            </a:pPr>
            <a:r>
              <a:rPr lang="tr-TR">
                <a:solidFill>
                  <a:srgbClr val="0070C0"/>
                </a:solidFill>
              </a:rPr>
              <a:t>	</a:t>
            </a:r>
            <a:r>
              <a:rPr lang="tr-TR" smtClean="0">
                <a:solidFill>
                  <a:srgbClr val="0070C0"/>
                </a:solidFill>
              </a:rPr>
              <a:t>(SELECT MAAS FROM </a:t>
            </a:r>
            <a:r>
              <a:rPr lang="tr-TR">
                <a:solidFill>
                  <a:srgbClr val="0070C0"/>
                </a:solidFill>
              </a:rPr>
              <a:t>PERSONEL</a:t>
            </a:r>
          </a:p>
          <a:p>
            <a:pPr marL="714375" indent="-357188" algn="just" eaLnBrk="1" fontAlgn="auto" hangingPunct="1">
              <a:spcAft>
                <a:spcPts val="0"/>
              </a:spcAft>
              <a:buFont typeface="Wingdings"/>
              <a:buNone/>
              <a:defRPr/>
            </a:pPr>
            <a:r>
              <a:rPr lang="tr-TR">
                <a:solidFill>
                  <a:srgbClr val="0070C0"/>
                </a:solidFill>
              </a:rPr>
              <a:t>	WHERE </a:t>
            </a:r>
            <a:r>
              <a:rPr lang="tr-TR" smtClean="0">
                <a:solidFill>
                  <a:srgbClr val="0070C0"/>
                </a:solidFill>
              </a:rPr>
              <a:t>PERSONEL_NO = 300)</a:t>
            </a:r>
            <a:endParaRPr lang="tr-TR">
              <a:solidFill>
                <a:srgbClr val="0070C0"/>
              </a:solidFill>
            </a:endParaRPr>
          </a:p>
        </p:txBody>
      </p:sp>
    </p:spTree>
    <p:extLst>
      <p:ext uri="{BB962C8B-B14F-4D97-AF65-F5344CB8AC3E}">
        <p14:creationId xmlns:p14="http://schemas.microsoft.com/office/powerpoint/2010/main" val="29033621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Tek sonuç döndüren alt sorgular</a:t>
            </a:r>
          </a:p>
        </p:txBody>
      </p:sp>
      <p:sp>
        <p:nvSpPr>
          <p:cNvPr id="3" name="İçerik Yer Tutucusu 2"/>
          <p:cNvSpPr>
            <a:spLocks noGrp="1"/>
          </p:cNvSpPr>
          <p:nvPr>
            <p:ph idx="1"/>
          </p:nvPr>
        </p:nvSpPr>
        <p:spPr/>
        <p:txBody>
          <a:bodyPr/>
          <a:lstStyle/>
          <a:p>
            <a:pPr eaLnBrk="1" hangingPunct="1"/>
            <a:r>
              <a:rPr lang="tr-TR" smtClean="0"/>
              <a:t>Personel </a:t>
            </a:r>
            <a:r>
              <a:rPr lang="tr-TR"/>
              <a:t>arasında ortalama ücretten daha fazla ücret alanları listelemek için:</a:t>
            </a:r>
          </a:p>
          <a:p>
            <a:pPr algn="just" eaLnBrk="1" hangingPunct="1">
              <a:buFont typeface="Wingdings" panose="05000000000000000000" pitchFamily="2" charset="2"/>
              <a:buNone/>
            </a:pPr>
            <a:r>
              <a:rPr lang="tr-TR" sz="2800"/>
              <a:t>	</a:t>
            </a:r>
            <a:r>
              <a:rPr lang="tr-TR" sz="2800">
                <a:solidFill>
                  <a:srgbClr val="0070C0"/>
                </a:solidFill>
              </a:rPr>
              <a:t>SELECT </a:t>
            </a:r>
            <a:r>
              <a:rPr lang="tr-TR" sz="2800" smtClean="0">
                <a:solidFill>
                  <a:srgbClr val="0070C0"/>
                </a:solidFill>
              </a:rPr>
              <a:t>AD, MAAS</a:t>
            </a:r>
            <a:endParaRPr lang="tr-TR" sz="2800">
              <a:solidFill>
                <a:srgbClr val="0070C0"/>
              </a:solidFill>
            </a:endParaRPr>
          </a:p>
          <a:p>
            <a:pPr algn="just" eaLnBrk="1" hangingPunct="1">
              <a:buFont typeface="Wingdings" panose="05000000000000000000" pitchFamily="2" charset="2"/>
              <a:buNone/>
            </a:pPr>
            <a:r>
              <a:rPr lang="tr-TR" sz="2800">
                <a:solidFill>
                  <a:srgbClr val="0070C0"/>
                </a:solidFill>
              </a:rPr>
              <a:t>	FROM PERSONEL</a:t>
            </a:r>
          </a:p>
          <a:p>
            <a:pPr algn="just" eaLnBrk="1" hangingPunct="1">
              <a:buFont typeface="Wingdings" panose="05000000000000000000" pitchFamily="2" charset="2"/>
              <a:buNone/>
            </a:pPr>
            <a:r>
              <a:rPr lang="tr-TR" sz="2800">
                <a:solidFill>
                  <a:srgbClr val="0070C0"/>
                </a:solidFill>
              </a:rPr>
              <a:t>	WHERE </a:t>
            </a:r>
            <a:r>
              <a:rPr lang="tr-TR" sz="2800" smtClean="0">
                <a:solidFill>
                  <a:srgbClr val="0070C0"/>
                </a:solidFill>
              </a:rPr>
              <a:t>MAAS &gt;</a:t>
            </a:r>
            <a:endParaRPr lang="tr-TR" sz="2800">
              <a:solidFill>
                <a:srgbClr val="0070C0"/>
              </a:solidFill>
            </a:endParaRPr>
          </a:p>
          <a:p>
            <a:pPr algn="just" eaLnBrk="1" hangingPunct="1">
              <a:buFont typeface="Wingdings" panose="05000000000000000000" pitchFamily="2" charset="2"/>
              <a:buNone/>
            </a:pPr>
            <a:r>
              <a:rPr lang="tr-TR" sz="2800">
                <a:solidFill>
                  <a:srgbClr val="0070C0"/>
                </a:solidFill>
              </a:rPr>
              <a:t>	</a:t>
            </a:r>
            <a:r>
              <a:rPr lang="tr-TR" sz="2800" smtClean="0">
                <a:solidFill>
                  <a:srgbClr val="0070C0"/>
                </a:solidFill>
              </a:rPr>
              <a:t>	(</a:t>
            </a:r>
            <a:r>
              <a:rPr lang="tr-TR" sz="2800">
                <a:solidFill>
                  <a:srgbClr val="0070C0"/>
                </a:solidFill>
              </a:rPr>
              <a:t>SELECT </a:t>
            </a:r>
            <a:r>
              <a:rPr lang="tr-TR" sz="2800" smtClean="0">
                <a:solidFill>
                  <a:srgbClr val="0070C0"/>
                </a:solidFill>
              </a:rPr>
              <a:t>AVG(MAAS)</a:t>
            </a:r>
            <a:endParaRPr lang="tr-TR" sz="2800">
              <a:solidFill>
                <a:srgbClr val="0070C0"/>
              </a:solidFill>
            </a:endParaRPr>
          </a:p>
          <a:p>
            <a:pPr algn="just" eaLnBrk="1" hangingPunct="1">
              <a:buFont typeface="Wingdings" panose="05000000000000000000" pitchFamily="2" charset="2"/>
              <a:buNone/>
            </a:pPr>
            <a:r>
              <a:rPr lang="tr-TR" sz="2800">
                <a:solidFill>
                  <a:srgbClr val="0070C0"/>
                </a:solidFill>
              </a:rPr>
              <a:t>	</a:t>
            </a:r>
            <a:r>
              <a:rPr lang="tr-TR" sz="2800" smtClean="0">
                <a:solidFill>
                  <a:srgbClr val="0070C0"/>
                </a:solidFill>
              </a:rPr>
              <a:t>	FROM </a:t>
            </a:r>
            <a:r>
              <a:rPr lang="tr-TR" sz="2800">
                <a:solidFill>
                  <a:srgbClr val="0070C0"/>
                </a:solidFill>
              </a:rPr>
              <a:t>PERSONEL</a:t>
            </a:r>
            <a:r>
              <a:rPr lang="tr-TR" sz="2800" smtClean="0">
                <a:solidFill>
                  <a:srgbClr val="0070C0"/>
                </a:solidFill>
              </a:rPr>
              <a:t>)</a:t>
            </a:r>
            <a:endParaRPr lang="tr-TR">
              <a:solidFill>
                <a:srgbClr val="0070C0"/>
              </a:solidFill>
            </a:endParaRPr>
          </a:p>
        </p:txBody>
      </p:sp>
      <p:sp>
        <p:nvSpPr>
          <p:cNvPr id="4" name="8 Dikdörtgen"/>
          <p:cNvSpPr/>
          <p:nvPr/>
        </p:nvSpPr>
        <p:spPr>
          <a:xfrm>
            <a:off x="5292080" y="2991882"/>
            <a:ext cx="3224311" cy="1742598"/>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fontAlgn="base">
              <a:spcBef>
                <a:spcPct val="0"/>
              </a:spcBef>
              <a:spcAft>
                <a:spcPct val="0"/>
              </a:spcAft>
              <a:defRPr/>
            </a:pPr>
            <a:r>
              <a:rPr lang="tr-TR" i="1" smtClean="0">
                <a:solidFill>
                  <a:srgbClr val="C00000"/>
                </a:solidFill>
              </a:rPr>
              <a:t>SUM, AVG, MIN, MAX ve COUNT gibi tek sonuç döndüreceği kesin olan fonksiyonlar da alt sorguda kullanıldığında, </a:t>
            </a:r>
            <a:r>
              <a:rPr lang="tr-TR" i="1">
                <a:solidFill>
                  <a:srgbClr val="C00000"/>
                </a:solidFill>
              </a:rPr>
              <a:t>alt sorgu öncesi </a:t>
            </a:r>
            <a:r>
              <a:rPr lang="tr-TR" i="1" smtClean="0">
                <a:solidFill>
                  <a:srgbClr val="0070C0"/>
                </a:solidFill>
              </a:rPr>
              <a:t>=, </a:t>
            </a:r>
            <a:r>
              <a:rPr lang="tr-TR" i="1">
                <a:solidFill>
                  <a:srgbClr val="0070C0"/>
                </a:solidFill>
              </a:rPr>
              <a:t>&gt;, &lt;, &gt;=, &lt;=</a:t>
            </a:r>
            <a:r>
              <a:rPr lang="tr-TR" i="1">
                <a:solidFill>
                  <a:srgbClr val="C00000"/>
                </a:solidFill>
              </a:rPr>
              <a:t> ve </a:t>
            </a:r>
            <a:r>
              <a:rPr lang="tr-TR" i="1">
                <a:solidFill>
                  <a:srgbClr val="0070C0"/>
                </a:solidFill>
              </a:rPr>
              <a:t>&lt;&gt;</a:t>
            </a:r>
            <a:r>
              <a:rPr lang="tr-TR" i="1">
                <a:solidFill>
                  <a:srgbClr val="C00000"/>
                </a:solidFill>
              </a:rPr>
              <a:t> </a:t>
            </a:r>
            <a:r>
              <a:rPr lang="tr-TR" i="1" smtClean="0">
                <a:solidFill>
                  <a:srgbClr val="C00000"/>
                </a:solidFill>
              </a:rPr>
              <a:t>işleçleri kullanılabilir.</a:t>
            </a:r>
            <a:endParaRPr lang="tr-TR" i="1" dirty="0">
              <a:solidFill>
                <a:srgbClr val="C00000"/>
              </a:solidFill>
            </a:endParaRPr>
          </a:p>
        </p:txBody>
      </p:sp>
    </p:spTree>
    <p:extLst>
      <p:ext uri="{BB962C8B-B14F-4D97-AF65-F5344CB8AC3E}">
        <p14:creationId xmlns:p14="http://schemas.microsoft.com/office/powerpoint/2010/main" val="227162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Başlık"/>
          <p:cNvSpPr>
            <a:spLocks noGrp="1"/>
          </p:cNvSpPr>
          <p:nvPr>
            <p:ph type="title"/>
          </p:nvPr>
        </p:nvSpPr>
        <p:spPr/>
        <p:txBody>
          <a:bodyPr/>
          <a:lstStyle/>
          <a:p>
            <a:pPr eaLnBrk="1" hangingPunct="1"/>
            <a:r>
              <a:rPr lang="tr-TR" smtClean="0"/>
              <a:t>SELECT ifadesi</a:t>
            </a:r>
          </a:p>
        </p:txBody>
      </p:sp>
      <p:sp>
        <p:nvSpPr>
          <p:cNvPr id="3" name="2 İçerik Yer Tutucusu"/>
          <p:cNvSpPr>
            <a:spLocks noGrp="1"/>
          </p:cNvSpPr>
          <p:nvPr>
            <p:ph idx="1"/>
          </p:nvPr>
        </p:nvSpPr>
        <p:spPr/>
        <p:txBody>
          <a:bodyPr rtlCol="0">
            <a:normAutofit/>
          </a:bodyPr>
          <a:lstStyle/>
          <a:p>
            <a:pPr eaLnBrk="1" fontAlgn="auto" hangingPunct="1">
              <a:spcAft>
                <a:spcPts val="0"/>
              </a:spcAft>
              <a:buFont typeface="Monotype Sorts" pitchFamily="2" charset="2"/>
              <a:buNone/>
              <a:defRPr/>
            </a:pPr>
            <a:r>
              <a:rPr lang="tr-TR" dirty="0" smtClean="0">
                <a:solidFill>
                  <a:srgbClr val="006600"/>
                </a:solidFill>
              </a:rPr>
              <a:t>	</a:t>
            </a:r>
            <a:r>
              <a:rPr lang="en-US" dirty="0" smtClean="0">
                <a:solidFill>
                  <a:srgbClr val="006600"/>
                </a:solidFill>
              </a:rPr>
              <a:t>SELECT</a:t>
            </a:r>
            <a:r>
              <a:rPr lang="en-US" dirty="0" smtClean="0"/>
              <a:t> </a:t>
            </a:r>
            <a:r>
              <a:rPr lang="tr-TR" dirty="0" smtClean="0"/>
              <a:t>sütun [yada sütunlar]</a:t>
            </a:r>
            <a:endParaRPr lang="en-US" dirty="0" smtClean="0"/>
          </a:p>
          <a:p>
            <a:pPr eaLnBrk="1" fontAlgn="auto" hangingPunct="1">
              <a:spcAft>
                <a:spcPts val="0"/>
              </a:spcAft>
              <a:buFont typeface="Monotype Sorts" pitchFamily="2" charset="2"/>
              <a:buNone/>
              <a:defRPr/>
            </a:pPr>
            <a:r>
              <a:rPr lang="en-US" dirty="0" smtClean="0"/>
              <a:t>	</a:t>
            </a:r>
            <a:r>
              <a:rPr lang="en-US" dirty="0" smtClean="0">
                <a:solidFill>
                  <a:srgbClr val="006600"/>
                </a:solidFill>
              </a:rPr>
              <a:t>FROM</a:t>
            </a:r>
            <a:r>
              <a:rPr lang="en-US" dirty="0" smtClean="0"/>
              <a:t> </a:t>
            </a:r>
            <a:r>
              <a:rPr lang="tr-TR" dirty="0" smtClean="0"/>
              <a:t>tablo [yada tablolar]</a:t>
            </a:r>
            <a:endParaRPr lang="en-US" dirty="0" smtClean="0"/>
          </a:p>
          <a:p>
            <a:pPr eaLnBrk="1" fontAlgn="auto" hangingPunct="1">
              <a:spcAft>
                <a:spcPts val="0"/>
              </a:spcAft>
              <a:buFont typeface="Monotype Sorts" pitchFamily="2" charset="2"/>
              <a:buNone/>
              <a:defRPr/>
            </a:pPr>
            <a:r>
              <a:rPr lang="en-US" dirty="0" smtClean="0"/>
              <a:t>	</a:t>
            </a:r>
            <a:r>
              <a:rPr lang="en-US" dirty="0" smtClean="0">
                <a:solidFill>
                  <a:srgbClr val="006600"/>
                </a:solidFill>
              </a:rPr>
              <a:t>WHERE</a:t>
            </a:r>
            <a:r>
              <a:rPr lang="en-US" dirty="0" smtClean="0"/>
              <a:t> </a:t>
            </a:r>
            <a:r>
              <a:rPr lang="tr-TR" dirty="0" smtClean="0"/>
              <a:t>seçim kriteri</a:t>
            </a:r>
            <a:endParaRPr lang="en-US" dirty="0" smtClean="0"/>
          </a:p>
          <a:p>
            <a:pPr eaLnBrk="1" fontAlgn="auto" hangingPunct="1">
              <a:spcAft>
                <a:spcPts val="0"/>
              </a:spcAft>
              <a:defRPr/>
            </a:pPr>
            <a:r>
              <a:rPr lang="tr-TR" dirty="0" smtClean="0"/>
              <a:t>SELECT ifadesinden sonra * kullanılırsa tüm nitelikler (sütunlar) seçilir.</a:t>
            </a:r>
          </a:p>
          <a:p>
            <a:pPr eaLnBrk="1" fontAlgn="auto" hangingPunct="1">
              <a:spcAft>
                <a:spcPts val="0"/>
              </a:spcAft>
              <a:defRPr/>
            </a:pPr>
            <a:r>
              <a:rPr lang="tr-TR" dirty="0" smtClean="0"/>
              <a:t>Kriter verilmezse “WHERE” sözcüğü de yazılmaz. Bu durumda tüm kayıtlar (satırlar) seçilir.</a:t>
            </a:r>
          </a:p>
          <a:p>
            <a:pPr eaLnBrk="1" fontAlgn="auto" hangingPunct="1">
              <a:spcAft>
                <a:spcPts val="0"/>
              </a:spcAft>
              <a:defRPr/>
            </a:pPr>
            <a:r>
              <a:rPr lang="tr-TR" dirty="0" smtClean="0"/>
              <a:t>Personel tablosundaki tüm kayıtların tüm nitelikleri aşağıdaki SQL cümlesi ile gösterilir:</a:t>
            </a:r>
          </a:p>
          <a:p>
            <a:pPr eaLnBrk="1" fontAlgn="auto" hangingPunct="1">
              <a:spcAft>
                <a:spcPts val="0"/>
              </a:spcAft>
              <a:buFont typeface="Arial" panose="020B0604020202020204" pitchFamily="34" charset="0"/>
              <a:buNone/>
              <a:defRPr/>
            </a:pPr>
            <a:r>
              <a:rPr lang="tr-TR" dirty="0" smtClean="0">
                <a:solidFill>
                  <a:srgbClr val="0070C0"/>
                </a:solidFill>
              </a:rPr>
              <a:t>	SELECT * FROM PERSONEL</a:t>
            </a:r>
          </a:p>
        </p:txBody>
      </p:sp>
    </p:spTree>
    <p:extLst>
      <p:ext uri="{BB962C8B-B14F-4D97-AF65-F5344CB8AC3E}">
        <p14:creationId xmlns:p14="http://schemas.microsoft.com/office/powerpoint/2010/main" val="19127770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HAVING ifadesinde alt sorgu</a:t>
            </a:r>
            <a:endParaRPr lang="tr-TR"/>
          </a:p>
        </p:txBody>
      </p:sp>
      <p:sp>
        <p:nvSpPr>
          <p:cNvPr id="3" name="İçerik Yer Tutucusu 2"/>
          <p:cNvSpPr>
            <a:spLocks noGrp="1"/>
          </p:cNvSpPr>
          <p:nvPr>
            <p:ph idx="1"/>
          </p:nvPr>
        </p:nvSpPr>
        <p:spPr/>
        <p:txBody>
          <a:bodyPr>
            <a:normAutofit fontScale="85000" lnSpcReduction="10000"/>
          </a:bodyPr>
          <a:lstStyle/>
          <a:p>
            <a:pPr eaLnBrk="1" fontAlgn="auto" hangingPunct="1">
              <a:spcAft>
                <a:spcPts val="0"/>
              </a:spcAft>
              <a:defRPr/>
            </a:pPr>
            <a:r>
              <a:rPr lang="tr-TR"/>
              <a:t>En fazla ücret alan personelinin ücreti, </a:t>
            </a:r>
            <a:r>
              <a:rPr lang="tr-TR" smtClean="0"/>
              <a:t>30 </a:t>
            </a:r>
            <a:r>
              <a:rPr lang="tr-TR"/>
              <a:t>numaralı bölümün ortalama ücretinden daha fazla olan bölümleri öğrenmek için:</a:t>
            </a:r>
          </a:p>
          <a:p>
            <a:pPr marL="357188" indent="0" algn="just" eaLnBrk="1" fontAlgn="auto" hangingPunct="1">
              <a:spcAft>
                <a:spcPts val="0"/>
              </a:spcAft>
              <a:buFont typeface="Wingdings"/>
              <a:buNone/>
              <a:defRPr/>
            </a:pPr>
            <a:r>
              <a:rPr lang="tr-TR" smtClean="0">
                <a:solidFill>
                  <a:srgbClr val="0070C0"/>
                </a:solidFill>
              </a:rPr>
              <a:t>SELECT BOLUM, MAX(MAAS) </a:t>
            </a:r>
            <a:r>
              <a:rPr lang="tr-TR">
                <a:solidFill>
                  <a:srgbClr val="0070C0"/>
                </a:solidFill>
              </a:rPr>
              <a:t>AS </a:t>
            </a:r>
            <a:r>
              <a:rPr lang="tr-TR" smtClean="0">
                <a:solidFill>
                  <a:srgbClr val="0070C0"/>
                </a:solidFill>
              </a:rPr>
              <a:t>"EN </a:t>
            </a:r>
            <a:r>
              <a:rPr lang="tr-TR">
                <a:solidFill>
                  <a:srgbClr val="0070C0"/>
                </a:solidFill>
              </a:rPr>
              <a:t>YÜKSEK </a:t>
            </a:r>
            <a:r>
              <a:rPr lang="tr-TR" smtClean="0">
                <a:solidFill>
                  <a:srgbClr val="0070C0"/>
                </a:solidFill>
              </a:rPr>
              <a:t>MAAŞ"</a:t>
            </a:r>
            <a:endParaRPr lang="tr-TR">
              <a:solidFill>
                <a:srgbClr val="0070C0"/>
              </a:solidFill>
            </a:endParaRPr>
          </a:p>
          <a:p>
            <a:pPr marL="357188" indent="0" algn="just" eaLnBrk="1" fontAlgn="auto" hangingPunct="1">
              <a:spcAft>
                <a:spcPts val="0"/>
              </a:spcAft>
              <a:buFont typeface="Wingdings"/>
              <a:buNone/>
              <a:defRPr/>
            </a:pPr>
            <a:r>
              <a:rPr lang="tr-TR">
                <a:solidFill>
                  <a:srgbClr val="0070C0"/>
                </a:solidFill>
              </a:rPr>
              <a:t>FROM PERSONEL</a:t>
            </a:r>
          </a:p>
          <a:p>
            <a:pPr marL="357188" indent="0" algn="just" eaLnBrk="1" fontAlgn="auto" hangingPunct="1">
              <a:spcAft>
                <a:spcPts val="0"/>
              </a:spcAft>
              <a:buFont typeface="Wingdings"/>
              <a:buNone/>
              <a:defRPr/>
            </a:pPr>
            <a:r>
              <a:rPr lang="tr-TR">
                <a:solidFill>
                  <a:srgbClr val="0070C0"/>
                </a:solidFill>
              </a:rPr>
              <a:t>GROUP BY BÖLÜM_NO</a:t>
            </a:r>
          </a:p>
          <a:p>
            <a:pPr marL="357188" indent="0" algn="just" eaLnBrk="1" fontAlgn="auto" hangingPunct="1">
              <a:spcAft>
                <a:spcPts val="0"/>
              </a:spcAft>
              <a:buFont typeface="Wingdings"/>
              <a:buNone/>
              <a:defRPr/>
            </a:pPr>
            <a:r>
              <a:rPr lang="tr-TR">
                <a:solidFill>
                  <a:srgbClr val="0070C0"/>
                </a:solidFill>
              </a:rPr>
              <a:t>HAVING </a:t>
            </a:r>
            <a:r>
              <a:rPr lang="tr-TR" smtClean="0">
                <a:solidFill>
                  <a:srgbClr val="0070C0"/>
                </a:solidFill>
              </a:rPr>
              <a:t>MAX(MAAS) </a:t>
            </a:r>
            <a:r>
              <a:rPr lang="tr-TR">
                <a:solidFill>
                  <a:srgbClr val="0070C0"/>
                </a:solidFill>
              </a:rPr>
              <a:t>&gt; </a:t>
            </a:r>
          </a:p>
          <a:p>
            <a:pPr marL="357188" indent="0" algn="just" eaLnBrk="1" fontAlgn="auto" hangingPunct="1">
              <a:spcAft>
                <a:spcPts val="0"/>
              </a:spcAft>
              <a:buFont typeface="Wingdings"/>
              <a:buNone/>
              <a:defRPr/>
            </a:pPr>
            <a:r>
              <a:rPr lang="tr-TR" smtClean="0">
                <a:solidFill>
                  <a:srgbClr val="0070C0"/>
                </a:solidFill>
              </a:rPr>
              <a:t>	(</a:t>
            </a:r>
            <a:r>
              <a:rPr lang="tr-TR">
                <a:solidFill>
                  <a:srgbClr val="0070C0"/>
                </a:solidFill>
              </a:rPr>
              <a:t>SELECT </a:t>
            </a:r>
            <a:r>
              <a:rPr lang="tr-TR" smtClean="0">
                <a:solidFill>
                  <a:srgbClr val="0070C0"/>
                </a:solidFill>
              </a:rPr>
              <a:t>AVG(</a:t>
            </a:r>
            <a:r>
              <a:rPr lang="tr-TR">
                <a:solidFill>
                  <a:srgbClr val="0070C0"/>
                </a:solidFill>
              </a:rPr>
              <a:t>MAAS</a:t>
            </a:r>
            <a:r>
              <a:rPr lang="tr-TR" smtClean="0">
                <a:solidFill>
                  <a:srgbClr val="0070C0"/>
                </a:solidFill>
              </a:rPr>
              <a:t>)</a:t>
            </a:r>
            <a:endParaRPr lang="tr-TR">
              <a:solidFill>
                <a:srgbClr val="0070C0"/>
              </a:solidFill>
            </a:endParaRPr>
          </a:p>
          <a:p>
            <a:pPr marL="357188" indent="0" algn="just" eaLnBrk="1" fontAlgn="auto" hangingPunct="1">
              <a:spcAft>
                <a:spcPts val="0"/>
              </a:spcAft>
              <a:buFont typeface="Wingdings"/>
              <a:buNone/>
              <a:defRPr/>
            </a:pPr>
            <a:r>
              <a:rPr lang="tr-TR" smtClean="0">
                <a:solidFill>
                  <a:srgbClr val="0070C0"/>
                </a:solidFill>
              </a:rPr>
              <a:t>	FROM </a:t>
            </a:r>
            <a:r>
              <a:rPr lang="tr-TR">
                <a:solidFill>
                  <a:srgbClr val="0070C0"/>
                </a:solidFill>
              </a:rPr>
              <a:t>PERSONEL</a:t>
            </a:r>
          </a:p>
          <a:p>
            <a:pPr marL="357188" indent="0" algn="just" eaLnBrk="1" fontAlgn="auto" hangingPunct="1">
              <a:spcAft>
                <a:spcPts val="0"/>
              </a:spcAft>
              <a:buFont typeface="Wingdings"/>
              <a:buNone/>
              <a:defRPr/>
            </a:pPr>
            <a:r>
              <a:rPr lang="tr-TR" smtClean="0">
                <a:solidFill>
                  <a:srgbClr val="0070C0"/>
                </a:solidFill>
              </a:rPr>
              <a:t>	WHERE BOLUM=30)</a:t>
            </a:r>
            <a:endParaRPr lang="tr-TR">
              <a:solidFill>
                <a:srgbClr val="0070C0"/>
              </a:solidFill>
            </a:endParaRPr>
          </a:p>
        </p:txBody>
      </p:sp>
    </p:spTree>
    <p:extLst>
      <p:ext uri="{BB962C8B-B14F-4D97-AF65-F5344CB8AC3E}">
        <p14:creationId xmlns:p14="http://schemas.microsoft.com/office/powerpoint/2010/main" val="36526318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a:t>Çok sonuç döndüren alt sorgular</a:t>
            </a:r>
            <a:endParaRPr lang="tr-TR" dirty="0"/>
          </a:p>
        </p:txBody>
      </p:sp>
      <p:sp>
        <p:nvSpPr>
          <p:cNvPr id="18435" name="2 İçerik Yer Tutucusu"/>
          <p:cNvSpPr>
            <a:spLocks noGrp="1"/>
          </p:cNvSpPr>
          <p:nvPr>
            <p:ph sz="quarter" idx="1"/>
          </p:nvPr>
        </p:nvSpPr>
        <p:spPr>
          <a:xfrm>
            <a:off x="457200" y="1600200"/>
            <a:ext cx="8229600" cy="4873625"/>
          </a:xfrm>
        </p:spPr>
        <p:txBody>
          <a:bodyPr>
            <a:normAutofit fontScale="92500"/>
          </a:bodyPr>
          <a:lstStyle/>
          <a:p>
            <a:pPr eaLnBrk="1" hangingPunct="1"/>
            <a:r>
              <a:rPr lang="tr-TR" smtClean="0"/>
              <a:t>Alt sorgudan bir satır yerine, daha fazla sayıda satırdan veriler elde ediliyorsa </a:t>
            </a:r>
            <a:r>
              <a:rPr lang="tr-TR" smtClean="0">
                <a:solidFill>
                  <a:srgbClr val="0070C0"/>
                </a:solidFill>
              </a:rPr>
              <a:t>=</a:t>
            </a:r>
            <a:r>
              <a:rPr lang="tr-TR" smtClean="0"/>
              <a:t> yerine </a:t>
            </a:r>
            <a:r>
              <a:rPr lang="tr-TR" smtClean="0">
                <a:solidFill>
                  <a:srgbClr val="0070C0"/>
                </a:solidFill>
              </a:rPr>
              <a:t>IN</a:t>
            </a:r>
            <a:r>
              <a:rPr lang="tr-TR" smtClean="0"/>
              <a:t> kullanmak gerektiğini görmüştük (</a:t>
            </a:r>
            <a:r>
              <a:rPr lang="tr-TR" smtClean="0">
                <a:hlinkClick r:id="rId2" action="ppaction://hlinksldjump"/>
              </a:rPr>
              <a:t>Slayt 18</a:t>
            </a:r>
            <a:r>
              <a:rPr lang="tr-TR" smtClean="0"/>
              <a:t>).</a:t>
            </a:r>
          </a:p>
          <a:p>
            <a:pPr eaLnBrk="1" hangingPunct="1"/>
            <a:r>
              <a:rPr lang="tr-TR" smtClean="0"/>
              <a:t>Eğer alt sorgunun döndürdüğü sonuçlara eşitlik değil de </a:t>
            </a:r>
            <a:r>
              <a:rPr lang="tr-TR" u="sng" smtClean="0"/>
              <a:t>hepsinden</a:t>
            </a:r>
            <a:r>
              <a:rPr lang="tr-TR" smtClean="0"/>
              <a:t> veya </a:t>
            </a:r>
            <a:r>
              <a:rPr lang="tr-TR" u="sng" smtClean="0"/>
              <a:t>en az birinden </a:t>
            </a:r>
            <a:r>
              <a:rPr lang="tr-TR" smtClean="0"/>
              <a:t>büyüklük, küçüklük kontrolü yapılacak ise &gt;, &lt;, &gt;= ve &lt;= işleçlerinden sonra ANY veya ALL ifadeleri kullanılır:</a:t>
            </a:r>
          </a:p>
          <a:p>
            <a:pPr marL="1071563" lvl="1" indent="-714375" eaLnBrk="1" hangingPunct="1">
              <a:buFont typeface="Wingdings" panose="05000000000000000000" pitchFamily="2" charset="2"/>
              <a:buNone/>
            </a:pPr>
            <a:r>
              <a:rPr lang="tr-TR" sz="2600" b="1" smtClean="0">
                <a:solidFill>
                  <a:srgbClr val="0070C0"/>
                </a:solidFill>
              </a:rPr>
              <a:t>ANY</a:t>
            </a:r>
            <a:r>
              <a:rPr lang="tr-TR" sz="2600" smtClean="0"/>
              <a:t>	alt sorgudan gelen herhangi bir değerle karşılaştırma</a:t>
            </a:r>
          </a:p>
          <a:p>
            <a:pPr marL="1071563" lvl="1" indent="-714375" eaLnBrk="1" hangingPunct="1">
              <a:buFont typeface="Wingdings" panose="05000000000000000000" pitchFamily="2" charset="2"/>
              <a:buNone/>
            </a:pPr>
            <a:r>
              <a:rPr lang="tr-TR" sz="2600" b="1" smtClean="0">
                <a:solidFill>
                  <a:srgbClr val="0070C0"/>
                </a:solidFill>
              </a:rPr>
              <a:t>ALL</a:t>
            </a:r>
            <a:r>
              <a:rPr lang="tr-TR" sz="2600" smtClean="0"/>
              <a:t>	alt sorgudan gelen tüm değerlerle karşılaştırma</a:t>
            </a:r>
          </a:p>
        </p:txBody>
      </p:sp>
    </p:spTree>
    <p:extLst>
      <p:ext uri="{BB962C8B-B14F-4D97-AF65-F5344CB8AC3E}">
        <p14:creationId xmlns:p14="http://schemas.microsoft.com/office/powerpoint/2010/main" val="29653461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smtClean="0"/>
              <a:t>IN ile alt sorgu örneği</a:t>
            </a:r>
            <a:endParaRPr lang="tr-TR" dirty="0"/>
          </a:p>
        </p:txBody>
      </p:sp>
      <p:sp>
        <p:nvSpPr>
          <p:cNvPr id="19459" name="2 İçerik Yer Tutucusu"/>
          <p:cNvSpPr>
            <a:spLocks noGrp="1"/>
          </p:cNvSpPr>
          <p:nvPr>
            <p:ph sz="quarter" idx="1"/>
          </p:nvPr>
        </p:nvSpPr>
        <p:spPr>
          <a:xfrm>
            <a:off x="457200" y="1600200"/>
            <a:ext cx="8229600" cy="4873625"/>
          </a:xfrm>
        </p:spPr>
        <p:txBody>
          <a:bodyPr>
            <a:normAutofit/>
          </a:bodyPr>
          <a:lstStyle/>
          <a:p>
            <a:pPr eaLnBrk="1" hangingPunct="1"/>
            <a:r>
              <a:rPr lang="tr-TR" smtClean="0"/>
              <a:t>Herhangi bir bölümdeki en az maaşa eşit maaşı olan personeli listelemek için:</a:t>
            </a:r>
          </a:p>
          <a:p>
            <a:pPr indent="14288" eaLnBrk="1" hangingPunct="1">
              <a:buFont typeface="Wingdings" panose="05000000000000000000" pitchFamily="2" charset="2"/>
              <a:buNone/>
            </a:pPr>
            <a:r>
              <a:rPr lang="tr-TR" smtClean="0">
                <a:solidFill>
                  <a:srgbClr val="0070C0"/>
                </a:solidFill>
              </a:rPr>
              <a:t>SELECT AD, SOYAD, MAAS, BOLUM</a:t>
            </a:r>
          </a:p>
          <a:p>
            <a:pPr indent="14288" eaLnBrk="1" hangingPunct="1">
              <a:buFont typeface="Wingdings" panose="05000000000000000000" pitchFamily="2" charset="2"/>
              <a:buNone/>
            </a:pPr>
            <a:r>
              <a:rPr lang="tr-TR" smtClean="0">
                <a:solidFill>
                  <a:srgbClr val="0070C0"/>
                </a:solidFill>
              </a:rPr>
              <a:t>FROM PERSONEL</a:t>
            </a:r>
          </a:p>
          <a:p>
            <a:pPr indent="14288" eaLnBrk="1" hangingPunct="1">
              <a:buFont typeface="Wingdings" panose="05000000000000000000" pitchFamily="2" charset="2"/>
              <a:buNone/>
            </a:pPr>
            <a:r>
              <a:rPr lang="tr-TR" smtClean="0">
                <a:solidFill>
                  <a:srgbClr val="0070C0"/>
                </a:solidFill>
              </a:rPr>
              <a:t>WHERE MAAS IN (</a:t>
            </a:r>
          </a:p>
          <a:p>
            <a:pPr indent="14288" eaLnBrk="1" hangingPunct="1">
              <a:buFont typeface="Wingdings" panose="05000000000000000000" pitchFamily="2" charset="2"/>
              <a:buNone/>
            </a:pPr>
            <a:r>
              <a:rPr lang="tr-TR" smtClean="0">
                <a:solidFill>
                  <a:srgbClr val="0070C0"/>
                </a:solidFill>
              </a:rPr>
              <a:t>	SELECT MIN(MAAS)</a:t>
            </a:r>
          </a:p>
          <a:p>
            <a:pPr indent="14288" eaLnBrk="1" hangingPunct="1">
              <a:buFont typeface="Wingdings" panose="05000000000000000000" pitchFamily="2" charset="2"/>
              <a:buNone/>
            </a:pPr>
            <a:r>
              <a:rPr lang="tr-TR" smtClean="0">
                <a:solidFill>
                  <a:srgbClr val="0070C0"/>
                </a:solidFill>
              </a:rPr>
              <a:t>	FROM PERSONEL</a:t>
            </a:r>
          </a:p>
          <a:p>
            <a:pPr indent="14288" eaLnBrk="1" hangingPunct="1">
              <a:buFont typeface="Wingdings" panose="05000000000000000000" pitchFamily="2" charset="2"/>
              <a:buNone/>
            </a:pPr>
            <a:r>
              <a:rPr lang="tr-TR" smtClean="0">
                <a:solidFill>
                  <a:srgbClr val="0070C0"/>
                </a:solidFill>
              </a:rPr>
              <a:t>	GROUP BY BOLUM)</a:t>
            </a:r>
          </a:p>
        </p:txBody>
      </p:sp>
    </p:spTree>
    <p:extLst>
      <p:ext uri="{BB962C8B-B14F-4D97-AF65-F5344CB8AC3E}">
        <p14:creationId xmlns:p14="http://schemas.microsoft.com/office/powerpoint/2010/main" val="32009869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smtClean="0"/>
              <a:t>ANY &amp; ALL</a:t>
            </a:r>
            <a:endParaRPr lang="tr-TR" dirty="0"/>
          </a:p>
        </p:txBody>
      </p:sp>
      <p:sp>
        <p:nvSpPr>
          <p:cNvPr id="20483" name="2 İçerik Yer Tutucusu"/>
          <p:cNvSpPr>
            <a:spLocks noGrp="1"/>
          </p:cNvSpPr>
          <p:nvPr>
            <p:ph sz="quarter" idx="1"/>
          </p:nvPr>
        </p:nvSpPr>
        <p:spPr>
          <a:xfrm>
            <a:off x="457200" y="1600200"/>
            <a:ext cx="8229600" cy="4873625"/>
          </a:xfrm>
        </p:spPr>
        <p:txBody>
          <a:bodyPr>
            <a:normAutofit fontScale="92500" lnSpcReduction="10000"/>
          </a:bodyPr>
          <a:lstStyle/>
          <a:p>
            <a:pPr marL="0" indent="0" eaLnBrk="1" hangingPunct="1">
              <a:buNone/>
              <a:tabLst>
                <a:tab pos="1171575" algn="l"/>
              </a:tabLst>
            </a:pPr>
            <a:r>
              <a:rPr lang="tr-TR" smtClean="0">
                <a:solidFill>
                  <a:srgbClr val="0070C0"/>
                </a:solidFill>
              </a:rPr>
              <a:t>&lt;ANY</a:t>
            </a:r>
            <a:r>
              <a:rPr lang="tr-TR" smtClean="0"/>
              <a:t>	listedeki en büyük değerden bile daha küçük</a:t>
            </a:r>
          </a:p>
          <a:p>
            <a:pPr marL="0" indent="0" eaLnBrk="1" hangingPunct="1">
              <a:buNone/>
              <a:tabLst>
                <a:tab pos="1171575" algn="l"/>
              </a:tabLst>
            </a:pPr>
            <a:r>
              <a:rPr lang="tr-TR" smtClean="0">
                <a:solidFill>
                  <a:srgbClr val="0070C0"/>
                </a:solidFill>
              </a:rPr>
              <a:t>&gt;ANY</a:t>
            </a:r>
            <a:r>
              <a:rPr lang="tr-TR" smtClean="0"/>
              <a:t>	listedeki </a:t>
            </a:r>
            <a:r>
              <a:rPr lang="tr-TR"/>
              <a:t>en </a:t>
            </a:r>
            <a:r>
              <a:rPr lang="tr-TR" smtClean="0"/>
              <a:t>küçük değerden </a:t>
            </a:r>
            <a:r>
              <a:rPr lang="tr-TR"/>
              <a:t>bile daha </a:t>
            </a:r>
            <a:r>
              <a:rPr lang="tr-TR" smtClean="0"/>
              <a:t>büyük</a:t>
            </a:r>
          </a:p>
          <a:p>
            <a:pPr marL="0" indent="0" eaLnBrk="1" hangingPunct="1">
              <a:buNone/>
              <a:tabLst>
                <a:tab pos="1171575" algn="l"/>
              </a:tabLst>
            </a:pPr>
            <a:r>
              <a:rPr lang="tr-TR">
                <a:solidFill>
                  <a:srgbClr val="0070C0"/>
                </a:solidFill>
              </a:rPr>
              <a:t>&lt;</a:t>
            </a:r>
            <a:r>
              <a:rPr lang="tr-TR" smtClean="0">
                <a:solidFill>
                  <a:srgbClr val="0070C0"/>
                </a:solidFill>
              </a:rPr>
              <a:t>ALL</a:t>
            </a:r>
            <a:r>
              <a:rPr lang="tr-TR" smtClean="0"/>
              <a:t>	listedeki tüm değerlerden daha küçük</a:t>
            </a:r>
          </a:p>
          <a:p>
            <a:pPr marL="0" indent="0" eaLnBrk="1" hangingPunct="1">
              <a:buNone/>
              <a:tabLst>
                <a:tab pos="1171575" algn="l"/>
              </a:tabLst>
            </a:pPr>
            <a:r>
              <a:rPr lang="tr-TR" smtClean="0">
                <a:solidFill>
                  <a:srgbClr val="0070C0"/>
                </a:solidFill>
              </a:rPr>
              <a:t>&gt;ALL</a:t>
            </a:r>
            <a:r>
              <a:rPr lang="tr-TR"/>
              <a:t>	listedeki tüm değerlerden daha </a:t>
            </a:r>
            <a:r>
              <a:rPr lang="tr-TR" smtClean="0"/>
              <a:t>büyük</a:t>
            </a:r>
            <a:endParaRPr lang="tr-TR" smtClean="0">
              <a:solidFill>
                <a:srgbClr val="0070C0"/>
              </a:solidFill>
            </a:endParaRPr>
          </a:p>
          <a:p>
            <a:pPr marL="0" indent="0" eaLnBrk="1" hangingPunct="1">
              <a:buNone/>
              <a:tabLst>
                <a:tab pos="1171575" algn="l"/>
              </a:tabLst>
            </a:pPr>
            <a:r>
              <a:rPr lang="tr-TR" smtClean="0">
                <a:solidFill>
                  <a:srgbClr val="0070C0"/>
                </a:solidFill>
              </a:rPr>
              <a:t>=ANY</a:t>
            </a:r>
            <a:r>
              <a:rPr lang="tr-TR" smtClean="0">
                <a:solidFill>
                  <a:srgbClr val="C00000"/>
                </a:solidFill>
              </a:rPr>
              <a:t> 	IN </a:t>
            </a:r>
            <a:r>
              <a:rPr lang="tr-TR" smtClean="0"/>
              <a:t>ile eşdeğer</a:t>
            </a:r>
          </a:p>
          <a:p>
            <a:pPr marL="0" indent="0" eaLnBrk="1" hangingPunct="1">
              <a:buNone/>
              <a:tabLst>
                <a:tab pos="1171575" algn="l"/>
              </a:tabLst>
            </a:pPr>
            <a:r>
              <a:rPr lang="tr-TR" smtClean="0">
                <a:solidFill>
                  <a:srgbClr val="0070C0"/>
                </a:solidFill>
              </a:rPr>
              <a:t>&lt;&gt;</a:t>
            </a:r>
            <a:r>
              <a:rPr lang="tr-TR">
                <a:solidFill>
                  <a:srgbClr val="0070C0"/>
                </a:solidFill>
              </a:rPr>
              <a:t>ALL</a:t>
            </a:r>
            <a:r>
              <a:rPr lang="tr-TR">
                <a:solidFill>
                  <a:srgbClr val="C00000"/>
                </a:solidFill>
              </a:rPr>
              <a:t> </a:t>
            </a:r>
            <a:r>
              <a:rPr lang="tr-TR" smtClean="0">
                <a:solidFill>
                  <a:srgbClr val="C00000"/>
                </a:solidFill>
              </a:rPr>
              <a:t>	NOT </a:t>
            </a:r>
            <a:r>
              <a:rPr lang="tr-TR">
                <a:solidFill>
                  <a:srgbClr val="C00000"/>
                </a:solidFill>
              </a:rPr>
              <a:t>IN </a:t>
            </a:r>
            <a:r>
              <a:rPr lang="tr-TR"/>
              <a:t>ile eşdeğer</a:t>
            </a:r>
          </a:p>
          <a:p>
            <a:pPr marL="0" indent="0" eaLnBrk="1" hangingPunct="1">
              <a:buNone/>
              <a:tabLst>
                <a:tab pos="1171575" algn="l"/>
              </a:tabLst>
            </a:pPr>
            <a:r>
              <a:rPr lang="tr-TR">
                <a:solidFill>
                  <a:srgbClr val="0070C0"/>
                </a:solidFill>
              </a:rPr>
              <a:t>=ALL</a:t>
            </a:r>
            <a:r>
              <a:rPr lang="tr-TR">
                <a:solidFill>
                  <a:srgbClr val="C00000"/>
                </a:solidFill>
              </a:rPr>
              <a:t> </a:t>
            </a:r>
            <a:r>
              <a:rPr lang="tr-TR" smtClean="0">
                <a:solidFill>
                  <a:srgbClr val="C00000"/>
                </a:solidFill>
              </a:rPr>
              <a:t>	</a:t>
            </a:r>
            <a:r>
              <a:rPr lang="tr-TR" smtClean="0"/>
              <a:t>alt sorgudan </a:t>
            </a:r>
            <a:r>
              <a:rPr lang="tr-TR"/>
              <a:t>tek bir değer gelmediği </a:t>
            </a:r>
            <a:r>
              <a:rPr lang="tr-TR" smtClean="0"/>
              <a:t>	sürece mantıksal </a:t>
            </a:r>
            <a:r>
              <a:rPr lang="tr-TR"/>
              <a:t>olarak mümkün değil</a:t>
            </a:r>
          </a:p>
          <a:p>
            <a:pPr marL="0" indent="0" eaLnBrk="1" hangingPunct="1">
              <a:buNone/>
              <a:tabLst>
                <a:tab pos="1171575" algn="l"/>
              </a:tabLst>
            </a:pPr>
            <a:r>
              <a:rPr lang="tr-TR">
                <a:solidFill>
                  <a:srgbClr val="0070C0"/>
                </a:solidFill>
              </a:rPr>
              <a:t>&lt;&gt;ANY</a:t>
            </a:r>
            <a:r>
              <a:rPr lang="tr-TR">
                <a:solidFill>
                  <a:srgbClr val="C00000"/>
                </a:solidFill>
              </a:rPr>
              <a:t> </a:t>
            </a:r>
            <a:r>
              <a:rPr lang="tr-TR" smtClean="0">
                <a:solidFill>
                  <a:srgbClr val="C00000"/>
                </a:solidFill>
              </a:rPr>
              <a:t>	</a:t>
            </a:r>
            <a:r>
              <a:rPr lang="tr-TR" smtClean="0"/>
              <a:t>alt </a:t>
            </a:r>
            <a:r>
              <a:rPr lang="tr-TR"/>
              <a:t>sorgudan tek bir değer gelmediği </a:t>
            </a:r>
            <a:r>
              <a:rPr lang="tr-TR" smtClean="0"/>
              <a:t>		sürece </a:t>
            </a:r>
            <a:r>
              <a:rPr lang="tr-TR"/>
              <a:t>daima doğru olacağı için </a:t>
            </a:r>
            <a:r>
              <a:rPr lang="tr-TR" smtClean="0"/>
              <a:t>gereksiz</a:t>
            </a:r>
            <a:endParaRPr lang="tr-TR"/>
          </a:p>
        </p:txBody>
      </p:sp>
    </p:spTree>
    <p:extLst>
      <p:ext uri="{BB962C8B-B14F-4D97-AF65-F5344CB8AC3E}">
        <p14:creationId xmlns:p14="http://schemas.microsoft.com/office/powerpoint/2010/main" val="4104711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smtClean="0"/>
              <a:t>ANY ile </a:t>
            </a:r>
            <a:r>
              <a:rPr lang="tr-TR"/>
              <a:t>alt sorgu örneği</a:t>
            </a:r>
            <a:endParaRPr lang="tr-TR" dirty="0"/>
          </a:p>
        </p:txBody>
      </p:sp>
      <p:sp>
        <p:nvSpPr>
          <p:cNvPr id="21507" name="2 İçerik Yer Tutucusu"/>
          <p:cNvSpPr>
            <a:spLocks noGrp="1"/>
          </p:cNvSpPr>
          <p:nvPr>
            <p:ph sz="quarter" idx="1"/>
          </p:nvPr>
        </p:nvSpPr>
        <p:spPr>
          <a:xfrm>
            <a:off x="457200" y="1600200"/>
            <a:ext cx="8229600" cy="4873625"/>
          </a:xfrm>
        </p:spPr>
        <p:txBody>
          <a:bodyPr/>
          <a:lstStyle/>
          <a:p>
            <a:pPr eaLnBrk="1" hangingPunct="1"/>
            <a:r>
              <a:rPr lang="tr-TR" smtClean="0"/>
              <a:t>En fazla kazanan memurdan daha az maaşı olan personeli listelemek için:</a:t>
            </a:r>
          </a:p>
          <a:p>
            <a:pPr marL="357188" indent="0" eaLnBrk="1" hangingPunct="1">
              <a:buFont typeface="Wingdings" panose="05000000000000000000" pitchFamily="2" charset="2"/>
              <a:buNone/>
            </a:pPr>
            <a:r>
              <a:rPr lang="tr-TR" smtClean="0">
                <a:solidFill>
                  <a:srgbClr val="0070C0"/>
                </a:solidFill>
              </a:rPr>
              <a:t>SELECT AD, SOYAD, MAAS, GOREV</a:t>
            </a:r>
          </a:p>
          <a:p>
            <a:pPr marL="357188" indent="0" eaLnBrk="1" hangingPunct="1">
              <a:buFont typeface="Wingdings" panose="05000000000000000000" pitchFamily="2" charset="2"/>
              <a:buNone/>
            </a:pPr>
            <a:r>
              <a:rPr lang="tr-TR" smtClean="0">
                <a:solidFill>
                  <a:srgbClr val="0070C0"/>
                </a:solidFill>
              </a:rPr>
              <a:t>FROM PERSONEL</a:t>
            </a:r>
          </a:p>
          <a:p>
            <a:pPr marL="357188" indent="0" eaLnBrk="1" hangingPunct="1">
              <a:buFont typeface="Wingdings" panose="05000000000000000000" pitchFamily="2" charset="2"/>
              <a:buNone/>
            </a:pPr>
            <a:r>
              <a:rPr lang="tr-TR" smtClean="0">
                <a:solidFill>
                  <a:srgbClr val="0070C0"/>
                </a:solidFill>
              </a:rPr>
              <a:t>WHERE MAAS &lt;ANY (</a:t>
            </a:r>
          </a:p>
          <a:p>
            <a:pPr marL="357188" indent="0" eaLnBrk="1" hangingPunct="1">
              <a:buFont typeface="Wingdings" panose="05000000000000000000" pitchFamily="2" charset="2"/>
              <a:buNone/>
            </a:pPr>
            <a:r>
              <a:rPr lang="tr-TR" smtClean="0">
                <a:solidFill>
                  <a:srgbClr val="0070C0"/>
                </a:solidFill>
              </a:rPr>
              <a:t>	SELECT MAAS</a:t>
            </a:r>
          </a:p>
          <a:p>
            <a:pPr marL="357188" indent="0" eaLnBrk="1" hangingPunct="1">
              <a:buFont typeface="Wingdings" panose="05000000000000000000" pitchFamily="2" charset="2"/>
              <a:buNone/>
            </a:pPr>
            <a:r>
              <a:rPr lang="tr-TR" smtClean="0">
                <a:solidFill>
                  <a:srgbClr val="0070C0"/>
                </a:solidFill>
              </a:rPr>
              <a:t>	FROM PERSONEL</a:t>
            </a:r>
          </a:p>
          <a:p>
            <a:pPr marL="357188" indent="0" eaLnBrk="1" hangingPunct="1">
              <a:buFont typeface="Wingdings" panose="05000000000000000000" pitchFamily="2" charset="2"/>
              <a:buNone/>
            </a:pPr>
            <a:r>
              <a:rPr lang="tr-TR" smtClean="0">
                <a:solidFill>
                  <a:srgbClr val="0070C0"/>
                </a:solidFill>
              </a:rPr>
              <a:t>	WHERE GOREV = 'MEMUR')</a:t>
            </a:r>
          </a:p>
          <a:p>
            <a:pPr eaLnBrk="1" hangingPunct="1">
              <a:buFont typeface="Wingdings" panose="05000000000000000000" pitchFamily="2" charset="2"/>
              <a:buNone/>
            </a:pPr>
            <a:endParaRPr lang="tr-TR" smtClean="0"/>
          </a:p>
        </p:txBody>
      </p:sp>
      <p:sp>
        <p:nvSpPr>
          <p:cNvPr id="3" name="Dikdörtgen 2"/>
          <p:cNvSpPr/>
          <p:nvPr/>
        </p:nvSpPr>
        <p:spPr>
          <a:xfrm>
            <a:off x="4788024" y="3861048"/>
            <a:ext cx="4176464" cy="1154162"/>
          </a:xfrm>
          <a:prstGeom prst="rect">
            <a:avLst/>
          </a:prstGeom>
        </p:spPr>
        <p:txBody>
          <a:bodyPr wrap="square">
            <a:spAutoFit/>
          </a:bodyPr>
          <a:lstStyle/>
          <a:p>
            <a:pPr fontAlgn="base">
              <a:spcBef>
                <a:spcPts val="600"/>
              </a:spcBef>
              <a:spcAft>
                <a:spcPct val="0"/>
              </a:spcAft>
              <a:buFont typeface="Wingdings" panose="05000000000000000000" pitchFamily="2" charset="2"/>
              <a:buNone/>
            </a:pPr>
            <a:r>
              <a:rPr lang="tr-TR" sz="3200">
                <a:solidFill>
                  <a:srgbClr val="C00000"/>
                </a:solidFill>
                <a:cs typeface="Arial" panose="020B0604020202020204" pitchFamily="34" charset="0"/>
              </a:rPr>
              <a:t>WHERE MAAS </a:t>
            </a:r>
            <a:r>
              <a:rPr lang="tr-TR" sz="3200" smtClean="0">
                <a:solidFill>
                  <a:srgbClr val="C00000"/>
                </a:solidFill>
                <a:cs typeface="Arial" panose="020B0604020202020204" pitchFamily="34" charset="0"/>
              </a:rPr>
              <a:t>&lt; (</a:t>
            </a:r>
            <a:endParaRPr lang="tr-TR" sz="3200">
              <a:solidFill>
                <a:srgbClr val="C00000"/>
              </a:solidFill>
              <a:cs typeface="Arial" panose="020B0604020202020204" pitchFamily="34" charset="0"/>
            </a:endParaRPr>
          </a:p>
          <a:p>
            <a:pPr fontAlgn="base">
              <a:spcBef>
                <a:spcPts val="600"/>
              </a:spcBef>
              <a:spcAft>
                <a:spcPct val="0"/>
              </a:spcAft>
              <a:buFont typeface="Wingdings" panose="05000000000000000000" pitchFamily="2" charset="2"/>
              <a:buNone/>
              <a:tabLst>
                <a:tab pos="357188" algn="l"/>
              </a:tabLst>
            </a:pPr>
            <a:r>
              <a:rPr lang="tr-TR" sz="3200" smtClean="0">
                <a:solidFill>
                  <a:srgbClr val="C00000"/>
                </a:solidFill>
                <a:cs typeface="Arial" panose="020B0604020202020204" pitchFamily="34" charset="0"/>
              </a:rPr>
              <a:t>	SELECT MAX(MAAS)</a:t>
            </a:r>
            <a:endParaRPr lang="tr-TR" sz="3200">
              <a:solidFill>
                <a:srgbClr val="C00000"/>
              </a:solidFill>
              <a:cs typeface="Arial" panose="020B0604020202020204" pitchFamily="34" charset="0"/>
            </a:endParaRPr>
          </a:p>
        </p:txBody>
      </p:sp>
      <p:sp>
        <p:nvSpPr>
          <p:cNvPr id="4" name="Sağ Ayraç 3"/>
          <p:cNvSpPr/>
          <p:nvPr/>
        </p:nvSpPr>
        <p:spPr>
          <a:xfrm>
            <a:off x="4572000" y="4005064"/>
            <a:ext cx="216024" cy="832148"/>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eaLnBrk="0" fontAlgn="base" hangingPunct="0">
              <a:spcBef>
                <a:spcPct val="0"/>
              </a:spcBef>
              <a:spcAft>
                <a:spcPct val="0"/>
              </a:spcAft>
            </a:pPr>
            <a:endParaRPr lang="tr-TR">
              <a:solidFill>
                <a:prstClr val="black"/>
              </a:solidFill>
            </a:endParaRPr>
          </a:p>
        </p:txBody>
      </p:sp>
    </p:spTree>
    <p:extLst>
      <p:ext uri="{BB962C8B-B14F-4D97-AF65-F5344CB8AC3E}">
        <p14:creationId xmlns:p14="http://schemas.microsoft.com/office/powerpoint/2010/main" val="367660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smtClean="0"/>
              <a:t>ALL </a:t>
            </a:r>
            <a:r>
              <a:rPr lang="tr-TR"/>
              <a:t>ile alt sorgu örneği</a:t>
            </a:r>
            <a:endParaRPr lang="tr-TR" dirty="0"/>
          </a:p>
        </p:txBody>
      </p:sp>
      <p:sp>
        <p:nvSpPr>
          <p:cNvPr id="23555" name="2 İçerik Yer Tutucusu"/>
          <p:cNvSpPr>
            <a:spLocks noGrp="1"/>
          </p:cNvSpPr>
          <p:nvPr>
            <p:ph sz="quarter" idx="1"/>
          </p:nvPr>
        </p:nvSpPr>
        <p:spPr>
          <a:xfrm>
            <a:off x="457200" y="1600200"/>
            <a:ext cx="8229600" cy="4873625"/>
          </a:xfrm>
        </p:spPr>
        <p:txBody>
          <a:bodyPr/>
          <a:lstStyle/>
          <a:p>
            <a:pPr eaLnBrk="1" hangingPunct="1"/>
            <a:r>
              <a:rPr lang="tr-TR" smtClean="0"/>
              <a:t>Ücreti tüm bölümlerin ortalama ücretinden daha büyük olan personeli listelemek için:</a:t>
            </a:r>
          </a:p>
          <a:p>
            <a:pPr marL="357188" indent="0" eaLnBrk="1" hangingPunct="1">
              <a:buFont typeface="Wingdings" panose="05000000000000000000" pitchFamily="2" charset="2"/>
              <a:buNone/>
            </a:pPr>
            <a:r>
              <a:rPr lang="tr-TR" smtClean="0">
                <a:solidFill>
                  <a:srgbClr val="0070C0"/>
                </a:solidFill>
              </a:rPr>
              <a:t>SELECT AD, SOYAD, MAAS</a:t>
            </a:r>
          </a:p>
          <a:p>
            <a:pPr marL="357188" indent="0" eaLnBrk="1" hangingPunct="1">
              <a:buFont typeface="Wingdings" panose="05000000000000000000" pitchFamily="2" charset="2"/>
              <a:buNone/>
            </a:pPr>
            <a:r>
              <a:rPr lang="tr-TR" smtClean="0">
                <a:solidFill>
                  <a:srgbClr val="0070C0"/>
                </a:solidFill>
              </a:rPr>
              <a:t>FROM PERSONEL</a:t>
            </a:r>
          </a:p>
          <a:p>
            <a:pPr marL="357188" indent="0" eaLnBrk="1" hangingPunct="1">
              <a:buFont typeface="Wingdings" panose="05000000000000000000" pitchFamily="2" charset="2"/>
              <a:buNone/>
            </a:pPr>
            <a:r>
              <a:rPr lang="tr-TR" smtClean="0">
                <a:solidFill>
                  <a:srgbClr val="0070C0"/>
                </a:solidFill>
              </a:rPr>
              <a:t>WHERE MAAS &gt;ALL (</a:t>
            </a:r>
          </a:p>
          <a:p>
            <a:pPr marL="357188" indent="0" eaLnBrk="1" hangingPunct="1">
              <a:buFont typeface="Wingdings" panose="05000000000000000000" pitchFamily="2" charset="2"/>
              <a:buNone/>
            </a:pPr>
            <a:r>
              <a:rPr lang="tr-TR" smtClean="0">
                <a:solidFill>
                  <a:srgbClr val="0070C0"/>
                </a:solidFill>
              </a:rPr>
              <a:t>	SELECT AVG(MAAS)</a:t>
            </a:r>
          </a:p>
          <a:p>
            <a:pPr marL="357188" indent="0" eaLnBrk="1" hangingPunct="1">
              <a:buFont typeface="Wingdings" panose="05000000000000000000" pitchFamily="2" charset="2"/>
              <a:buNone/>
            </a:pPr>
            <a:r>
              <a:rPr lang="tr-TR" smtClean="0">
                <a:solidFill>
                  <a:srgbClr val="0070C0"/>
                </a:solidFill>
              </a:rPr>
              <a:t>	FROM PERSONEL</a:t>
            </a:r>
          </a:p>
          <a:p>
            <a:pPr marL="357188" indent="0" eaLnBrk="1" hangingPunct="1">
              <a:buFont typeface="Wingdings" panose="05000000000000000000" pitchFamily="2" charset="2"/>
              <a:buNone/>
            </a:pPr>
            <a:r>
              <a:rPr lang="tr-TR" smtClean="0">
                <a:solidFill>
                  <a:srgbClr val="0070C0"/>
                </a:solidFill>
              </a:rPr>
              <a:t>	GROUP BY BOLUM)</a:t>
            </a:r>
          </a:p>
        </p:txBody>
      </p:sp>
    </p:spTree>
    <p:extLst>
      <p:ext uri="{BB962C8B-B14F-4D97-AF65-F5344CB8AC3E}">
        <p14:creationId xmlns:p14="http://schemas.microsoft.com/office/powerpoint/2010/main" val="23258953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eaLnBrk="1" fontAlgn="auto" hangingPunct="1">
              <a:spcAft>
                <a:spcPts val="0"/>
              </a:spcAft>
              <a:defRPr/>
            </a:pPr>
            <a:r>
              <a:rPr lang="tr-TR" dirty="0" smtClean="0"/>
              <a:t>Çok sütunlu alt sorgular</a:t>
            </a:r>
            <a:endParaRPr lang="tr-TR" dirty="0"/>
          </a:p>
        </p:txBody>
      </p:sp>
      <p:sp>
        <p:nvSpPr>
          <p:cNvPr id="3" name="2 İçerik Yer Tutucusu"/>
          <p:cNvSpPr>
            <a:spLocks noGrp="1"/>
          </p:cNvSpPr>
          <p:nvPr>
            <p:ph sz="quarter" idx="1"/>
          </p:nvPr>
        </p:nvSpPr>
        <p:spPr>
          <a:xfrm>
            <a:off x="457200" y="1600200"/>
            <a:ext cx="8229600" cy="4873625"/>
          </a:xfrm>
        </p:spPr>
        <p:txBody>
          <a:bodyPr>
            <a:normAutofit lnSpcReduction="10000"/>
          </a:bodyPr>
          <a:lstStyle/>
          <a:p>
            <a:pPr eaLnBrk="1" fontAlgn="auto" hangingPunct="1">
              <a:spcAft>
                <a:spcPts val="0"/>
              </a:spcAft>
              <a:defRPr/>
            </a:pPr>
            <a:r>
              <a:rPr lang="tr-TR" sz="2700" smtClean="0"/>
              <a:t>Bazı durumlarda alt </a:t>
            </a:r>
            <a:r>
              <a:rPr lang="tr-TR" sz="2700" dirty="0" smtClean="0"/>
              <a:t>sorgunun birden fazla sütun üretmesi ve koşul içinde bu değerlerin kullanılması söz konusu olabilir. </a:t>
            </a:r>
          </a:p>
          <a:p>
            <a:pPr eaLnBrk="1" fontAlgn="auto" hangingPunct="1">
              <a:spcAft>
                <a:spcPts val="0"/>
              </a:spcAft>
              <a:defRPr/>
            </a:pPr>
            <a:r>
              <a:rPr lang="tr-TR" sz="2700" i="1" u="sng" smtClean="0"/>
              <a:t>Örnek:</a:t>
            </a:r>
            <a:r>
              <a:rPr lang="tr-TR" sz="2700" smtClean="0"/>
              <a:t> SELİN </a:t>
            </a:r>
            <a:r>
              <a:rPr lang="tr-TR" sz="2700" dirty="0" smtClean="0"/>
              <a:t>isimli personelin görevi </a:t>
            </a:r>
            <a:r>
              <a:rPr lang="tr-TR" sz="2700" smtClean="0"/>
              <a:t>ve maaşı ile aynı </a:t>
            </a:r>
            <a:r>
              <a:rPr lang="tr-TR" sz="2700" dirty="0" smtClean="0"/>
              <a:t>olan personeli listelemek için:</a:t>
            </a:r>
          </a:p>
          <a:p>
            <a:pPr marL="357188" indent="0" eaLnBrk="1" fontAlgn="auto" hangingPunct="1">
              <a:spcAft>
                <a:spcPts val="0"/>
              </a:spcAft>
              <a:buFont typeface="Wingdings"/>
              <a:buNone/>
              <a:defRPr/>
            </a:pPr>
            <a:r>
              <a:rPr lang="tr-TR" sz="2700" smtClean="0">
                <a:solidFill>
                  <a:srgbClr val="0070C0"/>
                </a:solidFill>
              </a:rPr>
              <a:t>SELECT AD, SOYAD, MAAS, BOLUM</a:t>
            </a:r>
            <a:endParaRPr lang="tr-TR" sz="2700" dirty="0" smtClean="0">
              <a:solidFill>
                <a:srgbClr val="0070C0"/>
              </a:solidFill>
            </a:endParaRPr>
          </a:p>
          <a:p>
            <a:pPr marL="357188" indent="0" eaLnBrk="1" fontAlgn="auto" hangingPunct="1">
              <a:spcAft>
                <a:spcPts val="0"/>
              </a:spcAft>
              <a:buFont typeface="Wingdings"/>
              <a:buNone/>
              <a:defRPr/>
            </a:pPr>
            <a:r>
              <a:rPr lang="tr-TR" sz="2700" dirty="0" smtClean="0">
                <a:solidFill>
                  <a:srgbClr val="0070C0"/>
                </a:solidFill>
              </a:rPr>
              <a:t>FROM PERSONEL</a:t>
            </a:r>
          </a:p>
          <a:p>
            <a:pPr marL="357188" indent="0" eaLnBrk="1" fontAlgn="auto" hangingPunct="1">
              <a:spcAft>
                <a:spcPts val="0"/>
              </a:spcAft>
              <a:buFont typeface="Wingdings"/>
              <a:buNone/>
              <a:defRPr/>
            </a:pPr>
            <a:r>
              <a:rPr lang="tr-TR" sz="2700" dirty="0" smtClean="0">
                <a:solidFill>
                  <a:srgbClr val="0070C0"/>
                </a:solidFill>
              </a:rPr>
              <a:t>WHERE </a:t>
            </a:r>
            <a:r>
              <a:rPr lang="tr-TR" sz="2700" smtClean="0">
                <a:solidFill>
                  <a:srgbClr val="0070C0"/>
                </a:solidFill>
              </a:rPr>
              <a:t>(</a:t>
            </a:r>
            <a:r>
              <a:rPr lang="tr-TR" sz="2700" smtClean="0">
                <a:solidFill>
                  <a:srgbClr val="C00000"/>
                </a:solidFill>
              </a:rPr>
              <a:t>GOREV, MAAS</a:t>
            </a:r>
            <a:r>
              <a:rPr lang="tr-TR" sz="2700" smtClean="0">
                <a:solidFill>
                  <a:srgbClr val="0070C0"/>
                </a:solidFill>
              </a:rPr>
              <a:t>) IN (</a:t>
            </a:r>
            <a:endParaRPr lang="tr-TR" sz="2700" dirty="0" smtClean="0">
              <a:solidFill>
                <a:srgbClr val="0070C0"/>
              </a:solidFill>
            </a:endParaRPr>
          </a:p>
          <a:p>
            <a:pPr marL="357188" indent="0" eaLnBrk="1" fontAlgn="auto" hangingPunct="1">
              <a:spcAft>
                <a:spcPts val="0"/>
              </a:spcAft>
              <a:buFont typeface="Wingdings"/>
              <a:buNone/>
              <a:defRPr/>
            </a:pPr>
            <a:r>
              <a:rPr lang="tr-TR" sz="2700" smtClean="0">
                <a:solidFill>
                  <a:srgbClr val="0070C0"/>
                </a:solidFill>
              </a:rPr>
              <a:t>	SELECT </a:t>
            </a:r>
            <a:r>
              <a:rPr lang="tr-TR" sz="2700" smtClean="0">
                <a:solidFill>
                  <a:srgbClr val="C00000"/>
                </a:solidFill>
              </a:rPr>
              <a:t>GOREV, MAAS</a:t>
            </a:r>
            <a:endParaRPr lang="tr-TR" sz="2700" dirty="0" smtClean="0">
              <a:solidFill>
                <a:srgbClr val="C00000"/>
              </a:solidFill>
            </a:endParaRPr>
          </a:p>
          <a:p>
            <a:pPr marL="357188" indent="0" eaLnBrk="1" fontAlgn="auto" hangingPunct="1">
              <a:spcAft>
                <a:spcPts val="0"/>
              </a:spcAft>
              <a:buFont typeface="Wingdings"/>
              <a:buNone/>
              <a:defRPr/>
            </a:pPr>
            <a:r>
              <a:rPr lang="tr-TR" sz="2700" smtClean="0">
                <a:solidFill>
                  <a:srgbClr val="0070C0"/>
                </a:solidFill>
              </a:rPr>
              <a:t>	FROM </a:t>
            </a:r>
            <a:r>
              <a:rPr lang="tr-TR" sz="2700" dirty="0" smtClean="0">
                <a:solidFill>
                  <a:srgbClr val="0070C0"/>
                </a:solidFill>
              </a:rPr>
              <a:t>PERSONEL</a:t>
            </a:r>
          </a:p>
          <a:p>
            <a:pPr marL="357188" indent="0" eaLnBrk="1" fontAlgn="auto" hangingPunct="1">
              <a:spcAft>
                <a:spcPts val="0"/>
              </a:spcAft>
              <a:buFont typeface="Wingdings"/>
              <a:buNone/>
              <a:defRPr/>
            </a:pPr>
            <a:r>
              <a:rPr lang="tr-TR" sz="2700" smtClean="0">
                <a:solidFill>
                  <a:srgbClr val="0070C0"/>
                </a:solidFill>
              </a:rPr>
              <a:t>	WHERE ADI = 'SELİN')</a:t>
            </a:r>
            <a:endParaRPr lang="tr-TR" sz="2700" dirty="0">
              <a:solidFill>
                <a:srgbClr val="0070C0"/>
              </a:solidFill>
            </a:endParaRPr>
          </a:p>
        </p:txBody>
      </p:sp>
    </p:spTree>
    <p:extLst>
      <p:ext uri="{BB962C8B-B14F-4D97-AF65-F5344CB8AC3E}">
        <p14:creationId xmlns:p14="http://schemas.microsoft.com/office/powerpoint/2010/main" val="10417991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FROM sonrasında alt sorgu</a:t>
            </a:r>
            <a:endParaRPr lang="tr-TR"/>
          </a:p>
        </p:txBody>
      </p:sp>
      <p:sp>
        <p:nvSpPr>
          <p:cNvPr id="3" name="İçerik Yer Tutucusu 2"/>
          <p:cNvSpPr>
            <a:spLocks noGrp="1"/>
          </p:cNvSpPr>
          <p:nvPr>
            <p:ph idx="1"/>
          </p:nvPr>
        </p:nvSpPr>
        <p:spPr>
          <a:xfrm>
            <a:off x="457200" y="1600200"/>
            <a:ext cx="8229600" cy="4781128"/>
          </a:xfrm>
        </p:spPr>
        <p:txBody>
          <a:bodyPr>
            <a:normAutofit fontScale="85000" lnSpcReduction="10000"/>
          </a:bodyPr>
          <a:lstStyle/>
          <a:p>
            <a:r>
              <a:rPr lang="tr-TR" smtClean="0"/>
              <a:t>Gerektiğinde </a:t>
            </a:r>
            <a:r>
              <a:rPr lang="tr-TR"/>
              <a:t>bir alt sorgunun sonuçları da </a:t>
            </a:r>
            <a:r>
              <a:rPr lang="tr-TR" smtClean="0"/>
              <a:t>bir </a:t>
            </a:r>
            <a:r>
              <a:rPr lang="tr-TR"/>
              <a:t>tablo gibi </a:t>
            </a:r>
            <a:r>
              <a:rPr lang="tr-TR" smtClean="0"/>
              <a:t>değerlendirilerek </a:t>
            </a:r>
            <a:r>
              <a:rPr lang="tr-TR"/>
              <a:t>FROM </a:t>
            </a:r>
            <a:r>
              <a:rPr lang="tr-TR" smtClean="0"/>
              <a:t>sonrasında yer </a:t>
            </a:r>
            <a:r>
              <a:rPr lang="tr-TR"/>
              <a:t>alabilir</a:t>
            </a:r>
            <a:r>
              <a:rPr lang="tr-TR" smtClean="0"/>
              <a:t>.</a:t>
            </a:r>
          </a:p>
          <a:p>
            <a:pPr eaLnBrk="1" fontAlgn="auto" hangingPunct="1">
              <a:spcAft>
                <a:spcPts val="0"/>
              </a:spcAft>
              <a:defRPr/>
            </a:pPr>
            <a:r>
              <a:rPr lang="tr-TR" i="1" u="sng" smtClean="0"/>
              <a:t>Örnek</a:t>
            </a:r>
            <a:r>
              <a:rPr lang="tr-TR" i="1" u="sng"/>
              <a:t>:</a:t>
            </a:r>
            <a:r>
              <a:rPr lang="tr-TR"/>
              <a:t> </a:t>
            </a:r>
            <a:r>
              <a:rPr lang="tr-TR" smtClean="0"/>
              <a:t>Kendi çalıştığı bölümün </a:t>
            </a:r>
            <a:r>
              <a:rPr lang="tr-TR"/>
              <a:t>ortalama ücretinden daha fazla ücret alan </a:t>
            </a:r>
            <a:r>
              <a:rPr lang="tr-TR" smtClean="0"/>
              <a:t>personelin bilgileri ve yanında bölümünün ortalama </a:t>
            </a:r>
            <a:r>
              <a:rPr lang="tr-TR"/>
              <a:t>ücretlerini </a:t>
            </a:r>
            <a:r>
              <a:rPr lang="tr-TR" smtClean="0"/>
              <a:t>de listelemek </a:t>
            </a:r>
            <a:r>
              <a:rPr lang="tr-TR"/>
              <a:t>için:</a:t>
            </a:r>
          </a:p>
          <a:p>
            <a:pPr marL="357188" indent="0" eaLnBrk="1" fontAlgn="auto" hangingPunct="1">
              <a:spcAft>
                <a:spcPts val="0"/>
              </a:spcAft>
              <a:buFont typeface="Wingdings"/>
              <a:buNone/>
              <a:defRPr/>
            </a:pPr>
            <a:r>
              <a:rPr lang="tr-TR" smtClean="0">
                <a:solidFill>
                  <a:srgbClr val="0070C0"/>
                </a:solidFill>
              </a:rPr>
              <a:t>SELECT P.BOLUM, P.AD, P.MAAS, S.ORT_MAAS</a:t>
            </a:r>
            <a:endParaRPr lang="tr-TR">
              <a:solidFill>
                <a:srgbClr val="0070C0"/>
              </a:solidFill>
            </a:endParaRPr>
          </a:p>
          <a:p>
            <a:pPr marL="357188" indent="0" eaLnBrk="1" fontAlgn="auto" hangingPunct="1">
              <a:spcAft>
                <a:spcPts val="0"/>
              </a:spcAft>
              <a:buFont typeface="Wingdings"/>
              <a:buNone/>
              <a:defRPr/>
            </a:pPr>
            <a:r>
              <a:rPr lang="tr-TR">
                <a:solidFill>
                  <a:srgbClr val="0070C0"/>
                </a:solidFill>
              </a:rPr>
              <a:t>FROM PERSONEL P, </a:t>
            </a:r>
            <a:endParaRPr lang="tr-TR" smtClean="0">
              <a:solidFill>
                <a:srgbClr val="0070C0"/>
              </a:solidFill>
            </a:endParaRPr>
          </a:p>
          <a:p>
            <a:pPr marL="357188" indent="0" eaLnBrk="1" fontAlgn="auto" hangingPunct="1">
              <a:spcAft>
                <a:spcPts val="0"/>
              </a:spcAft>
              <a:buFont typeface="Wingdings"/>
              <a:buNone/>
              <a:defRPr/>
            </a:pPr>
            <a:r>
              <a:rPr lang="tr-TR" smtClean="0">
                <a:solidFill>
                  <a:srgbClr val="0070C0"/>
                </a:solidFill>
              </a:rPr>
              <a:t>	(</a:t>
            </a:r>
            <a:r>
              <a:rPr lang="tr-TR">
                <a:solidFill>
                  <a:srgbClr val="0070C0"/>
                </a:solidFill>
              </a:rPr>
              <a:t>SELECT </a:t>
            </a:r>
            <a:r>
              <a:rPr lang="tr-TR" smtClean="0">
                <a:solidFill>
                  <a:srgbClr val="0070C0"/>
                </a:solidFill>
              </a:rPr>
              <a:t>BOLUM, AVG(MAAS) </a:t>
            </a:r>
            <a:r>
              <a:rPr lang="tr-TR">
                <a:solidFill>
                  <a:srgbClr val="0070C0"/>
                </a:solidFill>
              </a:rPr>
              <a:t>AS </a:t>
            </a:r>
            <a:r>
              <a:rPr lang="tr-TR" smtClean="0">
                <a:solidFill>
                  <a:srgbClr val="0070C0"/>
                </a:solidFill>
              </a:rPr>
              <a:t>ORT_MAAS</a:t>
            </a:r>
          </a:p>
          <a:p>
            <a:pPr marL="357188" indent="0" eaLnBrk="1" fontAlgn="auto" hangingPunct="1">
              <a:spcAft>
                <a:spcPts val="0"/>
              </a:spcAft>
              <a:buFont typeface="Wingdings"/>
              <a:buNone/>
              <a:defRPr/>
            </a:pPr>
            <a:r>
              <a:rPr lang="tr-TR" smtClean="0">
                <a:solidFill>
                  <a:srgbClr val="0070C0"/>
                </a:solidFill>
              </a:rPr>
              <a:t>	FROM PERSONEL GROUP </a:t>
            </a:r>
            <a:r>
              <a:rPr lang="tr-TR">
                <a:solidFill>
                  <a:srgbClr val="0070C0"/>
                </a:solidFill>
              </a:rPr>
              <a:t>BY </a:t>
            </a:r>
            <a:r>
              <a:rPr lang="tr-TR" smtClean="0">
                <a:solidFill>
                  <a:srgbClr val="0070C0"/>
                </a:solidFill>
              </a:rPr>
              <a:t>BOLUM) </a:t>
            </a:r>
            <a:r>
              <a:rPr lang="tr-TR">
                <a:solidFill>
                  <a:srgbClr val="0070C0"/>
                </a:solidFill>
              </a:rPr>
              <a:t>S</a:t>
            </a:r>
          </a:p>
          <a:p>
            <a:pPr marL="357188" indent="0" eaLnBrk="1" fontAlgn="auto" hangingPunct="1">
              <a:spcAft>
                <a:spcPts val="0"/>
              </a:spcAft>
              <a:buFont typeface="Wingdings"/>
              <a:buNone/>
              <a:defRPr/>
            </a:pPr>
            <a:r>
              <a:rPr lang="tr-TR">
                <a:solidFill>
                  <a:srgbClr val="0070C0"/>
                </a:solidFill>
              </a:rPr>
              <a:t>WHERE </a:t>
            </a:r>
            <a:r>
              <a:rPr lang="tr-TR" smtClean="0">
                <a:solidFill>
                  <a:srgbClr val="0070C0"/>
                </a:solidFill>
              </a:rPr>
              <a:t>P.BOLUM = S.BOLUM </a:t>
            </a:r>
          </a:p>
          <a:p>
            <a:pPr marL="357188" indent="0" eaLnBrk="1" fontAlgn="auto" hangingPunct="1">
              <a:spcAft>
                <a:spcPts val="0"/>
              </a:spcAft>
              <a:buFont typeface="Wingdings"/>
              <a:buNone/>
              <a:defRPr/>
            </a:pPr>
            <a:r>
              <a:rPr lang="tr-TR" smtClean="0">
                <a:solidFill>
                  <a:srgbClr val="0070C0"/>
                </a:solidFill>
              </a:rPr>
              <a:t>AND P.MAAS &gt; S.ORT_MAAS</a:t>
            </a:r>
            <a:endParaRPr lang="tr-TR">
              <a:solidFill>
                <a:srgbClr val="0070C0"/>
              </a:solidFill>
            </a:endParaRPr>
          </a:p>
        </p:txBody>
      </p:sp>
    </p:spTree>
    <p:extLst>
      <p:ext uri="{BB962C8B-B14F-4D97-AF65-F5344CB8AC3E}">
        <p14:creationId xmlns:p14="http://schemas.microsoft.com/office/powerpoint/2010/main" val="9875878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20345" y="3606079"/>
            <a:ext cx="8345237" cy="830997"/>
          </a:xfrm>
          <a:prstGeom prst="rect">
            <a:avLst/>
          </a:prstGeom>
        </p:spPr>
        <p:txBody>
          <a:bodyPr wrap="square">
            <a:spAutoFit/>
          </a:bodyPr>
          <a:lstStyle/>
          <a:p>
            <a:pPr marL="0" lvl="1"/>
            <a:r>
              <a:rPr lang="tr-TR" sz="2400" smtClean="0">
                <a:solidFill>
                  <a:prstClr val="black"/>
                </a:solidFill>
                <a:cs typeface="Arial" panose="020B0604020202020204" pitchFamily="34" charset="0"/>
              </a:rPr>
              <a:t>2009 </a:t>
            </a:r>
            <a:r>
              <a:rPr lang="tr-TR" sz="2400">
                <a:solidFill>
                  <a:prstClr val="black"/>
                </a:solidFill>
                <a:cs typeface="Arial" panose="020B0604020202020204" pitchFamily="34" charset="0"/>
              </a:rPr>
              <a:t>yılında en çok ödünç verilenden en az ödünç verilene göre tüm ödünç verilen kitapları </a:t>
            </a:r>
            <a:r>
              <a:rPr lang="tr-TR" sz="2400" smtClean="0">
                <a:solidFill>
                  <a:prstClr val="black"/>
                </a:solidFill>
                <a:cs typeface="Arial" panose="020B0604020202020204" pitchFamily="34" charset="0"/>
              </a:rPr>
              <a:t>listeleyin:</a:t>
            </a:r>
          </a:p>
        </p:txBody>
      </p:sp>
      <p:sp>
        <p:nvSpPr>
          <p:cNvPr id="6" name="Dikdörtgen 5"/>
          <p:cNvSpPr/>
          <p:nvPr/>
        </p:nvSpPr>
        <p:spPr>
          <a:xfrm>
            <a:off x="420345" y="4437076"/>
            <a:ext cx="8345237" cy="2246769"/>
          </a:xfrm>
          <a:prstGeom prst="rect">
            <a:avLst/>
          </a:prstGeom>
        </p:spPr>
        <p:txBody>
          <a:bodyPr wrap="square">
            <a:spAutoFit/>
          </a:bodyPr>
          <a:lstStyle/>
          <a:p>
            <a:pPr>
              <a:spcBef>
                <a:spcPts val="600"/>
              </a:spcBef>
            </a:pPr>
            <a:r>
              <a:rPr lang="en-US" sz="2400">
                <a:solidFill>
                  <a:srgbClr val="0070C0"/>
                </a:solidFill>
                <a:ea typeface="Times New Roman" panose="02020603050405020304" pitchFamily="18" charset="0"/>
                <a:cs typeface="Arial" panose="020B0604020202020204" pitchFamily="34" charset="0"/>
              </a:rPr>
              <a:t>SELECT </a:t>
            </a:r>
            <a:r>
              <a:rPr lang="en-US" sz="2400" smtClean="0">
                <a:solidFill>
                  <a:srgbClr val="0070C0"/>
                </a:solidFill>
                <a:ea typeface="Times New Roman" panose="02020603050405020304" pitchFamily="18" charset="0"/>
                <a:cs typeface="Arial" panose="020B0604020202020204" pitchFamily="34" charset="0"/>
              </a:rPr>
              <a:t>Kitap_Adi</a:t>
            </a:r>
            <a:r>
              <a:rPr lang="tr-TR" sz="2400" smtClean="0">
                <a:solidFill>
                  <a:srgbClr val="0070C0"/>
                </a:solidFill>
                <a:ea typeface="Times New Roman" panose="02020603050405020304" pitchFamily="18" charset="0"/>
                <a:cs typeface="Arial" panose="020B0604020202020204" pitchFamily="34" charset="0"/>
              </a:rPr>
              <a:t> </a:t>
            </a:r>
            <a:r>
              <a:rPr lang="en-US" sz="2400" smtClean="0">
                <a:solidFill>
                  <a:srgbClr val="0070C0"/>
                </a:solidFill>
                <a:ea typeface="Times New Roman" panose="02020603050405020304" pitchFamily="18" charset="0"/>
                <a:cs typeface="Arial" panose="020B0604020202020204" pitchFamily="34" charset="0"/>
              </a:rPr>
              <a:t>FROM </a:t>
            </a:r>
            <a:r>
              <a:rPr lang="en-US" sz="2400">
                <a:solidFill>
                  <a:srgbClr val="0070C0"/>
                </a:solidFill>
                <a:ea typeface="Times New Roman" panose="02020603050405020304" pitchFamily="18" charset="0"/>
                <a:cs typeface="Arial" panose="020B0604020202020204" pitchFamily="34" charset="0"/>
              </a:rPr>
              <a:t>kitap, odunc</a:t>
            </a:r>
          </a:p>
          <a:p>
            <a:pPr>
              <a:spcBef>
                <a:spcPts val="600"/>
              </a:spcBef>
            </a:pPr>
            <a:r>
              <a:rPr lang="en-US" sz="2400">
                <a:solidFill>
                  <a:srgbClr val="0070C0"/>
                </a:solidFill>
                <a:ea typeface="Times New Roman" panose="02020603050405020304" pitchFamily="18" charset="0"/>
                <a:cs typeface="Arial" panose="020B0604020202020204" pitchFamily="34" charset="0"/>
              </a:rPr>
              <a:t>WHERE kitap.Kitap_No = odunc.Kitap_No</a:t>
            </a:r>
          </a:p>
          <a:p>
            <a:pPr>
              <a:spcBef>
                <a:spcPts val="600"/>
              </a:spcBef>
            </a:pPr>
            <a:r>
              <a:rPr lang="en-US" sz="2400">
                <a:solidFill>
                  <a:srgbClr val="0070C0"/>
                </a:solidFill>
                <a:ea typeface="Times New Roman" panose="02020603050405020304" pitchFamily="18" charset="0"/>
                <a:cs typeface="Arial" panose="020B0604020202020204" pitchFamily="34" charset="0"/>
              </a:rPr>
              <a:t>AND </a:t>
            </a:r>
            <a:r>
              <a:rPr lang="en-US" sz="2400">
                <a:solidFill>
                  <a:srgbClr val="C00000"/>
                </a:solidFill>
                <a:ea typeface="Times New Roman" panose="02020603050405020304" pitchFamily="18" charset="0"/>
                <a:cs typeface="Arial" panose="020B0604020202020204" pitchFamily="34" charset="0"/>
              </a:rPr>
              <a:t>Verme_Tarihi BETWEEN #1/1/2009# AND #12/31/2009#</a:t>
            </a:r>
          </a:p>
          <a:p>
            <a:pPr>
              <a:spcBef>
                <a:spcPts val="600"/>
              </a:spcBef>
            </a:pPr>
            <a:r>
              <a:rPr lang="en-US" sz="2400">
                <a:solidFill>
                  <a:srgbClr val="0070C0"/>
                </a:solidFill>
                <a:ea typeface="Times New Roman" panose="02020603050405020304" pitchFamily="18" charset="0"/>
                <a:cs typeface="Arial" panose="020B0604020202020204" pitchFamily="34" charset="0"/>
              </a:rPr>
              <a:t>GROUP BY kitap.Kitap_No, Kitap_Adi</a:t>
            </a:r>
          </a:p>
          <a:p>
            <a:pPr>
              <a:spcBef>
                <a:spcPts val="600"/>
              </a:spcBef>
            </a:pPr>
            <a:r>
              <a:rPr lang="en-US" sz="2400">
                <a:solidFill>
                  <a:srgbClr val="0070C0"/>
                </a:solidFill>
                <a:ea typeface="Times New Roman" panose="02020603050405020304" pitchFamily="18" charset="0"/>
                <a:cs typeface="Arial" panose="020B0604020202020204" pitchFamily="34" charset="0"/>
              </a:rPr>
              <a:t>ORDER BY Count(*) DESC</a:t>
            </a:r>
          </a:p>
        </p:txBody>
      </p:sp>
      <p:pic>
        <p:nvPicPr>
          <p:cNvPr id="7" name="Resim 6"/>
          <p:cNvPicPr/>
          <p:nvPr/>
        </p:nvPicPr>
        <p:blipFill>
          <a:blip r:embed="rId2" cstate="print"/>
          <a:srcRect/>
          <a:stretch>
            <a:fillRect/>
          </a:stretch>
        </p:blipFill>
        <p:spPr bwMode="auto">
          <a:xfrm>
            <a:off x="420345" y="1129252"/>
            <a:ext cx="8345238" cy="2357766"/>
          </a:xfrm>
          <a:prstGeom prst="rect">
            <a:avLst/>
          </a:prstGeom>
          <a:noFill/>
          <a:ln w="9525">
            <a:noFill/>
            <a:miter lim="800000"/>
            <a:headEnd/>
            <a:tailEnd/>
          </a:ln>
        </p:spPr>
      </p:pic>
      <p:sp>
        <p:nvSpPr>
          <p:cNvPr id="8" name="1 Başlık"/>
          <p:cNvSpPr txBox="1">
            <a:spLocks/>
          </p:cNvSpPr>
          <p:nvPr/>
        </p:nvSpPr>
        <p:spPr bwMode="auto">
          <a:xfrm>
            <a:off x="457200" y="188640"/>
            <a:ext cx="8229600" cy="79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tr-TR" smtClean="0">
                <a:solidFill>
                  <a:prstClr val="black"/>
                </a:solidFill>
              </a:rPr>
              <a:t>Örnek Sorgu 1</a:t>
            </a:r>
          </a:p>
        </p:txBody>
      </p:sp>
      <p:sp>
        <p:nvSpPr>
          <p:cNvPr id="2" name="Dikdörtgen 1"/>
          <p:cNvSpPr/>
          <p:nvPr/>
        </p:nvSpPr>
        <p:spPr>
          <a:xfrm>
            <a:off x="5364088" y="6007298"/>
            <a:ext cx="3585212"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0" fontAlgn="base" hangingPunct="0">
              <a:spcBef>
                <a:spcPct val="0"/>
              </a:spcBef>
              <a:spcAft>
                <a:spcPct val="0"/>
              </a:spcAft>
            </a:pPr>
            <a:r>
              <a:rPr lang="tr-TR" sz="2400" smtClean="0">
                <a:solidFill>
                  <a:srgbClr val="C00000"/>
                </a:solidFill>
                <a:ea typeface="Times New Roman" panose="02020603050405020304" pitchFamily="18" charset="0"/>
              </a:rPr>
              <a:t>YEAR(</a:t>
            </a:r>
            <a:r>
              <a:rPr lang="en-US" sz="2400" smtClean="0">
                <a:solidFill>
                  <a:srgbClr val="C00000"/>
                </a:solidFill>
                <a:ea typeface="Times New Roman" panose="02020603050405020304" pitchFamily="18" charset="0"/>
              </a:rPr>
              <a:t>Verme_Tarihi</a:t>
            </a:r>
            <a:r>
              <a:rPr lang="tr-TR" sz="2400" smtClean="0">
                <a:solidFill>
                  <a:srgbClr val="C00000"/>
                </a:solidFill>
                <a:ea typeface="Times New Roman" panose="02020603050405020304" pitchFamily="18" charset="0"/>
              </a:rPr>
              <a:t>) = 2009</a:t>
            </a:r>
            <a:endParaRPr lang="tr-TR" sz="2400">
              <a:solidFill>
                <a:srgbClr val="C00000"/>
              </a:solidFill>
            </a:endParaRPr>
          </a:p>
        </p:txBody>
      </p:sp>
      <p:cxnSp>
        <p:nvCxnSpPr>
          <p:cNvPr id="9" name="Düz Ok Bağlayıcısı 8"/>
          <p:cNvCxnSpPr>
            <a:endCxn id="2" idx="0"/>
          </p:cNvCxnSpPr>
          <p:nvPr/>
        </p:nvCxnSpPr>
        <p:spPr>
          <a:xfrm>
            <a:off x="6876256" y="5719266"/>
            <a:ext cx="280438" cy="2880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6124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20345" y="3606079"/>
            <a:ext cx="8345237" cy="830997"/>
          </a:xfrm>
          <a:prstGeom prst="rect">
            <a:avLst/>
          </a:prstGeom>
        </p:spPr>
        <p:txBody>
          <a:bodyPr wrap="square">
            <a:spAutoFit/>
          </a:bodyPr>
          <a:lstStyle/>
          <a:p>
            <a:pPr marL="0" lvl="1"/>
            <a:r>
              <a:rPr lang="tr-TR" sz="2400">
                <a:solidFill>
                  <a:prstClr val="black"/>
                </a:solidFill>
                <a:cs typeface="Arial" panose="020B0604020202020204" pitchFamily="34" charset="0"/>
              </a:rPr>
              <a:t>“Bilim-kurgu” türündeki kitapları ödünç alan tüm üyelerin tüm bilgilerini </a:t>
            </a:r>
            <a:r>
              <a:rPr lang="tr-TR" sz="2400" smtClean="0">
                <a:solidFill>
                  <a:prstClr val="black"/>
                </a:solidFill>
                <a:cs typeface="Arial" panose="020B0604020202020204" pitchFamily="34" charset="0"/>
              </a:rPr>
              <a:t>gösterin:</a:t>
            </a:r>
            <a:endParaRPr lang="tr-TR" sz="2400">
              <a:solidFill>
                <a:prstClr val="black"/>
              </a:solidFill>
              <a:cs typeface="Arial" panose="020B0604020202020204" pitchFamily="34" charset="0"/>
            </a:endParaRPr>
          </a:p>
        </p:txBody>
      </p:sp>
      <p:pic>
        <p:nvPicPr>
          <p:cNvPr id="7" name="Resim 6"/>
          <p:cNvPicPr/>
          <p:nvPr/>
        </p:nvPicPr>
        <p:blipFill>
          <a:blip r:embed="rId2" cstate="print"/>
          <a:srcRect/>
          <a:stretch>
            <a:fillRect/>
          </a:stretch>
        </p:blipFill>
        <p:spPr bwMode="auto">
          <a:xfrm>
            <a:off x="420345" y="1129252"/>
            <a:ext cx="8345238" cy="2357766"/>
          </a:xfrm>
          <a:prstGeom prst="rect">
            <a:avLst/>
          </a:prstGeom>
          <a:noFill/>
          <a:ln w="9525">
            <a:noFill/>
            <a:miter lim="800000"/>
            <a:headEnd/>
            <a:tailEnd/>
          </a:ln>
        </p:spPr>
      </p:pic>
      <p:sp>
        <p:nvSpPr>
          <p:cNvPr id="8" name="1 Başlık"/>
          <p:cNvSpPr txBox="1">
            <a:spLocks/>
          </p:cNvSpPr>
          <p:nvPr/>
        </p:nvSpPr>
        <p:spPr bwMode="auto">
          <a:xfrm>
            <a:off x="457200" y="188640"/>
            <a:ext cx="8229600" cy="79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tr-TR" smtClean="0">
                <a:solidFill>
                  <a:prstClr val="black"/>
                </a:solidFill>
              </a:rPr>
              <a:t>Örnek Sorgu 2</a:t>
            </a:r>
          </a:p>
        </p:txBody>
      </p:sp>
      <p:sp>
        <p:nvSpPr>
          <p:cNvPr id="4" name="Dikdörtgen 3"/>
          <p:cNvSpPr/>
          <p:nvPr/>
        </p:nvSpPr>
        <p:spPr>
          <a:xfrm>
            <a:off x="417808" y="4437076"/>
            <a:ext cx="8474672" cy="2169825"/>
          </a:xfrm>
          <a:prstGeom prst="rect">
            <a:avLst/>
          </a:prstGeom>
        </p:spPr>
        <p:txBody>
          <a:bodyPr wrap="square">
            <a:spAutoFit/>
          </a:bodyPr>
          <a:lstStyle/>
          <a:p>
            <a:pPr eaLnBrk="0" fontAlgn="base" hangingPunct="0">
              <a:spcBef>
                <a:spcPts val="600"/>
              </a:spcBef>
              <a:spcAft>
                <a:spcPct val="0"/>
              </a:spcAft>
              <a:tabLst>
                <a:tab pos="357188" algn="l"/>
                <a:tab pos="714375" algn="l"/>
                <a:tab pos="1071563" algn="l"/>
              </a:tabLst>
            </a:pPr>
            <a:r>
              <a:rPr lang="tr-TR" sz="2400">
                <a:solidFill>
                  <a:srgbClr val="0070C0"/>
                </a:solidFill>
                <a:cs typeface="Arial" panose="020B0604020202020204" pitchFamily="34" charset="0"/>
              </a:rPr>
              <a:t>SELECT Adi, Soyadi FROM </a:t>
            </a:r>
            <a:r>
              <a:rPr lang="tr-TR" sz="2400" smtClean="0">
                <a:solidFill>
                  <a:srgbClr val="0070C0"/>
                </a:solidFill>
                <a:cs typeface="Arial" panose="020B0604020202020204" pitchFamily="34" charset="0"/>
              </a:rPr>
              <a:t>uye WHERE </a:t>
            </a:r>
            <a:r>
              <a:rPr lang="tr-TR" sz="2400">
                <a:solidFill>
                  <a:srgbClr val="0070C0"/>
                </a:solidFill>
                <a:cs typeface="Arial" panose="020B0604020202020204" pitchFamily="34" charset="0"/>
              </a:rPr>
              <a:t>Uye_No IN (</a:t>
            </a:r>
          </a:p>
          <a:p>
            <a:pPr eaLnBrk="0" fontAlgn="base" hangingPunct="0">
              <a:spcBef>
                <a:spcPts val="600"/>
              </a:spcBef>
              <a:spcAft>
                <a:spcPct val="0"/>
              </a:spcAft>
              <a:tabLst>
                <a:tab pos="357188" algn="l"/>
                <a:tab pos="714375" algn="l"/>
                <a:tab pos="1071563" algn="l"/>
              </a:tabLst>
            </a:pPr>
            <a:r>
              <a:rPr lang="tr-TR" sz="2400">
                <a:solidFill>
                  <a:srgbClr val="0070C0"/>
                </a:solidFill>
                <a:cs typeface="Arial" panose="020B0604020202020204" pitchFamily="34" charset="0"/>
              </a:rPr>
              <a:t>	SELECT Uye_No FROM odunc </a:t>
            </a:r>
            <a:r>
              <a:rPr lang="tr-TR" sz="2400" smtClean="0">
                <a:solidFill>
                  <a:srgbClr val="0070C0"/>
                </a:solidFill>
                <a:cs typeface="Arial" panose="020B0604020202020204" pitchFamily="34" charset="0"/>
              </a:rPr>
              <a:t>WHERE </a:t>
            </a:r>
            <a:r>
              <a:rPr lang="tr-TR" sz="2400">
                <a:solidFill>
                  <a:srgbClr val="0070C0"/>
                </a:solidFill>
                <a:cs typeface="Arial" panose="020B0604020202020204" pitchFamily="34" charset="0"/>
              </a:rPr>
              <a:t>Kitap_No IN (</a:t>
            </a:r>
          </a:p>
          <a:p>
            <a:pPr eaLnBrk="0" fontAlgn="base" hangingPunct="0">
              <a:spcBef>
                <a:spcPts val="600"/>
              </a:spcBef>
              <a:spcAft>
                <a:spcPct val="0"/>
              </a:spcAft>
              <a:tabLst>
                <a:tab pos="357188" algn="l"/>
                <a:tab pos="714375" algn="l"/>
                <a:tab pos="1071563" algn="l"/>
              </a:tabLst>
            </a:pPr>
            <a:r>
              <a:rPr lang="tr-TR" sz="2400" smtClean="0">
                <a:solidFill>
                  <a:srgbClr val="0070C0"/>
                </a:solidFill>
                <a:cs typeface="Arial" panose="020B0604020202020204" pitchFamily="34" charset="0"/>
              </a:rPr>
              <a:t>		SELECT </a:t>
            </a:r>
            <a:r>
              <a:rPr lang="tr-TR" sz="2400">
                <a:solidFill>
                  <a:srgbClr val="0070C0"/>
                </a:solidFill>
                <a:cs typeface="Arial" panose="020B0604020202020204" pitchFamily="34" charset="0"/>
              </a:rPr>
              <a:t>Kitap_No FROM </a:t>
            </a:r>
            <a:r>
              <a:rPr lang="tr-TR" sz="2400" smtClean="0">
                <a:solidFill>
                  <a:srgbClr val="0070C0"/>
                </a:solidFill>
                <a:cs typeface="Arial" panose="020B0604020202020204" pitchFamily="34" charset="0"/>
              </a:rPr>
              <a:t>kitap_turu WHERE </a:t>
            </a:r>
            <a:r>
              <a:rPr lang="tr-TR" sz="2400">
                <a:solidFill>
                  <a:srgbClr val="0070C0"/>
                </a:solidFill>
                <a:cs typeface="Arial" panose="020B0604020202020204" pitchFamily="34" charset="0"/>
              </a:rPr>
              <a:t>Tur_No IN (</a:t>
            </a:r>
          </a:p>
          <a:p>
            <a:pPr eaLnBrk="0" fontAlgn="base" hangingPunct="0">
              <a:spcBef>
                <a:spcPts val="600"/>
              </a:spcBef>
              <a:spcAft>
                <a:spcPct val="0"/>
              </a:spcAft>
              <a:tabLst>
                <a:tab pos="357188" algn="l"/>
                <a:tab pos="714375" algn="l"/>
                <a:tab pos="1071563" algn="l"/>
              </a:tabLst>
            </a:pPr>
            <a:r>
              <a:rPr lang="tr-TR" sz="2400" smtClean="0">
                <a:solidFill>
                  <a:srgbClr val="0070C0"/>
                </a:solidFill>
                <a:cs typeface="Arial" panose="020B0604020202020204" pitchFamily="34" charset="0"/>
              </a:rPr>
              <a:t>		</a:t>
            </a:r>
            <a:r>
              <a:rPr lang="tr-TR" sz="2400">
                <a:solidFill>
                  <a:srgbClr val="0070C0"/>
                </a:solidFill>
                <a:cs typeface="Arial" panose="020B0604020202020204" pitchFamily="34" charset="0"/>
              </a:rPr>
              <a:t>	SELECT Tur_No FROM </a:t>
            </a:r>
            <a:r>
              <a:rPr lang="tr-TR" sz="2400" smtClean="0">
                <a:solidFill>
                  <a:srgbClr val="0070C0"/>
                </a:solidFill>
                <a:cs typeface="Arial" panose="020B0604020202020204" pitchFamily="34" charset="0"/>
              </a:rPr>
              <a:t>tur WHERE </a:t>
            </a:r>
            <a:r>
              <a:rPr lang="tr-TR" sz="2400">
                <a:solidFill>
                  <a:srgbClr val="0070C0"/>
                </a:solidFill>
                <a:cs typeface="Arial" panose="020B0604020202020204" pitchFamily="34" charset="0"/>
              </a:rPr>
              <a:t>Aciklama = </a:t>
            </a:r>
            <a:r>
              <a:rPr lang="tr-TR" sz="2400" smtClean="0">
                <a:solidFill>
                  <a:srgbClr val="0070C0"/>
                </a:solidFill>
                <a:cs typeface="Arial" panose="020B0604020202020204" pitchFamily="34" charset="0"/>
              </a:rPr>
              <a:t>'bilim-kurgu' )))</a:t>
            </a:r>
            <a:endParaRPr lang="tr-TR" sz="2400">
              <a:solidFill>
                <a:srgbClr val="0070C0"/>
              </a:solidFill>
              <a:cs typeface="Arial" panose="020B0604020202020204" pitchFamily="34" charset="0"/>
            </a:endParaRPr>
          </a:p>
        </p:txBody>
      </p:sp>
    </p:spTree>
    <p:extLst>
      <p:ext uri="{BB962C8B-B14F-4D97-AF65-F5344CB8AC3E}">
        <p14:creationId xmlns:p14="http://schemas.microsoft.com/office/powerpoint/2010/main" val="216532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p:txBody>
          <a:bodyPr/>
          <a:lstStyle/>
          <a:p>
            <a:pPr eaLnBrk="1" hangingPunct="1"/>
            <a:r>
              <a:rPr lang="tr-TR" smtClean="0"/>
              <a:t>WHERE ile kriter verme</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Eğer tüm kayıtların değil de sadece belirli kayıtların görüntülenmesi istenirse WHERE ile kriter verilir.</a:t>
            </a:r>
          </a:p>
          <a:p>
            <a:pPr eaLnBrk="1" fontAlgn="auto" hangingPunct="1">
              <a:spcAft>
                <a:spcPts val="0"/>
              </a:spcAft>
              <a:defRPr/>
            </a:pPr>
            <a:r>
              <a:rPr lang="tr-TR" dirty="0" smtClean="0"/>
              <a:t>Aşağıdaki SQL cümlesi maaşı 1800 TL’nin üzerinde olan personelin adı ve soyadını ekranda gösterir:</a:t>
            </a:r>
          </a:p>
          <a:p>
            <a:pPr eaLnBrk="1" fontAlgn="auto" hangingPunct="1">
              <a:spcAft>
                <a:spcPts val="0"/>
              </a:spcAft>
              <a:buFont typeface="Arial" panose="020B0604020202020204" pitchFamily="34" charset="0"/>
              <a:buNone/>
              <a:defRPr/>
            </a:pPr>
            <a:r>
              <a:rPr lang="tr-TR" dirty="0" smtClean="0">
                <a:solidFill>
                  <a:srgbClr val="0070C0"/>
                </a:solidFill>
              </a:rPr>
              <a:t>	SELECT AD, SOYAD </a:t>
            </a:r>
          </a:p>
          <a:p>
            <a:pPr eaLnBrk="1" fontAlgn="auto" hangingPunct="1">
              <a:spcAft>
                <a:spcPts val="0"/>
              </a:spcAft>
              <a:buFont typeface="Arial" panose="020B0604020202020204" pitchFamily="34" charset="0"/>
              <a:buNone/>
              <a:defRPr/>
            </a:pPr>
            <a:r>
              <a:rPr lang="tr-TR" dirty="0" smtClean="0">
                <a:solidFill>
                  <a:srgbClr val="0070C0"/>
                </a:solidFill>
              </a:rPr>
              <a:t>	FROM PERSONEL  </a:t>
            </a:r>
          </a:p>
          <a:p>
            <a:pPr eaLnBrk="1" fontAlgn="auto" hangingPunct="1">
              <a:spcAft>
                <a:spcPts val="0"/>
              </a:spcAft>
              <a:buFont typeface="Arial" panose="020B0604020202020204" pitchFamily="34" charset="0"/>
              <a:buNone/>
              <a:defRPr/>
            </a:pPr>
            <a:r>
              <a:rPr lang="tr-TR" dirty="0" smtClean="0">
                <a:solidFill>
                  <a:srgbClr val="0070C0"/>
                </a:solidFill>
              </a:rPr>
              <a:t>	WHERE MAAS &gt; 1800</a:t>
            </a:r>
            <a:endParaRPr lang="tr-TR" dirty="0">
              <a:solidFill>
                <a:srgbClr val="0070C0"/>
              </a:solidFill>
            </a:endParaRPr>
          </a:p>
        </p:txBody>
      </p:sp>
    </p:spTree>
    <p:extLst>
      <p:ext uri="{BB962C8B-B14F-4D97-AF65-F5344CB8AC3E}">
        <p14:creationId xmlns:p14="http://schemas.microsoft.com/office/powerpoint/2010/main" val="11726337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20345" y="3606079"/>
            <a:ext cx="8345237" cy="830997"/>
          </a:xfrm>
          <a:prstGeom prst="rect">
            <a:avLst/>
          </a:prstGeom>
        </p:spPr>
        <p:txBody>
          <a:bodyPr wrap="square">
            <a:spAutoFit/>
          </a:bodyPr>
          <a:lstStyle/>
          <a:p>
            <a:pPr marL="0" lvl="1"/>
            <a:r>
              <a:rPr lang="tr-TR" sz="2400">
                <a:solidFill>
                  <a:prstClr val="black"/>
                </a:solidFill>
                <a:cs typeface="Arial" panose="020B0604020202020204" pitchFamily="34" charset="0"/>
              </a:rPr>
              <a:t>2009 yılında ödünç verilen “gerilim” türündeki kitapların yazarlarının ismini </a:t>
            </a:r>
            <a:r>
              <a:rPr lang="tr-TR" sz="2400" smtClean="0">
                <a:solidFill>
                  <a:prstClr val="black"/>
                </a:solidFill>
                <a:cs typeface="Arial" panose="020B0604020202020204" pitchFamily="34" charset="0"/>
              </a:rPr>
              <a:t>gösterin:</a:t>
            </a:r>
            <a:endParaRPr lang="tr-TR" sz="2400">
              <a:solidFill>
                <a:prstClr val="black"/>
              </a:solidFill>
              <a:cs typeface="Arial" panose="020B0604020202020204" pitchFamily="34" charset="0"/>
            </a:endParaRPr>
          </a:p>
        </p:txBody>
      </p:sp>
      <p:sp>
        <p:nvSpPr>
          <p:cNvPr id="6" name="Dikdörtgen 5"/>
          <p:cNvSpPr/>
          <p:nvPr/>
        </p:nvSpPr>
        <p:spPr>
          <a:xfrm>
            <a:off x="420345" y="4437076"/>
            <a:ext cx="8544143" cy="2308324"/>
          </a:xfrm>
          <a:prstGeom prst="rect">
            <a:avLst/>
          </a:prstGeom>
        </p:spPr>
        <p:txBody>
          <a:bodyPr wrap="square">
            <a:spAutoFit/>
          </a:bodyPr>
          <a:lstStyle/>
          <a:p>
            <a:pPr eaLnBrk="0" fontAlgn="base" hangingPunct="0">
              <a:spcBef>
                <a:spcPct val="0"/>
              </a:spcBef>
              <a:spcAft>
                <a:spcPct val="0"/>
              </a:spcAft>
            </a:pPr>
            <a:r>
              <a:rPr lang="tr-TR" sz="2400">
                <a:solidFill>
                  <a:srgbClr val="0070C0"/>
                </a:solidFill>
                <a:cs typeface="Arial" panose="020B0604020202020204" pitchFamily="34" charset="0"/>
              </a:rPr>
              <a:t>SELECT Adi, Soyadi FROM </a:t>
            </a:r>
            <a:r>
              <a:rPr lang="tr-TR" sz="2400" smtClean="0">
                <a:solidFill>
                  <a:srgbClr val="0070C0"/>
                </a:solidFill>
                <a:cs typeface="Arial" panose="020B0604020202020204" pitchFamily="34" charset="0"/>
              </a:rPr>
              <a:t>yazar WHERE </a:t>
            </a:r>
            <a:r>
              <a:rPr lang="tr-TR" sz="2400">
                <a:solidFill>
                  <a:srgbClr val="0070C0"/>
                </a:solidFill>
                <a:cs typeface="Arial" panose="020B0604020202020204" pitchFamily="34" charset="0"/>
              </a:rPr>
              <a:t>Yazar_No IN (</a:t>
            </a:r>
          </a:p>
          <a:p>
            <a:pPr eaLnBrk="0" fontAlgn="base" hangingPunct="0">
              <a:spcBef>
                <a:spcPct val="0"/>
              </a:spcBef>
              <a:spcAft>
                <a:spcPct val="0"/>
              </a:spcAft>
              <a:tabLst>
                <a:tab pos="357188" algn="l"/>
              </a:tabLst>
            </a:pPr>
            <a:r>
              <a:rPr lang="tr-TR" sz="2400">
                <a:solidFill>
                  <a:srgbClr val="0070C0"/>
                </a:solidFill>
                <a:cs typeface="Arial" panose="020B0604020202020204" pitchFamily="34" charset="0"/>
              </a:rPr>
              <a:t>	SELECT Yazar_No FROM kitap_yazar </a:t>
            </a:r>
            <a:r>
              <a:rPr lang="tr-TR" sz="2400" smtClean="0">
                <a:solidFill>
                  <a:srgbClr val="0070C0"/>
                </a:solidFill>
                <a:cs typeface="Arial" panose="020B0604020202020204" pitchFamily="34" charset="0"/>
              </a:rPr>
              <a:t>WHERE </a:t>
            </a:r>
            <a:r>
              <a:rPr lang="tr-TR" sz="2400">
                <a:solidFill>
                  <a:srgbClr val="0070C0"/>
                </a:solidFill>
                <a:cs typeface="Arial" panose="020B0604020202020204" pitchFamily="34" charset="0"/>
              </a:rPr>
              <a:t>Kitap_No IN (</a:t>
            </a:r>
          </a:p>
          <a:p>
            <a:pPr eaLnBrk="0" fontAlgn="base" hangingPunct="0">
              <a:spcBef>
                <a:spcPct val="0"/>
              </a:spcBef>
              <a:spcAft>
                <a:spcPct val="0"/>
              </a:spcAft>
              <a:tabLst>
                <a:tab pos="357188" algn="l"/>
                <a:tab pos="714375" algn="l"/>
              </a:tabLst>
            </a:pPr>
            <a:r>
              <a:rPr lang="tr-TR" sz="2400">
                <a:solidFill>
                  <a:srgbClr val="0070C0"/>
                </a:solidFill>
                <a:cs typeface="Arial" panose="020B0604020202020204" pitchFamily="34" charset="0"/>
              </a:rPr>
              <a:t>		SELECT Kitap_No FROM odunc </a:t>
            </a:r>
          </a:p>
          <a:p>
            <a:pPr eaLnBrk="0" fontAlgn="base" hangingPunct="0">
              <a:spcBef>
                <a:spcPct val="0"/>
              </a:spcBef>
              <a:spcAft>
                <a:spcPct val="0"/>
              </a:spcAft>
              <a:tabLst>
                <a:tab pos="357188" algn="l"/>
                <a:tab pos="714375" algn="l"/>
              </a:tabLst>
            </a:pPr>
            <a:r>
              <a:rPr lang="tr-TR" sz="2400" smtClean="0">
                <a:solidFill>
                  <a:srgbClr val="0070C0"/>
                </a:solidFill>
                <a:cs typeface="Arial" panose="020B0604020202020204" pitchFamily="34" charset="0"/>
              </a:rPr>
              <a:t>		WHERE YEAR(Verme_Tarihi) = 2009 AND </a:t>
            </a:r>
            <a:r>
              <a:rPr lang="tr-TR" sz="2400">
                <a:solidFill>
                  <a:srgbClr val="0070C0"/>
                </a:solidFill>
                <a:cs typeface="Arial" panose="020B0604020202020204" pitchFamily="34" charset="0"/>
              </a:rPr>
              <a:t>Kitap_No IN (</a:t>
            </a:r>
          </a:p>
          <a:p>
            <a:pPr eaLnBrk="0" fontAlgn="base" hangingPunct="0">
              <a:spcBef>
                <a:spcPct val="0"/>
              </a:spcBef>
              <a:spcAft>
                <a:spcPct val="0"/>
              </a:spcAft>
              <a:tabLst>
                <a:tab pos="357188" algn="l"/>
                <a:tab pos="714375" algn="l"/>
                <a:tab pos="1071563" algn="l"/>
              </a:tabLst>
            </a:pPr>
            <a:r>
              <a:rPr lang="tr-TR" sz="2400" smtClean="0">
                <a:solidFill>
                  <a:srgbClr val="0070C0"/>
                </a:solidFill>
                <a:cs typeface="Arial" panose="020B0604020202020204" pitchFamily="34" charset="0"/>
              </a:rPr>
              <a:t>			SELECT </a:t>
            </a:r>
            <a:r>
              <a:rPr lang="tr-TR" sz="2400">
                <a:solidFill>
                  <a:srgbClr val="0070C0"/>
                </a:solidFill>
                <a:cs typeface="Arial" panose="020B0604020202020204" pitchFamily="34" charset="0"/>
              </a:rPr>
              <a:t>Kitap_No FROM </a:t>
            </a:r>
            <a:r>
              <a:rPr lang="tr-TR" sz="2400" smtClean="0">
                <a:solidFill>
                  <a:srgbClr val="0070C0"/>
                </a:solidFill>
                <a:cs typeface="Arial" panose="020B0604020202020204" pitchFamily="34" charset="0"/>
              </a:rPr>
              <a:t>kitap_turu WHERE </a:t>
            </a:r>
            <a:r>
              <a:rPr lang="tr-TR" sz="2400">
                <a:solidFill>
                  <a:srgbClr val="0070C0"/>
                </a:solidFill>
                <a:cs typeface="Arial" panose="020B0604020202020204" pitchFamily="34" charset="0"/>
              </a:rPr>
              <a:t>Tur_No IN (</a:t>
            </a:r>
          </a:p>
          <a:p>
            <a:pPr eaLnBrk="0" fontAlgn="base" hangingPunct="0">
              <a:spcBef>
                <a:spcPct val="0"/>
              </a:spcBef>
              <a:spcAft>
                <a:spcPct val="0"/>
              </a:spcAft>
              <a:tabLst>
                <a:tab pos="357188" algn="l"/>
                <a:tab pos="714375" algn="l"/>
                <a:tab pos="1071563" algn="l"/>
                <a:tab pos="1428750" algn="l"/>
              </a:tabLst>
            </a:pPr>
            <a:r>
              <a:rPr lang="tr-TR" sz="2400">
                <a:solidFill>
                  <a:srgbClr val="0070C0"/>
                </a:solidFill>
                <a:cs typeface="Arial" panose="020B0604020202020204" pitchFamily="34" charset="0"/>
              </a:rPr>
              <a:t>	</a:t>
            </a:r>
            <a:r>
              <a:rPr lang="tr-TR" sz="2400" smtClean="0">
                <a:solidFill>
                  <a:srgbClr val="0070C0"/>
                </a:solidFill>
                <a:cs typeface="Arial" panose="020B0604020202020204" pitchFamily="34" charset="0"/>
              </a:rPr>
              <a:t>			SELECT </a:t>
            </a:r>
            <a:r>
              <a:rPr lang="tr-TR" sz="2400">
                <a:solidFill>
                  <a:srgbClr val="0070C0"/>
                </a:solidFill>
                <a:cs typeface="Arial" panose="020B0604020202020204" pitchFamily="34" charset="0"/>
              </a:rPr>
              <a:t>Tur_No FROM </a:t>
            </a:r>
            <a:r>
              <a:rPr lang="tr-TR" sz="2400" smtClean="0">
                <a:solidFill>
                  <a:srgbClr val="0070C0"/>
                </a:solidFill>
                <a:cs typeface="Arial" panose="020B0604020202020204" pitchFamily="34" charset="0"/>
              </a:rPr>
              <a:t>tur	WHERE </a:t>
            </a:r>
            <a:r>
              <a:rPr lang="tr-TR" sz="2400">
                <a:solidFill>
                  <a:srgbClr val="0070C0"/>
                </a:solidFill>
                <a:cs typeface="Arial" panose="020B0604020202020204" pitchFamily="34" charset="0"/>
              </a:rPr>
              <a:t>Aciklama = </a:t>
            </a:r>
            <a:r>
              <a:rPr lang="tr-TR" sz="2400" smtClean="0">
                <a:solidFill>
                  <a:srgbClr val="0070C0"/>
                </a:solidFill>
                <a:cs typeface="Arial" panose="020B0604020202020204" pitchFamily="34" charset="0"/>
              </a:rPr>
              <a:t>'gerilim'))))</a:t>
            </a:r>
            <a:endParaRPr lang="tr-TR" sz="2400">
              <a:solidFill>
                <a:srgbClr val="0070C0"/>
              </a:solidFill>
              <a:cs typeface="Arial" panose="020B0604020202020204" pitchFamily="34" charset="0"/>
            </a:endParaRPr>
          </a:p>
        </p:txBody>
      </p:sp>
      <p:pic>
        <p:nvPicPr>
          <p:cNvPr id="7" name="Resim 6"/>
          <p:cNvPicPr/>
          <p:nvPr/>
        </p:nvPicPr>
        <p:blipFill>
          <a:blip r:embed="rId2" cstate="print"/>
          <a:srcRect/>
          <a:stretch>
            <a:fillRect/>
          </a:stretch>
        </p:blipFill>
        <p:spPr bwMode="auto">
          <a:xfrm>
            <a:off x="420345" y="1129252"/>
            <a:ext cx="8345238" cy="2357766"/>
          </a:xfrm>
          <a:prstGeom prst="rect">
            <a:avLst/>
          </a:prstGeom>
          <a:noFill/>
          <a:ln w="9525">
            <a:noFill/>
            <a:miter lim="800000"/>
            <a:headEnd/>
            <a:tailEnd/>
          </a:ln>
        </p:spPr>
      </p:pic>
      <p:sp>
        <p:nvSpPr>
          <p:cNvPr id="8" name="1 Başlık"/>
          <p:cNvSpPr txBox="1">
            <a:spLocks/>
          </p:cNvSpPr>
          <p:nvPr/>
        </p:nvSpPr>
        <p:spPr bwMode="auto">
          <a:xfrm>
            <a:off x="457200" y="188640"/>
            <a:ext cx="8229600" cy="79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tr-TR" smtClean="0">
                <a:solidFill>
                  <a:prstClr val="black"/>
                </a:solidFill>
              </a:rPr>
              <a:t>Örnek Sorgu 3</a:t>
            </a:r>
          </a:p>
        </p:txBody>
      </p:sp>
    </p:spTree>
    <p:extLst>
      <p:ext uri="{BB962C8B-B14F-4D97-AF65-F5344CB8AC3E}">
        <p14:creationId xmlns:p14="http://schemas.microsoft.com/office/powerpoint/2010/main" val="18368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20345" y="3606079"/>
            <a:ext cx="8345237" cy="461665"/>
          </a:xfrm>
          <a:prstGeom prst="rect">
            <a:avLst/>
          </a:prstGeom>
        </p:spPr>
        <p:txBody>
          <a:bodyPr wrap="square">
            <a:spAutoFit/>
          </a:bodyPr>
          <a:lstStyle/>
          <a:p>
            <a:pPr marL="0" lvl="1"/>
            <a:r>
              <a:rPr lang="tr-TR" sz="2400">
                <a:solidFill>
                  <a:prstClr val="black"/>
                </a:solidFill>
                <a:cs typeface="Arial" panose="020B0604020202020204" pitchFamily="34" charset="0"/>
              </a:rPr>
              <a:t>En çok ödünç kitap alan üyenin tüm bilgilerini </a:t>
            </a:r>
            <a:r>
              <a:rPr lang="tr-TR" sz="2400" smtClean="0">
                <a:solidFill>
                  <a:prstClr val="black"/>
                </a:solidFill>
                <a:cs typeface="Arial" panose="020B0604020202020204" pitchFamily="34" charset="0"/>
              </a:rPr>
              <a:t>gösterin:</a:t>
            </a:r>
            <a:endParaRPr lang="tr-TR" sz="2400">
              <a:solidFill>
                <a:prstClr val="black"/>
              </a:solidFill>
              <a:cs typeface="Arial" panose="020B0604020202020204" pitchFamily="34" charset="0"/>
            </a:endParaRPr>
          </a:p>
        </p:txBody>
      </p:sp>
      <p:pic>
        <p:nvPicPr>
          <p:cNvPr id="7" name="Resim 6"/>
          <p:cNvPicPr/>
          <p:nvPr/>
        </p:nvPicPr>
        <p:blipFill>
          <a:blip r:embed="rId2" cstate="print"/>
          <a:srcRect/>
          <a:stretch>
            <a:fillRect/>
          </a:stretch>
        </p:blipFill>
        <p:spPr bwMode="auto">
          <a:xfrm>
            <a:off x="420345" y="1129252"/>
            <a:ext cx="8345238" cy="2357766"/>
          </a:xfrm>
          <a:prstGeom prst="rect">
            <a:avLst/>
          </a:prstGeom>
          <a:noFill/>
          <a:ln w="9525">
            <a:noFill/>
            <a:miter lim="800000"/>
            <a:headEnd/>
            <a:tailEnd/>
          </a:ln>
        </p:spPr>
      </p:pic>
      <p:sp>
        <p:nvSpPr>
          <p:cNvPr id="8" name="1 Başlık"/>
          <p:cNvSpPr txBox="1">
            <a:spLocks/>
          </p:cNvSpPr>
          <p:nvPr/>
        </p:nvSpPr>
        <p:spPr bwMode="auto">
          <a:xfrm>
            <a:off x="457200" y="188640"/>
            <a:ext cx="8229600" cy="79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tr-TR" smtClean="0">
                <a:solidFill>
                  <a:prstClr val="black"/>
                </a:solidFill>
              </a:rPr>
              <a:t>Örnek Sorgu 4</a:t>
            </a:r>
          </a:p>
        </p:txBody>
      </p:sp>
      <p:sp>
        <p:nvSpPr>
          <p:cNvPr id="4" name="Dikdörtgen 3"/>
          <p:cNvSpPr/>
          <p:nvPr/>
        </p:nvSpPr>
        <p:spPr>
          <a:xfrm>
            <a:off x="420344" y="4067744"/>
            <a:ext cx="8345237" cy="2246769"/>
          </a:xfrm>
          <a:prstGeom prst="rect">
            <a:avLst/>
          </a:prstGeom>
        </p:spPr>
        <p:txBody>
          <a:bodyPr wrap="square">
            <a:spAutoFit/>
          </a:bodyPr>
          <a:lstStyle/>
          <a:p>
            <a:pPr eaLnBrk="0" fontAlgn="base" hangingPunct="0">
              <a:spcBef>
                <a:spcPts val="600"/>
              </a:spcBef>
              <a:spcAft>
                <a:spcPct val="0"/>
              </a:spcAft>
            </a:pPr>
            <a:r>
              <a:rPr lang="en-US" sz="2400">
                <a:solidFill>
                  <a:srgbClr val="0070C0"/>
                </a:solidFill>
                <a:cs typeface="Arial" panose="020B0604020202020204" pitchFamily="34" charset="0"/>
              </a:rPr>
              <a:t>SELECT Adi, Soyadi FROM uye</a:t>
            </a:r>
          </a:p>
          <a:p>
            <a:pPr eaLnBrk="0" fontAlgn="base" hangingPunct="0">
              <a:spcBef>
                <a:spcPts val="600"/>
              </a:spcBef>
              <a:spcAft>
                <a:spcPct val="0"/>
              </a:spcAft>
            </a:pPr>
            <a:r>
              <a:rPr lang="en-US" sz="2400">
                <a:solidFill>
                  <a:srgbClr val="0070C0"/>
                </a:solidFill>
                <a:cs typeface="Arial" panose="020B0604020202020204" pitchFamily="34" charset="0"/>
              </a:rPr>
              <a:t>WHERE Uye_No IN (</a:t>
            </a:r>
          </a:p>
          <a:p>
            <a:pPr marL="357188" lvl="1" eaLnBrk="0" fontAlgn="base" hangingPunct="0">
              <a:spcBef>
                <a:spcPts val="600"/>
              </a:spcBef>
              <a:spcAft>
                <a:spcPct val="0"/>
              </a:spcAft>
            </a:pPr>
            <a:r>
              <a:rPr lang="en-US" sz="2400">
                <a:solidFill>
                  <a:srgbClr val="0070C0"/>
                </a:solidFill>
                <a:cs typeface="Arial" panose="020B0604020202020204" pitchFamily="34" charset="0"/>
              </a:rPr>
              <a:t>SELECT TOP 1 </a:t>
            </a:r>
            <a:r>
              <a:rPr lang="en-US" sz="2400" smtClean="0">
                <a:solidFill>
                  <a:srgbClr val="0070C0"/>
                </a:solidFill>
                <a:cs typeface="Arial" panose="020B0604020202020204" pitchFamily="34" charset="0"/>
              </a:rPr>
              <a:t>Uye_No</a:t>
            </a:r>
            <a:r>
              <a:rPr lang="tr-TR" sz="2400" smtClean="0">
                <a:solidFill>
                  <a:srgbClr val="0070C0"/>
                </a:solidFill>
                <a:cs typeface="Arial" panose="020B0604020202020204" pitchFamily="34" charset="0"/>
              </a:rPr>
              <a:t> </a:t>
            </a:r>
            <a:r>
              <a:rPr lang="en-US" sz="2400" smtClean="0">
                <a:solidFill>
                  <a:srgbClr val="0070C0"/>
                </a:solidFill>
                <a:cs typeface="Arial" panose="020B0604020202020204" pitchFamily="34" charset="0"/>
              </a:rPr>
              <a:t>FROM </a:t>
            </a:r>
            <a:r>
              <a:rPr lang="en-US" sz="2400">
                <a:solidFill>
                  <a:srgbClr val="0070C0"/>
                </a:solidFill>
                <a:cs typeface="Arial" panose="020B0604020202020204" pitchFamily="34" charset="0"/>
              </a:rPr>
              <a:t>odunc</a:t>
            </a:r>
          </a:p>
          <a:p>
            <a:pPr marL="357188" lvl="1" eaLnBrk="0" fontAlgn="base" hangingPunct="0">
              <a:spcBef>
                <a:spcPts val="600"/>
              </a:spcBef>
              <a:spcAft>
                <a:spcPct val="0"/>
              </a:spcAft>
            </a:pPr>
            <a:r>
              <a:rPr lang="en-US" sz="2400">
                <a:solidFill>
                  <a:srgbClr val="0070C0"/>
                </a:solidFill>
                <a:cs typeface="Arial" panose="020B0604020202020204" pitchFamily="34" charset="0"/>
              </a:rPr>
              <a:t>GROUP BY (Uye_No)</a:t>
            </a:r>
          </a:p>
          <a:p>
            <a:pPr marL="357188" lvl="1" eaLnBrk="0" fontAlgn="base" hangingPunct="0">
              <a:spcBef>
                <a:spcPts val="600"/>
              </a:spcBef>
              <a:spcAft>
                <a:spcPct val="0"/>
              </a:spcAft>
            </a:pPr>
            <a:r>
              <a:rPr lang="en-US" sz="2400">
                <a:solidFill>
                  <a:srgbClr val="0070C0"/>
                </a:solidFill>
                <a:cs typeface="Arial" panose="020B0604020202020204" pitchFamily="34" charset="0"/>
              </a:rPr>
              <a:t>ORDER BY Count(*) DESC)</a:t>
            </a:r>
          </a:p>
        </p:txBody>
      </p:sp>
    </p:spTree>
    <p:extLst>
      <p:ext uri="{BB962C8B-B14F-4D97-AF65-F5344CB8AC3E}">
        <p14:creationId xmlns:p14="http://schemas.microsoft.com/office/powerpoint/2010/main" val="242999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dirty="0" smtClean="0"/>
              <a:t>Teşekkürler.</a:t>
            </a:r>
            <a:endParaRPr lang="tr-TR" dirty="0"/>
          </a:p>
        </p:txBody>
      </p:sp>
      <p:sp>
        <p:nvSpPr>
          <p:cNvPr id="5" name="Subtitle 4"/>
          <p:cNvSpPr>
            <a:spLocks noGrp="1"/>
          </p:cNvSpPr>
          <p:nvPr>
            <p:ph type="subTitle" idx="1"/>
          </p:nvPr>
        </p:nvSpPr>
        <p:spPr/>
        <p:txBody>
          <a:bodyPr/>
          <a:lstStyle/>
          <a:p>
            <a:r>
              <a:rPr lang="tr-TR" smtClean="0"/>
              <a:t>Dersin Sonu</a:t>
            </a:r>
            <a:endParaRPr lang="tr-TR" dirty="0"/>
          </a:p>
        </p:txBody>
      </p:sp>
    </p:spTree>
    <p:extLst>
      <p:ext uri="{BB962C8B-B14F-4D97-AF65-F5344CB8AC3E}">
        <p14:creationId xmlns:p14="http://schemas.microsoft.com/office/powerpoint/2010/main" val="31693246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cevap1"/>
          <p:cNvPicPr/>
          <p:nvPr/>
        </p:nvPicPr>
        <p:blipFill>
          <a:blip r:embed="rId2" cstate="print"/>
          <a:srcRect/>
          <a:stretch>
            <a:fillRect/>
          </a:stretch>
        </p:blipFill>
        <p:spPr bwMode="auto">
          <a:xfrm>
            <a:off x="813920" y="200958"/>
            <a:ext cx="7558088" cy="3386138"/>
          </a:xfrm>
          <a:prstGeom prst="rect">
            <a:avLst/>
          </a:prstGeom>
          <a:noFill/>
          <a:ln w="9525">
            <a:noFill/>
            <a:miter lim="800000"/>
            <a:headEnd/>
            <a:tailEnd/>
          </a:ln>
        </p:spPr>
      </p:pic>
      <p:sp>
        <p:nvSpPr>
          <p:cNvPr id="5" name="Dikdörtgen 4"/>
          <p:cNvSpPr/>
          <p:nvPr/>
        </p:nvSpPr>
        <p:spPr>
          <a:xfrm>
            <a:off x="813920" y="3887158"/>
            <a:ext cx="7558088" cy="461665"/>
          </a:xfrm>
          <a:prstGeom prst="rect">
            <a:avLst/>
          </a:prstGeom>
        </p:spPr>
        <p:txBody>
          <a:bodyPr wrap="square">
            <a:spAutoFit/>
          </a:bodyPr>
          <a:lstStyle/>
          <a:p>
            <a:pPr marL="0" lvl="1"/>
            <a:r>
              <a:rPr lang="tr-TR" sz="2400">
                <a:solidFill>
                  <a:prstClr val="black"/>
                </a:solidFill>
              </a:rPr>
              <a:t>Bugün doğumgünü olan kişilerin adını ve soyadını </a:t>
            </a:r>
            <a:r>
              <a:rPr lang="tr-TR" sz="2400" smtClean="0">
                <a:solidFill>
                  <a:prstClr val="black"/>
                </a:solidFill>
              </a:rPr>
              <a:t>göster:</a:t>
            </a:r>
            <a:endParaRPr lang="tr-TR" sz="2400">
              <a:solidFill>
                <a:prstClr val="black"/>
              </a:solidFill>
            </a:endParaRPr>
          </a:p>
        </p:txBody>
      </p:sp>
      <p:sp>
        <p:nvSpPr>
          <p:cNvPr id="6" name="Dikdörtgen 5"/>
          <p:cNvSpPr/>
          <p:nvPr/>
        </p:nvSpPr>
        <p:spPr>
          <a:xfrm>
            <a:off x="813920" y="4348823"/>
            <a:ext cx="7558088" cy="1723549"/>
          </a:xfrm>
          <a:prstGeom prst="rect">
            <a:avLst/>
          </a:prstGeom>
        </p:spPr>
        <p:txBody>
          <a:bodyPr wrap="square">
            <a:spAutoFit/>
          </a:bodyPr>
          <a:lstStyle/>
          <a:p>
            <a:pPr>
              <a:spcBef>
                <a:spcPts val="600"/>
              </a:spcBef>
            </a:pPr>
            <a:r>
              <a:rPr lang="en-US" sz="2400" smtClean="0">
                <a:solidFill>
                  <a:srgbClr val="0070C0"/>
                </a:solidFill>
                <a:ea typeface="Times New Roman" panose="02020603050405020304" pitchFamily="18" charset="0"/>
              </a:rPr>
              <a:t>SELECT </a:t>
            </a:r>
            <a:r>
              <a:rPr lang="en-US" sz="2400">
                <a:solidFill>
                  <a:srgbClr val="0070C0"/>
                </a:solidFill>
                <a:ea typeface="Times New Roman" panose="02020603050405020304" pitchFamily="18" charset="0"/>
              </a:rPr>
              <a:t>KişiAdı, KişiSoyadı</a:t>
            </a:r>
          </a:p>
          <a:p>
            <a:pPr>
              <a:spcBef>
                <a:spcPts val="600"/>
              </a:spcBef>
            </a:pPr>
            <a:r>
              <a:rPr lang="en-US" sz="2400">
                <a:solidFill>
                  <a:srgbClr val="0070C0"/>
                </a:solidFill>
                <a:ea typeface="Times New Roman" panose="02020603050405020304" pitchFamily="18" charset="0"/>
              </a:rPr>
              <a:t>FROM Kişiler</a:t>
            </a:r>
          </a:p>
          <a:p>
            <a:pPr>
              <a:spcBef>
                <a:spcPts val="600"/>
              </a:spcBef>
              <a:tabLst>
                <a:tab pos="363538" algn="l"/>
              </a:tabLst>
            </a:pPr>
            <a:r>
              <a:rPr lang="en-US" sz="2400">
                <a:solidFill>
                  <a:srgbClr val="0070C0"/>
                </a:solidFill>
                <a:ea typeface="Times New Roman" panose="02020603050405020304" pitchFamily="18" charset="0"/>
              </a:rPr>
              <a:t>WHERE Day(DoğumTarihi) = Day(NOW()) </a:t>
            </a:r>
            <a:r>
              <a:rPr lang="tr-TR" sz="2400" smtClean="0">
                <a:solidFill>
                  <a:srgbClr val="0070C0"/>
                </a:solidFill>
                <a:ea typeface="Times New Roman" panose="02020603050405020304" pitchFamily="18" charset="0"/>
              </a:rPr>
              <a:t>			</a:t>
            </a:r>
            <a:r>
              <a:rPr lang="en-US" sz="2400" smtClean="0">
                <a:solidFill>
                  <a:srgbClr val="0070C0"/>
                </a:solidFill>
                <a:ea typeface="Times New Roman" panose="02020603050405020304" pitchFamily="18" charset="0"/>
              </a:rPr>
              <a:t>AND </a:t>
            </a:r>
            <a:r>
              <a:rPr lang="en-US" sz="2400">
                <a:solidFill>
                  <a:srgbClr val="0070C0"/>
                </a:solidFill>
                <a:ea typeface="Times New Roman" panose="02020603050405020304" pitchFamily="18" charset="0"/>
              </a:rPr>
              <a:t>Month(DoğumTarihi) = Month(NOW());</a:t>
            </a:r>
          </a:p>
        </p:txBody>
      </p:sp>
    </p:spTree>
    <p:extLst>
      <p:ext uri="{BB962C8B-B14F-4D97-AF65-F5344CB8AC3E}">
        <p14:creationId xmlns:p14="http://schemas.microsoft.com/office/powerpoint/2010/main" val="207204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cevap1"/>
          <p:cNvPicPr/>
          <p:nvPr/>
        </p:nvPicPr>
        <p:blipFill>
          <a:blip r:embed="rId2" cstate="print"/>
          <a:srcRect/>
          <a:stretch>
            <a:fillRect/>
          </a:stretch>
        </p:blipFill>
        <p:spPr bwMode="auto">
          <a:xfrm>
            <a:off x="813920" y="200958"/>
            <a:ext cx="7558088" cy="3386138"/>
          </a:xfrm>
          <a:prstGeom prst="rect">
            <a:avLst/>
          </a:prstGeom>
          <a:noFill/>
          <a:ln w="9525">
            <a:noFill/>
            <a:miter lim="800000"/>
            <a:headEnd/>
            <a:tailEnd/>
          </a:ln>
        </p:spPr>
      </p:pic>
      <p:sp>
        <p:nvSpPr>
          <p:cNvPr id="5" name="Dikdörtgen 4"/>
          <p:cNvSpPr/>
          <p:nvPr/>
        </p:nvSpPr>
        <p:spPr>
          <a:xfrm>
            <a:off x="813920" y="3887158"/>
            <a:ext cx="7558088" cy="461665"/>
          </a:xfrm>
          <a:prstGeom prst="rect">
            <a:avLst/>
          </a:prstGeom>
        </p:spPr>
        <p:txBody>
          <a:bodyPr wrap="square">
            <a:spAutoFit/>
          </a:bodyPr>
          <a:lstStyle/>
          <a:p>
            <a:pPr marL="0" lvl="1">
              <a:spcAft>
                <a:spcPts val="600"/>
              </a:spcAft>
              <a:tabLst>
                <a:tab pos="906780" algn="l"/>
              </a:tabLst>
            </a:pPr>
            <a:r>
              <a:rPr lang="tr-TR" sz="2400" smtClean="0">
                <a:solidFill>
                  <a:prstClr val="black"/>
                </a:solidFill>
                <a:ea typeface="Times New Roman" panose="02020603050405020304" pitchFamily="18" charset="0"/>
              </a:rPr>
              <a:t>2008 </a:t>
            </a:r>
            <a:r>
              <a:rPr lang="tr-TR" sz="2400">
                <a:solidFill>
                  <a:prstClr val="black"/>
                </a:solidFill>
                <a:ea typeface="Times New Roman" panose="02020603050405020304" pitchFamily="18" charset="0"/>
              </a:rPr>
              <a:t>yılında vizyona giren </a:t>
            </a:r>
            <a:r>
              <a:rPr lang="tr-TR" sz="2400" smtClean="0">
                <a:solidFill>
                  <a:prstClr val="black"/>
                </a:solidFill>
                <a:ea typeface="Times New Roman" panose="02020603050405020304" pitchFamily="18" charset="0"/>
              </a:rPr>
              <a:t>aksiyon </a:t>
            </a:r>
            <a:r>
              <a:rPr lang="tr-TR" sz="2400">
                <a:solidFill>
                  <a:prstClr val="black"/>
                </a:solidFill>
                <a:ea typeface="Times New Roman" panose="02020603050405020304" pitchFamily="18" charset="0"/>
              </a:rPr>
              <a:t>türündeki filmleri </a:t>
            </a:r>
            <a:r>
              <a:rPr lang="tr-TR" sz="2400" smtClean="0">
                <a:solidFill>
                  <a:prstClr val="black"/>
                </a:solidFill>
                <a:ea typeface="Times New Roman" panose="02020603050405020304" pitchFamily="18" charset="0"/>
              </a:rPr>
              <a:t>göster:</a:t>
            </a:r>
            <a:endParaRPr lang="tr-TR" sz="2400">
              <a:solidFill>
                <a:prstClr val="black"/>
              </a:solidFill>
              <a:ea typeface="Times New Roman" panose="02020603050405020304" pitchFamily="18" charset="0"/>
            </a:endParaRPr>
          </a:p>
        </p:txBody>
      </p:sp>
      <p:sp>
        <p:nvSpPr>
          <p:cNvPr id="6" name="Dikdörtgen 5"/>
          <p:cNvSpPr/>
          <p:nvPr/>
        </p:nvSpPr>
        <p:spPr>
          <a:xfrm>
            <a:off x="813920" y="4348823"/>
            <a:ext cx="7558088" cy="1723549"/>
          </a:xfrm>
          <a:prstGeom prst="rect">
            <a:avLst/>
          </a:prstGeom>
        </p:spPr>
        <p:txBody>
          <a:bodyPr wrap="square">
            <a:spAutoFit/>
          </a:bodyPr>
          <a:lstStyle/>
          <a:p>
            <a:pPr>
              <a:spcBef>
                <a:spcPts val="600"/>
              </a:spcBef>
            </a:pPr>
            <a:r>
              <a:rPr lang="tr-TR" sz="2400" smtClean="0">
                <a:solidFill>
                  <a:srgbClr val="0070C0"/>
                </a:solidFill>
                <a:ea typeface="Times New Roman" panose="02020603050405020304" pitchFamily="18" charset="0"/>
              </a:rPr>
              <a:t>SELECT </a:t>
            </a:r>
            <a:r>
              <a:rPr lang="tr-TR" sz="2400">
                <a:solidFill>
                  <a:srgbClr val="0070C0"/>
                </a:solidFill>
                <a:ea typeface="Times New Roman" panose="02020603050405020304" pitchFamily="18" charset="0"/>
              </a:rPr>
              <a:t>FilmAdı</a:t>
            </a:r>
          </a:p>
          <a:p>
            <a:pPr>
              <a:spcBef>
                <a:spcPts val="600"/>
              </a:spcBef>
            </a:pPr>
            <a:r>
              <a:rPr lang="tr-TR" sz="2400">
                <a:solidFill>
                  <a:srgbClr val="0070C0"/>
                </a:solidFill>
                <a:ea typeface="Times New Roman" panose="02020603050405020304" pitchFamily="18" charset="0"/>
              </a:rPr>
              <a:t>FROM Filmler, Türler, FilmTür</a:t>
            </a:r>
          </a:p>
          <a:p>
            <a:pPr>
              <a:spcBef>
                <a:spcPts val="600"/>
              </a:spcBef>
              <a:tabLst>
                <a:tab pos="363538" algn="l"/>
              </a:tabLst>
            </a:pPr>
            <a:r>
              <a:rPr lang="tr-TR" sz="2400">
                <a:solidFill>
                  <a:srgbClr val="0070C0"/>
                </a:solidFill>
                <a:ea typeface="Times New Roman" panose="02020603050405020304" pitchFamily="18" charset="0"/>
              </a:rPr>
              <a:t>WHERE FilmNo = Film AND TürKodu = Tür </a:t>
            </a:r>
            <a:r>
              <a:rPr lang="tr-TR" sz="2400" smtClean="0">
                <a:solidFill>
                  <a:srgbClr val="0070C0"/>
                </a:solidFill>
                <a:ea typeface="Times New Roman" panose="02020603050405020304" pitchFamily="18" charset="0"/>
              </a:rPr>
              <a:t>			AND TürAdı = ‘</a:t>
            </a:r>
            <a:r>
              <a:rPr lang="tr-TR" sz="2400">
                <a:solidFill>
                  <a:srgbClr val="0070C0"/>
                </a:solidFill>
                <a:ea typeface="Times New Roman" panose="02020603050405020304" pitchFamily="18" charset="0"/>
              </a:rPr>
              <a:t>Aksiyon’ AND </a:t>
            </a:r>
            <a:r>
              <a:rPr lang="tr-TR" sz="2400" smtClean="0">
                <a:solidFill>
                  <a:srgbClr val="0070C0"/>
                </a:solidFill>
                <a:ea typeface="Times New Roman" panose="02020603050405020304" pitchFamily="18" charset="0"/>
              </a:rPr>
              <a:t>Year(VizyonTarihi) </a:t>
            </a:r>
            <a:r>
              <a:rPr lang="tr-TR" sz="2400">
                <a:solidFill>
                  <a:srgbClr val="0070C0"/>
                </a:solidFill>
                <a:ea typeface="Times New Roman" panose="02020603050405020304" pitchFamily="18" charset="0"/>
              </a:rPr>
              <a:t>= 2008;</a:t>
            </a:r>
          </a:p>
        </p:txBody>
      </p:sp>
    </p:spTree>
    <p:extLst>
      <p:ext uri="{BB962C8B-B14F-4D97-AF65-F5344CB8AC3E}">
        <p14:creationId xmlns:p14="http://schemas.microsoft.com/office/powerpoint/2010/main" val="380126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cevap1"/>
          <p:cNvPicPr/>
          <p:nvPr/>
        </p:nvPicPr>
        <p:blipFill>
          <a:blip r:embed="rId2" cstate="print"/>
          <a:srcRect/>
          <a:stretch>
            <a:fillRect/>
          </a:stretch>
        </p:blipFill>
        <p:spPr bwMode="auto">
          <a:xfrm>
            <a:off x="813920" y="200958"/>
            <a:ext cx="7558088" cy="3386138"/>
          </a:xfrm>
          <a:prstGeom prst="rect">
            <a:avLst/>
          </a:prstGeom>
          <a:noFill/>
          <a:ln w="9525">
            <a:noFill/>
            <a:miter lim="800000"/>
            <a:headEnd/>
            <a:tailEnd/>
          </a:ln>
        </p:spPr>
      </p:pic>
      <p:sp>
        <p:nvSpPr>
          <p:cNvPr id="5" name="Dikdörtgen 4"/>
          <p:cNvSpPr/>
          <p:nvPr/>
        </p:nvSpPr>
        <p:spPr>
          <a:xfrm>
            <a:off x="813920" y="3887158"/>
            <a:ext cx="7558088" cy="830997"/>
          </a:xfrm>
          <a:prstGeom prst="rect">
            <a:avLst/>
          </a:prstGeom>
        </p:spPr>
        <p:txBody>
          <a:bodyPr wrap="square">
            <a:spAutoFit/>
          </a:bodyPr>
          <a:lstStyle/>
          <a:p>
            <a:pPr marL="0" lvl="1">
              <a:spcAft>
                <a:spcPts val="600"/>
              </a:spcAft>
              <a:tabLst>
                <a:tab pos="906780" algn="l"/>
              </a:tabLst>
            </a:pPr>
            <a:r>
              <a:rPr lang="tr-TR" sz="2400">
                <a:solidFill>
                  <a:prstClr val="black"/>
                </a:solidFill>
                <a:ea typeface="Times New Roman" panose="02020603050405020304" pitchFamily="18" charset="0"/>
              </a:rPr>
              <a:t>‘Pulp Fiction’ isimli filmde görev alan tüm kişilerin adı, soyadı ve görev isimlerini </a:t>
            </a:r>
            <a:r>
              <a:rPr lang="tr-TR" sz="2400" smtClean="0">
                <a:solidFill>
                  <a:prstClr val="black"/>
                </a:solidFill>
                <a:ea typeface="Times New Roman" panose="02020603050405020304" pitchFamily="18" charset="0"/>
              </a:rPr>
              <a:t>göster:</a:t>
            </a:r>
            <a:endParaRPr lang="tr-TR" sz="2400">
              <a:solidFill>
                <a:prstClr val="black"/>
              </a:solidFill>
              <a:ea typeface="Times New Roman" panose="02020603050405020304" pitchFamily="18" charset="0"/>
            </a:endParaRPr>
          </a:p>
        </p:txBody>
      </p:sp>
      <p:sp>
        <p:nvSpPr>
          <p:cNvPr id="6" name="Dikdörtgen 5"/>
          <p:cNvSpPr/>
          <p:nvPr/>
        </p:nvSpPr>
        <p:spPr>
          <a:xfrm>
            <a:off x="813920" y="4718155"/>
            <a:ext cx="7558088" cy="1723549"/>
          </a:xfrm>
          <a:prstGeom prst="rect">
            <a:avLst/>
          </a:prstGeom>
        </p:spPr>
        <p:txBody>
          <a:bodyPr wrap="square">
            <a:spAutoFit/>
          </a:bodyPr>
          <a:lstStyle/>
          <a:p>
            <a:pPr>
              <a:spcBef>
                <a:spcPts val="600"/>
              </a:spcBef>
            </a:pPr>
            <a:r>
              <a:rPr lang="tr-TR" sz="2400">
                <a:solidFill>
                  <a:srgbClr val="0070C0"/>
                </a:solidFill>
                <a:ea typeface="Times New Roman" panose="02020603050405020304" pitchFamily="18" charset="0"/>
              </a:rPr>
              <a:t>SELECT KişiAdı, KişiSoyadı, </a:t>
            </a:r>
            <a:r>
              <a:rPr lang="tr-TR" sz="2400" smtClean="0">
                <a:solidFill>
                  <a:srgbClr val="0070C0"/>
                </a:solidFill>
                <a:ea typeface="Times New Roman" panose="02020603050405020304" pitchFamily="18" charset="0"/>
              </a:rPr>
              <a:t>GörevAdı</a:t>
            </a:r>
          </a:p>
          <a:p>
            <a:pPr>
              <a:spcBef>
                <a:spcPts val="600"/>
              </a:spcBef>
            </a:pPr>
            <a:r>
              <a:rPr lang="tr-TR" sz="2400" smtClean="0">
                <a:solidFill>
                  <a:srgbClr val="0070C0"/>
                </a:solidFill>
                <a:ea typeface="Times New Roman" panose="02020603050405020304" pitchFamily="18" charset="0"/>
              </a:rPr>
              <a:t>FROM </a:t>
            </a:r>
            <a:r>
              <a:rPr lang="tr-TR" sz="2400">
                <a:solidFill>
                  <a:srgbClr val="0070C0"/>
                </a:solidFill>
                <a:ea typeface="Times New Roman" panose="02020603050405020304" pitchFamily="18" charset="0"/>
              </a:rPr>
              <a:t>Kişiler, Görevler, Filmler, </a:t>
            </a:r>
            <a:r>
              <a:rPr lang="tr-TR" sz="2400" smtClean="0">
                <a:solidFill>
                  <a:srgbClr val="0070C0"/>
                </a:solidFill>
                <a:ea typeface="Times New Roman" panose="02020603050405020304" pitchFamily="18" charset="0"/>
              </a:rPr>
              <a:t>KFG</a:t>
            </a:r>
          </a:p>
          <a:p>
            <a:pPr>
              <a:spcBef>
                <a:spcPts val="600"/>
              </a:spcBef>
            </a:pPr>
            <a:r>
              <a:rPr lang="tr-TR" sz="2400" smtClean="0">
                <a:solidFill>
                  <a:srgbClr val="0070C0"/>
                </a:solidFill>
                <a:ea typeface="Times New Roman" panose="02020603050405020304" pitchFamily="18" charset="0"/>
              </a:rPr>
              <a:t>WHERE </a:t>
            </a:r>
            <a:r>
              <a:rPr lang="tr-TR" sz="2400">
                <a:solidFill>
                  <a:srgbClr val="0070C0"/>
                </a:solidFill>
                <a:ea typeface="Times New Roman" panose="02020603050405020304" pitchFamily="18" charset="0"/>
              </a:rPr>
              <a:t>KişiNo = Kişi AND GörevKodu = Görev </a:t>
            </a:r>
            <a:endParaRPr lang="tr-TR" sz="2400" smtClean="0">
              <a:solidFill>
                <a:srgbClr val="0070C0"/>
              </a:solidFill>
              <a:ea typeface="Times New Roman" panose="02020603050405020304" pitchFamily="18" charset="0"/>
            </a:endParaRPr>
          </a:p>
          <a:p>
            <a:pPr>
              <a:tabLst>
                <a:tab pos="342900" algn="l"/>
              </a:tabLst>
            </a:pPr>
            <a:r>
              <a:rPr lang="tr-TR" sz="2400" smtClean="0">
                <a:solidFill>
                  <a:srgbClr val="0070C0"/>
                </a:solidFill>
                <a:ea typeface="Times New Roman" panose="02020603050405020304" pitchFamily="18" charset="0"/>
              </a:rPr>
              <a:t>	AND </a:t>
            </a:r>
            <a:r>
              <a:rPr lang="tr-TR" sz="2400">
                <a:solidFill>
                  <a:srgbClr val="0070C0"/>
                </a:solidFill>
                <a:ea typeface="Times New Roman" panose="02020603050405020304" pitchFamily="18" charset="0"/>
              </a:rPr>
              <a:t>FilmNo = Film AND FilmAdı = ‘Pulp Fiction’;</a:t>
            </a:r>
          </a:p>
        </p:txBody>
      </p:sp>
    </p:spTree>
    <p:extLst>
      <p:ext uri="{BB962C8B-B14F-4D97-AF65-F5344CB8AC3E}">
        <p14:creationId xmlns:p14="http://schemas.microsoft.com/office/powerpoint/2010/main" val="193508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313395" y="3806476"/>
            <a:ext cx="8505714" cy="461665"/>
          </a:xfrm>
          <a:prstGeom prst="rect">
            <a:avLst/>
          </a:prstGeom>
        </p:spPr>
        <p:txBody>
          <a:bodyPr wrap="square">
            <a:spAutoFit/>
          </a:bodyPr>
          <a:lstStyle/>
          <a:p>
            <a:pPr marL="0" lvl="1"/>
            <a:r>
              <a:rPr lang="tr-TR" sz="2400" smtClean="0">
                <a:solidFill>
                  <a:prstClr val="black"/>
                </a:solidFill>
              </a:rPr>
              <a:t>En </a:t>
            </a:r>
            <a:r>
              <a:rPr lang="tr-TR" sz="2400">
                <a:solidFill>
                  <a:prstClr val="black"/>
                </a:solidFill>
              </a:rPr>
              <a:t>çok uçağı olan şirketin adını </a:t>
            </a:r>
            <a:r>
              <a:rPr lang="tr-TR" sz="2400" smtClean="0">
                <a:solidFill>
                  <a:prstClr val="black"/>
                </a:solidFill>
              </a:rPr>
              <a:t>göster:</a:t>
            </a:r>
            <a:endParaRPr lang="tr-TR" sz="2400">
              <a:solidFill>
                <a:prstClr val="black"/>
              </a:solidFill>
            </a:endParaRPr>
          </a:p>
        </p:txBody>
      </p:sp>
      <p:sp>
        <p:nvSpPr>
          <p:cNvPr id="6" name="Dikdörtgen 5"/>
          <p:cNvSpPr/>
          <p:nvPr/>
        </p:nvSpPr>
        <p:spPr>
          <a:xfrm>
            <a:off x="313395" y="4287268"/>
            <a:ext cx="8505714" cy="2246769"/>
          </a:xfrm>
          <a:prstGeom prst="rect">
            <a:avLst/>
          </a:prstGeom>
        </p:spPr>
        <p:txBody>
          <a:bodyPr wrap="square">
            <a:spAutoFit/>
          </a:bodyPr>
          <a:lstStyle/>
          <a:p>
            <a:pPr>
              <a:spcBef>
                <a:spcPts val="600"/>
              </a:spcBef>
            </a:pPr>
            <a:r>
              <a:rPr lang="tr-TR" sz="2400" smtClean="0">
                <a:solidFill>
                  <a:srgbClr val="0070C0"/>
                </a:solidFill>
                <a:ea typeface="Times New Roman" panose="02020603050405020304" pitchFamily="18" charset="0"/>
              </a:rPr>
              <a:t>SELECT </a:t>
            </a:r>
            <a:r>
              <a:rPr lang="tr-TR" sz="2400">
                <a:solidFill>
                  <a:srgbClr val="0070C0"/>
                </a:solidFill>
                <a:ea typeface="Times New Roman" panose="02020603050405020304" pitchFamily="18" charset="0"/>
              </a:rPr>
              <a:t>TOP 1 ŞirketAdı</a:t>
            </a:r>
          </a:p>
          <a:p>
            <a:pPr>
              <a:spcBef>
                <a:spcPts val="600"/>
              </a:spcBef>
            </a:pPr>
            <a:r>
              <a:rPr lang="tr-TR" sz="2400">
                <a:solidFill>
                  <a:srgbClr val="0070C0"/>
                </a:solidFill>
                <a:ea typeface="Times New Roman" panose="02020603050405020304" pitchFamily="18" charset="0"/>
              </a:rPr>
              <a:t>FROM Şirketler, Uçaklar</a:t>
            </a:r>
          </a:p>
          <a:p>
            <a:pPr>
              <a:spcBef>
                <a:spcPts val="600"/>
              </a:spcBef>
            </a:pPr>
            <a:r>
              <a:rPr lang="tr-TR" sz="2400">
                <a:solidFill>
                  <a:srgbClr val="0070C0"/>
                </a:solidFill>
                <a:ea typeface="Times New Roman" panose="02020603050405020304" pitchFamily="18" charset="0"/>
              </a:rPr>
              <a:t>WHERE ŞirketID = Şirketi</a:t>
            </a:r>
          </a:p>
          <a:p>
            <a:pPr>
              <a:spcBef>
                <a:spcPts val="600"/>
              </a:spcBef>
            </a:pPr>
            <a:r>
              <a:rPr lang="tr-TR" sz="2400">
                <a:solidFill>
                  <a:srgbClr val="0070C0"/>
                </a:solidFill>
                <a:ea typeface="Times New Roman" panose="02020603050405020304" pitchFamily="18" charset="0"/>
              </a:rPr>
              <a:t>GROUP BY ŞirketAdı, ŞirketID</a:t>
            </a:r>
          </a:p>
          <a:p>
            <a:pPr>
              <a:spcBef>
                <a:spcPts val="600"/>
              </a:spcBef>
            </a:pPr>
            <a:r>
              <a:rPr lang="tr-TR" sz="2400">
                <a:solidFill>
                  <a:srgbClr val="0070C0"/>
                </a:solidFill>
                <a:ea typeface="Times New Roman" panose="02020603050405020304" pitchFamily="18" charset="0"/>
              </a:rPr>
              <a:t>ORDER BY Count(*) DESC</a:t>
            </a:r>
          </a:p>
        </p:txBody>
      </p:sp>
      <p:pic>
        <p:nvPicPr>
          <p:cNvPr id="7" name="Resim 6"/>
          <p:cNvPicPr/>
          <p:nvPr/>
        </p:nvPicPr>
        <p:blipFill>
          <a:blip r:embed="rId2" cstate="print"/>
          <a:srcRect/>
          <a:stretch>
            <a:fillRect/>
          </a:stretch>
        </p:blipFill>
        <p:spPr bwMode="auto">
          <a:xfrm>
            <a:off x="313395" y="220241"/>
            <a:ext cx="8505714" cy="3368511"/>
          </a:xfrm>
          <a:prstGeom prst="rect">
            <a:avLst/>
          </a:prstGeom>
          <a:noFill/>
          <a:ln w="9525">
            <a:noFill/>
            <a:miter lim="800000"/>
            <a:headEnd/>
            <a:tailEnd/>
          </a:ln>
        </p:spPr>
      </p:pic>
    </p:spTree>
    <p:extLst>
      <p:ext uri="{BB962C8B-B14F-4D97-AF65-F5344CB8AC3E}">
        <p14:creationId xmlns:p14="http://schemas.microsoft.com/office/powerpoint/2010/main" val="172709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313395" y="3806476"/>
            <a:ext cx="8505714" cy="400110"/>
          </a:xfrm>
          <a:prstGeom prst="rect">
            <a:avLst/>
          </a:prstGeom>
        </p:spPr>
        <p:txBody>
          <a:bodyPr wrap="square">
            <a:spAutoFit/>
          </a:bodyPr>
          <a:lstStyle/>
          <a:p>
            <a:pPr marL="0" lvl="1"/>
            <a:r>
              <a:rPr lang="tr-TR" sz="2000">
                <a:solidFill>
                  <a:prstClr val="black"/>
                </a:solidFill>
              </a:rPr>
              <a:t>‘Ahmet Solmaz’ isimli yolcunun kaç defa Ankara’dan İstanbul’a uçtuğunu </a:t>
            </a:r>
            <a:r>
              <a:rPr lang="tr-TR" sz="2000" smtClean="0">
                <a:solidFill>
                  <a:prstClr val="black"/>
                </a:solidFill>
              </a:rPr>
              <a:t>göster:</a:t>
            </a:r>
            <a:endParaRPr lang="tr-TR" sz="2000">
              <a:solidFill>
                <a:prstClr val="black"/>
              </a:solidFill>
            </a:endParaRPr>
          </a:p>
        </p:txBody>
      </p:sp>
      <p:sp>
        <p:nvSpPr>
          <p:cNvPr id="6" name="Dikdörtgen 5"/>
          <p:cNvSpPr/>
          <p:nvPr/>
        </p:nvSpPr>
        <p:spPr>
          <a:xfrm>
            <a:off x="313395" y="4206586"/>
            <a:ext cx="8505714" cy="2631490"/>
          </a:xfrm>
          <a:prstGeom prst="rect">
            <a:avLst/>
          </a:prstGeom>
        </p:spPr>
        <p:txBody>
          <a:bodyPr wrap="square">
            <a:spAutoFit/>
          </a:bodyPr>
          <a:lstStyle/>
          <a:p>
            <a:pPr>
              <a:spcBef>
                <a:spcPts val="600"/>
              </a:spcBef>
            </a:pPr>
            <a:r>
              <a:rPr lang="tr-TR" sz="2000" smtClean="0">
                <a:solidFill>
                  <a:srgbClr val="0070C0"/>
                </a:solidFill>
                <a:ea typeface="Times New Roman" panose="02020603050405020304" pitchFamily="18" charset="0"/>
              </a:rPr>
              <a:t>SELECT </a:t>
            </a:r>
            <a:r>
              <a:rPr lang="tr-TR" sz="2000">
                <a:solidFill>
                  <a:srgbClr val="0070C0"/>
                </a:solidFill>
                <a:ea typeface="Times New Roman" panose="02020603050405020304" pitchFamily="18" charset="0"/>
              </a:rPr>
              <a:t>Count(*) FROM Biletler WHERE Ucus IN (</a:t>
            </a:r>
          </a:p>
          <a:p>
            <a:pPr>
              <a:spcBef>
                <a:spcPts val="600"/>
              </a:spcBef>
              <a:tabLst>
                <a:tab pos="363538" algn="l"/>
              </a:tabLst>
            </a:pPr>
            <a:r>
              <a:rPr lang="tr-TR" sz="2000">
                <a:solidFill>
                  <a:srgbClr val="0070C0"/>
                </a:solidFill>
                <a:ea typeface="Times New Roman" panose="02020603050405020304" pitchFamily="18" charset="0"/>
              </a:rPr>
              <a:t>	SELECT UcusNo FROM Ucuslar WHERE SeferNo IN (</a:t>
            </a:r>
          </a:p>
          <a:p>
            <a:pPr>
              <a:spcBef>
                <a:spcPts val="600"/>
              </a:spcBef>
              <a:tabLst>
                <a:tab pos="363538" algn="l"/>
                <a:tab pos="712788" algn="l"/>
              </a:tabLst>
            </a:pPr>
            <a:r>
              <a:rPr lang="tr-TR" sz="2000">
                <a:solidFill>
                  <a:srgbClr val="0070C0"/>
                </a:solidFill>
                <a:ea typeface="Times New Roman" panose="02020603050405020304" pitchFamily="18" charset="0"/>
              </a:rPr>
              <a:t>		SELECT SeferNo FROM Seferler </a:t>
            </a:r>
          </a:p>
          <a:p>
            <a:pPr>
              <a:spcBef>
                <a:spcPts val="600"/>
              </a:spcBef>
              <a:tabLst>
                <a:tab pos="363538" algn="l"/>
                <a:tab pos="712788" algn="l"/>
              </a:tabLst>
            </a:pPr>
            <a:r>
              <a:rPr lang="tr-TR" sz="2000">
                <a:solidFill>
                  <a:srgbClr val="0070C0"/>
                </a:solidFill>
                <a:ea typeface="Times New Roman" panose="02020603050405020304" pitchFamily="18" charset="0"/>
              </a:rPr>
              <a:t>		WHERE KalkışYeri = 'Ankara' AND VarışYeri = 'İstanbul'))</a:t>
            </a:r>
          </a:p>
          <a:p>
            <a:pPr>
              <a:spcBef>
                <a:spcPts val="600"/>
              </a:spcBef>
            </a:pPr>
            <a:r>
              <a:rPr lang="tr-TR" sz="2000">
                <a:solidFill>
                  <a:srgbClr val="0070C0"/>
                </a:solidFill>
                <a:ea typeface="Times New Roman" panose="02020603050405020304" pitchFamily="18" charset="0"/>
              </a:rPr>
              <a:t>AND Yolcu IN (</a:t>
            </a:r>
          </a:p>
          <a:p>
            <a:pPr>
              <a:spcBef>
                <a:spcPts val="600"/>
              </a:spcBef>
              <a:tabLst>
                <a:tab pos="363538" algn="l"/>
              </a:tabLst>
            </a:pPr>
            <a:r>
              <a:rPr lang="tr-TR" sz="2000">
                <a:solidFill>
                  <a:srgbClr val="0070C0"/>
                </a:solidFill>
                <a:ea typeface="Times New Roman" panose="02020603050405020304" pitchFamily="18" charset="0"/>
              </a:rPr>
              <a:t>	SELECT KimlikNo FROM Yolcular WHERE Adı = 'Ahmet' AND </a:t>
            </a:r>
            <a:r>
              <a:rPr lang="tr-TR" sz="2000" smtClean="0">
                <a:solidFill>
                  <a:srgbClr val="0070C0"/>
                </a:solidFill>
                <a:ea typeface="Times New Roman" panose="02020603050405020304" pitchFamily="18" charset="0"/>
              </a:rPr>
              <a:t>Soyadı = </a:t>
            </a:r>
            <a:r>
              <a:rPr lang="tr-TR" sz="2000">
                <a:solidFill>
                  <a:srgbClr val="0070C0"/>
                </a:solidFill>
                <a:ea typeface="Times New Roman" panose="02020603050405020304" pitchFamily="18" charset="0"/>
              </a:rPr>
              <a:t>'Solmaz</a:t>
            </a:r>
            <a:r>
              <a:rPr lang="tr-TR" sz="2000" smtClean="0">
                <a:solidFill>
                  <a:srgbClr val="0070C0"/>
                </a:solidFill>
                <a:ea typeface="Times New Roman" panose="02020603050405020304" pitchFamily="18" charset="0"/>
              </a:rPr>
              <a:t>' )</a:t>
            </a:r>
            <a:endParaRPr lang="tr-TR" sz="2000">
              <a:solidFill>
                <a:srgbClr val="0070C0"/>
              </a:solidFill>
              <a:ea typeface="Times New Roman" panose="02020603050405020304" pitchFamily="18" charset="0"/>
            </a:endParaRPr>
          </a:p>
        </p:txBody>
      </p:sp>
      <p:pic>
        <p:nvPicPr>
          <p:cNvPr id="7" name="Resim 6"/>
          <p:cNvPicPr/>
          <p:nvPr/>
        </p:nvPicPr>
        <p:blipFill>
          <a:blip r:embed="rId2" cstate="print"/>
          <a:srcRect/>
          <a:stretch>
            <a:fillRect/>
          </a:stretch>
        </p:blipFill>
        <p:spPr bwMode="auto">
          <a:xfrm>
            <a:off x="313395" y="220241"/>
            <a:ext cx="8505714" cy="3368511"/>
          </a:xfrm>
          <a:prstGeom prst="rect">
            <a:avLst/>
          </a:prstGeom>
          <a:noFill/>
          <a:ln w="9525">
            <a:noFill/>
            <a:miter lim="800000"/>
            <a:headEnd/>
            <a:tailEnd/>
          </a:ln>
        </p:spPr>
      </p:pic>
    </p:spTree>
    <p:extLst>
      <p:ext uri="{BB962C8B-B14F-4D97-AF65-F5344CB8AC3E}">
        <p14:creationId xmlns:p14="http://schemas.microsoft.com/office/powerpoint/2010/main" val="23412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313395" y="3806476"/>
            <a:ext cx="8505714" cy="707886"/>
          </a:xfrm>
          <a:prstGeom prst="rect">
            <a:avLst/>
          </a:prstGeom>
        </p:spPr>
        <p:txBody>
          <a:bodyPr wrap="square">
            <a:spAutoFit/>
          </a:bodyPr>
          <a:lstStyle/>
          <a:p>
            <a:pPr marL="0" lvl="1"/>
            <a:r>
              <a:rPr lang="tr-TR" sz="2000" smtClean="0">
                <a:solidFill>
                  <a:prstClr val="black"/>
                </a:solidFill>
              </a:rPr>
              <a:t>Bugün </a:t>
            </a:r>
            <a:r>
              <a:rPr lang="tr-TR" sz="2000">
                <a:solidFill>
                  <a:prstClr val="black"/>
                </a:solidFill>
              </a:rPr>
              <a:t>yapılan uçuşların tüm sefer bilgilerini ve her uçuşun yanında da kaç adet biletli yolcu olduğunu </a:t>
            </a:r>
            <a:r>
              <a:rPr lang="tr-TR" sz="2000" smtClean="0">
                <a:solidFill>
                  <a:prstClr val="black"/>
                </a:solidFill>
              </a:rPr>
              <a:t>göster:</a:t>
            </a:r>
            <a:endParaRPr lang="tr-TR" sz="2000">
              <a:solidFill>
                <a:prstClr val="black"/>
              </a:solidFill>
            </a:endParaRPr>
          </a:p>
        </p:txBody>
      </p:sp>
      <p:sp>
        <p:nvSpPr>
          <p:cNvPr id="6" name="Dikdörtgen 5"/>
          <p:cNvSpPr/>
          <p:nvPr/>
        </p:nvSpPr>
        <p:spPr>
          <a:xfrm>
            <a:off x="313395" y="4514362"/>
            <a:ext cx="8505714" cy="1862048"/>
          </a:xfrm>
          <a:prstGeom prst="rect">
            <a:avLst/>
          </a:prstGeom>
        </p:spPr>
        <p:txBody>
          <a:bodyPr wrap="square">
            <a:spAutoFit/>
          </a:bodyPr>
          <a:lstStyle/>
          <a:p>
            <a:pPr>
              <a:spcBef>
                <a:spcPts val="600"/>
              </a:spcBef>
            </a:pPr>
            <a:r>
              <a:rPr lang="tr-TR" sz="2000" smtClean="0">
                <a:solidFill>
                  <a:srgbClr val="0070C0"/>
                </a:solidFill>
                <a:ea typeface="Times New Roman" panose="02020603050405020304" pitchFamily="18" charset="0"/>
              </a:rPr>
              <a:t>SELECT </a:t>
            </a:r>
            <a:r>
              <a:rPr lang="tr-TR" sz="2000">
                <a:solidFill>
                  <a:srgbClr val="0070C0"/>
                </a:solidFill>
                <a:ea typeface="Times New Roman" panose="02020603050405020304" pitchFamily="18" charset="0"/>
              </a:rPr>
              <a:t>S.SeferNo, Şirket, KalkışYeri, VarışYeri, KalkışSaati, VarışSaati, Count(*) AS YolcuSayısı</a:t>
            </a:r>
          </a:p>
          <a:p>
            <a:pPr>
              <a:spcBef>
                <a:spcPts val="600"/>
              </a:spcBef>
            </a:pPr>
            <a:r>
              <a:rPr lang="tr-TR" sz="2000">
                <a:solidFill>
                  <a:srgbClr val="0070C0"/>
                </a:solidFill>
                <a:ea typeface="Times New Roman" panose="02020603050405020304" pitchFamily="18" charset="0"/>
              </a:rPr>
              <a:t>FROM Seferler S, Uçuşlar U, Biletler B</a:t>
            </a:r>
          </a:p>
          <a:p>
            <a:pPr>
              <a:spcBef>
                <a:spcPts val="600"/>
              </a:spcBef>
            </a:pPr>
            <a:r>
              <a:rPr lang="tr-TR" sz="2000">
                <a:solidFill>
                  <a:srgbClr val="0070C0"/>
                </a:solidFill>
                <a:ea typeface="Times New Roman" panose="02020603050405020304" pitchFamily="18" charset="0"/>
              </a:rPr>
              <a:t>WHERE S.SeferNo = U.SeferNo AND U.UçuşNo = B.Uçuş AND Tarih = NOW()</a:t>
            </a:r>
          </a:p>
          <a:p>
            <a:pPr>
              <a:spcBef>
                <a:spcPts val="600"/>
              </a:spcBef>
            </a:pPr>
            <a:r>
              <a:rPr lang="tr-TR" sz="2000">
                <a:solidFill>
                  <a:srgbClr val="0070C0"/>
                </a:solidFill>
                <a:ea typeface="Times New Roman" panose="02020603050405020304" pitchFamily="18" charset="0"/>
              </a:rPr>
              <a:t>GROUP BY S.SeferNo, Şirket, KalkışYeri, VarışYeri, KalkışSaati, VarışSaati</a:t>
            </a:r>
          </a:p>
        </p:txBody>
      </p:sp>
      <p:pic>
        <p:nvPicPr>
          <p:cNvPr id="7" name="Resim 6"/>
          <p:cNvPicPr/>
          <p:nvPr/>
        </p:nvPicPr>
        <p:blipFill>
          <a:blip r:embed="rId2" cstate="print"/>
          <a:srcRect/>
          <a:stretch>
            <a:fillRect/>
          </a:stretch>
        </p:blipFill>
        <p:spPr bwMode="auto">
          <a:xfrm>
            <a:off x="313395" y="220241"/>
            <a:ext cx="8505714" cy="3368511"/>
          </a:xfrm>
          <a:prstGeom prst="rect">
            <a:avLst/>
          </a:prstGeom>
          <a:noFill/>
          <a:ln w="9525">
            <a:noFill/>
            <a:miter lim="800000"/>
            <a:headEnd/>
            <a:tailEnd/>
          </a:ln>
        </p:spPr>
      </p:pic>
    </p:spTree>
    <p:extLst>
      <p:ext uri="{BB962C8B-B14F-4D97-AF65-F5344CB8AC3E}">
        <p14:creationId xmlns:p14="http://schemas.microsoft.com/office/powerpoint/2010/main" val="244736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31013" y="3806476"/>
            <a:ext cx="8270477" cy="461665"/>
          </a:xfrm>
          <a:prstGeom prst="rect">
            <a:avLst/>
          </a:prstGeom>
        </p:spPr>
        <p:txBody>
          <a:bodyPr wrap="square">
            <a:spAutoFit/>
          </a:bodyPr>
          <a:lstStyle/>
          <a:p>
            <a:pPr marL="0" lvl="1"/>
            <a:r>
              <a:rPr lang="tr-TR" sz="2400" smtClean="0">
                <a:solidFill>
                  <a:prstClr val="black"/>
                </a:solidFill>
              </a:rPr>
              <a:t>En </a:t>
            </a:r>
            <a:r>
              <a:rPr lang="tr-TR" sz="2400">
                <a:solidFill>
                  <a:prstClr val="black"/>
                </a:solidFill>
              </a:rPr>
              <a:t>çok kopyası olan filmin adını </a:t>
            </a:r>
            <a:r>
              <a:rPr lang="tr-TR" sz="2400" smtClean="0">
                <a:solidFill>
                  <a:prstClr val="black"/>
                </a:solidFill>
              </a:rPr>
              <a:t>göster:</a:t>
            </a:r>
            <a:endParaRPr lang="tr-TR" sz="2400">
              <a:solidFill>
                <a:prstClr val="black"/>
              </a:solidFill>
            </a:endParaRPr>
          </a:p>
        </p:txBody>
      </p:sp>
      <p:sp>
        <p:nvSpPr>
          <p:cNvPr id="6" name="Dikdörtgen 5"/>
          <p:cNvSpPr/>
          <p:nvPr/>
        </p:nvSpPr>
        <p:spPr>
          <a:xfrm>
            <a:off x="431013" y="4268141"/>
            <a:ext cx="8270477" cy="2246769"/>
          </a:xfrm>
          <a:prstGeom prst="rect">
            <a:avLst/>
          </a:prstGeom>
        </p:spPr>
        <p:txBody>
          <a:bodyPr wrap="square">
            <a:spAutoFit/>
          </a:bodyPr>
          <a:lstStyle/>
          <a:p>
            <a:pPr>
              <a:spcBef>
                <a:spcPts val="600"/>
              </a:spcBef>
            </a:pPr>
            <a:r>
              <a:rPr lang="tr-TR" sz="2400" smtClean="0">
                <a:solidFill>
                  <a:srgbClr val="0070C0"/>
                </a:solidFill>
                <a:ea typeface="Times New Roman" panose="02020603050405020304" pitchFamily="18" charset="0"/>
              </a:rPr>
              <a:t>SELECT </a:t>
            </a:r>
            <a:r>
              <a:rPr lang="tr-TR" sz="2400">
                <a:solidFill>
                  <a:srgbClr val="0070C0"/>
                </a:solidFill>
                <a:ea typeface="Times New Roman" panose="02020603050405020304" pitchFamily="18" charset="0"/>
              </a:rPr>
              <a:t>TOP 1 F.FilmAdı </a:t>
            </a:r>
          </a:p>
          <a:p>
            <a:pPr>
              <a:spcBef>
                <a:spcPts val="600"/>
              </a:spcBef>
            </a:pPr>
            <a:r>
              <a:rPr lang="tr-TR" sz="2400">
                <a:solidFill>
                  <a:srgbClr val="0070C0"/>
                </a:solidFill>
                <a:ea typeface="Times New Roman" panose="02020603050405020304" pitchFamily="18" charset="0"/>
              </a:rPr>
              <a:t>FROM Filmler F, Kopyalar K</a:t>
            </a:r>
          </a:p>
          <a:p>
            <a:pPr>
              <a:spcBef>
                <a:spcPts val="600"/>
              </a:spcBef>
            </a:pPr>
            <a:r>
              <a:rPr lang="tr-TR" sz="2400">
                <a:solidFill>
                  <a:srgbClr val="0070C0"/>
                </a:solidFill>
                <a:ea typeface="Times New Roman" panose="02020603050405020304" pitchFamily="18" charset="0"/>
              </a:rPr>
              <a:t>WHERE F.FilmID = K.FilmID</a:t>
            </a:r>
          </a:p>
          <a:p>
            <a:pPr>
              <a:spcBef>
                <a:spcPts val="600"/>
              </a:spcBef>
            </a:pPr>
            <a:r>
              <a:rPr lang="tr-TR" sz="2400">
                <a:solidFill>
                  <a:srgbClr val="0070C0"/>
                </a:solidFill>
                <a:ea typeface="Times New Roman" panose="02020603050405020304" pitchFamily="18" charset="0"/>
              </a:rPr>
              <a:t>GROUP BY F.FilmAdı, F.FilmID</a:t>
            </a:r>
          </a:p>
          <a:p>
            <a:pPr>
              <a:spcBef>
                <a:spcPts val="600"/>
              </a:spcBef>
            </a:pPr>
            <a:r>
              <a:rPr lang="tr-TR" sz="2400">
                <a:solidFill>
                  <a:srgbClr val="0070C0"/>
                </a:solidFill>
                <a:ea typeface="Times New Roman" panose="02020603050405020304" pitchFamily="18" charset="0"/>
              </a:rPr>
              <a:t>ORDER BY Count(*) </a:t>
            </a:r>
            <a:r>
              <a:rPr lang="tr-TR" sz="2400" smtClean="0">
                <a:solidFill>
                  <a:srgbClr val="0070C0"/>
                </a:solidFill>
                <a:ea typeface="Times New Roman" panose="02020603050405020304" pitchFamily="18" charset="0"/>
              </a:rPr>
              <a:t>DESC</a:t>
            </a:r>
            <a:endParaRPr lang="tr-TR" sz="2400">
              <a:solidFill>
                <a:srgbClr val="0070C0"/>
              </a:solidFill>
              <a:ea typeface="Times New Roman" panose="02020603050405020304" pitchFamily="18" charset="0"/>
            </a:endParaRPr>
          </a:p>
        </p:txBody>
      </p:sp>
      <p:pic>
        <p:nvPicPr>
          <p:cNvPr id="8" name="Resim 7"/>
          <p:cNvPicPr/>
          <p:nvPr/>
        </p:nvPicPr>
        <p:blipFill>
          <a:blip r:embed="rId2" cstate="print"/>
          <a:srcRect/>
          <a:stretch>
            <a:fillRect/>
          </a:stretch>
        </p:blipFill>
        <p:spPr bwMode="auto">
          <a:xfrm>
            <a:off x="431013" y="208244"/>
            <a:ext cx="8270477" cy="3491428"/>
          </a:xfrm>
          <a:prstGeom prst="rect">
            <a:avLst/>
          </a:prstGeom>
          <a:noFill/>
          <a:ln w="9525">
            <a:noFill/>
            <a:miter lim="800000"/>
            <a:headEnd/>
            <a:tailEnd/>
          </a:ln>
        </p:spPr>
      </p:pic>
    </p:spTree>
    <p:extLst>
      <p:ext uri="{BB962C8B-B14F-4D97-AF65-F5344CB8AC3E}">
        <p14:creationId xmlns:p14="http://schemas.microsoft.com/office/powerpoint/2010/main" val="26171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p:txBody>
          <a:bodyPr/>
          <a:lstStyle/>
          <a:p>
            <a:pPr eaLnBrk="1" hangingPunct="1"/>
            <a:r>
              <a:rPr lang="tr-TR" smtClean="0"/>
              <a:t>Kriterlerde kullanılan işleçler</a:t>
            </a:r>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Programlama dillerinde kullanılan aritmetiksel karşılaştırma işleçleri (&lt;, &lt;=, &gt;, &gt;=, =, &lt;&gt;) ve mantıksal işleçler (AND, OR, NOT) SQL dilinde de kriter verirken kullanılır.</a:t>
            </a:r>
          </a:p>
          <a:p>
            <a:pPr eaLnBrk="1" fontAlgn="auto" hangingPunct="1">
              <a:spcAft>
                <a:spcPts val="0"/>
              </a:spcAft>
              <a:defRPr/>
            </a:pPr>
            <a:r>
              <a:rPr lang="tr-TR" dirty="0" smtClean="0"/>
              <a:t>Aşağıdaki SQL cümlesi görevi müdür olan ve maaşı 5000 TL’den fazla olan personeli gösterir:</a:t>
            </a:r>
          </a:p>
          <a:p>
            <a:pPr eaLnBrk="1" fontAlgn="auto" hangingPunct="1">
              <a:spcAft>
                <a:spcPts val="0"/>
              </a:spcAft>
              <a:buFont typeface="Arial" panose="020B0604020202020204" pitchFamily="34" charset="0"/>
              <a:buNone/>
              <a:defRPr/>
            </a:pPr>
            <a:r>
              <a:rPr lang="tr-TR" dirty="0" smtClean="0"/>
              <a:t>	</a:t>
            </a:r>
            <a:r>
              <a:rPr lang="tr-TR" dirty="0" smtClean="0">
                <a:solidFill>
                  <a:srgbClr val="0070C0"/>
                </a:solidFill>
              </a:rPr>
              <a:t>SELECT * FROM PERSONEL</a:t>
            </a:r>
          </a:p>
          <a:p>
            <a:pPr eaLnBrk="1" fontAlgn="auto" hangingPunct="1">
              <a:spcAft>
                <a:spcPts val="0"/>
              </a:spcAft>
              <a:buFont typeface="Arial" panose="020B0604020202020204" pitchFamily="34" charset="0"/>
              <a:buNone/>
              <a:defRPr/>
            </a:pPr>
            <a:r>
              <a:rPr lang="tr-TR" dirty="0" smtClean="0">
                <a:solidFill>
                  <a:srgbClr val="0070C0"/>
                </a:solidFill>
              </a:rPr>
              <a:t>	WHERE </a:t>
            </a:r>
            <a:r>
              <a:rPr lang="tr-TR" dirty="0" smtClean="0">
                <a:solidFill>
                  <a:srgbClr val="FF0000"/>
                </a:solidFill>
              </a:rPr>
              <a:t>GOREV </a:t>
            </a:r>
            <a:r>
              <a:rPr lang="tr-TR" smtClean="0">
                <a:solidFill>
                  <a:srgbClr val="FF0000"/>
                </a:solidFill>
              </a:rPr>
              <a:t>= </a:t>
            </a:r>
            <a:r>
              <a:rPr lang="tr-TR">
                <a:solidFill>
                  <a:srgbClr val="FF0000"/>
                </a:solidFill>
              </a:rPr>
              <a:t>'</a:t>
            </a:r>
            <a:r>
              <a:rPr lang="tr-TR" smtClean="0">
                <a:solidFill>
                  <a:srgbClr val="FF0000"/>
                </a:solidFill>
              </a:rPr>
              <a:t>Müdür' </a:t>
            </a:r>
            <a:r>
              <a:rPr lang="tr-TR" dirty="0" smtClean="0">
                <a:solidFill>
                  <a:srgbClr val="FF0000"/>
                </a:solidFill>
              </a:rPr>
              <a:t>AND MAAS &gt; 5000</a:t>
            </a:r>
            <a:endParaRPr lang="tr-TR" dirty="0">
              <a:solidFill>
                <a:srgbClr val="FF0000"/>
              </a:solidFill>
            </a:endParaRPr>
          </a:p>
        </p:txBody>
      </p:sp>
      <p:sp>
        <p:nvSpPr>
          <p:cNvPr id="4" name="3 Dikdörtgen"/>
          <p:cNvSpPr/>
          <p:nvPr/>
        </p:nvSpPr>
        <p:spPr>
          <a:xfrm>
            <a:off x="395288" y="5949950"/>
            <a:ext cx="8497887" cy="719138"/>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eaLnBrk="1" fontAlgn="auto" hangingPunct="1">
              <a:spcBef>
                <a:spcPts val="0"/>
              </a:spcBef>
              <a:spcAft>
                <a:spcPts val="0"/>
              </a:spcAft>
              <a:defRPr/>
            </a:pPr>
            <a:r>
              <a:rPr lang="tr-TR" dirty="0"/>
              <a:t>Programlama dillerinde olduğu gibi SQL’de de karakter türü veriler ile işlem yapılacaksa tek tırnak yada çift tırnak kullanılır.</a:t>
            </a:r>
          </a:p>
        </p:txBody>
      </p:sp>
      <p:cxnSp>
        <p:nvCxnSpPr>
          <p:cNvPr id="6" name="5 Düz Ok Bağlayıcısı"/>
          <p:cNvCxnSpPr/>
          <p:nvPr/>
        </p:nvCxnSpPr>
        <p:spPr>
          <a:xfrm rot="5400000">
            <a:off x="3645694" y="5841207"/>
            <a:ext cx="358775"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6 Düz Ok Bağlayıcısı"/>
          <p:cNvCxnSpPr/>
          <p:nvPr/>
        </p:nvCxnSpPr>
        <p:spPr>
          <a:xfrm rot="5400000">
            <a:off x="4895850" y="5840413"/>
            <a:ext cx="360363"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2259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31013" y="3806476"/>
            <a:ext cx="8270477" cy="707886"/>
          </a:xfrm>
          <a:prstGeom prst="rect">
            <a:avLst/>
          </a:prstGeom>
        </p:spPr>
        <p:txBody>
          <a:bodyPr wrap="square">
            <a:spAutoFit/>
          </a:bodyPr>
          <a:lstStyle/>
          <a:p>
            <a:pPr marL="0" lvl="1"/>
            <a:r>
              <a:rPr lang="tr-TR" sz="2000">
                <a:solidFill>
                  <a:prstClr val="black"/>
                </a:solidFill>
              </a:rPr>
              <a:t>‘Korku’ türündeki filmler içinde DVD medya tipinde kopyaları bulunanların adını </a:t>
            </a:r>
            <a:r>
              <a:rPr lang="tr-TR" sz="2000" smtClean="0">
                <a:solidFill>
                  <a:prstClr val="black"/>
                </a:solidFill>
              </a:rPr>
              <a:t>göster:</a:t>
            </a:r>
            <a:endParaRPr lang="tr-TR" sz="2000">
              <a:solidFill>
                <a:prstClr val="black"/>
              </a:solidFill>
            </a:endParaRPr>
          </a:p>
        </p:txBody>
      </p:sp>
      <p:sp>
        <p:nvSpPr>
          <p:cNvPr id="6" name="Dikdörtgen 5"/>
          <p:cNvSpPr/>
          <p:nvPr/>
        </p:nvSpPr>
        <p:spPr>
          <a:xfrm>
            <a:off x="431013" y="4514362"/>
            <a:ext cx="8270477" cy="1938992"/>
          </a:xfrm>
          <a:prstGeom prst="rect">
            <a:avLst/>
          </a:prstGeom>
        </p:spPr>
        <p:txBody>
          <a:bodyPr wrap="square">
            <a:spAutoFit/>
          </a:bodyPr>
          <a:lstStyle/>
          <a:p>
            <a:pPr>
              <a:spcBef>
                <a:spcPts val="600"/>
              </a:spcBef>
            </a:pPr>
            <a:r>
              <a:rPr lang="tr-TR" sz="2000" smtClean="0">
                <a:solidFill>
                  <a:srgbClr val="0070C0"/>
                </a:solidFill>
                <a:ea typeface="Times New Roman" panose="02020603050405020304" pitchFamily="18" charset="0"/>
              </a:rPr>
              <a:t>SELECT </a:t>
            </a:r>
            <a:r>
              <a:rPr lang="tr-TR" sz="2000">
                <a:solidFill>
                  <a:srgbClr val="0070C0"/>
                </a:solidFill>
                <a:ea typeface="Times New Roman" panose="02020603050405020304" pitchFamily="18" charset="0"/>
              </a:rPr>
              <a:t>FilmAdı FROM Filmler WHERE Türü = (</a:t>
            </a:r>
          </a:p>
          <a:p>
            <a:pPr>
              <a:spcBef>
                <a:spcPts val="600"/>
              </a:spcBef>
              <a:tabLst>
                <a:tab pos="363538" algn="l"/>
              </a:tabLst>
            </a:pPr>
            <a:r>
              <a:rPr lang="tr-TR" sz="2000">
                <a:solidFill>
                  <a:srgbClr val="0070C0"/>
                </a:solidFill>
                <a:ea typeface="Times New Roman" panose="02020603050405020304" pitchFamily="18" charset="0"/>
              </a:rPr>
              <a:t>	SELECT TürID FROM Türler WHERE TürAdı = 'Korku') </a:t>
            </a:r>
          </a:p>
          <a:p>
            <a:pPr>
              <a:spcBef>
                <a:spcPts val="600"/>
              </a:spcBef>
            </a:pPr>
            <a:r>
              <a:rPr lang="tr-TR" sz="2000">
                <a:solidFill>
                  <a:srgbClr val="0070C0"/>
                </a:solidFill>
                <a:ea typeface="Times New Roman" panose="02020603050405020304" pitchFamily="18" charset="0"/>
              </a:rPr>
              <a:t>AND FilmID IN (</a:t>
            </a:r>
          </a:p>
          <a:p>
            <a:pPr>
              <a:spcBef>
                <a:spcPts val="600"/>
              </a:spcBef>
              <a:tabLst>
                <a:tab pos="363538" algn="l"/>
              </a:tabLst>
            </a:pPr>
            <a:r>
              <a:rPr lang="tr-TR" sz="2000">
                <a:solidFill>
                  <a:srgbClr val="0070C0"/>
                </a:solidFill>
                <a:ea typeface="Times New Roman" panose="02020603050405020304" pitchFamily="18" charset="0"/>
              </a:rPr>
              <a:t>	SELECT FilmID FROM Kopyalar WHERE MedyaID = (</a:t>
            </a:r>
          </a:p>
          <a:p>
            <a:pPr>
              <a:spcBef>
                <a:spcPts val="600"/>
              </a:spcBef>
              <a:tabLst>
                <a:tab pos="363538" algn="l"/>
                <a:tab pos="712788" algn="l"/>
              </a:tabLst>
            </a:pPr>
            <a:r>
              <a:rPr lang="tr-TR" sz="2000">
                <a:solidFill>
                  <a:srgbClr val="0070C0"/>
                </a:solidFill>
                <a:ea typeface="Times New Roman" panose="02020603050405020304" pitchFamily="18" charset="0"/>
              </a:rPr>
              <a:t>		SELECT MedyaID FROM Medyalar WHERE MedyaTipi = 'DVD</a:t>
            </a:r>
            <a:r>
              <a:rPr lang="tr-TR" sz="2000" smtClean="0">
                <a:solidFill>
                  <a:srgbClr val="0070C0"/>
                </a:solidFill>
                <a:ea typeface="Times New Roman" panose="02020603050405020304" pitchFamily="18" charset="0"/>
              </a:rPr>
              <a:t>'))</a:t>
            </a:r>
            <a:endParaRPr lang="tr-TR" sz="2000">
              <a:solidFill>
                <a:srgbClr val="0070C0"/>
              </a:solidFill>
              <a:ea typeface="Times New Roman" panose="02020603050405020304" pitchFamily="18" charset="0"/>
            </a:endParaRPr>
          </a:p>
        </p:txBody>
      </p:sp>
      <p:pic>
        <p:nvPicPr>
          <p:cNvPr id="8" name="Resim 7"/>
          <p:cNvPicPr/>
          <p:nvPr/>
        </p:nvPicPr>
        <p:blipFill>
          <a:blip r:embed="rId2" cstate="print"/>
          <a:srcRect/>
          <a:stretch>
            <a:fillRect/>
          </a:stretch>
        </p:blipFill>
        <p:spPr bwMode="auto">
          <a:xfrm>
            <a:off x="431013" y="208244"/>
            <a:ext cx="8270477" cy="3491428"/>
          </a:xfrm>
          <a:prstGeom prst="rect">
            <a:avLst/>
          </a:prstGeom>
          <a:noFill/>
          <a:ln w="9525">
            <a:noFill/>
            <a:miter lim="800000"/>
            <a:headEnd/>
            <a:tailEnd/>
          </a:ln>
        </p:spPr>
      </p:pic>
    </p:spTree>
    <p:extLst>
      <p:ext uri="{BB962C8B-B14F-4D97-AF65-F5344CB8AC3E}">
        <p14:creationId xmlns:p14="http://schemas.microsoft.com/office/powerpoint/2010/main" val="336961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31013" y="3806476"/>
            <a:ext cx="8270477" cy="707886"/>
          </a:xfrm>
          <a:prstGeom prst="rect">
            <a:avLst/>
          </a:prstGeom>
        </p:spPr>
        <p:txBody>
          <a:bodyPr wrap="square">
            <a:spAutoFit/>
          </a:bodyPr>
          <a:lstStyle/>
          <a:p>
            <a:pPr marL="0" lvl="1"/>
            <a:r>
              <a:rPr lang="tr-TR" sz="2000" smtClean="0">
                <a:solidFill>
                  <a:prstClr val="black"/>
                </a:solidFill>
              </a:rPr>
              <a:t>‘</a:t>
            </a:r>
            <a:r>
              <a:rPr lang="tr-TR" sz="2000">
                <a:solidFill>
                  <a:prstClr val="black"/>
                </a:solidFill>
              </a:rPr>
              <a:t>Ice Age’ isimli filmin bir kopyasını ödünç almış ve verme tarihi bugünden sonra olan müşterilerin adını </a:t>
            </a:r>
            <a:r>
              <a:rPr lang="tr-TR" sz="2000" smtClean="0">
                <a:solidFill>
                  <a:prstClr val="black"/>
                </a:solidFill>
              </a:rPr>
              <a:t>göster:</a:t>
            </a:r>
            <a:endParaRPr lang="tr-TR" sz="2000">
              <a:solidFill>
                <a:prstClr val="black"/>
              </a:solidFill>
            </a:endParaRPr>
          </a:p>
        </p:txBody>
      </p:sp>
      <p:sp>
        <p:nvSpPr>
          <p:cNvPr id="6" name="Dikdörtgen 5"/>
          <p:cNvSpPr/>
          <p:nvPr/>
        </p:nvSpPr>
        <p:spPr>
          <a:xfrm>
            <a:off x="431013" y="4514362"/>
            <a:ext cx="8270477" cy="1938992"/>
          </a:xfrm>
          <a:prstGeom prst="rect">
            <a:avLst/>
          </a:prstGeom>
        </p:spPr>
        <p:txBody>
          <a:bodyPr wrap="square">
            <a:spAutoFit/>
          </a:bodyPr>
          <a:lstStyle/>
          <a:p>
            <a:pPr>
              <a:spcBef>
                <a:spcPts val="600"/>
              </a:spcBef>
            </a:pPr>
            <a:r>
              <a:rPr lang="tr-TR" sz="2000" smtClean="0">
                <a:solidFill>
                  <a:srgbClr val="0070C0"/>
                </a:solidFill>
                <a:ea typeface="Times New Roman" panose="02020603050405020304" pitchFamily="18" charset="0"/>
              </a:rPr>
              <a:t>SELECT </a:t>
            </a:r>
            <a:r>
              <a:rPr lang="tr-TR" sz="2000">
                <a:solidFill>
                  <a:srgbClr val="0070C0"/>
                </a:solidFill>
                <a:ea typeface="Times New Roman" panose="02020603050405020304" pitchFamily="18" charset="0"/>
              </a:rPr>
              <a:t>MüşteriAdı FROM Müşteriler WHERE MüşteriID IN (</a:t>
            </a:r>
          </a:p>
          <a:p>
            <a:pPr>
              <a:spcBef>
                <a:spcPts val="600"/>
              </a:spcBef>
              <a:tabLst>
                <a:tab pos="363538" algn="l"/>
              </a:tabLst>
            </a:pPr>
            <a:r>
              <a:rPr lang="tr-TR" sz="2000">
                <a:solidFill>
                  <a:srgbClr val="0070C0"/>
                </a:solidFill>
                <a:ea typeface="Times New Roman" panose="02020603050405020304" pitchFamily="18" charset="0"/>
              </a:rPr>
              <a:t>	SELECT MüşteriID FROM ÖdünçAlma WHERE VermeTarihi &gt; NOW() </a:t>
            </a:r>
            <a:endParaRPr lang="tr-TR" sz="2000" smtClean="0">
              <a:solidFill>
                <a:srgbClr val="0070C0"/>
              </a:solidFill>
              <a:ea typeface="Times New Roman" panose="02020603050405020304" pitchFamily="18" charset="0"/>
            </a:endParaRPr>
          </a:p>
          <a:p>
            <a:pPr>
              <a:spcBef>
                <a:spcPts val="600"/>
              </a:spcBef>
              <a:tabLst>
                <a:tab pos="363538" algn="l"/>
              </a:tabLst>
            </a:pPr>
            <a:r>
              <a:rPr lang="tr-TR" sz="2000">
                <a:solidFill>
                  <a:srgbClr val="0070C0"/>
                </a:solidFill>
                <a:ea typeface="Times New Roman" panose="02020603050405020304" pitchFamily="18" charset="0"/>
              </a:rPr>
              <a:t>	</a:t>
            </a:r>
            <a:r>
              <a:rPr lang="tr-TR" sz="2000" smtClean="0">
                <a:solidFill>
                  <a:srgbClr val="0070C0"/>
                </a:solidFill>
                <a:ea typeface="Times New Roman" panose="02020603050405020304" pitchFamily="18" charset="0"/>
              </a:rPr>
              <a:t>AND </a:t>
            </a:r>
            <a:r>
              <a:rPr lang="tr-TR" sz="2000">
                <a:solidFill>
                  <a:srgbClr val="0070C0"/>
                </a:solidFill>
                <a:ea typeface="Times New Roman" panose="02020603050405020304" pitchFamily="18" charset="0"/>
              </a:rPr>
              <a:t>KopyaID IN (</a:t>
            </a:r>
          </a:p>
          <a:p>
            <a:pPr>
              <a:spcBef>
                <a:spcPts val="600"/>
              </a:spcBef>
              <a:tabLst>
                <a:tab pos="363538" algn="l"/>
              </a:tabLst>
            </a:pPr>
            <a:r>
              <a:rPr lang="tr-TR" sz="2000">
                <a:solidFill>
                  <a:srgbClr val="0070C0"/>
                </a:solidFill>
                <a:ea typeface="Times New Roman" panose="02020603050405020304" pitchFamily="18" charset="0"/>
              </a:rPr>
              <a:t>	</a:t>
            </a:r>
            <a:r>
              <a:rPr lang="tr-TR" sz="2000" smtClean="0">
                <a:solidFill>
                  <a:srgbClr val="0070C0"/>
                </a:solidFill>
                <a:ea typeface="Times New Roman" panose="02020603050405020304" pitchFamily="18" charset="0"/>
              </a:rPr>
              <a:t>	SELECT </a:t>
            </a:r>
            <a:r>
              <a:rPr lang="tr-TR" sz="2000">
                <a:solidFill>
                  <a:srgbClr val="0070C0"/>
                </a:solidFill>
                <a:ea typeface="Times New Roman" panose="02020603050405020304" pitchFamily="18" charset="0"/>
              </a:rPr>
              <a:t>KopyaID FROM Kopyalar WHERE FilmID IN (</a:t>
            </a:r>
          </a:p>
          <a:p>
            <a:pPr>
              <a:spcBef>
                <a:spcPts val="600"/>
              </a:spcBef>
              <a:tabLst>
                <a:tab pos="363538" algn="l"/>
                <a:tab pos="712788" algn="l"/>
              </a:tabLst>
            </a:pPr>
            <a:r>
              <a:rPr lang="tr-TR" sz="2000">
                <a:solidFill>
                  <a:srgbClr val="0070C0"/>
                </a:solidFill>
                <a:ea typeface="Times New Roman" panose="02020603050405020304" pitchFamily="18" charset="0"/>
              </a:rPr>
              <a:t>			</a:t>
            </a:r>
            <a:r>
              <a:rPr lang="tr-TR" sz="2000" smtClean="0">
                <a:solidFill>
                  <a:srgbClr val="0070C0"/>
                </a:solidFill>
                <a:ea typeface="Times New Roman" panose="02020603050405020304" pitchFamily="18" charset="0"/>
              </a:rPr>
              <a:t>	SELECT </a:t>
            </a:r>
            <a:r>
              <a:rPr lang="tr-TR" sz="2000">
                <a:solidFill>
                  <a:srgbClr val="0070C0"/>
                </a:solidFill>
                <a:ea typeface="Times New Roman" panose="02020603050405020304" pitchFamily="18" charset="0"/>
              </a:rPr>
              <a:t>FilmID FROM Filmler WHERE FilmAdı = 'Ice Age')))</a:t>
            </a:r>
          </a:p>
        </p:txBody>
      </p:sp>
      <p:pic>
        <p:nvPicPr>
          <p:cNvPr id="8" name="Resim 7"/>
          <p:cNvPicPr/>
          <p:nvPr/>
        </p:nvPicPr>
        <p:blipFill>
          <a:blip r:embed="rId2" cstate="print"/>
          <a:srcRect/>
          <a:stretch>
            <a:fillRect/>
          </a:stretch>
        </p:blipFill>
        <p:spPr bwMode="auto">
          <a:xfrm>
            <a:off x="431013" y="208244"/>
            <a:ext cx="8270477" cy="3491428"/>
          </a:xfrm>
          <a:prstGeom prst="rect">
            <a:avLst/>
          </a:prstGeom>
          <a:noFill/>
          <a:ln w="9525">
            <a:noFill/>
            <a:miter lim="800000"/>
            <a:headEnd/>
            <a:tailEnd/>
          </a:ln>
        </p:spPr>
      </p:pic>
    </p:spTree>
    <p:extLst>
      <p:ext uri="{BB962C8B-B14F-4D97-AF65-F5344CB8AC3E}">
        <p14:creationId xmlns:p14="http://schemas.microsoft.com/office/powerpoint/2010/main" val="402666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4000" smtClean="0"/>
              <a:t>Access'te Sorgu Oluşturma Araçları</a:t>
            </a:r>
            <a:endParaRPr lang="tr-TR" sz="4000"/>
          </a:p>
        </p:txBody>
      </p:sp>
      <p:sp>
        <p:nvSpPr>
          <p:cNvPr id="3" name="İçerik Yer Tutucusu 2"/>
          <p:cNvSpPr>
            <a:spLocks noGrp="1"/>
          </p:cNvSpPr>
          <p:nvPr>
            <p:ph idx="1"/>
          </p:nvPr>
        </p:nvSpPr>
        <p:spPr/>
        <p:txBody>
          <a:bodyPr/>
          <a:lstStyle/>
          <a:p>
            <a:r>
              <a:rPr lang="tr-TR" smtClean="0">
                <a:solidFill>
                  <a:srgbClr val="0070C0"/>
                </a:solidFill>
              </a:rPr>
              <a:t>OLUŞTUR</a:t>
            </a:r>
            <a:r>
              <a:rPr lang="tr-TR" smtClean="0"/>
              <a:t> sekmesinin </a:t>
            </a:r>
            <a:r>
              <a:rPr lang="tr-TR" smtClean="0">
                <a:solidFill>
                  <a:srgbClr val="0070C0"/>
                </a:solidFill>
              </a:rPr>
              <a:t>Sorgular</a:t>
            </a:r>
            <a:r>
              <a:rPr lang="tr-TR" smtClean="0"/>
              <a:t> grubunda iki seçenek vardır:</a:t>
            </a:r>
          </a:p>
          <a:p>
            <a:pPr lvl="1"/>
            <a:r>
              <a:rPr lang="tr-TR" smtClean="0">
                <a:solidFill>
                  <a:srgbClr val="0070C0"/>
                </a:solidFill>
              </a:rPr>
              <a:t>Sorgu Sihirbazı: </a:t>
            </a:r>
            <a:r>
              <a:rPr lang="tr-TR" smtClean="0"/>
              <a:t>Kullanıcının </a:t>
            </a:r>
            <a:r>
              <a:rPr lang="tr-TR"/>
              <a:t>seçtiği </a:t>
            </a:r>
            <a:r>
              <a:rPr lang="tr-TR" smtClean="0"/>
              <a:t>tablolardaki verileri istediği türde (basit, çapraz, yinelenenleri bulma, eşleşmeyenleri bulma) ve istediği şekilde görebilmesi için kolaylık sağlayan bir sihirbazı başlatır.</a:t>
            </a:r>
          </a:p>
          <a:p>
            <a:pPr lvl="1"/>
            <a:r>
              <a:rPr lang="tr-TR" smtClean="0">
                <a:solidFill>
                  <a:srgbClr val="0070C0"/>
                </a:solidFill>
              </a:rPr>
              <a:t>Sorgu Tasarımı:</a:t>
            </a:r>
            <a:r>
              <a:rPr lang="tr-TR" smtClean="0"/>
              <a:t> Kullanıcının önce ilgili tabloları seçip, sonrasında o tablolardan hangi alanlarının görüntüleneceğini, tablonun hangi alanına göre </a:t>
            </a:r>
            <a:r>
              <a:rPr lang="tr-TR" smtClean="0">
                <a:solidFill>
                  <a:srgbClr val="C00000"/>
                </a:solidFill>
              </a:rPr>
              <a:t>sıralı</a:t>
            </a:r>
            <a:r>
              <a:rPr lang="tr-TR" smtClean="0"/>
              <a:t> olarak görüntüleneceğini ve verilen </a:t>
            </a:r>
            <a:r>
              <a:rPr lang="tr-TR" smtClean="0">
                <a:solidFill>
                  <a:srgbClr val="C00000"/>
                </a:solidFill>
              </a:rPr>
              <a:t>ölçüte</a:t>
            </a:r>
            <a:r>
              <a:rPr lang="tr-TR" smtClean="0"/>
              <a:t> göre hangi satırların görüntüleneceğini seçebildiği görünümdür.</a:t>
            </a:r>
            <a:endParaRPr lang="tr-TR"/>
          </a:p>
        </p:txBody>
      </p:sp>
      <p:pic>
        <p:nvPicPr>
          <p:cNvPr id="5" name="Resim 4"/>
          <p:cNvPicPr>
            <a:picLocks noChangeAspect="1"/>
          </p:cNvPicPr>
          <p:nvPr/>
        </p:nvPicPr>
        <p:blipFill>
          <a:blip r:embed="rId2"/>
          <a:stretch>
            <a:fillRect/>
          </a:stretch>
        </p:blipFill>
        <p:spPr>
          <a:xfrm>
            <a:off x="161925" y="2724944"/>
            <a:ext cx="933450" cy="1276350"/>
          </a:xfrm>
          <a:prstGeom prst="rect">
            <a:avLst/>
          </a:prstGeom>
        </p:spPr>
      </p:pic>
      <p:pic>
        <p:nvPicPr>
          <p:cNvPr id="6" name="Resim 5"/>
          <p:cNvPicPr>
            <a:picLocks noChangeAspect="1"/>
          </p:cNvPicPr>
          <p:nvPr/>
        </p:nvPicPr>
        <p:blipFill>
          <a:blip r:embed="rId3"/>
          <a:stretch>
            <a:fillRect/>
          </a:stretch>
        </p:blipFill>
        <p:spPr>
          <a:xfrm>
            <a:off x="161925" y="4363173"/>
            <a:ext cx="933450" cy="1276350"/>
          </a:xfrm>
          <a:prstGeom prst="rect">
            <a:avLst/>
          </a:prstGeom>
        </p:spPr>
      </p:pic>
    </p:spTree>
    <p:extLst>
      <p:ext uri="{BB962C8B-B14F-4D97-AF65-F5344CB8AC3E}">
        <p14:creationId xmlns:p14="http://schemas.microsoft.com/office/powerpoint/2010/main" val="28385778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mtClean="0"/>
              <a:t>Sorgu Sihirbazı Kullanımı</a:t>
            </a:r>
            <a:endParaRPr lang="tr-TR"/>
          </a:p>
        </p:txBody>
      </p:sp>
      <p:sp>
        <p:nvSpPr>
          <p:cNvPr id="3" name="İçerik Yer Tutucusu 2"/>
          <p:cNvSpPr>
            <a:spLocks noGrp="1"/>
          </p:cNvSpPr>
          <p:nvPr>
            <p:ph idx="1"/>
          </p:nvPr>
        </p:nvSpPr>
        <p:spPr/>
        <p:txBody>
          <a:bodyPr/>
          <a:lstStyle/>
          <a:p>
            <a:r>
              <a:rPr lang="tr-TR" smtClean="0"/>
              <a:t>Sihirbazda ilk seçenek (Basit Sorgu Sihirbazı) seçili durumda iken </a:t>
            </a:r>
            <a:r>
              <a:rPr lang="tr-TR" smtClean="0">
                <a:solidFill>
                  <a:srgbClr val="C00000"/>
                </a:solidFill>
              </a:rPr>
              <a:t>Tamam</a:t>
            </a:r>
            <a:r>
              <a:rPr lang="tr-TR" smtClean="0"/>
              <a:t> tıklayarak devam edelim:</a:t>
            </a:r>
            <a:endParaRPr lang="tr-TR"/>
          </a:p>
        </p:txBody>
      </p:sp>
      <p:pic>
        <p:nvPicPr>
          <p:cNvPr id="4" name="Resim 3"/>
          <p:cNvPicPr>
            <a:picLocks noChangeAspect="1"/>
          </p:cNvPicPr>
          <p:nvPr/>
        </p:nvPicPr>
        <p:blipFill>
          <a:blip r:embed="rId2"/>
          <a:stretch>
            <a:fillRect/>
          </a:stretch>
        </p:blipFill>
        <p:spPr>
          <a:xfrm>
            <a:off x="2209800" y="2957513"/>
            <a:ext cx="4724400" cy="3219450"/>
          </a:xfrm>
          <a:prstGeom prst="rect">
            <a:avLst/>
          </a:prstGeom>
        </p:spPr>
      </p:pic>
      <p:pic>
        <p:nvPicPr>
          <p:cNvPr id="5" name="Resim 4"/>
          <p:cNvPicPr>
            <a:picLocks noChangeAspect="1"/>
          </p:cNvPicPr>
          <p:nvPr/>
        </p:nvPicPr>
        <p:blipFill>
          <a:blip r:embed="rId3"/>
          <a:stretch>
            <a:fillRect/>
          </a:stretch>
        </p:blipFill>
        <p:spPr>
          <a:xfrm>
            <a:off x="453839" y="389732"/>
            <a:ext cx="933450" cy="1276350"/>
          </a:xfrm>
          <a:prstGeom prst="rect">
            <a:avLst/>
          </a:prstGeom>
        </p:spPr>
      </p:pic>
    </p:spTree>
    <p:extLst>
      <p:ext uri="{BB962C8B-B14F-4D97-AF65-F5344CB8AC3E}">
        <p14:creationId xmlns:p14="http://schemas.microsoft.com/office/powerpoint/2010/main" val="15929124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484095"/>
            <a:ext cx="7886700" cy="1250576"/>
          </a:xfrm>
        </p:spPr>
        <p:txBody>
          <a:bodyPr/>
          <a:lstStyle/>
          <a:p>
            <a:r>
              <a:rPr lang="tr-TR" smtClean="0"/>
              <a:t>Sonraki adımda bir yada daha çok tablodan </a:t>
            </a:r>
            <a:r>
              <a:rPr lang="tr-TR"/>
              <a:t>sorguda </a:t>
            </a:r>
            <a:r>
              <a:rPr lang="tr-TR" smtClean="0"/>
              <a:t>görmek istediğimiz alanları </a:t>
            </a:r>
            <a:r>
              <a:rPr lang="tr-TR" smtClean="0">
                <a:solidFill>
                  <a:srgbClr val="C00000"/>
                </a:solidFill>
              </a:rPr>
              <a:t>Seçili Alanlar</a:t>
            </a:r>
            <a:r>
              <a:rPr lang="tr-TR" smtClean="0"/>
              <a:t> listesine ekleyerek </a:t>
            </a:r>
            <a:r>
              <a:rPr lang="tr-TR" smtClean="0">
                <a:solidFill>
                  <a:srgbClr val="C00000"/>
                </a:solidFill>
              </a:rPr>
              <a:t>İleri</a:t>
            </a:r>
            <a:r>
              <a:rPr lang="tr-TR" smtClean="0"/>
              <a:t> tıklayarak devam edelim:</a:t>
            </a:r>
            <a:endParaRPr lang="tr-TR"/>
          </a:p>
        </p:txBody>
      </p:sp>
      <p:sp>
        <p:nvSpPr>
          <p:cNvPr id="6" name="İçerik Yer Tutucusu 2"/>
          <p:cNvSpPr txBox="1">
            <a:spLocks/>
          </p:cNvSpPr>
          <p:nvPr/>
        </p:nvSpPr>
        <p:spPr>
          <a:xfrm>
            <a:off x="628650" y="5446623"/>
            <a:ext cx="7886700" cy="12107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mtClean="0">
                <a:solidFill>
                  <a:prstClr val="black"/>
                </a:solidFill>
              </a:rPr>
              <a:t>Örneğimizde </a:t>
            </a:r>
            <a:r>
              <a:rPr lang="tr-TR" smtClean="0">
                <a:solidFill>
                  <a:srgbClr val="0070C0"/>
                </a:solidFill>
              </a:rPr>
              <a:t>Öğrenciler</a:t>
            </a:r>
            <a:r>
              <a:rPr lang="tr-TR" smtClean="0">
                <a:solidFill>
                  <a:prstClr val="black"/>
                </a:solidFill>
              </a:rPr>
              <a:t> tablosundan </a:t>
            </a:r>
            <a:r>
              <a:rPr lang="tr-TR" smtClean="0">
                <a:solidFill>
                  <a:srgbClr val="C00000"/>
                </a:solidFill>
              </a:rPr>
              <a:t>Adı</a:t>
            </a:r>
            <a:r>
              <a:rPr lang="tr-TR" smtClean="0">
                <a:solidFill>
                  <a:prstClr val="black"/>
                </a:solidFill>
              </a:rPr>
              <a:t> ve </a:t>
            </a:r>
            <a:r>
              <a:rPr lang="tr-TR" smtClean="0">
                <a:solidFill>
                  <a:srgbClr val="C00000"/>
                </a:solidFill>
              </a:rPr>
              <a:t>Soyadı</a:t>
            </a:r>
            <a:r>
              <a:rPr lang="tr-TR" smtClean="0">
                <a:solidFill>
                  <a:prstClr val="black"/>
                </a:solidFill>
              </a:rPr>
              <a:t> alanlarını, </a:t>
            </a:r>
            <a:r>
              <a:rPr lang="tr-TR">
                <a:solidFill>
                  <a:srgbClr val="0070C0"/>
                </a:solidFill>
              </a:rPr>
              <a:t>Dersler</a:t>
            </a:r>
            <a:r>
              <a:rPr lang="tr-TR">
                <a:solidFill>
                  <a:prstClr val="black"/>
                </a:solidFill>
              </a:rPr>
              <a:t> tablosundan </a:t>
            </a:r>
            <a:r>
              <a:rPr lang="tr-TR">
                <a:solidFill>
                  <a:srgbClr val="C00000"/>
                </a:solidFill>
              </a:rPr>
              <a:t>Ders </a:t>
            </a:r>
            <a:r>
              <a:rPr lang="tr-TR" smtClean="0">
                <a:solidFill>
                  <a:srgbClr val="C00000"/>
                </a:solidFill>
              </a:rPr>
              <a:t>Adı </a:t>
            </a:r>
            <a:r>
              <a:rPr lang="tr-TR" smtClean="0">
                <a:solidFill>
                  <a:prstClr val="black"/>
                </a:solidFill>
              </a:rPr>
              <a:t>alanını ve </a:t>
            </a:r>
            <a:r>
              <a:rPr lang="tr-TR" smtClean="0">
                <a:solidFill>
                  <a:srgbClr val="0070C0"/>
                </a:solidFill>
              </a:rPr>
              <a:t>Notlar</a:t>
            </a:r>
            <a:r>
              <a:rPr lang="tr-TR" smtClean="0">
                <a:solidFill>
                  <a:prstClr val="black"/>
                </a:solidFill>
              </a:rPr>
              <a:t> tablosundan da </a:t>
            </a:r>
            <a:r>
              <a:rPr lang="tr-TR" smtClean="0">
                <a:solidFill>
                  <a:srgbClr val="C00000"/>
                </a:solidFill>
              </a:rPr>
              <a:t>Final</a:t>
            </a:r>
            <a:r>
              <a:rPr lang="tr-TR" smtClean="0">
                <a:solidFill>
                  <a:prstClr val="black"/>
                </a:solidFill>
              </a:rPr>
              <a:t> alanını seçtik.</a:t>
            </a:r>
            <a:endParaRPr lang="tr-TR">
              <a:solidFill>
                <a:prstClr val="black"/>
              </a:solidFill>
            </a:endParaRPr>
          </a:p>
        </p:txBody>
      </p:sp>
      <p:pic>
        <p:nvPicPr>
          <p:cNvPr id="7" name="Resim 6"/>
          <p:cNvPicPr>
            <a:picLocks noChangeAspect="1"/>
          </p:cNvPicPr>
          <p:nvPr/>
        </p:nvPicPr>
        <p:blipFill>
          <a:blip r:embed="rId2"/>
          <a:stretch>
            <a:fillRect/>
          </a:stretch>
        </p:blipFill>
        <p:spPr>
          <a:xfrm>
            <a:off x="1885950" y="1838047"/>
            <a:ext cx="5372100" cy="3505200"/>
          </a:xfrm>
          <a:prstGeom prst="rect">
            <a:avLst/>
          </a:prstGeom>
        </p:spPr>
      </p:pic>
    </p:spTree>
    <p:extLst>
      <p:ext uri="{BB962C8B-B14F-4D97-AF65-F5344CB8AC3E}">
        <p14:creationId xmlns:p14="http://schemas.microsoft.com/office/powerpoint/2010/main" val="3976254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484095"/>
            <a:ext cx="7886700" cy="1250576"/>
          </a:xfrm>
        </p:spPr>
        <p:txBody>
          <a:bodyPr>
            <a:normAutofit fontScale="92500"/>
          </a:bodyPr>
          <a:lstStyle/>
          <a:p>
            <a:r>
              <a:rPr lang="tr-TR" smtClean="0"/>
              <a:t>Bu adımda </a:t>
            </a:r>
            <a:r>
              <a:rPr lang="tr-TR" smtClean="0">
                <a:solidFill>
                  <a:srgbClr val="C00000"/>
                </a:solidFill>
              </a:rPr>
              <a:t>Ayrıntılı</a:t>
            </a:r>
            <a:r>
              <a:rPr lang="tr-TR" smtClean="0"/>
              <a:t> seçili iken </a:t>
            </a:r>
            <a:r>
              <a:rPr lang="tr-TR" smtClean="0">
                <a:solidFill>
                  <a:srgbClr val="C00000"/>
                </a:solidFill>
              </a:rPr>
              <a:t>İleri</a:t>
            </a:r>
            <a:r>
              <a:rPr lang="tr-TR" smtClean="0"/>
              <a:t> tıklarsak sorgunun ismini belirleyebileceğimiz en son adıma geçilir, </a:t>
            </a:r>
            <a:r>
              <a:rPr lang="tr-TR" smtClean="0">
                <a:solidFill>
                  <a:srgbClr val="C00000"/>
                </a:solidFill>
              </a:rPr>
              <a:t>Son</a:t>
            </a:r>
            <a:r>
              <a:rPr lang="tr-TR" smtClean="0"/>
              <a:t> tıklarsak sorguya otomatik olarak bir isim verilir.</a:t>
            </a:r>
            <a:endParaRPr lang="tr-TR"/>
          </a:p>
        </p:txBody>
      </p:sp>
      <p:sp>
        <p:nvSpPr>
          <p:cNvPr id="6" name="İçerik Yer Tutucusu 2"/>
          <p:cNvSpPr txBox="1">
            <a:spLocks/>
          </p:cNvSpPr>
          <p:nvPr/>
        </p:nvSpPr>
        <p:spPr>
          <a:xfrm>
            <a:off x="628650" y="5446057"/>
            <a:ext cx="7886700" cy="125114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tr-TR" smtClean="0">
                <a:solidFill>
                  <a:prstClr val="black"/>
                </a:solidFill>
              </a:rPr>
              <a:t>Önceki adımda aktif halde olan </a:t>
            </a:r>
            <a:r>
              <a:rPr lang="tr-TR" smtClean="0">
                <a:solidFill>
                  <a:srgbClr val="C00000"/>
                </a:solidFill>
              </a:rPr>
              <a:t>Son</a:t>
            </a:r>
            <a:r>
              <a:rPr lang="tr-TR" smtClean="0">
                <a:solidFill>
                  <a:prstClr val="black"/>
                </a:solidFill>
              </a:rPr>
              <a:t> düğmesi tıklansaydı </a:t>
            </a:r>
            <a:r>
              <a:rPr lang="tr-TR" smtClean="0">
                <a:solidFill>
                  <a:srgbClr val="C00000"/>
                </a:solidFill>
              </a:rPr>
              <a:t>Ayrıntılı</a:t>
            </a:r>
            <a:r>
              <a:rPr lang="tr-TR" smtClean="0">
                <a:solidFill>
                  <a:prstClr val="black"/>
                </a:solidFill>
              </a:rPr>
              <a:t> seçeneği seçilmiş gibi sihirbaz tamamlanırdı. Bu ekranda aktif halde olan </a:t>
            </a:r>
            <a:r>
              <a:rPr lang="tr-TR" smtClean="0">
                <a:solidFill>
                  <a:srgbClr val="C00000"/>
                </a:solidFill>
              </a:rPr>
              <a:t>Geri</a:t>
            </a:r>
            <a:r>
              <a:rPr lang="tr-TR" smtClean="0">
                <a:solidFill>
                  <a:prstClr val="black"/>
                </a:solidFill>
              </a:rPr>
              <a:t> düğmesi ile de önceki ekrana dönülebilir.</a:t>
            </a:r>
            <a:endParaRPr lang="tr-TR">
              <a:solidFill>
                <a:prstClr val="black"/>
              </a:solidFill>
            </a:endParaRPr>
          </a:p>
        </p:txBody>
      </p:sp>
      <p:pic>
        <p:nvPicPr>
          <p:cNvPr id="2" name="Resim 1"/>
          <p:cNvPicPr>
            <a:picLocks noChangeAspect="1"/>
          </p:cNvPicPr>
          <p:nvPr/>
        </p:nvPicPr>
        <p:blipFill>
          <a:blip r:embed="rId2"/>
          <a:stretch>
            <a:fillRect/>
          </a:stretch>
        </p:blipFill>
        <p:spPr>
          <a:xfrm>
            <a:off x="1885950" y="1837764"/>
            <a:ext cx="5372100" cy="3505200"/>
          </a:xfrm>
          <a:prstGeom prst="rect">
            <a:avLst/>
          </a:prstGeom>
        </p:spPr>
      </p:pic>
    </p:spTree>
    <p:extLst>
      <p:ext uri="{BB962C8B-B14F-4D97-AF65-F5344CB8AC3E}">
        <p14:creationId xmlns:p14="http://schemas.microsoft.com/office/powerpoint/2010/main" val="27993258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etin kutusu 15"/>
          <p:cNvSpPr txBox="1"/>
          <p:nvPr/>
        </p:nvSpPr>
        <p:spPr>
          <a:xfrm>
            <a:off x="259416" y="4003540"/>
            <a:ext cx="4492438" cy="369332"/>
          </a:xfrm>
          <a:prstGeom prst="rect">
            <a:avLst/>
          </a:prstGeom>
          <a:noFill/>
        </p:spPr>
        <p:txBody>
          <a:bodyPr wrap="square" rtlCol="0">
            <a:spAutoFit/>
          </a:bodyPr>
          <a:lstStyle/>
          <a:p>
            <a:pPr algn="ctr"/>
            <a:r>
              <a:rPr lang="tr-TR" smtClean="0">
                <a:solidFill>
                  <a:prstClr val="black"/>
                </a:solidFill>
              </a:rPr>
              <a:t>Notlar Tablosu</a:t>
            </a:r>
            <a:endParaRPr lang="tr-TR">
              <a:solidFill>
                <a:prstClr val="black"/>
              </a:solidFill>
            </a:endParaRPr>
          </a:p>
        </p:txBody>
      </p:sp>
      <p:sp>
        <p:nvSpPr>
          <p:cNvPr id="17" name="Metin kutusu 16"/>
          <p:cNvSpPr txBox="1"/>
          <p:nvPr/>
        </p:nvSpPr>
        <p:spPr>
          <a:xfrm>
            <a:off x="259416" y="27892"/>
            <a:ext cx="4191000" cy="369332"/>
          </a:xfrm>
          <a:prstGeom prst="rect">
            <a:avLst/>
          </a:prstGeom>
          <a:noFill/>
        </p:spPr>
        <p:txBody>
          <a:bodyPr wrap="square" rtlCol="0">
            <a:spAutoFit/>
          </a:bodyPr>
          <a:lstStyle/>
          <a:p>
            <a:pPr algn="ctr"/>
            <a:r>
              <a:rPr lang="tr-TR" smtClean="0">
                <a:solidFill>
                  <a:prstClr val="black"/>
                </a:solidFill>
              </a:rPr>
              <a:t>Öğrenciler Tablosu</a:t>
            </a:r>
            <a:endParaRPr lang="tr-TR">
              <a:solidFill>
                <a:prstClr val="black"/>
              </a:solidFill>
            </a:endParaRPr>
          </a:p>
        </p:txBody>
      </p:sp>
      <p:sp>
        <p:nvSpPr>
          <p:cNvPr id="18" name="Metin kutusu 17"/>
          <p:cNvSpPr txBox="1"/>
          <p:nvPr/>
        </p:nvSpPr>
        <p:spPr>
          <a:xfrm>
            <a:off x="259416" y="1840745"/>
            <a:ext cx="4057650" cy="369332"/>
          </a:xfrm>
          <a:prstGeom prst="rect">
            <a:avLst/>
          </a:prstGeom>
          <a:noFill/>
        </p:spPr>
        <p:txBody>
          <a:bodyPr wrap="square" rtlCol="0">
            <a:spAutoFit/>
          </a:bodyPr>
          <a:lstStyle/>
          <a:p>
            <a:pPr algn="ctr"/>
            <a:r>
              <a:rPr lang="tr-TR" smtClean="0">
                <a:solidFill>
                  <a:prstClr val="black"/>
                </a:solidFill>
              </a:rPr>
              <a:t>Dersler Tablosu</a:t>
            </a:r>
            <a:endParaRPr lang="tr-TR">
              <a:solidFill>
                <a:prstClr val="black"/>
              </a:solidFill>
            </a:endParaRPr>
          </a:p>
        </p:txBody>
      </p:sp>
      <p:sp>
        <p:nvSpPr>
          <p:cNvPr id="20" name="Metin kutusu 19"/>
          <p:cNvSpPr txBox="1"/>
          <p:nvPr/>
        </p:nvSpPr>
        <p:spPr>
          <a:xfrm>
            <a:off x="5353050" y="1958412"/>
            <a:ext cx="3448050" cy="369332"/>
          </a:xfrm>
          <a:prstGeom prst="rect">
            <a:avLst/>
          </a:prstGeom>
          <a:noFill/>
        </p:spPr>
        <p:txBody>
          <a:bodyPr wrap="square" rtlCol="0">
            <a:spAutoFit/>
          </a:bodyPr>
          <a:lstStyle/>
          <a:p>
            <a:pPr algn="ctr"/>
            <a:r>
              <a:rPr lang="tr-TR" smtClean="0">
                <a:solidFill>
                  <a:prstClr val="black"/>
                </a:solidFill>
              </a:rPr>
              <a:t>Sorgu Sonucu</a:t>
            </a:r>
            <a:endParaRPr lang="tr-TR">
              <a:solidFill>
                <a:prstClr val="black"/>
              </a:solidFill>
            </a:endParaRPr>
          </a:p>
        </p:txBody>
      </p:sp>
      <p:pic>
        <p:nvPicPr>
          <p:cNvPr id="23" name="Resim 22"/>
          <p:cNvPicPr>
            <a:picLocks noChangeAspect="1"/>
          </p:cNvPicPr>
          <p:nvPr/>
        </p:nvPicPr>
        <p:blipFill>
          <a:blip r:embed="rId2"/>
          <a:stretch>
            <a:fillRect/>
          </a:stretch>
        </p:blipFill>
        <p:spPr>
          <a:xfrm>
            <a:off x="259416" y="359131"/>
            <a:ext cx="4191000" cy="1390650"/>
          </a:xfrm>
          <a:prstGeom prst="rect">
            <a:avLst/>
          </a:prstGeom>
        </p:spPr>
      </p:pic>
      <p:pic>
        <p:nvPicPr>
          <p:cNvPr id="24" name="Resim 23"/>
          <p:cNvPicPr>
            <a:picLocks noChangeAspect="1"/>
          </p:cNvPicPr>
          <p:nvPr/>
        </p:nvPicPr>
        <p:blipFill>
          <a:blip r:embed="rId3"/>
          <a:stretch>
            <a:fillRect/>
          </a:stretch>
        </p:blipFill>
        <p:spPr>
          <a:xfrm>
            <a:off x="259416" y="2180368"/>
            <a:ext cx="4057650" cy="1781175"/>
          </a:xfrm>
          <a:prstGeom prst="rect">
            <a:avLst/>
          </a:prstGeom>
        </p:spPr>
      </p:pic>
      <p:pic>
        <p:nvPicPr>
          <p:cNvPr id="25" name="Resim 24"/>
          <p:cNvPicPr>
            <a:picLocks noChangeAspect="1"/>
          </p:cNvPicPr>
          <p:nvPr/>
        </p:nvPicPr>
        <p:blipFill>
          <a:blip r:embed="rId4"/>
          <a:stretch>
            <a:fillRect/>
          </a:stretch>
        </p:blipFill>
        <p:spPr>
          <a:xfrm>
            <a:off x="5353050" y="2300850"/>
            <a:ext cx="3448050" cy="2381250"/>
          </a:xfrm>
          <a:prstGeom prst="rect">
            <a:avLst/>
          </a:prstGeom>
        </p:spPr>
      </p:pic>
      <p:sp>
        <p:nvSpPr>
          <p:cNvPr id="26" name="Sağ Ayraç 25"/>
          <p:cNvSpPr/>
          <p:nvPr/>
        </p:nvSpPr>
        <p:spPr>
          <a:xfrm>
            <a:off x="4773706" y="94128"/>
            <a:ext cx="360000" cy="6626973"/>
          </a:xfrm>
          <a:prstGeom prst="rightBrace">
            <a:avLst>
              <a:gd name="adj1" fmla="val 8333"/>
              <a:gd name="adj2" fmla="val 50000"/>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tr-TR">
              <a:solidFill>
                <a:srgbClr val="C00000"/>
              </a:solidFill>
            </a:endParaRPr>
          </a:p>
        </p:txBody>
      </p:sp>
      <p:pic>
        <p:nvPicPr>
          <p:cNvPr id="2" name="Resim 1"/>
          <p:cNvPicPr>
            <a:picLocks noChangeAspect="1"/>
          </p:cNvPicPr>
          <p:nvPr/>
        </p:nvPicPr>
        <p:blipFill>
          <a:blip r:embed="rId5"/>
          <a:stretch>
            <a:fillRect/>
          </a:stretch>
        </p:blipFill>
        <p:spPr>
          <a:xfrm>
            <a:off x="259416" y="4330326"/>
            <a:ext cx="4486275" cy="2390775"/>
          </a:xfrm>
          <a:prstGeom prst="rect">
            <a:avLst/>
          </a:prstGeom>
        </p:spPr>
      </p:pic>
    </p:spTree>
    <p:extLst>
      <p:ext uri="{BB962C8B-B14F-4D97-AF65-F5344CB8AC3E}">
        <p14:creationId xmlns:p14="http://schemas.microsoft.com/office/powerpoint/2010/main" val="26508893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551329"/>
            <a:ext cx="7886700" cy="5625634"/>
          </a:xfrm>
        </p:spPr>
        <p:txBody>
          <a:bodyPr/>
          <a:lstStyle/>
          <a:p>
            <a:r>
              <a:rPr lang="tr-TR" smtClean="0"/>
              <a:t>Eğer sadece </a:t>
            </a:r>
            <a:r>
              <a:rPr lang="tr-TR" smtClean="0">
                <a:solidFill>
                  <a:srgbClr val="0070C0"/>
                </a:solidFill>
              </a:rPr>
              <a:t>Dersler</a:t>
            </a:r>
            <a:r>
              <a:rPr lang="tr-TR" smtClean="0"/>
              <a:t> </a:t>
            </a:r>
            <a:r>
              <a:rPr lang="tr-TR"/>
              <a:t>tablosundan </a:t>
            </a:r>
            <a:r>
              <a:rPr lang="tr-TR">
                <a:solidFill>
                  <a:srgbClr val="C00000"/>
                </a:solidFill>
              </a:rPr>
              <a:t>Ders Adı </a:t>
            </a:r>
            <a:r>
              <a:rPr lang="tr-TR"/>
              <a:t>alanını ve </a:t>
            </a:r>
            <a:r>
              <a:rPr lang="tr-TR">
                <a:solidFill>
                  <a:srgbClr val="0070C0"/>
                </a:solidFill>
              </a:rPr>
              <a:t>Notlar</a:t>
            </a:r>
            <a:r>
              <a:rPr lang="tr-TR"/>
              <a:t> tablosundan </a:t>
            </a:r>
            <a:r>
              <a:rPr lang="tr-TR" smtClean="0">
                <a:solidFill>
                  <a:srgbClr val="C00000"/>
                </a:solidFill>
              </a:rPr>
              <a:t>Final</a:t>
            </a:r>
            <a:r>
              <a:rPr lang="tr-TR" smtClean="0"/>
              <a:t> </a:t>
            </a:r>
            <a:r>
              <a:rPr lang="tr-TR"/>
              <a:t>alanını </a:t>
            </a:r>
            <a:r>
              <a:rPr lang="tr-TR" smtClean="0"/>
              <a:t>seçip, sonraki adımda </a:t>
            </a:r>
            <a:r>
              <a:rPr lang="tr-TR" smtClean="0">
                <a:solidFill>
                  <a:srgbClr val="C00000"/>
                </a:solidFill>
              </a:rPr>
              <a:t>Özet</a:t>
            </a:r>
            <a:r>
              <a:rPr lang="tr-TR" smtClean="0"/>
              <a:t> seçeneğini seçince aktif hale gelen </a:t>
            </a:r>
            <a:r>
              <a:rPr lang="tr-TR" smtClean="0">
                <a:solidFill>
                  <a:srgbClr val="C00000"/>
                </a:solidFill>
              </a:rPr>
              <a:t>Özet Seçenekleri </a:t>
            </a:r>
            <a:r>
              <a:rPr lang="tr-TR" smtClean="0"/>
              <a:t>düğmesini tıklasaydık:</a:t>
            </a:r>
            <a:endParaRPr lang="tr-TR"/>
          </a:p>
          <a:p>
            <a:pPr lvl="1"/>
            <a:r>
              <a:rPr lang="tr-TR" smtClean="0"/>
              <a:t>Açılan pencerede her ders için notların toplamı, ortalaması, en küçük ve en büyük değerlerden hangisini görmek istiyorsak seçebiliriz:</a:t>
            </a:r>
            <a:endParaRPr lang="tr-TR"/>
          </a:p>
        </p:txBody>
      </p:sp>
      <p:pic>
        <p:nvPicPr>
          <p:cNvPr id="5" name="Resim 4"/>
          <p:cNvPicPr>
            <a:picLocks noChangeAspect="1"/>
          </p:cNvPicPr>
          <p:nvPr/>
        </p:nvPicPr>
        <p:blipFill>
          <a:blip r:embed="rId2"/>
          <a:stretch>
            <a:fillRect/>
          </a:stretch>
        </p:blipFill>
        <p:spPr>
          <a:xfrm>
            <a:off x="494178" y="3281362"/>
            <a:ext cx="4724400" cy="3400425"/>
          </a:xfrm>
          <a:prstGeom prst="rect">
            <a:avLst/>
          </a:prstGeom>
        </p:spPr>
      </p:pic>
      <p:pic>
        <p:nvPicPr>
          <p:cNvPr id="6" name="Resim 5"/>
          <p:cNvPicPr>
            <a:picLocks noChangeAspect="1"/>
          </p:cNvPicPr>
          <p:nvPr/>
        </p:nvPicPr>
        <p:blipFill>
          <a:blip r:embed="rId3"/>
          <a:stretch>
            <a:fillRect/>
          </a:stretch>
        </p:blipFill>
        <p:spPr>
          <a:xfrm>
            <a:off x="5351927" y="4847805"/>
            <a:ext cx="3543300" cy="1211580"/>
          </a:xfrm>
          <a:prstGeom prst="rect">
            <a:avLst/>
          </a:prstGeom>
        </p:spPr>
      </p:pic>
      <p:cxnSp>
        <p:nvCxnSpPr>
          <p:cNvPr id="10" name="Dirsek Bağlayıcısı 9"/>
          <p:cNvCxnSpPr/>
          <p:nvPr/>
        </p:nvCxnSpPr>
        <p:spPr>
          <a:xfrm rot="16200000" flipH="1">
            <a:off x="4989151" y="1867307"/>
            <a:ext cx="524996" cy="5436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33937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551329"/>
            <a:ext cx="7886700" cy="5625634"/>
          </a:xfrm>
        </p:spPr>
        <p:txBody>
          <a:bodyPr/>
          <a:lstStyle/>
          <a:p>
            <a:r>
              <a:rPr lang="tr-TR" smtClean="0"/>
              <a:t>Eğer her dersten tüm öğrencilerin aldığı Final notlarının ortalamasını değil de, her öğrencinin aldığı tüm derslerden final notlarının ortalamasını görmek (öğrenci bazında gruplandırma) isteseydik:</a:t>
            </a:r>
          </a:p>
          <a:p>
            <a:r>
              <a:rPr lang="tr-TR">
                <a:solidFill>
                  <a:srgbClr val="0070C0"/>
                </a:solidFill>
              </a:rPr>
              <a:t>Öğrenciler</a:t>
            </a:r>
            <a:r>
              <a:rPr lang="tr-TR"/>
              <a:t> tablosundan </a:t>
            </a:r>
            <a:r>
              <a:rPr lang="tr-TR">
                <a:solidFill>
                  <a:srgbClr val="C00000"/>
                </a:solidFill>
              </a:rPr>
              <a:t>Adı</a:t>
            </a:r>
            <a:r>
              <a:rPr lang="tr-TR"/>
              <a:t> ve </a:t>
            </a:r>
            <a:r>
              <a:rPr lang="tr-TR">
                <a:solidFill>
                  <a:srgbClr val="C00000"/>
                </a:solidFill>
              </a:rPr>
              <a:t>Soyadı</a:t>
            </a:r>
            <a:r>
              <a:rPr lang="tr-TR"/>
              <a:t> </a:t>
            </a:r>
            <a:r>
              <a:rPr lang="tr-TR" smtClean="0"/>
              <a:t>alanlarını ve </a:t>
            </a:r>
            <a:r>
              <a:rPr lang="tr-TR">
                <a:solidFill>
                  <a:srgbClr val="0070C0"/>
                </a:solidFill>
              </a:rPr>
              <a:t>Notlar</a:t>
            </a:r>
            <a:r>
              <a:rPr lang="tr-TR"/>
              <a:t> tablosundan da </a:t>
            </a:r>
            <a:r>
              <a:rPr lang="tr-TR">
                <a:solidFill>
                  <a:srgbClr val="C00000"/>
                </a:solidFill>
              </a:rPr>
              <a:t>Final</a:t>
            </a:r>
            <a:r>
              <a:rPr lang="tr-TR"/>
              <a:t> alanını </a:t>
            </a:r>
            <a:r>
              <a:rPr lang="tr-TR" smtClean="0"/>
              <a:t>seçerek </a:t>
            </a:r>
            <a:r>
              <a:rPr lang="tr-TR" smtClean="0">
                <a:solidFill>
                  <a:srgbClr val="0070C0"/>
                </a:solidFill>
              </a:rPr>
              <a:t>Özet Seçenekleri</a:t>
            </a:r>
            <a:r>
              <a:rPr lang="tr-TR" smtClean="0"/>
              <a:t> içinden yine </a:t>
            </a:r>
            <a:r>
              <a:rPr lang="tr-TR" smtClean="0">
                <a:solidFill>
                  <a:srgbClr val="C00000"/>
                </a:solidFill>
              </a:rPr>
              <a:t>Ort</a:t>
            </a:r>
            <a:r>
              <a:rPr lang="tr-TR" smtClean="0"/>
              <a:t> seçimi ile aşağıdaki sonucu elde ederdik:</a:t>
            </a:r>
            <a:endParaRPr lang="tr-TR"/>
          </a:p>
        </p:txBody>
      </p:sp>
      <p:pic>
        <p:nvPicPr>
          <p:cNvPr id="2" name="Resim 1"/>
          <p:cNvPicPr>
            <a:picLocks noChangeAspect="1"/>
          </p:cNvPicPr>
          <p:nvPr/>
        </p:nvPicPr>
        <p:blipFill>
          <a:blip r:embed="rId2"/>
          <a:stretch>
            <a:fillRect/>
          </a:stretch>
        </p:blipFill>
        <p:spPr>
          <a:xfrm>
            <a:off x="1495425" y="4176713"/>
            <a:ext cx="6153150" cy="2000250"/>
          </a:xfrm>
          <a:prstGeom prst="rect">
            <a:avLst/>
          </a:prstGeom>
        </p:spPr>
      </p:pic>
    </p:spTree>
    <p:extLst>
      <p:ext uri="{BB962C8B-B14F-4D97-AF65-F5344CB8AC3E}">
        <p14:creationId xmlns:p14="http://schemas.microsoft.com/office/powerpoint/2010/main" val="10118058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mtClean="0"/>
              <a:t>Çapraz Sorgu</a:t>
            </a:r>
            <a:endParaRPr lang="tr-TR"/>
          </a:p>
        </p:txBody>
      </p:sp>
      <p:sp>
        <p:nvSpPr>
          <p:cNvPr id="3" name="İçerik Yer Tutucusu 2"/>
          <p:cNvSpPr>
            <a:spLocks noGrp="1"/>
          </p:cNvSpPr>
          <p:nvPr>
            <p:ph idx="1"/>
          </p:nvPr>
        </p:nvSpPr>
        <p:spPr/>
        <p:txBody>
          <a:bodyPr/>
          <a:lstStyle/>
          <a:p>
            <a:r>
              <a:rPr lang="tr-TR"/>
              <a:t>Sihirbazda </a:t>
            </a:r>
            <a:r>
              <a:rPr lang="tr-TR" smtClean="0"/>
              <a:t>ikinci </a:t>
            </a:r>
            <a:r>
              <a:rPr lang="tr-TR"/>
              <a:t>seçenek </a:t>
            </a:r>
            <a:r>
              <a:rPr lang="tr-TR" smtClean="0"/>
              <a:t>(Çapraz Sorgu </a:t>
            </a:r>
            <a:r>
              <a:rPr lang="tr-TR"/>
              <a:t>Sihirbazı) </a:t>
            </a:r>
            <a:r>
              <a:rPr lang="tr-TR" smtClean="0"/>
              <a:t>seçerek devam </a:t>
            </a:r>
            <a:r>
              <a:rPr lang="tr-TR"/>
              <a:t>edelim:</a:t>
            </a:r>
          </a:p>
          <a:p>
            <a:endParaRPr lang="tr-TR"/>
          </a:p>
        </p:txBody>
      </p:sp>
      <p:pic>
        <p:nvPicPr>
          <p:cNvPr id="4" name="Resim 3"/>
          <p:cNvPicPr>
            <a:picLocks noChangeAspect="1"/>
          </p:cNvPicPr>
          <p:nvPr/>
        </p:nvPicPr>
        <p:blipFill>
          <a:blip r:embed="rId2"/>
          <a:stretch>
            <a:fillRect/>
          </a:stretch>
        </p:blipFill>
        <p:spPr>
          <a:xfrm>
            <a:off x="2209800" y="2957513"/>
            <a:ext cx="4724400" cy="3219450"/>
          </a:xfrm>
          <a:prstGeom prst="rect">
            <a:avLst/>
          </a:prstGeom>
        </p:spPr>
      </p:pic>
    </p:spTree>
    <p:extLst>
      <p:ext uri="{BB962C8B-B14F-4D97-AF65-F5344CB8AC3E}">
        <p14:creationId xmlns:p14="http://schemas.microsoft.com/office/powerpoint/2010/main" val="3521971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eaLnBrk="1" fontAlgn="auto" hangingPunct="1">
              <a:spcAft>
                <a:spcPts val="0"/>
              </a:spcAft>
              <a:defRPr/>
            </a:pPr>
            <a:r>
              <a:rPr lang="tr-TR" dirty="0" smtClean="0"/>
              <a:t>Karakter türü verilerin karşılaştırılması</a:t>
            </a:r>
            <a:endParaRPr lang="tr-TR" dirty="0"/>
          </a:p>
        </p:txBody>
      </p:sp>
      <p:sp>
        <p:nvSpPr>
          <p:cNvPr id="3" name="2 İçerik Yer Tutucusu"/>
          <p:cNvSpPr>
            <a:spLocks noGrp="1"/>
          </p:cNvSpPr>
          <p:nvPr>
            <p:ph idx="1"/>
          </p:nvPr>
        </p:nvSpPr>
        <p:spPr/>
        <p:txBody>
          <a:bodyPr rtlCol="0">
            <a:normAutofit/>
          </a:bodyPr>
          <a:lstStyle/>
          <a:p>
            <a:pPr eaLnBrk="1" fontAlgn="auto" hangingPunct="1">
              <a:spcAft>
                <a:spcPts val="0"/>
              </a:spcAft>
              <a:defRPr/>
            </a:pPr>
            <a:r>
              <a:rPr lang="tr-TR" dirty="0" smtClean="0"/>
              <a:t>Karakter türü veriler ile de büyüklük-küçüklük kıyaslamaları yapılabilir. </a:t>
            </a:r>
          </a:p>
          <a:p>
            <a:pPr eaLnBrk="1" fontAlgn="auto" hangingPunct="1">
              <a:spcAft>
                <a:spcPts val="0"/>
              </a:spcAft>
              <a:defRPr/>
            </a:pPr>
            <a:r>
              <a:rPr lang="tr-TR" dirty="0" smtClean="0"/>
              <a:t>Aşağıdaki SQL cümlesi adı N-Z arasında bir harf ile başlayan personeli gösterir:</a:t>
            </a:r>
          </a:p>
          <a:p>
            <a:pPr eaLnBrk="1" fontAlgn="auto" hangingPunct="1">
              <a:spcAft>
                <a:spcPts val="0"/>
              </a:spcAft>
              <a:buFont typeface="Arial" panose="020B0604020202020204" pitchFamily="34" charset="0"/>
              <a:buNone/>
              <a:defRPr/>
            </a:pPr>
            <a:r>
              <a:rPr lang="tr-TR" dirty="0" smtClean="0">
                <a:solidFill>
                  <a:srgbClr val="0070C0"/>
                </a:solidFill>
              </a:rPr>
              <a:t>	SELECT * FROM PERSONEL WHERE AD </a:t>
            </a:r>
            <a:r>
              <a:rPr lang="tr-TR" smtClean="0">
                <a:solidFill>
                  <a:srgbClr val="0070C0"/>
                </a:solidFill>
              </a:rPr>
              <a:t>&gt; 'N'</a:t>
            </a:r>
            <a:endParaRPr lang="tr-TR" dirty="0" smtClean="0">
              <a:solidFill>
                <a:srgbClr val="0070C0"/>
              </a:solidFill>
            </a:endParaRPr>
          </a:p>
          <a:p>
            <a:pPr eaLnBrk="1" fontAlgn="auto" hangingPunct="1">
              <a:spcAft>
                <a:spcPts val="0"/>
              </a:spcAft>
              <a:defRPr/>
            </a:pPr>
            <a:r>
              <a:rPr lang="tr-TR" dirty="0" smtClean="0"/>
              <a:t>Aşağıdaki SQL cümlesi adı E harfi ile başlayan personeli gösterir:</a:t>
            </a:r>
          </a:p>
          <a:p>
            <a:pPr eaLnBrk="1" fontAlgn="auto" hangingPunct="1">
              <a:spcAft>
                <a:spcPts val="0"/>
              </a:spcAft>
              <a:buFont typeface="Arial" panose="020B0604020202020204" pitchFamily="34" charset="0"/>
              <a:buNone/>
              <a:defRPr/>
            </a:pPr>
            <a:r>
              <a:rPr lang="tr-TR" dirty="0" smtClean="0">
                <a:solidFill>
                  <a:srgbClr val="0070C0"/>
                </a:solidFill>
              </a:rPr>
              <a:t>	SELECT * FROM PERSONEL </a:t>
            </a:r>
          </a:p>
          <a:p>
            <a:pPr eaLnBrk="1" fontAlgn="auto" hangingPunct="1">
              <a:spcAft>
                <a:spcPts val="0"/>
              </a:spcAft>
              <a:buFont typeface="Arial" panose="020B0604020202020204" pitchFamily="34" charset="0"/>
              <a:buNone/>
              <a:defRPr/>
            </a:pPr>
            <a:r>
              <a:rPr lang="tr-TR" dirty="0" smtClean="0">
                <a:solidFill>
                  <a:srgbClr val="0070C0"/>
                </a:solidFill>
              </a:rPr>
              <a:t>	WHERE AD </a:t>
            </a:r>
            <a:r>
              <a:rPr lang="tr-TR" smtClean="0">
                <a:solidFill>
                  <a:srgbClr val="0070C0"/>
                </a:solidFill>
              </a:rPr>
              <a:t>&gt; </a:t>
            </a:r>
            <a:r>
              <a:rPr lang="tr-TR">
                <a:solidFill>
                  <a:srgbClr val="0070C0"/>
                </a:solidFill>
              </a:rPr>
              <a:t>'</a:t>
            </a:r>
            <a:r>
              <a:rPr lang="tr-TR" smtClean="0">
                <a:solidFill>
                  <a:srgbClr val="0070C0"/>
                </a:solidFill>
              </a:rPr>
              <a:t>E' </a:t>
            </a:r>
            <a:r>
              <a:rPr lang="tr-TR" dirty="0" smtClean="0">
                <a:solidFill>
                  <a:srgbClr val="0070C0"/>
                </a:solidFill>
              </a:rPr>
              <a:t>AND AD </a:t>
            </a:r>
            <a:r>
              <a:rPr lang="tr-TR" smtClean="0">
                <a:solidFill>
                  <a:srgbClr val="0070C0"/>
                </a:solidFill>
              </a:rPr>
              <a:t>&lt; </a:t>
            </a:r>
            <a:r>
              <a:rPr lang="tr-TR">
                <a:solidFill>
                  <a:srgbClr val="0070C0"/>
                </a:solidFill>
              </a:rPr>
              <a:t>'</a:t>
            </a:r>
            <a:r>
              <a:rPr lang="tr-TR" smtClean="0">
                <a:solidFill>
                  <a:srgbClr val="0070C0"/>
                </a:solidFill>
              </a:rPr>
              <a:t>F'</a:t>
            </a:r>
            <a:endParaRPr lang="tr-TR" dirty="0" smtClean="0">
              <a:solidFill>
                <a:srgbClr val="0070C0"/>
              </a:solidFill>
            </a:endParaRPr>
          </a:p>
          <a:p>
            <a:pPr eaLnBrk="1" fontAlgn="auto" hangingPunct="1">
              <a:spcAft>
                <a:spcPts val="0"/>
              </a:spcAft>
              <a:defRPr/>
            </a:pPr>
            <a:endParaRPr lang="tr-TR" dirty="0" smtClean="0"/>
          </a:p>
        </p:txBody>
      </p:sp>
    </p:spTree>
    <p:extLst>
      <p:ext uri="{BB962C8B-B14F-4D97-AF65-F5344CB8AC3E}">
        <p14:creationId xmlns:p14="http://schemas.microsoft.com/office/powerpoint/2010/main" val="4139090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793376"/>
            <a:ext cx="7886700" cy="5383587"/>
          </a:xfrm>
        </p:spPr>
        <p:txBody>
          <a:bodyPr/>
          <a:lstStyle/>
          <a:p>
            <a:r>
              <a:rPr lang="tr-TR" smtClean="0">
                <a:solidFill>
                  <a:srgbClr val="0070C0"/>
                </a:solidFill>
              </a:rPr>
              <a:t>Notlar</a:t>
            </a:r>
            <a:r>
              <a:rPr lang="tr-TR" smtClean="0"/>
              <a:t> tablosunu seçerek </a:t>
            </a:r>
            <a:r>
              <a:rPr lang="tr-TR" smtClean="0">
                <a:solidFill>
                  <a:srgbClr val="0070C0"/>
                </a:solidFill>
              </a:rPr>
              <a:t>İleri</a:t>
            </a:r>
            <a:r>
              <a:rPr lang="tr-TR" smtClean="0"/>
              <a:t> ile devam edelim: </a:t>
            </a:r>
            <a:endParaRPr lang="tr-TR"/>
          </a:p>
        </p:txBody>
      </p:sp>
      <p:pic>
        <p:nvPicPr>
          <p:cNvPr id="4" name="Resim 3"/>
          <p:cNvPicPr>
            <a:picLocks noChangeAspect="1"/>
          </p:cNvPicPr>
          <p:nvPr/>
        </p:nvPicPr>
        <p:blipFill>
          <a:blip r:embed="rId2"/>
          <a:stretch>
            <a:fillRect/>
          </a:stretch>
        </p:blipFill>
        <p:spPr>
          <a:xfrm>
            <a:off x="1333500" y="1391140"/>
            <a:ext cx="6477000" cy="4941094"/>
          </a:xfrm>
          <a:prstGeom prst="rect">
            <a:avLst/>
          </a:prstGeom>
        </p:spPr>
      </p:pic>
    </p:spTree>
    <p:extLst>
      <p:ext uri="{BB962C8B-B14F-4D97-AF65-F5344CB8AC3E}">
        <p14:creationId xmlns:p14="http://schemas.microsoft.com/office/powerpoint/2010/main" val="141149500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430307"/>
            <a:ext cx="7886700" cy="5746658"/>
          </a:xfrm>
        </p:spPr>
        <p:txBody>
          <a:bodyPr/>
          <a:lstStyle/>
          <a:p>
            <a:r>
              <a:rPr lang="tr-TR" smtClean="0"/>
              <a:t>Satır başlığı olarak sadece </a:t>
            </a:r>
            <a:r>
              <a:rPr lang="tr-TR" smtClean="0">
                <a:solidFill>
                  <a:srgbClr val="0070C0"/>
                </a:solidFill>
              </a:rPr>
              <a:t>ÖğrenciNo</a:t>
            </a:r>
            <a:r>
              <a:rPr lang="tr-TR" smtClean="0"/>
              <a:t> alanını seçerek </a:t>
            </a:r>
            <a:r>
              <a:rPr lang="tr-TR" smtClean="0">
                <a:solidFill>
                  <a:srgbClr val="0070C0"/>
                </a:solidFill>
              </a:rPr>
              <a:t>İleri</a:t>
            </a:r>
            <a:r>
              <a:rPr lang="tr-TR" smtClean="0"/>
              <a:t> ile devam edelim: </a:t>
            </a:r>
            <a:endParaRPr lang="tr-TR"/>
          </a:p>
        </p:txBody>
      </p:sp>
      <p:pic>
        <p:nvPicPr>
          <p:cNvPr id="5" name="Resim 4"/>
          <p:cNvPicPr>
            <a:picLocks noChangeAspect="1"/>
          </p:cNvPicPr>
          <p:nvPr/>
        </p:nvPicPr>
        <p:blipFill>
          <a:blip r:embed="rId2"/>
          <a:stretch>
            <a:fillRect/>
          </a:stretch>
        </p:blipFill>
        <p:spPr>
          <a:xfrm>
            <a:off x="1333500" y="1397234"/>
            <a:ext cx="6477000" cy="4941094"/>
          </a:xfrm>
          <a:prstGeom prst="rect">
            <a:avLst/>
          </a:prstGeom>
        </p:spPr>
      </p:pic>
    </p:spTree>
    <p:extLst>
      <p:ext uri="{BB962C8B-B14F-4D97-AF65-F5344CB8AC3E}">
        <p14:creationId xmlns:p14="http://schemas.microsoft.com/office/powerpoint/2010/main" val="42820531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430307"/>
            <a:ext cx="7886700" cy="5719764"/>
          </a:xfrm>
        </p:spPr>
        <p:txBody>
          <a:bodyPr/>
          <a:lstStyle/>
          <a:p>
            <a:r>
              <a:rPr lang="tr-TR" smtClean="0"/>
              <a:t>Sütun başlığı olarak sadece </a:t>
            </a:r>
            <a:r>
              <a:rPr lang="tr-TR" smtClean="0">
                <a:solidFill>
                  <a:srgbClr val="0070C0"/>
                </a:solidFill>
              </a:rPr>
              <a:t>DersKodu </a:t>
            </a:r>
            <a:r>
              <a:rPr lang="tr-TR" smtClean="0"/>
              <a:t>alanını seçerek </a:t>
            </a:r>
            <a:r>
              <a:rPr lang="tr-TR" smtClean="0">
                <a:solidFill>
                  <a:srgbClr val="0070C0"/>
                </a:solidFill>
              </a:rPr>
              <a:t>İleri</a:t>
            </a:r>
            <a:r>
              <a:rPr lang="tr-TR" smtClean="0"/>
              <a:t> ile devam edelim: </a:t>
            </a:r>
            <a:endParaRPr lang="tr-TR"/>
          </a:p>
        </p:txBody>
      </p:sp>
      <p:pic>
        <p:nvPicPr>
          <p:cNvPr id="2" name="Resim 1"/>
          <p:cNvPicPr>
            <a:picLocks noChangeAspect="1"/>
          </p:cNvPicPr>
          <p:nvPr/>
        </p:nvPicPr>
        <p:blipFill>
          <a:blip r:embed="rId2"/>
          <a:stretch>
            <a:fillRect/>
          </a:stretch>
        </p:blipFill>
        <p:spPr>
          <a:xfrm>
            <a:off x="1333500" y="1390371"/>
            <a:ext cx="6477000" cy="4941094"/>
          </a:xfrm>
          <a:prstGeom prst="rect">
            <a:avLst/>
          </a:prstGeom>
        </p:spPr>
      </p:pic>
    </p:spTree>
    <p:extLst>
      <p:ext uri="{BB962C8B-B14F-4D97-AF65-F5344CB8AC3E}">
        <p14:creationId xmlns:p14="http://schemas.microsoft.com/office/powerpoint/2010/main" val="25123319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430307"/>
            <a:ext cx="7886700" cy="5719764"/>
          </a:xfrm>
        </p:spPr>
        <p:txBody>
          <a:bodyPr/>
          <a:lstStyle/>
          <a:p>
            <a:r>
              <a:rPr lang="tr-TR" smtClean="0"/>
              <a:t>Hesaplanacak alan için </a:t>
            </a:r>
            <a:r>
              <a:rPr lang="tr-TR" smtClean="0">
                <a:solidFill>
                  <a:srgbClr val="0070C0"/>
                </a:solidFill>
              </a:rPr>
              <a:t>Final </a:t>
            </a:r>
            <a:r>
              <a:rPr lang="tr-TR" smtClean="0"/>
              <a:t>ve fonksiyon olarak ta </a:t>
            </a:r>
            <a:r>
              <a:rPr lang="tr-TR" smtClean="0">
                <a:solidFill>
                  <a:srgbClr val="0070C0"/>
                </a:solidFill>
              </a:rPr>
              <a:t>Ort</a:t>
            </a:r>
            <a:r>
              <a:rPr lang="tr-TR" smtClean="0"/>
              <a:t> seçerek </a:t>
            </a:r>
            <a:r>
              <a:rPr lang="tr-TR" smtClean="0">
                <a:solidFill>
                  <a:srgbClr val="0070C0"/>
                </a:solidFill>
              </a:rPr>
              <a:t>İleri</a:t>
            </a:r>
            <a:r>
              <a:rPr lang="tr-TR" smtClean="0"/>
              <a:t> ile devam edelim: </a:t>
            </a:r>
            <a:endParaRPr lang="tr-TR"/>
          </a:p>
        </p:txBody>
      </p:sp>
      <p:pic>
        <p:nvPicPr>
          <p:cNvPr id="4" name="Resim 3"/>
          <p:cNvPicPr>
            <a:picLocks noChangeAspect="1"/>
          </p:cNvPicPr>
          <p:nvPr/>
        </p:nvPicPr>
        <p:blipFill>
          <a:blip r:embed="rId2"/>
          <a:stretch>
            <a:fillRect/>
          </a:stretch>
        </p:blipFill>
        <p:spPr>
          <a:xfrm>
            <a:off x="1333500" y="1398773"/>
            <a:ext cx="6477000" cy="4941094"/>
          </a:xfrm>
          <a:prstGeom prst="rect">
            <a:avLst/>
          </a:prstGeom>
        </p:spPr>
      </p:pic>
      <p:cxnSp>
        <p:nvCxnSpPr>
          <p:cNvPr id="6" name="Düz Ok Bağlayıcısı 5"/>
          <p:cNvCxnSpPr/>
          <p:nvPr/>
        </p:nvCxnSpPr>
        <p:spPr>
          <a:xfrm flipH="1" flipV="1">
            <a:off x="860612" y="3465908"/>
            <a:ext cx="753035" cy="3496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Metin kutusu 6"/>
          <p:cNvSpPr txBox="1"/>
          <p:nvPr/>
        </p:nvSpPr>
        <p:spPr>
          <a:xfrm>
            <a:off x="161364" y="2850776"/>
            <a:ext cx="1172135" cy="646331"/>
          </a:xfrm>
          <a:prstGeom prst="rect">
            <a:avLst/>
          </a:prstGeom>
          <a:noFill/>
        </p:spPr>
        <p:txBody>
          <a:bodyPr wrap="square" rtlCol="0">
            <a:spAutoFit/>
          </a:bodyPr>
          <a:lstStyle/>
          <a:p>
            <a:r>
              <a:rPr lang="tr-TR" smtClean="0">
                <a:solidFill>
                  <a:prstClr val="black"/>
                </a:solidFill>
              </a:rPr>
              <a:t>Bu seçimi kaldıralım</a:t>
            </a:r>
            <a:endParaRPr lang="tr-TR">
              <a:solidFill>
                <a:prstClr val="black"/>
              </a:solidFill>
            </a:endParaRPr>
          </a:p>
        </p:txBody>
      </p:sp>
    </p:spTree>
    <p:extLst>
      <p:ext uri="{BB962C8B-B14F-4D97-AF65-F5344CB8AC3E}">
        <p14:creationId xmlns:p14="http://schemas.microsoft.com/office/powerpoint/2010/main" val="2806938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230906" y="479330"/>
            <a:ext cx="3402106" cy="6015599"/>
          </a:xfrm>
        </p:spPr>
        <p:txBody>
          <a:bodyPr>
            <a:noAutofit/>
          </a:bodyPr>
          <a:lstStyle/>
          <a:p>
            <a:pPr marL="0" indent="0">
              <a:buNone/>
            </a:pPr>
            <a:r>
              <a:rPr lang="tr-TR" sz="2400" smtClean="0">
                <a:solidFill>
                  <a:srgbClr val="0070C0"/>
                </a:solidFill>
              </a:rPr>
              <a:t>Geçen hafta uygulama dersinde yaptığımız gibi </a:t>
            </a:r>
            <a:r>
              <a:rPr lang="tr-TR" sz="2400" smtClean="0">
                <a:solidFill>
                  <a:srgbClr val="C00000"/>
                </a:solidFill>
              </a:rPr>
              <a:t>Notlar</a:t>
            </a:r>
            <a:r>
              <a:rPr lang="tr-TR" sz="2400" smtClean="0">
                <a:solidFill>
                  <a:srgbClr val="0070C0"/>
                </a:solidFill>
              </a:rPr>
              <a:t> tablosunda </a:t>
            </a:r>
            <a:r>
              <a:rPr lang="tr-TR" sz="2400" smtClean="0">
                <a:solidFill>
                  <a:srgbClr val="C00000"/>
                </a:solidFill>
              </a:rPr>
              <a:t>DersYılı</a:t>
            </a:r>
            <a:r>
              <a:rPr lang="tr-TR" sz="2400" smtClean="0">
                <a:solidFill>
                  <a:srgbClr val="0070C0"/>
                </a:solidFill>
              </a:rPr>
              <a:t> adında bir alan olsaydı, bir dersten kalan öğrencinin hem şimdiki hem de önceki yıl için final notları saklanabilirdi. Çapraz sorgumuzda </a:t>
            </a:r>
            <a:r>
              <a:rPr lang="tr-TR" sz="2400" smtClean="0">
                <a:solidFill>
                  <a:srgbClr val="C00000"/>
                </a:solidFill>
              </a:rPr>
              <a:t>Ort</a:t>
            </a:r>
            <a:r>
              <a:rPr lang="tr-TR" sz="2400" smtClean="0">
                <a:solidFill>
                  <a:srgbClr val="0070C0"/>
                </a:solidFill>
              </a:rPr>
              <a:t> fonksiyonunu seçtiğimiz için öğrencinin o dersten aldığı iki final notunun ortalaması hesaplanıp görüntülenirdi (Şu anda tek bir notun ortalaması hesaplandığı için o notun aynısı görüntülenmiş oluyor).</a:t>
            </a:r>
            <a:endParaRPr lang="tr-TR" sz="2400">
              <a:solidFill>
                <a:srgbClr val="0070C0"/>
              </a:solidFill>
            </a:endParaRPr>
          </a:p>
        </p:txBody>
      </p:sp>
      <p:pic>
        <p:nvPicPr>
          <p:cNvPr id="5" name="Resim 4"/>
          <p:cNvPicPr>
            <a:picLocks noChangeAspect="1"/>
          </p:cNvPicPr>
          <p:nvPr/>
        </p:nvPicPr>
        <p:blipFill>
          <a:blip r:embed="rId2"/>
          <a:stretch>
            <a:fillRect/>
          </a:stretch>
        </p:blipFill>
        <p:spPr>
          <a:xfrm>
            <a:off x="507626" y="5057494"/>
            <a:ext cx="4505325" cy="1019175"/>
          </a:xfrm>
          <a:prstGeom prst="rect">
            <a:avLst/>
          </a:prstGeom>
        </p:spPr>
      </p:pic>
      <p:sp>
        <p:nvSpPr>
          <p:cNvPr id="6" name="Metin kutusu 5"/>
          <p:cNvSpPr txBox="1"/>
          <p:nvPr/>
        </p:nvSpPr>
        <p:spPr>
          <a:xfrm>
            <a:off x="507626" y="573323"/>
            <a:ext cx="4492438" cy="369332"/>
          </a:xfrm>
          <a:prstGeom prst="rect">
            <a:avLst/>
          </a:prstGeom>
          <a:noFill/>
        </p:spPr>
        <p:txBody>
          <a:bodyPr wrap="square" rtlCol="0">
            <a:spAutoFit/>
          </a:bodyPr>
          <a:lstStyle/>
          <a:p>
            <a:pPr algn="ctr"/>
            <a:r>
              <a:rPr lang="tr-TR" smtClean="0">
                <a:solidFill>
                  <a:prstClr val="black"/>
                </a:solidFill>
              </a:rPr>
              <a:t>Notlar Tablosu</a:t>
            </a:r>
            <a:endParaRPr lang="tr-TR">
              <a:solidFill>
                <a:prstClr val="black"/>
              </a:solidFill>
            </a:endParaRPr>
          </a:p>
        </p:txBody>
      </p:sp>
      <p:sp>
        <p:nvSpPr>
          <p:cNvPr id="8" name="Metin kutusu 7"/>
          <p:cNvSpPr txBox="1"/>
          <p:nvPr/>
        </p:nvSpPr>
        <p:spPr>
          <a:xfrm>
            <a:off x="507625" y="4689989"/>
            <a:ext cx="4492438" cy="369332"/>
          </a:xfrm>
          <a:prstGeom prst="rect">
            <a:avLst/>
          </a:prstGeom>
          <a:noFill/>
        </p:spPr>
        <p:txBody>
          <a:bodyPr wrap="square" rtlCol="0">
            <a:spAutoFit/>
          </a:bodyPr>
          <a:lstStyle/>
          <a:p>
            <a:pPr algn="ctr"/>
            <a:r>
              <a:rPr lang="tr-TR" smtClean="0">
                <a:solidFill>
                  <a:prstClr val="black"/>
                </a:solidFill>
              </a:rPr>
              <a:t>Çapraz Sorgunun Sonucu</a:t>
            </a:r>
            <a:endParaRPr lang="tr-TR">
              <a:solidFill>
                <a:prstClr val="black"/>
              </a:solidFill>
            </a:endParaRPr>
          </a:p>
        </p:txBody>
      </p:sp>
      <p:sp>
        <p:nvSpPr>
          <p:cNvPr id="9" name="Aşağı Ok 8"/>
          <p:cNvSpPr/>
          <p:nvPr/>
        </p:nvSpPr>
        <p:spPr>
          <a:xfrm>
            <a:off x="2315413" y="3497707"/>
            <a:ext cx="876862" cy="1008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2" name="Resim 1"/>
          <p:cNvPicPr>
            <a:picLocks noChangeAspect="1"/>
          </p:cNvPicPr>
          <p:nvPr/>
        </p:nvPicPr>
        <p:blipFill>
          <a:blip r:embed="rId3"/>
          <a:stretch>
            <a:fillRect/>
          </a:stretch>
        </p:blipFill>
        <p:spPr>
          <a:xfrm>
            <a:off x="507625" y="920074"/>
            <a:ext cx="4486275" cy="2390775"/>
          </a:xfrm>
          <a:prstGeom prst="rect">
            <a:avLst/>
          </a:prstGeom>
        </p:spPr>
      </p:pic>
    </p:spTree>
    <p:extLst>
      <p:ext uri="{BB962C8B-B14F-4D97-AF65-F5344CB8AC3E}">
        <p14:creationId xmlns:p14="http://schemas.microsoft.com/office/powerpoint/2010/main" val="35577398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mtClean="0"/>
              <a:t>Sorgu Tasarımı Kullanımı</a:t>
            </a:r>
            <a:endParaRPr lang="tr-TR"/>
          </a:p>
        </p:txBody>
      </p:sp>
      <p:sp>
        <p:nvSpPr>
          <p:cNvPr id="3" name="İçerik Yer Tutucusu 2"/>
          <p:cNvSpPr>
            <a:spLocks noGrp="1"/>
          </p:cNvSpPr>
          <p:nvPr>
            <p:ph idx="1"/>
          </p:nvPr>
        </p:nvSpPr>
        <p:spPr>
          <a:xfrm>
            <a:off x="628650" y="1825625"/>
            <a:ext cx="5140138" cy="4351338"/>
          </a:xfrm>
        </p:spPr>
        <p:txBody>
          <a:bodyPr/>
          <a:lstStyle/>
          <a:p>
            <a:r>
              <a:rPr lang="tr-TR" smtClean="0"/>
              <a:t>Sorgu Tasarımı simgesi tıklandığında </a:t>
            </a:r>
            <a:r>
              <a:rPr lang="tr-TR" smtClean="0">
                <a:solidFill>
                  <a:srgbClr val="0070C0"/>
                </a:solidFill>
              </a:rPr>
              <a:t>İlişkiler</a:t>
            </a:r>
            <a:r>
              <a:rPr lang="tr-TR" smtClean="0"/>
              <a:t> tıkladığımızda karşımıza gelen </a:t>
            </a:r>
            <a:r>
              <a:rPr lang="tr-TR" smtClean="0">
                <a:solidFill>
                  <a:srgbClr val="0070C0"/>
                </a:solidFill>
              </a:rPr>
              <a:t>Tabloyu Göster </a:t>
            </a:r>
            <a:r>
              <a:rPr lang="tr-TR" smtClean="0"/>
              <a:t>penceresi gelir</a:t>
            </a:r>
          </a:p>
          <a:p>
            <a:r>
              <a:rPr lang="tr-TR" smtClean="0"/>
              <a:t>İlişkilerdeki gösterimden farklı olarak tablolarda * alanı da vardır. Bu aslında tüm alanların seçimi için kullanılan simgedir.</a:t>
            </a:r>
            <a:endParaRPr lang="tr-TR"/>
          </a:p>
        </p:txBody>
      </p:sp>
      <p:pic>
        <p:nvPicPr>
          <p:cNvPr id="5" name="Resim 4"/>
          <p:cNvPicPr>
            <a:picLocks noChangeAspect="1"/>
          </p:cNvPicPr>
          <p:nvPr/>
        </p:nvPicPr>
        <p:blipFill>
          <a:blip r:embed="rId2"/>
          <a:stretch>
            <a:fillRect/>
          </a:stretch>
        </p:blipFill>
        <p:spPr>
          <a:xfrm>
            <a:off x="363630" y="389732"/>
            <a:ext cx="933450" cy="1276350"/>
          </a:xfrm>
          <a:prstGeom prst="rect">
            <a:avLst/>
          </a:prstGeom>
        </p:spPr>
      </p:pic>
      <p:pic>
        <p:nvPicPr>
          <p:cNvPr id="6" name="Resim 5"/>
          <p:cNvPicPr>
            <a:picLocks noChangeAspect="1"/>
          </p:cNvPicPr>
          <p:nvPr/>
        </p:nvPicPr>
        <p:blipFill>
          <a:blip r:embed="rId3"/>
          <a:stretch>
            <a:fillRect/>
          </a:stretch>
        </p:blipFill>
        <p:spPr>
          <a:xfrm>
            <a:off x="5635438" y="1825625"/>
            <a:ext cx="3314700" cy="3076575"/>
          </a:xfrm>
          <a:prstGeom prst="rect">
            <a:avLst/>
          </a:prstGeom>
        </p:spPr>
      </p:pic>
      <p:pic>
        <p:nvPicPr>
          <p:cNvPr id="7" name="Resim 6"/>
          <p:cNvPicPr>
            <a:picLocks noChangeAspect="1"/>
          </p:cNvPicPr>
          <p:nvPr/>
        </p:nvPicPr>
        <p:blipFill>
          <a:blip r:embed="rId4"/>
          <a:stretch>
            <a:fillRect/>
          </a:stretch>
        </p:blipFill>
        <p:spPr>
          <a:xfrm>
            <a:off x="3844738" y="5037136"/>
            <a:ext cx="5105400" cy="1657350"/>
          </a:xfrm>
          <a:prstGeom prst="rect">
            <a:avLst/>
          </a:prstGeom>
        </p:spPr>
      </p:pic>
    </p:spTree>
    <p:extLst>
      <p:ext uri="{BB962C8B-B14F-4D97-AF65-F5344CB8AC3E}">
        <p14:creationId xmlns:p14="http://schemas.microsoft.com/office/powerpoint/2010/main" val="316787999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440578"/>
            <a:ext cx="3219450" cy="6015452"/>
          </a:xfrm>
        </p:spPr>
        <p:txBody>
          <a:bodyPr>
            <a:noAutofit/>
          </a:bodyPr>
          <a:lstStyle/>
          <a:p>
            <a:pPr marL="0" indent="0">
              <a:buNone/>
            </a:pPr>
            <a:r>
              <a:rPr lang="tr-TR" sz="2200" smtClean="0"/>
              <a:t>Eğer 3 tablo da eklendikten sonra </a:t>
            </a:r>
            <a:r>
              <a:rPr lang="tr-TR" sz="2200" smtClean="0">
                <a:solidFill>
                  <a:srgbClr val="0070C0"/>
                </a:solidFill>
              </a:rPr>
              <a:t>Alan</a:t>
            </a:r>
            <a:r>
              <a:rPr lang="tr-TR" sz="2200" smtClean="0"/>
              <a:t> olarak </a:t>
            </a:r>
            <a:r>
              <a:rPr lang="tr-TR" sz="2200" smtClean="0">
                <a:solidFill>
                  <a:srgbClr val="C00000"/>
                </a:solidFill>
              </a:rPr>
              <a:t>Ders Adı</a:t>
            </a:r>
            <a:r>
              <a:rPr lang="tr-TR" sz="2200" smtClean="0"/>
              <a:t>, </a:t>
            </a:r>
            <a:r>
              <a:rPr lang="tr-TR" sz="2200" smtClean="0">
                <a:solidFill>
                  <a:srgbClr val="0070C0"/>
                </a:solidFill>
              </a:rPr>
              <a:t>sıralama</a:t>
            </a:r>
            <a:r>
              <a:rPr lang="tr-TR" sz="2200" smtClean="0"/>
              <a:t> olarak </a:t>
            </a:r>
            <a:r>
              <a:rPr lang="tr-TR" sz="2200" smtClean="0">
                <a:solidFill>
                  <a:srgbClr val="C00000"/>
                </a:solidFill>
              </a:rPr>
              <a:t>Artan</a:t>
            </a:r>
            <a:r>
              <a:rPr lang="tr-TR" sz="2200" smtClean="0"/>
              <a:t> seçilip </a:t>
            </a:r>
            <a:r>
              <a:rPr lang="tr-TR" sz="2200" smtClean="0">
                <a:solidFill>
                  <a:srgbClr val="C00000"/>
                </a:solidFill>
              </a:rPr>
              <a:t>Veri Sayfası Görünümü </a:t>
            </a:r>
            <a:r>
              <a:rPr lang="tr-TR" sz="2200" smtClean="0"/>
              <a:t>veya </a:t>
            </a:r>
            <a:r>
              <a:rPr lang="tr-TR" sz="2200" smtClean="0">
                <a:solidFill>
                  <a:srgbClr val="C00000"/>
                </a:solidFill>
              </a:rPr>
              <a:t>Çalıştır</a:t>
            </a:r>
            <a:r>
              <a:rPr lang="tr-TR" sz="2200" smtClean="0"/>
              <a:t> tıklanırsa, ders isimlerinin sıralı olarak listelendiği fakat bazı derslerin tekrar ettiği görülebilir.</a:t>
            </a:r>
          </a:p>
          <a:p>
            <a:pPr marL="0" indent="0">
              <a:buNone/>
            </a:pPr>
            <a:endParaRPr lang="tr-TR" sz="2200" smtClean="0"/>
          </a:p>
          <a:p>
            <a:pPr marL="0" indent="0">
              <a:buNone/>
            </a:pPr>
            <a:r>
              <a:rPr lang="tr-TR" sz="2200" smtClean="0"/>
              <a:t>Ara tablo olan Notlar tablosunda hangi ders kaç defa tekrar ediyorsa bu sorgunun sonucunda da o sayıda tekrar eder (Türk Dili 1 dersi ile ilgili Notlar tablosunda tek kayıt yer aldığı için tekrar etmiyor). </a:t>
            </a:r>
          </a:p>
        </p:txBody>
      </p:sp>
      <p:pic>
        <p:nvPicPr>
          <p:cNvPr id="4" name="Resim 3"/>
          <p:cNvPicPr>
            <a:picLocks noChangeAspect="1"/>
          </p:cNvPicPr>
          <p:nvPr/>
        </p:nvPicPr>
        <p:blipFill>
          <a:blip r:embed="rId2"/>
          <a:stretch>
            <a:fillRect/>
          </a:stretch>
        </p:blipFill>
        <p:spPr>
          <a:xfrm>
            <a:off x="3848100" y="440578"/>
            <a:ext cx="5295900" cy="3124200"/>
          </a:xfrm>
          <a:prstGeom prst="rect">
            <a:avLst/>
          </a:prstGeom>
        </p:spPr>
      </p:pic>
      <p:pic>
        <p:nvPicPr>
          <p:cNvPr id="6" name="Resim 5"/>
          <p:cNvPicPr>
            <a:picLocks noChangeAspect="1"/>
          </p:cNvPicPr>
          <p:nvPr/>
        </p:nvPicPr>
        <p:blipFill>
          <a:blip r:embed="rId3"/>
          <a:stretch>
            <a:fillRect/>
          </a:stretch>
        </p:blipFill>
        <p:spPr>
          <a:xfrm>
            <a:off x="4618644" y="5012994"/>
            <a:ext cx="933450" cy="504825"/>
          </a:xfrm>
          <a:prstGeom prst="rect">
            <a:avLst/>
          </a:prstGeom>
        </p:spPr>
      </p:pic>
      <p:pic>
        <p:nvPicPr>
          <p:cNvPr id="7" name="Resim 6"/>
          <p:cNvPicPr>
            <a:picLocks noChangeAspect="1"/>
          </p:cNvPicPr>
          <p:nvPr/>
        </p:nvPicPr>
        <p:blipFill>
          <a:blip r:embed="rId4"/>
          <a:stretch>
            <a:fillRect/>
          </a:stretch>
        </p:blipFill>
        <p:spPr>
          <a:xfrm>
            <a:off x="6680663" y="4074780"/>
            <a:ext cx="1657350" cy="2381250"/>
          </a:xfrm>
          <a:prstGeom prst="rect">
            <a:avLst/>
          </a:prstGeom>
        </p:spPr>
      </p:pic>
      <p:pic>
        <p:nvPicPr>
          <p:cNvPr id="8" name="Resim 7"/>
          <p:cNvPicPr>
            <a:picLocks noChangeAspect="1"/>
          </p:cNvPicPr>
          <p:nvPr/>
        </p:nvPicPr>
        <p:blipFill>
          <a:blip r:embed="rId5"/>
          <a:stretch>
            <a:fillRect/>
          </a:stretch>
        </p:blipFill>
        <p:spPr>
          <a:xfrm>
            <a:off x="4550427" y="4383271"/>
            <a:ext cx="1000125" cy="447675"/>
          </a:xfrm>
          <a:prstGeom prst="rect">
            <a:avLst/>
          </a:prstGeom>
        </p:spPr>
      </p:pic>
      <p:sp>
        <p:nvSpPr>
          <p:cNvPr id="9" name="Sağ Ok 8"/>
          <p:cNvSpPr/>
          <p:nvPr/>
        </p:nvSpPr>
        <p:spPr>
          <a:xfrm>
            <a:off x="5897516" y="5149961"/>
            <a:ext cx="575422" cy="230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10" name="Sağ Ok 9"/>
          <p:cNvSpPr/>
          <p:nvPr/>
        </p:nvSpPr>
        <p:spPr>
          <a:xfrm rot="5400000">
            <a:off x="4710835" y="3858628"/>
            <a:ext cx="679310" cy="290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Tree>
    <p:extLst>
      <p:ext uri="{BB962C8B-B14F-4D97-AF65-F5344CB8AC3E}">
        <p14:creationId xmlns:p14="http://schemas.microsoft.com/office/powerpoint/2010/main" val="38781651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49" y="440578"/>
            <a:ext cx="3389077" cy="3311151"/>
          </a:xfrm>
        </p:spPr>
        <p:txBody>
          <a:bodyPr>
            <a:normAutofit/>
          </a:bodyPr>
          <a:lstStyle/>
          <a:p>
            <a:pPr marL="0" indent="0">
              <a:buNone/>
            </a:pPr>
            <a:r>
              <a:rPr lang="tr-TR" sz="2200" smtClean="0"/>
              <a:t>Eğer sadece </a:t>
            </a:r>
            <a:r>
              <a:rPr lang="tr-TR" sz="2200" smtClean="0">
                <a:solidFill>
                  <a:srgbClr val="C00000"/>
                </a:solidFill>
              </a:rPr>
              <a:t>Dersler</a:t>
            </a:r>
            <a:r>
              <a:rPr lang="tr-TR" sz="2200" smtClean="0"/>
              <a:t> tablosu sorgu tasarımına eklenmiş olsaydı Notlar sorguya dahil olmadığı için herhangi bir dersin tekrar ettiğini görmeyecektik.</a:t>
            </a:r>
          </a:p>
          <a:p>
            <a:pPr marL="0" indent="0">
              <a:buNone/>
            </a:pPr>
            <a:r>
              <a:rPr lang="tr-TR" sz="2200" smtClean="0"/>
              <a:t>Bu defa Notlar tablosunda yer almayan (o ders ile ilgili hiç not girişi yapılmamış) dersler de görüntülenecekti.</a:t>
            </a:r>
            <a:endParaRPr lang="tr-TR" sz="2200"/>
          </a:p>
        </p:txBody>
      </p:sp>
      <p:sp>
        <p:nvSpPr>
          <p:cNvPr id="9" name="Sağ Ok 8"/>
          <p:cNvSpPr/>
          <p:nvPr/>
        </p:nvSpPr>
        <p:spPr>
          <a:xfrm>
            <a:off x="6153010" y="1895773"/>
            <a:ext cx="575422" cy="230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Resim 10"/>
          <p:cNvPicPr>
            <a:picLocks noChangeAspect="1"/>
          </p:cNvPicPr>
          <p:nvPr/>
        </p:nvPicPr>
        <p:blipFill>
          <a:blip r:embed="rId2"/>
          <a:stretch>
            <a:fillRect/>
          </a:stretch>
        </p:blipFill>
        <p:spPr>
          <a:xfrm>
            <a:off x="7073854" y="1089212"/>
            <a:ext cx="1647825" cy="1781175"/>
          </a:xfrm>
          <a:prstGeom prst="rect">
            <a:avLst/>
          </a:prstGeom>
        </p:spPr>
      </p:pic>
      <p:pic>
        <p:nvPicPr>
          <p:cNvPr id="12" name="Resim 11"/>
          <p:cNvPicPr>
            <a:picLocks noChangeAspect="1"/>
          </p:cNvPicPr>
          <p:nvPr/>
        </p:nvPicPr>
        <p:blipFill>
          <a:blip r:embed="rId3"/>
          <a:stretch>
            <a:fillRect/>
          </a:stretch>
        </p:blipFill>
        <p:spPr>
          <a:xfrm>
            <a:off x="4280506" y="435695"/>
            <a:ext cx="1609725" cy="2990850"/>
          </a:xfrm>
          <a:prstGeom prst="rect">
            <a:avLst/>
          </a:prstGeom>
        </p:spPr>
      </p:pic>
      <p:sp>
        <p:nvSpPr>
          <p:cNvPr id="13" name="İçerik Yer Tutucusu 2"/>
          <p:cNvSpPr txBox="1">
            <a:spLocks/>
          </p:cNvSpPr>
          <p:nvPr/>
        </p:nvSpPr>
        <p:spPr>
          <a:xfrm>
            <a:off x="628649" y="4222374"/>
            <a:ext cx="3055845" cy="169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smtClean="0">
                <a:solidFill>
                  <a:srgbClr val="C00000"/>
                </a:solidFill>
              </a:rPr>
              <a:t>Ölçüt </a:t>
            </a:r>
            <a:r>
              <a:rPr lang="tr-TR" sz="2200" smtClean="0">
                <a:solidFill>
                  <a:prstClr val="black"/>
                </a:solidFill>
              </a:rPr>
              <a:t>kısmı tüm satırlar yerine sadece verilen ölçüte uyan satırların görüntülenmesi için kullanılır.</a:t>
            </a:r>
            <a:endParaRPr lang="tr-TR" sz="2200">
              <a:solidFill>
                <a:prstClr val="black"/>
              </a:solidFill>
            </a:endParaRPr>
          </a:p>
        </p:txBody>
      </p:sp>
      <p:pic>
        <p:nvPicPr>
          <p:cNvPr id="14" name="Resim 13"/>
          <p:cNvPicPr>
            <a:picLocks noChangeAspect="1"/>
          </p:cNvPicPr>
          <p:nvPr/>
        </p:nvPicPr>
        <p:blipFill>
          <a:blip r:embed="rId4"/>
          <a:stretch>
            <a:fillRect/>
          </a:stretch>
        </p:blipFill>
        <p:spPr>
          <a:xfrm>
            <a:off x="3889981" y="4398026"/>
            <a:ext cx="2000250" cy="1343025"/>
          </a:xfrm>
          <a:prstGeom prst="rect">
            <a:avLst/>
          </a:prstGeom>
        </p:spPr>
      </p:pic>
      <p:sp>
        <p:nvSpPr>
          <p:cNvPr id="15" name="Sağ Ok 14"/>
          <p:cNvSpPr/>
          <p:nvPr/>
        </p:nvSpPr>
        <p:spPr>
          <a:xfrm>
            <a:off x="6153010" y="5510162"/>
            <a:ext cx="575422" cy="230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6" name="Resim 15"/>
          <p:cNvPicPr>
            <a:picLocks noChangeAspect="1"/>
          </p:cNvPicPr>
          <p:nvPr/>
        </p:nvPicPr>
        <p:blipFill>
          <a:blip r:embed="rId5"/>
          <a:stretch>
            <a:fillRect/>
          </a:stretch>
        </p:blipFill>
        <p:spPr>
          <a:xfrm>
            <a:off x="7064329" y="5325568"/>
            <a:ext cx="1657350" cy="600075"/>
          </a:xfrm>
          <a:prstGeom prst="rect">
            <a:avLst/>
          </a:prstGeom>
        </p:spPr>
      </p:pic>
    </p:spTree>
    <p:extLst>
      <p:ext uri="{BB962C8B-B14F-4D97-AF65-F5344CB8AC3E}">
        <p14:creationId xmlns:p14="http://schemas.microsoft.com/office/powerpoint/2010/main" val="9105087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73157" y="378572"/>
            <a:ext cx="2346231" cy="3252133"/>
          </a:xfrm>
        </p:spPr>
        <p:txBody>
          <a:bodyPr>
            <a:noAutofit/>
          </a:bodyPr>
          <a:lstStyle/>
          <a:p>
            <a:pPr algn="ctr"/>
            <a:r>
              <a:rPr lang="tr-TR" sz="3600" smtClean="0">
                <a:solidFill>
                  <a:srgbClr val="C00000"/>
                </a:solidFill>
              </a:rPr>
              <a:t>Örnek: </a:t>
            </a:r>
            <a:r>
              <a:rPr lang="tr-TR" sz="3600" smtClean="0"/>
              <a:t>Yandaki sorgu tasarımının çıktısı ne olur? </a:t>
            </a:r>
            <a:endParaRPr lang="tr-TR" sz="3600"/>
          </a:p>
        </p:txBody>
      </p:sp>
      <p:pic>
        <p:nvPicPr>
          <p:cNvPr id="4" name="Resim 3"/>
          <p:cNvPicPr>
            <a:picLocks noChangeAspect="1"/>
          </p:cNvPicPr>
          <p:nvPr/>
        </p:nvPicPr>
        <p:blipFill>
          <a:blip r:embed="rId2"/>
          <a:stretch>
            <a:fillRect/>
          </a:stretch>
        </p:blipFill>
        <p:spPr>
          <a:xfrm>
            <a:off x="2974882" y="392019"/>
            <a:ext cx="5977890" cy="3531870"/>
          </a:xfrm>
          <a:prstGeom prst="rect">
            <a:avLst/>
          </a:prstGeom>
        </p:spPr>
      </p:pic>
      <p:pic>
        <p:nvPicPr>
          <p:cNvPr id="5" name="Resim 4"/>
          <p:cNvPicPr>
            <a:picLocks noChangeAspect="1"/>
          </p:cNvPicPr>
          <p:nvPr/>
        </p:nvPicPr>
        <p:blipFill>
          <a:blip r:embed="rId3"/>
          <a:stretch>
            <a:fillRect/>
          </a:stretch>
        </p:blipFill>
        <p:spPr>
          <a:xfrm>
            <a:off x="2141164" y="4273511"/>
            <a:ext cx="4843463" cy="2386013"/>
          </a:xfrm>
          <a:prstGeom prst="rect">
            <a:avLst/>
          </a:prstGeom>
        </p:spPr>
      </p:pic>
      <p:sp>
        <p:nvSpPr>
          <p:cNvPr id="6" name="Oval 5"/>
          <p:cNvSpPr/>
          <p:nvPr/>
        </p:nvSpPr>
        <p:spPr>
          <a:xfrm>
            <a:off x="7637929" y="3644154"/>
            <a:ext cx="360000" cy="36000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tr-TR">
              <a:solidFill>
                <a:prstClr val="black"/>
              </a:solidFill>
            </a:endParaRPr>
          </a:p>
        </p:txBody>
      </p:sp>
    </p:spTree>
    <p:extLst>
      <p:ext uri="{BB962C8B-B14F-4D97-AF65-F5344CB8AC3E}">
        <p14:creationId xmlns:p14="http://schemas.microsoft.com/office/powerpoint/2010/main" val="382781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r>
              <a:rPr lang="tr-TR" smtClean="0"/>
              <a:t>DML </a:t>
            </a:r>
            <a:br>
              <a:rPr lang="tr-TR" smtClean="0"/>
            </a:br>
            <a:r>
              <a:rPr lang="tr-TR" smtClean="0"/>
              <a:t>(Data Manipulation Language) </a:t>
            </a:r>
            <a:br>
              <a:rPr lang="tr-TR" smtClean="0"/>
            </a:br>
            <a:r>
              <a:rPr lang="tr-TR" smtClean="0"/>
              <a:t>ile veri ekleme, silme ve değiştirme</a:t>
            </a:r>
            <a:endParaRPr lang="tr-TR"/>
          </a:p>
        </p:txBody>
      </p:sp>
    </p:spTree>
    <p:extLst>
      <p:ext uri="{BB962C8B-B14F-4D97-AF65-F5344CB8AC3E}">
        <p14:creationId xmlns:p14="http://schemas.microsoft.com/office/powerpoint/2010/main" val="28853458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Bilgisayar Programlama Dili I&quot;/&gt;&lt;property id=&quot;20148&quot; value=&quot;5&quot;/&gt;&lt;property id=&quot;20184&quot; value=&quot;7&quot;/&gt;&lt;property id=&quot;20224&quot; value=&quot;C:\Documents and Settings\teacher\Belgelerim\My Adobe Presentations\Bilgisayar Programlama Dili I&quot;/&gt;&lt;property id=&quot;20226&quot; value=&quot;C:\Documents and Settings\teacher\Desktop\bilg prog I yeni\Bilgisayar Programlama Dili I.pptx&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Bilgisayar Programlama&amp;#x0D;&amp;#x0A;Çarşamba 12:00-15:00&amp;#x0D;&amp;#x0A;&amp;quot;&quot;/&gt;&lt;property id=&quot;20307&quot; value=&quot;256&quot;/&gt;&lt;property id=&quot;20309&quot; value=&quot;-1&quot;/&gt;&lt;/object&gt;&lt;object type=&quot;3&quot; unique_id=&quot;10005&quot;&gt;&lt;property id=&quot;20148&quot; value=&quot;5&quot;/&gt;&lt;property id=&quot;20300&quot; value=&quot;Slide 2 - &amp;quot;Sunum Planı&amp;quot;&quot;/&gt;&lt;property id=&quot;20307&quot; value=&quot;257&quot;/&gt;&lt;property id=&quot;20309&quot; value=&quot;-1&quot;/&gt;&lt;/object&gt;&lt;object type=&quot;3&quot; unique_id=&quot;10006&quot;&gt;&lt;property id=&quot;20148&quot; value=&quot;5&quot;/&gt;&lt;property id=&quot;20300&quot; value=&quot;Slide 3&quot;/&gt;&lt;property id=&quot;20307&quot; value=&quot;258&quot;/&gt;&lt;property id=&quot;20309&quot; value=&quot;-1&quot;/&gt;&lt;/object&gt;&lt;object type=&quot;3&quot; unique_id=&quot;10007&quot;&gt;&lt;property id=&quot;20148&quot; value=&quot;5&quot;/&gt;&lt;property id=&quot;20300&quot; value=&quot;Slide 4 - &amp;quot;Dev-C++&amp;quot;&quot;/&gt;&lt;property id=&quot;20307&quot; value=&quot;259&quot;/&gt;&lt;property id=&quot;20309&quot; value=&quot;-1&quot;/&gt;&lt;/object&gt;&lt;object type=&quot;3&quot; unique_id=&quot;10008&quot;&gt;&lt;property id=&quot;20148&quot; value=&quot;5&quot;/&gt;&lt;property id=&quot;20300&quot; value=&quot;Slide 5&quot;/&gt;&lt;property id=&quot;20307&quot; value=&quot;260&quot;/&gt;&lt;property id=&quot;20309&quot; value=&quot;-1&quot;/&gt;&lt;/object&gt;&lt;object type=&quot;3&quot; unique_id=&quot;10009&quot;&gt;&lt;property id=&quot;20148&quot; value=&quot;5&quot;/&gt;&lt;property id=&quot;20300&quot; value=&quot;Slide 6&quot;/&gt;&lt;property id=&quot;20307&quot; value=&quot;261&quot;/&gt;&lt;property id=&quot;20309&quot; value=&quot;-1&quot;/&gt;&lt;/object&gt;&lt;object type=&quot;3&quot; unique_id=&quot;10010&quot;&gt;&lt;property id=&quot;20148&quot; value=&quot;5&quot;/&gt;&lt;property id=&quot;20300&quot; value=&quot;Slide 7&quot;/&gt;&lt;property id=&quot;20307&quot; value=&quot;262&quot;/&gt;&lt;property id=&quot;20309&quot; value=&quot;-1&quot;/&gt;&lt;/object&gt;&lt;object type=&quot;3&quot; unique_id=&quot;10011&quot;&gt;&lt;property id=&quot;20148&quot; value=&quot;5&quot;/&gt;&lt;property id=&quot;20300&quot; value=&quot;Slide 8&quot;/&gt;&lt;property id=&quot;20307&quot; value=&quot;263&quot;/&gt;&lt;property id=&quot;20309&quot; value=&quot;-1&quot;/&gt;&lt;/object&gt;&lt;object type=&quot;3&quot; unique_id=&quot;10012&quot;&gt;&lt;property id=&quot;20148&quot; value=&quot;5&quot;/&gt;&lt;property id=&quot;20300&quot; value=&quot;Slide 10&quot;/&gt;&lt;property id=&quot;20307&quot; value=&quot;264&quot;/&gt;&lt;property id=&quot;20309&quot; value=&quot;-1&quot;/&gt;&lt;/object&gt;&lt;object type=&quot;3&quot; unique_id=&quot;10013&quot;&gt;&lt;property id=&quot;20148&quot; value=&quot;5&quot;/&gt;&lt;property id=&quot;20300&quot; value=&quot;Slide 11&quot;/&gt;&lt;property id=&quot;20307&quot; value=&quot;265&quot;/&gt;&lt;property id=&quot;20309&quot; value=&quot;-1&quot;/&gt;&lt;/object&gt;&lt;object type=&quot;3&quot; unique_id=&quot;10014&quot;&gt;&lt;property id=&quot;20148&quot; value=&quot;5&quot;/&gt;&lt;property id=&quot;20300&quot; value=&quot;Slide 12&quot;/&gt;&lt;property id=&quot;20307&quot; value=&quot;266&quot;/&gt;&lt;property id=&quot;20309&quot; value=&quot;-1&quot;/&gt;&lt;/object&gt;&lt;object type=&quot;3&quot; unique_id=&quot;10015&quot;&gt;&lt;property id=&quot;20148&quot; value=&quot;5&quot;/&gt;&lt;property id=&quot;20300&quot; value=&quot;Slide 13&quot;/&gt;&lt;property id=&quot;20307&quot; value=&quot;267&quot;/&gt;&lt;property id=&quot;20309&quot; value=&quot;-1&quot;/&gt;&lt;/object&gt;&lt;object type=&quot;3&quot; unique_id=&quot;10016&quot;&gt;&lt;property id=&quot;20148&quot; value=&quot;5&quot;/&gt;&lt;property id=&quot;20300&quot; value=&quot;Slide 14 - &amp;quot;Derleyici Hataları&amp;quot;&quot;/&gt;&lt;property id=&quot;20307&quot; value=&quot;268&quot;/&gt;&lt;property id=&quot;20309&quot; value=&quot;-1&quot;/&gt;&lt;/object&gt;&lt;object type=&quot;3&quot; unique_id=&quot;10017&quot;&gt;&lt;property id=&quot;20148&quot; value=&quot;5&quot;/&gt;&lt;property id=&quot;20300&quot; value=&quot;Slide 15&quot;/&gt;&lt;property id=&quot;20307&quot; value=&quot;269&quot;/&gt;&lt;property id=&quot;20309&quot; value=&quot;-1&quot;/&gt;&lt;/object&gt;&lt;object type=&quot;3&quot; unique_id=&quot;10018&quot;&gt;&lt;property id=&quot;20148&quot; value=&quot;5&quot;/&gt;&lt;property id=&quot;20300&quot; value=&quot;Slide 16&quot;/&gt;&lt;property id=&quot;20307&quot; value=&quot;270&quot;/&gt;&lt;property id=&quot;20309&quot; value=&quot;-1&quot;/&gt;&lt;/object&gt;&lt;object type=&quot;3&quot; unique_id=&quot;10019&quot;&gt;&lt;property id=&quot;20148&quot; value=&quot;5&quot;/&gt;&lt;property id=&quot;20300&quot; value=&quot;Slide 17&quot;/&gt;&lt;property id=&quot;20307&quot; value=&quot;271&quot;/&gt;&lt;property id=&quot;20309&quot; value=&quot;-1&quot;/&gt;&lt;/object&gt;&lt;object type=&quot;3&quot; unique_id=&quot;10020&quot;&gt;&lt;property id=&quot;20148&quot; value=&quot;5&quot;/&gt;&lt;property id=&quot;20300&quot; value=&quot;Slide 18&quot;/&gt;&lt;property id=&quot;20307&quot; value=&quot;272&quot;/&gt;&lt;property id=&quot;20309&quot; value=&quot;-1&quot;/&gt;&lt;/object&gt;&lt;object type=&quot;3&quot; unique_id=&quot;10021&quot;&gt;&lt;property id=&quot;20148&quot; value=&quot;5&quot;/&gt;&lt;property id=&quot;20300&quot; value=&quot;Slide 19&quot;/&gt;&lt;property id=&quot;20307&quot; value=&quot;273&quot;/&gt;&lt;property id=&quot;20309&quot; value=&quot;-1&quot;/&gt;&lt;/object&gt;&lt;object type=&quot;3&quot; unique_id=&quot;10022&quot;&gt;&lt;property id=&quot;20148&quot; value=&quot;5&quot;/&gt;&lt;property id=&quot;20300&quot; value=&quot;Slide 20&quot;/&gt;&lt;property id=&quot;20307&quot; value=&quot;274&quot;/&gt;&lt;property id=&quot;20309&quot; value=&quot;-1&quot;/&gt;&lt;/object&gt;&lt;object type=&quot;3&quot; unique_id=&quot;10023&quot;&gt;&lt;property id=&quot;20148&quot; value=&quot;5&quot;/&gt;&lt;property id=&quot;20300&quot; value=&quot;Slide 21&quot;/&gt;&lt;property id=&quot;20307&quot; value=&quot;275&quot;/&gt;&lt;property id=&quot;20309&quot; value=&quot;-1&quot;/&gt;&lt;/object&gt;&lt;object type=&quot;3&quot; unique_id=&quot;10024&quot;&gt;&lt;property id=&quot;20148&quot; value=&quot;5&quot;/&gt;&lt;property id=&quot;20300&quot; value=&quot;Slide 22&quot;/&gt;&lt;property id=&quot;20307&quot; value=&quot;276&quot;/&gt;&lt;property id=&quot;20309&quot; value=&quot;-1&quot;/&gt;&lt;/object&gt;&lt;object type=&quot;3&quot; unique_id=&quot;10025&quot;&gt;&lt;property id=&quot;20148&quot; value=&quot;5&quot;/&gt;&lt;property id=&quot;20300&quot; value=&quot;Slide 23&quot;/&gt;&lt;property id=&quot;20307&quot; value=&quot;277&quot;/&gt;&lt;property id=&quot;20309&quot; value=&quot;-1&quot;/&gt;&lt;/object&gt;&lt;object type=&quot;3&quot; unique_id=&quot;10263&quot;&gt;&lt;property id=&quot;20148&quot; value=&quot;5&quot;/&gt;&lt;property id=&quot;20300&quot; value=&quot;Slide 9&quot;/&gt;&lt;property id=&quot;20307&quot; value=&quot;278&quot;/&gt;&lt;/object&gt;&lt;/object&gt;&lt;object type=&quot;10&quot; unique_id=&quot;10098&quot;&gt;&lt;object type=&quot;11&quot; unique_id=&quot;10099&quot;&gt;&lt;/object&gt;&lt;/object&gt;&lt;object type=&quot;4&quot; unique_id=&quot;10100&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PSNARRATION" val="1,1156632617,C:\Documents and Settings\teacher\Desktop\bilg prog I yeni\Bilgisayar Programlama Dili I_pptx\Media.ppc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rakinner1">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4251</TotalTime>
  <Words>5747</Words>
  <Application>Microsoft Macintosh PowerPoint</Application>
  <PresentationFormat>On-screen Show (4:3)</PresentationFormat>
  <Paragraphs>1262</Paragraphs>
  <Slides>108</Slides>
  <Notes>5</Notes>
  <HiddenSlides>0</HiddenSlides>
  <MMClips>0</MMClips>
  <ScaleCrop>false</ScaleCrop>
  <HeadingPairs>
    <vt:vector size="6" baseType="variant">
      <vt:variant>
        <vt:lpstr>Fonts Used</vt:lpstr>
      </vt:variant>
      <vt:variant>
        <vt:i4>13</vt:i4>
      </vt:variant>
      <vt:variant>
        <vt:lpstr>Theme</vt:lpstr>
      </vt:variant>
      <vt:variant>
        <vt:i4>7</vt:i4>
      </vt:variant>
      <vt:variant>
        <vt:lpstr>Slide Titles</vt:lpstr>
      </vt:variant>
      <vt:variant>
        <vt:i4>108</vt:i4>
      </vt:variant>
    </vt:vector>
  </HeadingPairs>
  <TitlesOfParts>
    <vt:vector size="128" baseType="lpstr">
      <vt:lpstr>Arial</vt:lpstr>
      <vt:lpstr>Bodoni MT Condensed</vt:lpstr>
      <vt:lpstr>Bookman Old Style</vt:lpstr>
      <vt:lpstr>Calibri</vt:lpstr>
      <vt:lpstr>Calibri Light</vt:lpstr>
      <vt:lpstr>Consolas</vt:lpstr>
      <vt:lpstr>Courier New</vt:lpstr>
      <vt:lpstr>Franklin Gothic Book</vt:lpstr>
      <vt:lpstr>Monotype Sorts</vt:lpstr>
      <vt:lpstr>Symbol</vt:lpstr>
      <vt:lpstr>Tahoma</vt:lpstr>
      <vt:lpstr>Times New Roman</vt:lpstr>
      <vt:lpstr>Wingdings</vt:lpstr>
      <vt:lpstr>burakinner1</vt:lpstr>
      <vt:lpstr>Ofis Teması</vt:lpstr>
      <vt:lpstr>1_Ofis Teması</vt:lpstr>
      <vt:lpstr>2_Ofis Teması</vt:lpstr>
      <vt:lpstr>3_Ofis Teması</vt:lpstr>
      <vt:lpstr>4_Ofis Teması</vt:lpstr>
      <vt:lpstr>Office Teması</vt:lpstr>
      <vt:lpstr>Veritabanı Yönetimi  </vt:lpstr>
      <vt:lpstr>SQL (Structured Query Language)</vt:lpstr>
      <vt:lpstr>DML, DDL ve DCL</vt:lpstr>
      <vt:lpstr>Örneklerde kullanılan “Personel Bilgileri” Veri Tabanı</vt:lpstr>
      <vt:lpstr>Örneklerde kullanılan “Öğrenci İşleri” Veri Tabanı</vt:lpstr>
      <vt:lpstr>SELECT ifadesi</vt:lpstr>
      <vt:lpstr>WHERE ile kriter verme</vt:lpstr>
      <vt:lpstr>Kriterlerde kullanılan işleçler</vt:lpstr>
      <vt:lpstr>Karakter türü verilerin karşılaştırılması</vt:lpstr>
      <vt:lpstr>LIKE işleci</vt:lpstr>
      <vt:lpstr>BETWEEN … AND … işleci</vt:lpstr>
      <vt:lpstr>IN işleci</vt:lpstr>
      <vt:lpstr>Tarihsel türü verilerin karşılaştırılması</vt:lpstr>
      <vt:lpstr>DISTINCT ifadesi</vt:lpstr>
      <vt:lpstr>AS ifadesi ve sütun içeriklerini birleştirme</vt:lpstr>
      <vt:lpstr>Matematiksel İşlemler</vt:lpstr>
      <vt:lpstr>NULL (boş) değerler ile ilgili işlemler</vt:lpstr>
      <vt:lpstr>Büyük/Küçük Harf Duyarlılığı</vt:lpstr>
      <vt:lpstr>Türkçe karakter kullanma</vt:lpstr>
      <vt:lpstr>Alan ismi belirlerken dikkat edilmesi gereken noktalar:</vt:lpstr>
      <vt:lpstr>ORDER BY ile sıralama</vt:lpstr>
      <vt:lpstr>ORDER BY ile sıralama</vt:lpstr>
      <vt:lpstr>SQL Fonksiyonları</vt:lpstr>
      <vt:lpstr>COUNT</vt:lpstr>
      <vt:lpstr>SUM ve AVG</vt:lpstr>
      <vt:lpstr>MIN ve MAX</vt:lpstr>
      <vt:lpstr>TOP</vt:lpstr>
      <vt:lpstr>GROUP BY</vt:lpstr>
      <vt:lpstr>Birden fazla sütuna göre gruplama</vt:lpstr>
      <vt:lpstr>HAVING ile Grup Koşulu verme</vt:lpstr>
      <vt:lpstr>Örnek</vt:lpstr>
      <vt:lpstr>Diğer Fonksiyonlar</vt:lpstr>
      <vt:lpstr>Nümerik Fonksiyonlar</vt:lpstr>
      <vt:lpstr>String Fonksiyonları</vt:lpstr>
      <vt:lpstr>Tarih Fonksiyonları</vt:lpstr>
      <vt:lpstr>Dönüşüm Fonksiyonları</vt:lpstr>
      <vt:lpstr>Access 2013 ile SQL</vt:lpstr>
      <vt:lpstr>Teşekkürler.</vt:lpstr>
      <vt:lpstr>Örneklerde kullanılan “Personel Bilgileri” Veri Tabanı</vt:lpstr>
      <vt:lpstr>Örneklerde kullanılan “Öğrenci İşleri” Veri Tabanı</vt:lpstr>
      <vt:lpstr>Çok tablolu sorgular</vt:lpstr>
      <vt:lpstr>2 tablolu sorgulama örneği</vt:lpstr>
      <vt:lpstr>PowerPoint Presentation</vt:lpstr>
      <vt:lpstr>PowerPoint Presentation</vt:lpstr>
      <vt:lpstr>PowerPoint Presentation</vt:lpstr>
      <vt:lpstr>Alan isimlerinin aynı olması durumu</vt:lpstr>
      <vt:lpstr>3 tablolu sorgulama örneği</vt:lpstr>
      <vt:lpstr>Tablo Birleştirme Türleri</vt:lpstr>
      <vt:lpstr>Eşiti olmayan birleştirme</vt:lpstr>
      <vt:lpstr>Dış birleştirme</vt:lpstr>
      <vt:lpstr>PowerPoint Presentation</vt:lpstr>
      <vt:lpstr>Kendine birleştirme</vt:lpstr>
      <vt:lpstr>UNION &amp; UNION ALL KÜME OPERATÖRLERİNİ KULLANARAK BİRLEŞTİRME</vt:lpstr>
      <vt:lpstr>Farklı tablolardan verilerin UNION ile birleştirilmesi</vt:lpstr>
      <vt:lpstr>Alt Sorgular (İç içe Sorgular)</vt:lpstr>
      <vt:lpstr>Alt Sorgu mu, Tablo Birleştirme mi?</vt:lpstr>
      <vt:lpstr>Tek sonuç döndüren alt sorgular</vt:lpstr>
      <vt:lpstr>Tek sonuç döndüren alt sorgular</vt:lpstr>
      <vt:lpstr>Tek sonuç döndüren alt sorgular</vt:lpstr>
      <vt:lpstr>HAVING ifadesinde alt sorgu</vt:lpstr>
      <vt:lpstr>Çok sonuç döndüren alt sorgular</vt:lpstr>
      <vt:lpstr>IN ile alt sorgu örneği</vt:lpstr>
      <vt:lpstr>ANY &amp; ALL</vt:lpstr>
      <vt:lpstr>ANY ile alt sorgu örneği</vt:lpstr>
      <vt:lpstr>ALL ile alt sorgu örneği</vt:lpstr>
      <vt:lpstr>Çok sütunlu alt sorgular</vt:lpstr>
      <vt:lpstr>FROM sonrasında alt sorgu</vt:lpstr>
      <vt:lpstr>PowerPoint Presentation</vt:lpstr>
      <vt:lpstr>PowerPoint Presentation</vt:lpstr>
      <vt:lpstr>PowerPoint Presentation</vt:lpstr>
      <vt:lpstr>PowerPoint Presentation</vt:lpstr>
      <vt:lpstr>Teşekkürler.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Access'te Sorgu Oluşturma Araçları</vt:lpstr>
      <vt:lpstr>Sorgu Sihirbazı Kullanımı</vt:lpstr>
      <vt:lpstr>PowerPoint Presentation</vt:lpstr>
      <vt:lpstr>PowerPoint Presentation</vt:lpstr>
      <vt:lpstr>PowerPoint Presentation</vt:lpstr>
      <vt:lpstr>PowerPoint Presentation</vt:lpstr>
      <vt:lpstr>PowerPoint Presentation</vt:lpstr>
      <vt:lpstr>Çapraz Sorgu</vt:lpstr>
      <vt:lpstr>PowerPoint Presentation</vt:lpstr>
      <vt:lpstr>PowerPoint Presentation</vt:lpstr>
      <vt:lpstr>PowerPoint Presentation</vt:lpstr>
      <vt:lpstr>PowerPoint Presentation</vt:lpstr>
      <vt:lpstr>PowerPoint Presentation</vt:lpstr>
      <vt:lpstr>Sorgu Tasarımı Kullanımı</vt:lpstr>
      <vt:lpstr>PowerPoint Presentation</vt:lpstr>
      <vt:lpstr>PowerPoint Presentation</vt:lpstr>
      <vt:lpstr>Örnek: Yandaki sorgu tasarımının çıktısı ne olur? </vt:lpstr>
      <vt:lpstr>DML  (Data Manipulation Language)  ile veri ekleme, silme ve değiştirme</vt:lpstr>
      <vt:lpstr>INSERT</vt:lpstr>
      <vt:lpstr>Sorgu sonucunu INSERT ile kullanma</vt:lpstr>
      <vt:lpstr>Sorgu sonucunu INTO ile tablo yapma</vt:lpstr>
      <vt:lpstr>DELETE</vt:lpstr>
      <vt:lpstr>Alt sorgunun DELETE ile kullanımı</vt:lpstr>
      <vt:lpstr>UPDATE</vt:lpstr>
      <vt:lpstr>Alt sorguların SET ile kullanımı</vt:lpstr>
      <vt:lpstr>Tablolar arası ilişkilerin DML komutları ile ilgisi</vt:lpstr>
      <vt:lpstr>Teşekkürler.</vt:lpstr>
    </vt:vector>
  </TitlesOfParts>
  <Company>tef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Programcılığı 2014</dc:title>
  <dc:creator>Burak</dc:creator>
  <cp:keywords>burak inner, bilgisayar mühendisliği, internet programcılığı</cp:keywords>
  <dc:description>A. Burak inner , Bilgisayar Mühendisliği</dc:description>
  <cp:lastModifiedBy>Burak İNNER</cp:lastModifiedBy>
  <cp:revision>268</cp:revision>
  <dcterms:created xsi:type="dcterms:W3CDTF">2010-10-01T07:14:46Z</dcterms:created>
  <dcterms:modified xsi:type="dcterms:W3CDTF">2016-03-01T22:00:10Z</dcterms:modified>
</cp:coreProperties>
</file>