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88" r:id="rId4"/>
    <p:sldId id="260" r:id="rId5"/>
    <p:sldId id="289" r:id="rId6"/>
    <p:sldId id="262" r:id="rId7"/>
    <p:sldId id="293" r:id="rId8"/>
    <p:sldId id="290" r:id="rId9"/>
    <p:sldId id="291" r:id="rId10"/>
    <p:sldId id="292" r:id="rId11"/>
    <p:sldId id="294" r:id="rId12"/>
    <p:sldId id="266" r:id="rId13"/>
    <p:sldId id="269" r:id="rId14"/>
    <p:sldId id="263" r:id="rId15"/>
    <p:sldId id="295" r:id="rId16"/>
    <p:sldId id="296" r:id="rId17"/>
    <p:sldId id="267" r:id="rId18"/>
    <p:sldId id="270" r:id="rId19"/>
    <p:sldId id="271" r:id="rId20"/>
    <p:sldId id="272" r:id="rId21"/>
    <p:sldId id="273" r:id="rId22"/>
    <p:sldId id="274" r:id="rId23"/>
    <p:sldId id="275" r:id="rId24"/>
    <p:sldId id="276" r:id="rId25"/>
    <p:sldId id="277" r:id="rId26"/>
    <p:sldId id="278" r:id="rId27"/>
    <p:sldId id="279" r:id="rId28"/>
    <p:sldId id="280" r:id="rId29"/>
    <p:sldId id="283" r:id="rId30"/>
    <p:sldId id="284" r:id="rId31"/>
    <p:sldId id="285" r:id="rId32"/>
    <p:sldId id="287" r:id="rId33"/>
    <p:sldId id="286" r:id="rId34"/>
    <p:sldId id="265" r:id="rId35"/>
    <p:sldId id="26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9/16/2013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9/16/2013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9/16/2013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9/16/2013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9/16/2013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www.ceng.metu.edu.tr/~ucoluk/bm/altala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eng.metu.edu.tr/~ucoluk/bm/altala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ceng.metu.edu.tr/~ucoluk/bm/altalan.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ceng.metu.edu.tr/~ucoluk/bm/altalan.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eng.metu.edu.tr/~ucoluk/bm/altalan.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ceng.metu.edu.tr/~ucoluk/bm/altalan.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eng.metu.edu.tr/~ucoluk/bm/altala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tbv.org.t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teknoloji.sdu.edu.tr/tekyazilim" TargetMode="External"/><Relationship Id="rId2" Type="http://schemas.openxmlformats.org/officeDocument/2006/relationships/hyperlink" Target="http://andacmesut.trakya.edu.tr/bmg/index.html" TargetMode="External"/><Relationship Id="rId1" Type="http://schemas.openxmlformats.org/officeDocument/2006/relationships/slideLayout" Target="../slideLayouts/slideLayout2.xml"/><Relationship Id="rId5" Type="http://schemas.openxmlformats.org/officeDocument/2006/relationships/hyperlink" Target="http://www.ceng.metu.edu.tr/~ucoluk/bm/" TargetMode="External"/><Relationship Id="rId4" Type="http://schemas.openxmlformats.org/officeDocument/2006/relationships/hyperlink" Target="http://www.tbv.org.t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tr-TR" dirty="0" smtClean="0"/>
              <a:t>Giriş ve Temel Kavramlar I</a:t>
            </a:r>
            <a:endParaRPr lang="tr-TR" dirty="0"/>
          </a:p>
        </p:txBody>
      </p:sp>
      <p:sp>
        <p:nvSpPr>
          <p:cNvPr id="2" name="Title 1"/>
          <p:cNvSpPr>
            <a:spLocks noGrp="1"/>
          </p:cNvSpPr>
          <p:nvPr>
            <p:ph type="ctrTitle"/>
          </p:nvPr>
        </p:nvSpPr>
        <p:spPr/>
        <p:txBody>
          <a:bodyPr>
            <a:normAutofit/>
          </a:bodyPr>
          <a:lstStyle/>
          <a:p>
            <a:r>
              <a:rPr lang="tr-TR" dirty="0" smtClean="0"/>
              <a:t>BLM 103</a:t>
            </a:r>
            <a:br>
              <a:rPr lang="tr-TR" dirty="0" smtClean="0"/>
            </a:br>
            <a:r>
              <a:rPr lang="tr-TR" dirty="0" smtClean="0"/>
              <a:t>Bilgisayar Mühendisliğine Giriş</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lstStyle/>
          <a:p>
            <a:r>
              <a:rPr lang="tr-TR" dirty="0" smtClean="0"/>
              <a:t>Bilgisayar bilimleri hesaplamaya/programlamaya (computing) farklı perspektiflerden yaklaşan pek çok diğer disiplinle ilişkilidir.</a:t>
            </a:r>
          </a:p>
          <a:p>
            <a:r>
              <a:rPr lang="tr-TR" dirty="0" smtClean="0"/>
              <a:t>Örn. Bilgisayar müh. elektrik mühendisliğinin bir yan ürünüdür </a:t>
            </a:r>
            <a:r>
              <a:rPr lang="tr-TR" dirty="0" smtClean="0">
                <a:sym typeface="Wingdings"/>
              </a:rPr>
              <a:t></a:t>
            </a:r>
            <a:r>
              <a:rPr lang="tr-TR" dirty="0" smtClean="0"/>
              <a:t> yeni hesaplama teknolojilerinin geliştirilmesinde bilimsel teori ve mühendislik prensplerinin uygulanmasına odaklıdır.</a:t>
            </a:r>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lstStyle/>
          <a:p>
            <a:r>
              <a:rPr lang="tr-TR" dirty="0" smtClean="0"/>
              <a:t>Bilgi teknolojileri  (information technology) ve bilgi sistemleri yönetimi (information systems management)</a:t>
            </a:r>
          </a:p>
          <a:p>
            <a:pPr lvl="1"/>
            <a:r>
              <a:rPr lang="tr-TR" dirty="0" smtClean="0"/>
              <a:t>hesaplamaya işletme perspektifinden yaklaşır</a:t>
            </a:r>
          </a:p>
          <a:p>
            <a:pPr lvl="1"/>
            <a:r>
              <a:rPr lang="tr-TR" dirty="0" smtClean="0"/>
              <a:t>devlet ve ticari kurumların desteklenmesinde bilgi ve bilgisayar teknolojilerinin etkili kullanımına odaklanır.</a:t>
            </a:r>
          </a:p>
          <a:p>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normAutofit/>
          </a:bodyPr>
          <a:lstStyle/>
          <a:p>
            <a:r>
              <a:rPr lang="tr-TR" dirty="0" smtClean="0"/>
              <a:t>Bilgisayar Biliminin alt alanlarının uzmanlaşmış mühendisliği bir yazılım ürününün sağlıklı üretilmesi için yeterli olmamaktadır.</a:t>
            </a:r>
            <a:endParaRPr lang="tr-TR" b="1" dirty="0" smtClean="0"/>
          </a:p>
          <a:p>
            <a:pPr lvl="1"/>
            <a:r>
              <a:rPr lang="tr-TR" b="1" dirty="0" smtClean="0">
                <a:solidFill>
                  <a:schemeClr val="tx1"/>
                </a:solidFill>
              </a:rPr>
              <a:t>Yazılım Mühendisliği (Software Engineering)</a:t>
            </a:r>
            <a:r>
              <a:rPr lang="tr-TR" dirty="0" smtClean="0">
                <a:solidFill>
                  <a:schemeClr val="tx1"/>
                </a:solidFill>
              </a:rPr>
              <a:t>,</a:t>
            </a:r>
            <a:r>
              <a:rPr lang="tr-TR" b="1" dirty="0" smtClean="0">
                <a:solidFill>
                  <a:schemeClr val="tx1"/>
                </a:solidFill>
              </a:rPr>
              <a:t> </a:t>
            </a:r>
            <a:r>
              <a:rPr lang="tr-TR" dirty="0" smtClean="0">
                <a:solidFill>
                  <a:schemeClr val="tx1"/>
                </a:solidFill>
              </a:rPr>
              <a:t>Bilgisayar Bilimi alanlarının hepsi ile yazılım geliştirme odaklı  ilgilenen kapsamlı bir mühendislik dalıdır.</a:t>
            </a:r>
          </a:p>
          <a:p>
            <a:pPr lvl="2"/>
            <a:r>
              <a:rPr lang="tr-TR" i="1" dirty="0" smtClean="0">
                <a:solidFill>
                  <a:schemeClr val="tx1"/>
                </a:solidFill>
              </a:rPr>
              <a:t>Eldeki </a:t>
            </a:r>
            <a:r>
              <a:rPr lang="tr-TR" b="1" i="1" dirty="0" smtClean="0">
                <a:solidFill>
                  <a:schemeClr val="tx1"/>
                </a:solidFill>
              </a:rPr>
              <a:t>kaynak kısıtlar</a:t>
            </a:r>
            <a:r>
              <a:rPr lang="tr-TR" i="1" dirty="0" smtClean="0">
                <a:solidFill>
                  <a:schemeClr val="tx1"/>
                </a:solidFill>
              </a:rPr>
              <a:t>ını gözeterek, </a:t>
            </a:r>
            <a:r>
              <a:rPr lang="tr-TR" b="1" i="1" dirty="0" smtClean="0">
                <a:solidFill>
                  <a:schemeClr val="tx1"/>
                </a:solidFill>
              </a:rPr>
              <a:t>yüksek kalitede</a:t>
            </a:r>
            <a:r>
              <a:rPr lang="tr-TR" i="1" dirty="0" smtClean="0">
                <a:solidFill>
                  <a:schemeClr val="tx1"/>
                </a:solidFill>
              </a:rPr>
              <a:t> yazılım üretmenin gerekleri olan </a:t>
            </a:r>
            <a:r>
              <a:rPr lang="tr-TR" b="1" i="1" dirty="0" smtClean="0">
                <a:solidFill>
                  <a:schemeClr val="tx1"/>
                </a:solidFill>
              </a:rPr>
              <a:t>sağlıklı mühendislik usullerinin </a:t>
            </a:r>
            <a:r>
              <a:rPr lang="tr-TR" i="1" dirty="0" smtClean="0">
                <a:solidFill>
                  <a:schemeClr val="tx1"/>
                </a:solidFill>
              </a:rPr>
              <a:t>ve </a:t>
            </a:r>
            <a:r>
              <a:rPr lang="tr-TR" b="1" dirty="0" smtClean="0"/>
              <a:t>iyi yönetim pratiğinin </a:t>
            </a:r>
            <a:r>
              <a:rPr lang="tr-TR" i="1" dirty="0" smtClean="0">
                <a:solidFill>
                  <a:schemeClr val="tx1"/>
                </a:solidFill>
              </a:rPr>
              <a:t>oluşturulması ve bunların uygulanmasıdır. </a:t>
            </a:r>
          </a:p>
          <a:p>
            <a:pPr lvl="2"/>
            <a:r>
              <a:rPr lang="tr-TR" i="1" dirty="0" smtClean="0">
                <a:solidFill>
                  <a:schemeClr val="tx1"/>
                </a:solidFill>
              </a:rPr>
              <a:t>Yazılım kalitesinin ne olduğunun somut biçimde betimlenmesi de bu disiplinin doğrudan ilgi alanındadır</a:t>
            </a:r>
            <a:r>
              <a:rPr lang="tr-TR" i="1" dirty="0" smtClean="0"/>
              <a:t>.</a:t>
            </a:r>
            <a:endParaRPr lang="tr-TR" dirty="0" smtClean="0"/>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lstStyle/>
          <a:p>
            <a:r>
              <a:rPr lang="tr-TR" dirty="0" smtClean="0"/>
              <a:t>Bilgisayar Mühendisliği bir yazılım üretim sürecinde gözetilmesi gereken usulleri belirler</a:t>
            </a:r>
          </a:p>
          <a:p>
            <a:pPr lvl="1"/>
            <a:r>
              <a:rPr lang="tr-TR" dirty="0" smtClean="0">
                <a:solidFill>
                  <a:schemeClr val="tx1"/>
                </a:solidFill>
              </a:rPr>
              <a:t>Sipariş sahibi ile yapılacak görüşmeler sonucunda ihtiyacın belirlenmesi.</a:t>
            </a:r>
          </a:p>
          <a:p>
            <a:pPr lvl="1"/>
            <a:r>
              <a:rPr lang="tr-TR" dirty="0" smtClean="0">
                <a:solidFill>
                  <a:schemeClr val="tx1"/>
                </a:solidFill>
              </a:rPr>
              <a:t>Tasarımın yapılması.</a:t>
            </a:r>
          </a:p>
          <a:p>
            <a:pPr lvl="1"/>
            <a:r>
              <a:rPr lang="tr-TR" dirty="0" smtClean="0">
                <a:solidFill>
                  <a:schemeClr val="tx1"/>
                </a:solidFill>
              </a:rPr>
              <a:t>Yazılımın yazılması.</a:t>
            </a:r>
          </a:p>
          <a:p>
            <a:pPr lvl="2"/>
            <a:r>
              <a:rPr lang="tr-TR" b="1" dirty="0" smtClean="0"/>
              <a:t>Gerçek profesyonellikte yazılımın fiilen yazılması Yazılım Mühendislerince yapılmaz </a:t>
            </a:r>
            <a:r>
              <a:rPr lang="tr-TR" b="1" dirty="0" smtClean="0">
                <a:sym typeface="Wingdings" pitchFamily="2" charset="2"/>
              </a:rPr>
              <a:t></a:t>
            </a:r>
            <a:r>
              <a:rPr lang="tr-TR" b="1" dirty="0" smtClean="0"/>
              <a:t>Yazılım Mühendisliği yoğun bilgisayar kullanımı gerektiren, kişinin hayatını program yazarak geçirdiği bir meslek değildir.</a:t>
            </a:r>
            <a:endParaRPr lang="tr-TR" dirty="0" smtClean="0"/>
          </a:p>
          <a:p>
            <a:pPr lvl="1"/>
            <a:r>
              <a:rPr lang="tr-TR" dirty="0" smtClean="0">
                <a:solidFill>
                  <a:schemeClr val="tx1"/>
                </a:solidFill>
              </a:rPr>
              <a:t>Yazılım ürününün test ve bakım.</a:t>
            </a:r>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normAutofit lnSpcReduction="10000"/>
          </a:bodyPr>
          <a:lstStyle/>
          <a:p>
            <a:r>
              <a:rPr lang="tr-TR" dirty="0" smtClean="0"/>
              <a:t>Bilgisayar Bilimi ana araştırma ve uygulama alanları</a:t>
            </a:r>
          </a:p>
          <a:p>
            <a:pPr lvl="1"/>
            <a:r>
              <a:rPr lang="tr-TR" b="1" dirty="0" smtClean="0"/>
              <a:t>Sistem/Donanım</a:t>
            </a:r>
          </a:p>
          <a:p>
            <a:pPr lvl="1"/>
            <a:r>
              <a:rPr lang="tr-TR" b="1" dirty="0" smtClean="0"/>
              <a:t>Yazılım</a:t>
            </a:r>
          </a:p>
          <a:p>
            <a:pPr lvl="2"/>
            <a:r>
              <a:rPr lang="tr-TR" sz="2100" dirty="0" smtClean="0"/>
              <a:t>Sistem yazılımı – donanım bileşenlerini kontrol eden programlar. Örn. İşletim sistemi</a:t>
            </a:r>
          </a:p>
          <a:p>
            <a:pPr lvl="2"/>
            <a:r>
              <a:rPr lang="tr-TR" sz="2100" dirty="0" smtClean="0"/>
              <a:t>Geliştirme yazılımları -  diğer programların geliştirilmesinde araç olan programlar</a:t>
            </a:r>
          </a:p>
          <a:p>
            <a:pPr lvl="2"/>
            <a:r>
              <a:rPr lang="tr-TR" sz="2100" dirty="0" smtClean="0"/>
              <a:t>Uyglama yazılımları – çeşitli karmaşık görevler için kullanıcılara yardımcı olan programlar; IE, firefox gibi web tarayıcıları, word, wordperfect gibi kelime işlemciler, power point, frame maker gibi dunum programları, Notepad gibi editorler, oyunlar, vb.</a:t>
            </a:r>
            <a:endParaRPr lang="tr-TR" b="1" dirty="0" smtClean="0"/>
          </a:p>
          <a:p>
            <a:pPr lvl="1"/>
            <a:r>
              <a:rPr lang="tr-TR" b="1" dirty="0" smtClean="0"/>
              <a:t>Teori</a:t>
            </a:r>
            <a:endParaRPr lang="tr-TR" dirty="0" smtClean="0"/>
          </a:p>
          <a:p>
            <a:pPr lvl="1"/>
            <a:endParaRPr lang="tr-TR"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Bilgisayar Mühendisliği Nedir?</a:t>
            </a:r>
          </a:p>
        </p:txBody>
      </p:sp>
      <p:sp>
        <p:nvSpPr>
          <p:cNvPr id="3" name="Content Placeholder 2"/>
          <p:cNvSpPr>
            <a:spLocks noGrp="1"/>
          </p:cNvSpPr>
          <p:nvPr>
            <p:ph sz="quarter" idx="1"/>
          </p:nvPr>
        </p:nvSpPr>
        <p:spPr/>
        <p:txBody>
          <a:bodyPr/>
          <a:lstStyle/>
          <a:p>
            <a:r>
              <a:rPr lang="tr-TR" dirty="0"/>
              <a:t>Bilgisayar: Sayısal ya da mantıksal </a:t>
            </a:r>
            <a:r>
              <a:rPr lang="tr-TR" dirty="0" smtClean="0"/>
              <a:t>işlem yapabilen </a:t>
            </a:r>
            <a:r>
              <a:rPr lang="tr-TR" dirty="0"/>
              <a:t>programlanabilen makine</a:t>
            </a:r>
          </a:p>
          <a:p>
            <a:r>
              <a:rPr lang="tr-TR" dirty="0" smtClean="0"/>
              <a:t>Bilgisayar </a:t>
            </a:r>
            <a:r>
              <a:rPr lang="tr-TR" dirty="0"/>
              <a:t>Bilimleri: Hesaplama </a:t>
            </a:r>
            <a:r>
              <a:rPr lang="tr-TR" dirty="0" smtClean="0"/>
              <a:t>olgusunun kuramı </a:t>
            </a:r>
            <a:r>
              <a:rPr lang="tr-TR" dirty="0"/>
              <a:t>ve gelişimi ile ilgilenen temel bilim</a:t>
            </a:r>
          </a:p>
          <a:p>
            <a:r>
              <a:rPr lang="tr-TR" dirty="0" smtClean="0"/>
              <a:t>Bilgisayar </a:t>
            </a:r>
            <a:r>
              <a:rPr lang="tr-TR" dirty="0"/>
              <a:t>Mühendisliği: Bilgisayarlı </a:t>
            </a:r>
            <a:r>
              <a:rPr lang="tr-TR" dirty="0" smtClean="0"/>
              <a:t>Sistemler tasarlamak </a:t>
            </a:r>
            <a:r>
              <a:rPr lang="tr-TR" dirty="0"/>
              <a:t>ve geliştirmek amacıyla </a:t>
            </a:r>
            <a:r>
              <a:rPr lang="tr-TR" dirty="0" smtClean="0"/>
              <a:t>farklı temel </a:t>
            </a:r>
            <a:r>
              <a:rPr lang="tr-TR" dirty="0"/>
              <a:t>bilimleri kullanma disiplini.</a:t>
            </a:r>
          </a:p>
          <a:p>
            <a:endParaRPr lang="tr-TR" dirty="0"/>
          </a:p>
        </p:txBody>
      </p:sp>
    </p:spTree>
    <p:extLst>
      <p:ext uri="{BB962C8B-B14F-4D97-AF65-F5344CB8AC3E}">
        <p14:creationId xmlns:p14="http://schemas.microsoft.com/office/powerpoint/2010/main" val="1694462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Bilgisayar Mühendisliği Nedir?</a:t>
            </a:r>
          </a:p>
        </p:txBody>
      </p:sp>
      <p:sp>
        <p:nvSpPr>
          <p:cNvPr id="8" name="Content Placeholder 7"/>
          <p:cNvSpPr>
            <a:spLocks noGrp="1"/>
          </p:cNvSpPr>
          <p:nvPr>
            <p:ph sz="half" idx="1"/>
          </p:nvPr>
        </p:nvSpPr>
        <p:spPr/>
        <p:txBody>
          <a:bodyPr/>
          <a:lstStyle/>
          <a:p>
            <a:endParaRPr lang="tr-TR"/>
          </a:p>
        </p:txBody>
      </p:sp>
      <p:sp>
        <p:nvSpPr>
          <p:cNvPr id="9" name="Content Placeholder 8"/>
          <p:cNvSpPr>
            <a:spLocks noGrp="1"/>
          </p:cNvSpPr>
          <p:nvPr>
            <p:ph sz="half" idx="2"/>
          </p:nvPr>
        </p:nvSpPr>
        <p:spPr/>
        <p:txBody>
          <a:bodyPr/>
          <a:lstStyle/>
          <a:p>
            <a:pPr marL="0" indent="0">
              <a:buNone/>
            </a:pPr>
            <a:endParaRPr lang="tr-TR" dirty="0" smtClean="0"/>
          </a:p>
          <a:p>
            <a:pPr marL="0" indent="0">
              <a:buNone/>
            </a:pPr>
            <a:endParaRPr lang="tr-TR" dirty="0"/>
          </a:p>
          <a:p>
            <a:pPr marL="0" indent="0">
              <a:buNone/>
            </a:pPr>
            <a:r>
              <a:rPr lang="tr-TR" dirty="0" smtClean="0"/>
              <a:t>«</a:t>
            </a:r>
            <a:r>
              <a:rPr lang="tr-TR" dirty="0"/>
              <a:t>Computer </a:t>
            </a:r>
            <a:r>
              <a:rPr lang="tr-TR" dirty="0" smtClean="0"/>
              <a:t>Science is </a:t>
            </a:r>
            <a:r>
              <a:rPr lang="tr-TR" dirty="0"/>
              <a:t>no more </a:t>
            </a:r>
            <a:r>
              <a:rPr lang="tr-TR" dirty="0" smtClean="0"/>
              <a:t>about computers than astronomy </a:t>
            </a:r>
            <a:r>
              <a:rPr lang="tr-TR" dirty="0"/>
              <a:t>is </a:t>
            </a:r>
            <a:r>
              <a:rPr lang="tr-TR" dirty="0" smtClean="0"/>
              <a:t>about telescopes</a:t>
            </a:r>
            <a:r>
              <a:rPr lang="tr-TR" dirty="0"/>
              <a:t>»</a:t>
            </a:r>
          </a:p>
          <a:p>
            <a:pPr marL="0" indent="0" algn="r">
              <a:buNone/>
            </a:pPr>
            <a:r>
              <a:rPr lang="tr-TR" dirty="0" smtClean="0"/>
              <a:t>Edsger </a:t>
            </a:r>
            <a:r>
              <a:rPr lang="tr-TR" dirty="0"/>
              <a:t>W. Dijkstra</a:t>
            </a:r>
          </a:p>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3438525"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23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normAutofit fontScale="92500" lnSpcReduction="20000"/>
          </a:bodyPr>
          <a:lstStyle/>
          <a:p>
            <a:r>
              <a:rPr lang="tr-TR" b="1" dirty="0" smtClean="0"/>
              <a:t>Bilgisayar Biliminin hangi alt alanları var?</a:t>
            </a:r>
            <a:r>
              <a:rPr lang="tr-TR" dirty="0" smtClean="0"/>
              <a:t> </a:t>
            </a:r>
          </a:p>
          <a:p>
            <a:pPr lvl="1"/>
            <a:r>
              <a:rPr lang="tr-TR" b="1" dirty="0" smtClean="0">
                <a:hlinkClick r:id="rId2"/>
              </a:rPr>
              <a:t>Algoritmalar ve Veri Yapıları</a:t>
            </a:r>
            <a:endParaRPr lang="tr-TR" dirty="0" smtClean="0"/>
          </a:p>
          <a:p>
            <a:pPr lvl="1"/>
            <a:r>
              <a:rPr lang="tr-TR" b="1" dirty="0" smtClean="0">
                <a:hlinkClick r:id="rId2"/>
              </a:rPr>
              <a:t>Programlama Dilleri</a:t>
            </a:r>
            <a:endParaRPr lang="tr-TR" dirty="0" smtClean="0"/>
          </a:p>
          <a:p>
            <a:pPr lvl="1"/>
            <a:r>
              <a:rPr lang="tr-TR" b="1" dirty="0" smtClean="0">
                <a:hlinkClick r:id="rId2"/>
              </a:rPr>
              <a:t>Mimari</a:t>
            </a:r>
            <a:endParaRPr lang="tr-TR" dirty="0" smtClean="0"/>
          </a:p>
          <a:p>
            <a:pPr lvl="1"/>
            <a:r>
              <a:rPr lang="tr-TR" b="1" dirty="0" smtClean="0">
                <a:hlinkClick r:id="rId2"/>
              </a:rPr>
              <a:t>İşletim Sistemleri</a:t>
            </a:r>
            <a:endParaRPr lang="tr-TR" dirty="0" smtClean="0"/>
          </a:p>
          <a:p>
            <a:pPr lvl="1"/>
            <a:r>
              <a:rPr lang="tr-TR" b="1" dirty="0" smtClean="0">
                <a:hlinkClick r:id="rId2"/>
              </a:rPr>
              <a:t>Bilgi ve Veri Yönetimi</a:t>
            </a:r>
            <a:endParaRPr lang="tr-TR" dirty="0" smtClean="0"/>
          </a:p>
          <a:p>
            <a:pPr lvl="1"/>
            <a:r>
              <a:rPr lang="tr-TR" b="1" dirty="0" smtClean="0">
                <a:hlinkClick r:id="rId2"/>
              </a:rPr>
              <a:t>Grafik, Görüntüleme ve Çokluortam</a:t>
            </a:r>
            <a:endParaRPr lang="tr-TR" dirty="0" smtClean="0"/>
          </a:p>
          <a:p>
            <a:pPr lvl="1"/>
            <a:r>
              <a:rPr lang="tr-TR" b="1" dirty="0" smtClean="0">
                <a:hlinkClick r:id="rId2"/>
              </a:rPr>
              <a:t>Ağ-eksenel Bilişim</a:t>
            </a:r>
            <a:endParaRPr lang="tr-TR" dirty="0" smtClean="0"/>
          </a:p>
          <a:p>
            <a:pPr lvl="1"/>
            <a:r>
              <a:rPr lang="tr-TR" b="1" dirty="0" smtClean="0">
                <a:hlinkClick r:id="rId2"/>
              </a:rPr>
              <a:t>Akıllı Sistemler</a:t>
            </a:r>
            <a:endParaRPr lang="tr-TR" b="1" dirty="0" smtClean="0"/>
          </a:p>
          <a:p>
            <a:pPr lvl="1"/>
            <a:r>
              <a:rPr lang="tr-TR" b="1" dirty="0" smtClean="0">
                <a:hlinkClick r:id="rId2"/>
              </a:rPr>
              <a:t>Yazılım  Mühendisliği</a:t>
            </a:r>
          </a:p>
          <a:p>
            <a:pPr lvl="1"/>
            <a:r>
              <a:rPr lang="tr-TR" b="1" dirty="0" smtClean="0">
                <a:hlinkClick r:id="rId2"/>
              </a:rPr>
              <a:t>İnsan Bilgisayar Etkileşimi</a:t>
            </a:r>
          </a:p>
          <a:p>
            <a:pPr lvl="1"/>
            <a:r>
              <a:rPr lang="tr-TR" b="1" dirty="0" smtClean="0">
                <a:hlinkClick r:id="rId2"/>
              </a:rPr>
              <a:t>Bioenformatik</a:t>
            </a:r>
          </a:p>
          <a:p>
            <a:pPr lvl="1">
              <a:buNone/>
            </a:pPr>
            <a:endParaRPr lang="tr-TR" sz="1700" dirty="0" smtClean="0"/>
          </a:p>
          <a:p>
            <a:pPr lvl="1">
              <a:buNone/>
            </a:pPr>
            <a:r>
              <a:rPr lang="tr-TR" sz="1700" dirty="0" smtClean="0"/>
              <a:t>bknz: http://tr.wikipedia.org/wiki/Bilgisayar_mühendisliği</a:t>
            </a:r>
            <a:endParaRPr lang="tr-TR" sz="1700" dirty="0" smtClean="0">
              <a:hlinkClick r:id="rId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Bilgisayar Mühendisi için iş imkanları nedir?</a:t>
            </a:r>
          </a:p>
        </p:txBody>
      </p:sp>
      <p:sp>
        <p:nvSpPr>
          <p:cNvPr id="3" name="Content Placeholder 2"/>
          <p:cNvSpPr>
            <a:spLocks noGrp="1"/>
          </p:cNvSpPr>
          <p:nvPr>
            <p:ph sz="quarter" idx="1"/>
          </p:nvPr>
        </p:nvSpPr>
        <p:spPr/>
        <p:txBody>
          <a:bodyPr>
            <a:normAutofit fontScale="92500" lnSpcReduction="10000"/>
          </a:bodyPr>
          <a:lstStyle/>
          <a:p>
            <a:pPr>
              <a:buClr>
                <a:schemeClr val="accent3"/>
              </a:buClr>
              <a:defRPr/>
            </a:pPr>
            <a:r>
              <a:rPr lang="tr-TR" dirty="0" smtClean="0">
                <a:solidFill>
                  <a:srgbClr val="C00000"/>
                </a:solidFill>
              </a:rPr>
              <a:t>Planlama/Analiz Aşaması,</a:t>
            </a:r>
          </a:p>
          <a:p>
            <a:pPr marL="640080" lvl="1" indent="-246888">
              <a:buFont typeface="Wingdings 2"/>
              <a:buChar char=""/>
              <a:defRPr/>
            </a:pPr>
            <a:r>
              <a:rPr lang="tr-TR" dirty="0" smtClean="0"/>
              <a:t>İş Analisti</a:t>
            </a:r>
          </a:p>
          <a:p>
            <a:pPr lvl="2" indent="-246888">
              <a:buFont typeface="Wingdings 2"/>
              <a:buChar char=""/>
              <a:defRPr/>
            </a:pPr>
            <a:r>
              <a:rPr lang="tr-TR" dirty="0" smtClean="0"/>
              <a:t>Müşterilerin ihtiyacını anlamaya yönelik çalışmalar yapan pozisyondur.</a:t>
            </a:r>
          </a:p>
          <a:p>
            <a:pPr marL="640080" lvl="1" indent="-246888">
              <a:buFont typeface="Wingdings 2"/>
              <a:buChar char=""/>
              <a:defRPr/>
            </a:pPr>
            <a:r>
              <a:rPr lang="tr-TR" dirty="0" smtClean="0"/>
              <a:t>Sistem Analisti</a:t>
            </a:r>
          </a:p>
          <a:p>
            <a:pPr lvl="2" indent="-246888">
              <a:buFont typeface="Wingdings 2"/>
              <a:buChar char=""/>
              <a:defRPr/>
            </a:pPr>
            <a:r>
              <a:rPr lang="tr-TR" dirty="0" smtClean="0"/>
              <a:t>Sistem analisti genel olarak ise tüm bir bilgi işlem sistemini tasarlayıp ihtiyaca göre çözümler öneren kişidir.</a:t>
            </a:r>
          </a:p>
          <a:p>
            <a:pPr>
              <a:buClr>
                <a:schemeClr val="accent3"/>
              </a:buClr>
              <a:defRPr/>
            </a:pPr>
            <a:r>
              <a:rPr lang="tr-TR" dirty="0" smtClean="0">
                <a:solidFill>
                  <a:srgbClr val="C00000"/>
                </a:solidFill>
              </a:rPr>
              <a:t>Tasarım Aşaması,</a:t>
            </a:r>
          </a:p>
          <a:p>
            <a:pPr marL="640080" lvl="1" indent="-246888">
              <a:buFont typeface="Wingdings 2"/>
              <a:buChar char=""/>
              <a:defRPr/>
            </a:pPr>
            <a:r>
              <a:rPr lang="tr-TR" dirty="0" smtClean="0">
                <a:solidFill>
                  <a:schemeClr val="tx1"/>
                </a:solidFill>
              </a:rPr>
              <a:t>Yazılım Tasarım Uzmanı</a:t>
            </a:r>
          </a:p>
          <a:p>
            <a:pPr lvl="2" indent="-246888">
              <a:buFont typeface="Wingdings 2"/>
              <a:buChar char=""/>
              <a:defRPr/>
            </a:pPr>
            <a:r>
              <a:rPr lang="tr-TR" dirty="0" smtClean="0"/>
              <a:t>Yazılımın altyapı bileşenleri dahil tüm yazılım yapısını planlayan kişidir.</a:t>
            </a:r>
          </a:p>
          <a:p>
            <a:pPr marL="640080" lvl="1" indent="-246888">
              <a:buFont typeface="Wingdings 2"/>
              <a:buChar char=""/>
              <a:defRPr/>
            </a:pPr>
            <a:r>
              <a:rPr lang="tr-TR" dirty="0" smtClean="0">
                <a:solidFill>
                  <a:schemeClr val="tx1"/>
                </a:solidFill>
              </a:rPr>
              <a:t>Yazılım Modelleme Uzmanı</a:t>
            </a:r>
          </a:p>
          <a:p>
            <a:pPr lvl="2" indent="-246888">
              <a:buFont typeface="Wingdings 2"/>
              <a:buChar char=""/>
              <a:defRPr/>
            </a:pPr>
            <a:r>
              <a:rPr lang="tr-TR" dirty="0" smtClean="0"/>
              <a:t>UML denilen modelleme ve diyagram çizme dilini kullanarak yazılımın işleyişini tanımlar.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Mühendisi için iş imkanları nedir?</a:t>
            </a:r>
            <a:endParaRPr lang="tr-TR" dirty="0"/>
          </a:p>
        </p:txBody>
      </p:sp>
      <p:sp>
        <p:nvSpPr>
          <p:cNvPr id="3" name="Content Placeholder 2"/>
          <p:cNvSpPr>
            <a:spLocks noGrp="1"/>
          </p:cNvSpPr>
          <p:nvPr>
            <p:ph sz="quarter" idx="1"/>
          </p:nvPr>
        </p:nvSpPr>
        <p:spPr/>
        <p:txBody>
          <a:bodyPr>
            <a:normAutofit/>
          </a:bodyPr>
          <a:lstStyle/>
          <a:p>
            <a:pPr>
              <a:buClr>
                <a:schemeClr val="accent3"/>
              </a:buClr>
              <a:defRPr/>
            </a:pPr>
            <a:r>
              <a:rPr lang="tr-TR" dirty="0" smtClean="0">
                <a:solidFill>
                  <a:srgbClr val="C00000"/>
                </a:solidFill>
              </a:rPr>
              <a:t>Geliştirme Aşaması,</a:t>
            </a:r>
          </a:p>
          <a:p>
            <a:pPr marL="640080" lvl="1" indent="-246888">
              <a:buFont typeface="Wingdings 2"/>
              <a:buChar char=""/>
              <a:defRPr/>
            </a:pPr>
            <a:r>
              <a:rPr lang="tr-TR" dirty="0" smtClean="0">
                <a:solidFill>
                  <a:schemeClr val="tx1"/>
                </a:solidFill>
              </a:rPr>
              <a:t>Yazılım Mimarı / Yazılım Danışmanı</a:t>
            </a:r>
          </a:p>
          <a:p>
            <a:pPr lvl="2" indent="-246888">
              <a:buFont typeface="Wingdings 2"/>
              <a:buChar char=""/>
              <a:defRPr/>
            </a:pPr>
            <a:r>
              <a:rPr lang="tr-TR" dirty="0" smtClean="0"/>
              <a:t>Projede kullanılacak teknolojileri seçerler, proje metodolojisi ve süreçlerinde tavsiyelerde bulunurlar, uygulamanın genel tasarım ve yapısını oluşturur ve korurlar, projenin doğru tanımlanmasını sağlarlar, tasarımın dökümante edilmesi ve kodlama standartlarının belirlenmesi ile uğraşırlar.</a:t>
            </a:r>
          </a:p>
          <a:p>
            <a:pPr marL="640080" lvl="1" indent="-246888">
              <a:buFont typeface="Wingdings 2"/>
              <a:buChar char=""/>
              <a:defRPr/>
            </a:pPr>
            <a:r>
              <a:rPr lang="tr-TR" dirty="0" smtClean="0">
                <a:solidFill>
                  <a:schemeClr val="tx1"/>
                </a:solidFill>
              </a:rPr>
              <a:t>Ekip Lideri / Proje Yöneticisi</a:t>
            </a:r>
          </a:p>
          <a:p>
            <a:pPr lvl="2" indent="-246888">
              <a:buFont typeface="Wingdings 2"/>
              <a:buChar char=""/>
              <a:defRPr/>
            </a:pPr>
            <a:r>
              <a:rPr lang="tr-TR" dirty="0" smtClean="0"/>
              <a:t>Proje Lideri/Yöneticisi yazılım ekibini bir arada tutan ve zaman çizelgelerine uyulması için gerekli motivasyonu sağlayan yöneticidir.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normAutofit lnSpcReduction="10000"/>
          </a:bodyPr>
          <a:lstStyle/>
          <a:p>
            <a:r>
              <a:rPr lang="tr-TR" dirty="0" smtClean="0"/>
              <a:t>Bilgisayar Bilimi (Computer Science) </a:t>
            </a:r>
          </a:p>
          <a:p>
            <a:endParaRPr lang="tr-TR" dirty="0" smtClean="0"/>
          </a:p>
          <a:p>
            <a:r>
              <a:rPr lang="tr-TR" dirty="0" smtClean="0"/>
              <a:t>Bilgisayar Mühendisliği (Computer Engineering) </a:t>
            </a:r>
          </a:p>
          <a:p>
            <a:pPr>
              <a:buNone/>
            </a:pPr>
            <a:endParaRPr lang="tr-TR" dirty="0" smtClean="0"/>
          </a:p>
          <a:p>
            <a:r>
              <a:rPr lang="tr-TR" dirty="0" smtClean="0"/>
              <a:t>Yazılım Mühendisliği (Software Engineering)</a:t>
            </a:r>
          </a:p>
          <a:p>
            <a:pPr>
              <a:buNone/>
            </a:pPr>
            <a:endParaRPr lang="tr-TR" dirty="0" smtClean="0"/>
          </a:p>
          <a:p>
            <a:r>
              <a:rPr lang="tr-TR" dirty="0" smtClean="0"/>
              <a:t>Bilişim Sistemleri Mühendisliği (Information Systems Engineering)</a:t>
            </a:r>
          </a:p>
          <a:p>
            <a:pPr>
              <a:buNone/>
            </a:pPr>
            <a:endParaRPr lang="tr-TR" dirty="0" smtClean="0"/>
          </a:p>
          <a:p>
            <a:pPr>
              <a:buNone/>
            </a:pPr>
            <a:r>
              <a:rPr lang="tr-TR" sz="1600" dirty="0" smtClean="0"/>
              <a:t>bknz: http://www.ceng.metu.edu.tr/~ucoluk/bm/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Mühendisi için iş imkanları nedir?</a:t>
            </a:r>
            <a:endParaRPr lang="tr-TR" dirty="0"/>
          </a:p>
        </p:txBody>
      </p:sp>
      <p:sp>
        <p:nvSpPr>
          <p:cNvPr id="3" name="Content Placeholder 2"/>
          <p:cNvSpPr>
            <a:spLocks noGrp="1"/>
          </p:cNvSpPr>
          <p:nvPr>
            <p:ph sz="quarter" idx="1"/>
          </p:nvPr>
        </p:nvSpPr>
        <p:spPr/>
        <p:txBody>
          <a:bodyPr>
            <a:normAutofit lnSpcReduction="10000"/>
          </a:bodyPr>
          <a:lstStyle/>
          <a:p>
            <a:pPr>
              <a:buClr>
                <a:schemeClr val="accent3"/>
              </a:buClr>
              <a:defRPr/>
            </a:pPr>
            <a:r>
              <a:rPr lang="tr-TR" dirty="0" smtClean="0">
                <a:solidFill>
                  <a:srgbClr val="C00000"/>
                </a:solidFill>
              </a:rPr>
              <a:t>Test/Kalite Güvence Aşaması, yazılım projesinin standartlara uygunluğunu ve ihtiyaçları karşıladığını denetleyen çalışmalar demektir.</a:t>
            </a:r>
          </a:p>
          <a:p>
            <a:pPr marL="640080" lvl="1" indent="-246888">
              <a:buFont typeface="Wingdings 2"/>
              <a:buChar char=""/>
              <a:defRPr/>
            </a:pPr>
            <a:r>
              <a:rPr lang="tr-TR" dirty="0" smtClean="0"/>
              <a:t>Yazılım Kalite Uzmanı</a:t>
            </a:r>
          </a:p>
          <a:p>
            <a:pPr lvl="2" indent="-246888">
              <a:buFont typeface="Wingdings 2"/>
              <a:buChar char=""/>
              <a:defRPr/>
            </a:pPr>
            <a:r>
              <a:rPr lang="tr-TR" dirty="0" smtClean="0"/>
              <a:t>İhtiyaçların ve geliştirilen çözümün doğru belirlenip belirlenmediğini, yazılımın belirli standartlarda olup olmadığını denetleyen kişidir.</a:t>
            </a:r>
          </a:p>
          <a:p>
            <a:pPr marL="640080" lvl="1" indent="-246888">
              <a:buFont typeface="Wingdings 2"/>
              <a:buChar char=""/>
              <a:defRPr/>
            </a:pPr>
            <a:r>
              <a:rPr lang="tr-TR" dirty="0" smtClean="0"/>
              <a:t>Test Uzmanı/Test Mühendisi</a:t>
            </a:r>
          </a:p>
          <a:p>
            <a:pPr lvl="2" indent="-246888">
              <a:buFont typeface="Wingdings 2"/>
              <a:buChar char=""/>
              <a:defRPr/>
            </a:pPr>
            <a:r>
              <a:rPr lang="tr-TR" dirty="0" smtClean="0"/>
              <a:t>Yazılım hatalarını tespit etme, hataların sebepleri ve sonuçları ile ilgili süreci yönetme işlerini yürütür.</a:t>
            </a:r>
          </a:p>
          <a:p>
            <a:pPr marL="640080" lvl="1" indent="-246888">
              <a:buFont typeface="Wingdings 2"/>
              <a:buChar char=""/>
              <a:defRPr/>
            </a:pPr>
            <a:r>
              <a:rPr lang="tr-TR" dirty="0" smtClean="0"/>
              <a:t>Test Yöneticisi</a:t>
            </a:r>
          </a:p>
          <a:p>
            <a:pPr lvl="2" indent="-246888">
              <a:buFont typeface="Wingdings 2"/>
              <a:buChar char=""/>
              <a:defRPr/>
            </a:pPr>
            <a:r>
              <a:rPr lang="tr-TR" dirty="0" smtClean="0"/>
              <a:t>Yazılımın testi geçip geçemediği, kabul edilmeye hazır olup olmadığı kararlarını verir.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Mühendisi için iş imkanları nedir?</a:t>
            </a:r>
            <a:endParaRPr lang="tr-TR" dirty="0"/>
          </a:p>
        </p:txBody>
      </p:sp>
      <p:sp>
        <p:nvSpPr>
          <p:cNvPr id="3" name="Content Placeholder 2"/>
          <p:cNvSpPr>
            <a:spLocks noGrp="1"/>
          </p:cNvSpPr>
          <p:nvPr>
            <p:ph sz="quarter" idx="1"/>
          </p:nvPr>
        </p:nvSpPr>
        <p:spPr/>
        <p:txBody>
          <a:bodyPr>
            <a:normAutofit lnSpcReduction="10000"/>
          </a:bodyPr>
          <a:lstStyle/>
          <a:p>
            <a:r>
              <a:rPr lang="tr-TR" dirty="0" smtClean="0"/>
              <a:t>Veri ve veritabanı yönetimi</a:t>
            </a:r>
          </a:p>
          <a:p>
            <a:pPr lvl="1"/>
            <a:r>
              <a:rPr lang="tr-TR" dirty="0" smtClean="0"/>
              <a:t>Veri Yöneticisi</a:t>
            </a:r>
          </a:p>
          <a:p>
            <a:pPr lvl="1"/>
            <a:r>
              <a:rPr lang="tr-TR" dirty="0" smtClean="0"/>
              <a:t>Veri Analisti</a:t>
            </a:r>
          </a:p>
          <a:p>
            <a:pPr lvl="1"/>
            <a:r>
              <a:rPr lang="tr-TR" dirty="0" smtClean="0"/>
              <a:t>Veri Modelleme Uzmanı</a:t>
            </a:r>
          </a:p>
          <a:p>
            <a:pPr lvl="1"/>
            <a:r>
              <a:rPr lang="tr-TR" dirty="0" smtClean="0"/>
              <a:t>Veri Madencisi</a:t>
            </a:r>
          </a:p>
          <a:p>
            <a:pPr lvl="1"/>
            <a:r>
              <a:rPr lang="tr-TR" dirty="0" smtClean="0"/>
              <a:t>Veritabanı Yöneticisi</a:t>
            </a:r>
          </a:p>
          <a:p>
            <a:pPr lvl="1"/>
            <a:r>
              <a:rPr lang="tr-TR" dirty="0" smtClean="0"/>
              <a:t>Veritabanı Mimarı</a:t>
            </a:r>
          </a:p>
          <a:p>
            <a:r>
              <a:rPr lang="tr-TR" dirty="0" smtClean="0"/>
              <a:t>Bilişim güvenliği</a:t>
            </a:r>
          </a:p>
          <a:p>
            <a:pPr lvl="1"/>
            <a:r>
              <a:rPr lang="tr-TR" dirty="0" smtClean="0"/>
              <a:t>Bilişim Güvenliği Uzmanı / Yöneticisi</a:t>
            </a:r>
          </a:p>
          <a:p>
            <a:pPr lvl="1"/>
            <a:r>
              <a:rPr lang="tr-TR" dirty="0" smtClean="0"/>
              <a:t>Ağ ve Internet Güvenlik Uzmanı</a:t>
            </a:r>
          </a:p>
          <a:p>
            <a:pPr lvl="1"/>
            <a:r>
              <a:rPr lang="tr-TR" dirty="0" smtClean="0"/>
              <a:t>Güvenlik Danışmanı</a:t>
            </a:r>
          </a:p>
          <a:p>
            <a:pPr lvl="1"/>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Mühendisi için iş imkanları nedir?</a:t>
            </a:r>
            <a:endParaRPr lang="tr-TR" dirty="0"/>
          </a:p>
        </p:txBody>
      </p:sp>
      <p:sp>
        <p:nvSpPr>
          <p:cNvPr id="3" name="Content Placeholder 2"/>
          <p:cNvSpPr>
            <a:spLocks noGrp="1"/>
          </p:cNvSpPr>
          <p:nvPr>
            <p:ph sz="quarter" idx="1"/>
          </p:nvPr>
        </p:nvSpPr>
        <p:spPr/>
        <p:txBody>
          <a:bodyPr>
            <a:normAutofit fontScale="92500" lnSpcReduction="20000"/>
          </a:bodyPr>
          <a:lstStyle/>
          <a:p>
            <a:r>
              <a:rPr lang="tr-TR" dirty="0" smtClean="0"/>
              <a:t>Ağ yönetimi</a:t>
            </a:r>
          </a:p>
          <a:p>
            <a:pPr lvl="1"/>
            <a:r>
              <a:rPr lang="tr-TR" dirty="0" smtClean="0"/>
              <a:t>Ağ Analisti</a:t>
            </a:r>
          </a:p>
          <a:p>
            <a:pPr lvl="1"/>
            <a:r>
              <a:rPr lang="tr-TR" dirty="0" smtClean="0"/>
              <a:t>Ağ Yöneticisi / Sistem Yöneticisi</a:t>
            </a:r>
          </a:p>
          <a:p>
            <a:pPr lvl="1"/>
            <a:r>
              <a:rPr lang="tr-TR" dirty="0" smtClean="0"/>
              <a:t>Ağ Mühendisi</a:t>
            </a:r>
          </a:p>
          <a:p>
            <a:pPr lvl="1"/>
            <a:r>
              <a:rPr lang="tr-TR" dirty="0" smtClean="0"/>
              <a:t>Ağ Destek Uzmanı</a:t>
            </a:r>
          </a:p>
          <a:p>
            <a:r>
              <a:rPr lang="tr-TR" dirty="0" smtClean="0"/>
              <a:t>Web/Internet</a:t>
            </a:r>
          </a:p>
          <a:p>
            <a:pPr lvl="1"/>
            <a:r>
              <a:rPr lang="tr-TR" dirty="0" smtClean="0"/>
              <a:t>İçerik Yöneticisi</a:t>
            </a:r>
          </a:p>
          <a:p>
            <a:pPr lvl="1"/>
            <a:r>
              <a:rPr lang="tr-TR" dirty="0" smtClean="0"/>
              <a:t>Web Tasarımcısı</a:t>
            </a:r>
          </a:p>
          <a:p>
            <a:pPr lvl="1"/>
            <a:r>
              <a:rPr lang="tr-TR" dirty="0" smtClean="0"/>
              <a:t>Web Geliştiricisi</a:t>
            </a:r>
          </a:p>
          <a:p>
            <a:r>
              <a:rPr lang="tr-TR" dirty="0" smtClean="0"/>
              <a:t>Çokluortam</a:t>
            </a:r>
          </a:p>
          <a:p>
            <a:pPr lvl="1"/>
            <a:r>
              <a:rPr lang="tr-TR" dirty="0" smtClean="0"/>
              <a:t>2D/3D Grafik Uzmanı</a:t>
            </a:r>
          </a:p>
          <a:p>
            <a:pPr lvl="1"/>
            <a:r>
              <a:rPr lang="tr-TR" dirty="0" smtClean="0"/>
              <a:t>Multimedya/Grafik Tasarımcısı</a:t>
            </a:r>
          </a:p>
          <a:p>
            <a:pPr lvl="1"/>
            <a:r>
              <a:rPr lang="tr-TR" dirty="0" smtClean="0"/>
              <a:t>Eğitim Tasarımcısı</a:t>
            </a:r>
          </a:p>
          <a:p>
            <a:pPr lvl="1"/>
            <a:endParaRPr lang="tr-TR" dirty="0" smtClean="0"/>
          </a:p>
          <a:p>
            <a:pPr lvl="1"/>
            <a:endParaRPr lang="tr-TR" dirty="0" smtClean="0"/>
          </a:p>
          <a:p>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Mühendisi için iş imkanları nedir?</a:t>
            </a:r>
            <a:endParaRPr lang="tr-TR" dirty="0"/>
          </a:p>
        </p:txBody>
      </p:sp>
      <p:sp>
        <p:nvSpPr>
          <p:cNvPr id="3" name="Content Placeholder 2"/>
          <p:cNvSpPr>
            <a:spLocks noGrp="1"/>
          </p:cNvSpPr>
          <p:nvPr>
            <p:ph sz="quarter" idx="1"/>
          </p:nvPr>
        </p:nvSpPr>
        <p:spPr/>
        <p:txBody>
          <a:bodyPr/>
          <a:lstStyle/>
          <a:p>
            <a:r>
              <a:rPr lang="tr-TR" dirty="0" smtClean="0"/>
              <a:t>Eğitmen/Akademik Kariyer</a:t>
            </a:r>
          </a:p>
          <a:p>
            <a:r>
              <a:rPr lang="tr-TR" dirty="0" smtClean="0"/>
              <a:t>Dokümantasyon Uzmanı/Teknik Yazar</a:t>
            </a:r>
          </a:p>
          <a:p>
            <a:r>
              <a:rPr lang="tr-TR" dirty="0" smtClean="0"/>
              <a:t>E-ticaret uzmanı</a:t>
            </a:r>
          </a:p>
          <a:p>
            <a:r>
              <a:rPr lang="tr-TR" dirty="0" smtClean="0"/>
              <a:t>CIO(Chief Information Officer) </a:t>
            </a:r>
            <a:r>
              <a:rPr lang="tr-TR" dirty="0" smtClean="0">
                <a:sym typeface="Wingdings" pitchFamily="2" charset="2"/>
              </a:rPr>
              <a:t> </a:t>
            </a:r>
            <a:r>
              <a:rPr lang="tr-TR" dirty="0" smtClean="0"/>
              <a:t>üst düzey bir yönetici pozisyonudur. CIO’lar şirketlerin bilişim vizyonunu belirler, teknoloji bütçelerini yönetir, stratejik teknoloji yatırım kararlarını verir ve yapılan yatırımların getirisini ölçer. </a:t>
            </a:r>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Alt Alanları</a:t>
            </a:r>
            <a:endParaRPr lang="tr-TR" dirty="0"/>
          </a:p>
        </p:txBody>
      </p:sp>
      <p:sp>
        <p:nvSpPr>
          <p:cNvPr id="3" name="Content Placeholder 2"/>
          <p:cNvSpPr>
            <a:spLocks noGrp="1"/>
          </p:cNvSpPr>
          <p:nvPr>
            <p:ph sz="quarter" idx="1"/>
          </p:nvPr>
        </p:nvSpPr>
        <p:spPr>
          <a:xfrm>
            <a:off x="301752" y="1527048"/>
            <a:ext cx="8503920" cy="3425952"/>
          </a:xfrm>
        </p:spPr>
        <p:txBody>
          <a:bodyPr>
            <a:normAutofit fontScale="92500" lnSpcReduction="20000"/>
          </a:bodyPr>
          <a:lstStyle/>
          <a:p>
            <a:pPr marL="274320" lvl="1">
              <a:buClr>
                <a:schemeClr val="accent1"/>
              </a:buClr>
              <a:buSzPct val="85000"/>
              <a:buFont typeface="Wingdings 2"/>
              <a:buChar char=""/>
            </a:pPr>
            <a:r>
              <a:rPr lang="tr-TR" b="1" dirty="0" smtClean="0">
                <a:hlinkClick r:id="rId2"/>
              </a:rPr>
              <a:t>Algoritmalar ve Veri Yapıları</a:t>
            </a:r>
            <a:endParaRPr lang="tr-TR" dirty="0" smtClean="0"/>
          </a:p>
          <a:p>
            <a:pPr marL="548640" lvl="2">
              <a:buClr>
                <a:schemeClr val="accent1"/>
              </a:buClr>
              <a:buSzPct val="85000"/>
              <a:buFont typeface="Wingdings 2"/>
              <a:buChar char=""/>
            </a:pPr>
            <a:r>
              <a:rPr lang="tr-TR" dirty="0" smtClean="0"/>
              <a:t>Problem çözme amaçlı algoritma  geliştirme, çözümleme ve uygulamadır</a:t>
            </a:r>
          </a:p>
          <a:p>
            <a:pPr marL="548640" lvl="2">
              <a:buClr>
                <a:schemeClr val="accent1"/>
              </a:buClr>
              <a:buSzPct val="85000"/>
              <a:buFont typeface="Wingdings 2"/>
              <a:buChar char=""/>
            </a:pPr>
            <a:r>
              <a:rPr lang="tr-TR" dirty="0" smtClean="0"/>
              <a:t>Programlama basitçe algoritmaların uygulamasıdır</a:t>
            </a:r>
          </a:p>
          <a:p>
            <a:pPr marL="548640" lvl="2">
              <a:buClr>
                <a:schemeClr val="accent1"/>
              </a:buClr>
              <a:buSzPct val="85000"/>
              <a:buFont typeface="Wingdings 2"/>
              <a:buChar char=""/>
            </a:pPr>
            <a:r>
              <a:rPr lang="tr-TR" dirty="0" smtClean="0"/>
              <a:t>Program yazabilmek için programcının algoritmik yaklaşımlara ve işleyecekleri veri yapılarına aşina olması gerekir</a:t>
            </a:r>
          </a:p>
          <a:p>
            <a:pPr marL="548640" lvl="2">
              <a:buClr>
                <a:schemeClr val="accent1"/>
              </a:buClr>
              <a:buSzPct val="85000"/>
              <a:buFont typeface="Wingdings 2"/>
              <a:buChar char=""/>
            </a:pPr>
            <a:r>
              <a:rPr lang="tr-TR" dirty="0" smtClean="0"/>
              <a:t>Veri yapıları bilginin bellekte tutulma şeklini ve düzenini gösterir.</a:t>
            </a:r>
          </a:p>
          <a:p>
            <a:pPr marL="548640" lvl="2">
              <a:buClr>
                <a:schemeClr val="accent1"/>
              </a:buClr>
              <a:buSzPct val="85000"/>
              <a:buFont typeface="Wingdings 2"/>
              <a:buChar char=""/>
            </a:pPr>
            <a:r>
              <a:rPr lang="tr-TR" dirty="0" smtClean="0"/>
              <a:t>Ayrıca programlar bilgisayarlar tarafından çalıştırılacağından algoritmalar ve donanım altyapısı arasındaki ilişki iyi anlaşılmalıdır.</a:t>
            </a:r>
          </a:p>
          <a:p>
            <a:pPr marL="548640" lvl="2">
              <a:buClr>
                <a:schemeClr val="accent1"/>
              </a:buClr>
              <a:buSzPct val="85000"/>
              <a:buFont typeface="Wingdings 2"/>
              <a:buChar char=""/>
            </a:pPr>
            <a:endParaRPr lang="tr-TR" dirty="0" smtClean="0"/>
          </a:p>
          <a:p>
            <a:pPr marL="548640" lvl="2" algn="ctr">
              <a:buClr>
                <a:schemeClr val="accent1"/>
              </a:buClr>
              <a:buSzPct val="85000"/>
              <a:buNone/>
            </a:pPr>
            <a:r>
              <a:rPr lang="tr-TR" dirty="0" smtClean="0"/>
              <a:t>sözde/kaba kod (pseudo code)</a:t>
            </a:r>
          </a:p>
          <a:p>
            <a:pPr marL="548640" lvl="2" algn="ctr">
              <a:buClr>
                <a:schemeClr val="accent1"/>
              </a:buClr>
              <a:buSzPct val="85000"/>
              <a:buNone/>
            </a:pPr>
            <a:r>
              <a:rPr lang="tr-TR" dirty="0" smtClean="0"/>
              <a:t>Eğer (a&gt;b) is c=9</a:t>
            </a:r>
            <a:endParaRPr lang="tr-T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876800"/>
            <a:ext cx="5972175" cy="195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Alt Alanları</a:t>
            </a:r>
            <a:endParaRPr lang="tr-TR" dirty="0"/>
          </a:p>
        </p:txBody>
      </p:sp>
      <p:sp>
        <p:nvSpPr>
          <p:cNvPr id="3" name="Content Placeholder 2"/>
          <p:cNvSpPr>
            <a:spLocks noGrp="1"/>
          </p:cNvSpPr>
          <p:nvPr>
            <p:ph sz="quarter" idx="1"/>
          </p:nvPr>
        </p:nvSpPr>
        <p:spPr/>
        <p:txBody>
          <a:bodyPr>
            <a:normAutofit fontScale="92500" lnSpcReduction="10000"/>
          </a:bodyPr>
          <a:lstStyle/>
          <a:p>
            <a:pPr marL="274320" lvl="1">
              <a:buClr>
                <a:schemeClr val="accent1"/>
              </a:buClr>
              <a:buSzPct val="85000"/>
              <a:buFont typeface="Wingdings 2"/>
              <a:buChar char=""/>
            </a:pPr>
            <a:r>
              <a:rPr lang="tr-TR" b="1" dirty="0" smtClean="0">
                <a:hlinkClick r:id="rId2"/>
              </a:rPr>
              <a:t>Programlama Dilleri</a:t>
            </a:r>
            <a:endParaRPr lang="tr-TR" dirty="0" smtClean="0"/>
          </a:p>
          <a:p>
            <a:pPr marL="548640" lvl="2">
              <a:buClr>
                <a:schemeClr val="accent1"/>
              </a:buClr>
              <a:buSzPct val="85000"/>
              <a:buFont typeface="Wingdings 2"/>
              <a:buChar char=""/>
            </a:pPr>
            <a:r>
              <a:rPr lang="tr-TR" dirty="0" smtClean="0"/>
              <a:t>Bilgisayarın iç yapısını </a:t>
            </a:r>
            <a:r>
              <a:rPr lang="tr-TR" smtClean="0"/>
              <a:t>fazla bilinmeden </a:t>
            </a:r>
            <a:r>
              <a:rPr lang="tr-TR" dirty="0" smtClean="0"/>
              <a:t>program geliştirmeyi sağlayan kodlama araçlarıdır.</a:t>
            </a:r>
          </a:p>
          <a:p>
            <a:pPr marL="548640" lvl="2">
              <a:buClr>
                <a:schemeClr val="accent1"/>
              </a:buClr>
              <a:buSzPct val="85000"/>
              <a:buFont typeface="Wingdings 2"/>
              <a:buChar char=""/>
            </a:pPr>
            <a:r>
              <a:rPr lang="tr-TR" dirty="0" smtClean="0"/>
              <a:t>Doğal diller gibi kendi yazım kuralı ve grameri vardır</a:t>
            </a:r>
          </a:p>
          <a:p>
            <a:pPr marL="548640" lvl="2">
              <a:buClr>
                <a:schemeClr val="accent1"/>
              </a:buClr>
              <a:buSzPct val="85000"/>
              <a:buFont typeface="Wingdings 2"/>
              <a:buChar char=""/>
            </a:pPr>
            <a:r>
              <a:rPr lang="tr-TR" dirty="0" smtClean="0"/>
              <a:t>örn. Basic, Fortran, Pascal, C, C++, Java, vb.</a:t>
            </a:r>
          </a:p>
          <a:p>
            <a:pPr marL="274320" lvl="1">
              <a:buClr>
                <a:schemeClr val="accent1"/>
              </a:buClr>
              <a:buSzPct val="85000"/>
              <a:buFont typeface="Wingdings 2"/>
              <a:buChar char=""/>
            </a:pPr>
            <a:endParaRPr lang="tr-TR" dirty="0" smtClean="0"/>
          </a:p>
          <a:p>
            <a:pPr marL="274320" lvl="1">
              <a:buClr>
                <a:schemeClr val="accent1"/>
              </a:buClr>
              <a:buSzPct val="85000"/>
              <a:buNone/>
            </a:pPr>
            <a:r>
              <a:rPr lang="tr-TR" dirty="0" smtClean="0"/>
              <a:t>#include &lt;iostream&gt;</a:t>
            </a:r>
          </a:p>
          <a:p>
            <a:pPr marL="274320" lvl="1">
              <a:buClr>
                <a:schemeClr val="accent1"/>
              </a:buClr>
              <a:buSzPct val="85000"/>
              <a:buNone/>
            </a:pPr>
            <a:r>
              <a:rPr lang="tr-TR" dirty="0" smtClean="0"/>
              <a:t>Using namespace std;</a:t>
            </a:r>
          </a:p>
          <a:p>
            <a:pPr marL="274320" lvl="1">
              <a:buClr>
                <a:schemeClr val="accent1"/>
              </a:buClr>
              <a:buSzPct val="85000"/>
              <a:buNone/>
            </a:pPr>
            <a:r>
              <a:rPr lang="tr-TR" dirty="0" smtClean="0"/>
              <a:t>int main ()</a:t>
            </a:r>
          </a:p>
          <a:p>
            <a:pPr marL="274320" lvl="1">
              <a:buClr>
                <a:schemeClr val="accent1"/>
              </a:buClr>
              <a:buSzPct val="85000"/>
              <a:buNone/>
            </a:pPr>
            <a:r>
              <a:rPr lang="tr-TR" dirty="0" smtClean="0"/>
              <a:t>{</a:t>
            </a:r>
          </a:p>
          <a:p>
            <a:pPr marL="274320" lvl="1">
              <a:buClr>
                <a:schemeClr val="accent1"/>
              </a:buClr>
              <a:buSzPct val="85000"/>
              <a:buNone/>
            </a:pPr>
            <a:r>
              <a:rPr lang="tr-TR" dirty="0" smtClean="0"/>
              <a:t> 		cout &lt;&lt; “Merhaba Dünya !”;</a:t>
            </a:r>
          </a:p>
          <a:p>
            <a:pPr marL="274320" lvl="1">
              <a:buClr>
                <a:schemeClr val="accent1"/>
              </a:buClr>
              <a:buSzPct val="85000"/>
              <a:buNone/>
            </a:pPr>
            <a:r>
              <a:rPr lang="tr-TR" dirty="0" smtClean="0"/>
              <a:t>		return 0;</a:t>
            </a:r>
          </a:p>
          <a:p>
            <a:pPr marL="274320" lvl="1">
              <a:buClr>
                <a:schemeClr val="accent1"/>
              </a:buClr>
              <a:buSzPct val="85000"/>
              <a:buNone/>
            </a:pPr>
            <a:r>
              <a:rPr lang="tr-TR" dirty="0" smtClean="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905" y="4495800"/>
            <a:ext cx="4262438" cy="2195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Alt Alanları</a:t>
            </a:r>
            <a:endParaRPr lang="tr-TR" dirty="0"/>
          </a:p>
        </p:txBody>
      </p:sp>
      <p:sp>
        <p:nvSpPr>
          <p:cNvPr id="3" name="Content Placeholder 2"/>
          <p:cNvSpPr>
            <a:spLocks noGrp="1"/>
          </p:cNvSpPr>
          <p:nvPr>
            <p:ph sz="quarter" idx="1"/>
          </p:nvPr>
        </p:nvSpPr>
        <p:spPr>
          <a:xfrm>
            <a:off x="301752" y="1527048"/>
            <a:ext cx="5489448" cy="4873752"/>
          </a:xfrm>
        </p:spPr>
        <p:txBody>
          <a:bodyPr>
            <a:normAutofit lnSpcReduction="10000"/>
          </a:bodyPr>
          <a:lstStyle/>
          <a:p>
            <a:r>
              <a:rPr lang="tr-TR" sz="2000" b="1" dirty="0" smtClean="0">
                <a:solidFill>
                  <a:schemeClr val="tx2"/>
                </a:solidFill>
                <a:hlinkClick r:id="rId2"/>
              </a:rPr>
              <a:t>Mimari ve Organizasyon</a:t>
            </a:r>
          </a:p>
          <a:p>
            <a:pPr lvl="1"/>
            <a:r>
              <a:rPr lang="tr-TR" sz="1500" dirty="0" smtClean="0"/>
              <a:t>Bilgisayar mimarisi (BM), sistemin kullanıcıya gözükebilen ve kullanabilmek için gereken özellikleri veya detaylarıdır. </a:t>
            </a:r>
          </a:p>
          <a:p>
            <a:pPr lvl="2"/>
            <a:r>
              <a:rPr lang="tr-TR" sz="1300" dirty="0" smtClean="0"/>
              <a:t>Donanım bileşenlerini verimli ve güvenilir bir sistem olacak şekilde orhanize etmenin yöntemleriyle ilgilenir</a:t>
            </a:r>
          </a:p>
          <a:p>
            <a:pPr lvl="2"/>
            <a:r>
              <a:rPr lang="tr-TR" sz="1300" dirty="0" smtClean="0"/>
              <a:t>Bu kavram bilgisayarda neler var sorusunu cevaplamaktadır. Buna örnek olarak bellek kapasitesi, işlemci saat frekansı vb. gösterilebilir. </a:t>
            </a:r>
          </a:p>
          <a:p>
            <a:pPr lvl="2"/>
            <a:r>
              <a:rPr lang="tr-TR" sz="1300" dirty="0" smtClean="0"/>
              <a:t>Bilgisayar tasarımları von Neumann mimarisine  (50’ler) dayalıdır ancak günümze dek bu mimari kapsamda sistem performansı ve kapasitesini artırmaya yönelik pek çok gelişme olmuştur</a:t>
            </a:r>
          </a:p>
          <a:p>
            <a:pPr lvl="1"/>
            <a:r>
              <a:rPr lang="tr-TR" sz="1500" dirty="0" smtClean="0"/>
              <a:t>Bilgisayar Organizasyonu(BO), sistem tasarımcısına bu sistemi tasarlamak için bilmesi gereken detayları içermektedir. Bu kavram bilgisayarı nasıl tasarlamak sorusuna cevap aramaktadır. Örnek olarak bir bilgisayardaki sayıların hangi usulle sunulacağının seçilmesi, bir refakatçi işlemcinin söz konusu olup olmayacağının karara bağlanması vb. gibi konular organizasyon konularıdır.</a:t>
            </a:r>
            <a:endParaRPr lang="tr-TR" sz="1500" b="1" dirty="0" smtClean="0">
              <a:solidFill>
                <a:schemeClr val="tx2"/>
              </a:solidFill>
              <a:hlinkClick r:id="rId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97779"/>
            <a:ext cx="3222601"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Alt Alanları</a:t>
            </a:r>
            <a:endParaRPr lang="tr-TR" dirty="0"/>
          </a:p>
        </p:txBody>
      </p:sp>
      <p:sp>
        <p:nvSpPr>
          <p:cNvPr id="3" name="Content Placeholder 2"/>
          <p:cNvSpPr>
            <a:spLocks noGrp="1"/>
          </p:cNvSpPr>
          <p:nvPr>
            <p:ph sz="quarter" idx="1"/>
          </p:nvPr>
        </p:nvSpPr>
        <p:spPr/>
        <p:txBody>
          <a:bodyPr/>
          <a:lstStyle/>
          <a:p>
            <a:pPr marL="274320" lvl="1">
              <a:buClr>
                <a:schemeClr val="accent1"/>
              </a:buClr>
              <a:buSzPct val="85000"/>
              <a:buFont typeface="Wingdings 2"/>
              <a:buChar char=""/>
            </a:pPr>
            <a:r>
              <a:rPr lang="tr-TR" b="1" dirty="0" smtClean="0">
                <a:hlinkClick r:id="rId2"/>
              </a:rPr>
              <a:t>İşletim Sistemleri</a:t>
            </a:r>
            <a:endParaRPr lang="tr-TR" dirty="0" smtClean="0"/>
          </a:p>
          <a:p>
            <a:pPr lvl="1"/>
            <a:r>
              <a:rPr lang="tr-TR" dirty="0" smtClean="0"/>
              <a:t>Bilgisayar donanımı ile kullanıcı ve programlar arasında etkileşimi sağlayan, kullanıcıya ve sonradan yazılacak programlara birtakım hazır imkanlar sunan, donanım olsun yazılım olsun sistem kaynaklarını paylaştıran ve yöneten bir yazılım sistemidir</a:t>
            </a:r>
          </a:p>
          <a:p>
            <a:pPr lvl="1"/>
            <a:r>
              <a:rPr lang="tr-TR" dirty="0" smtClean="0"/>
              <a:t>örn. DOS, Windows, Unix, Linux</a:t>
            </a:r>
            <a:endParaRPr lang="tr-TR" dirty="0"/>
          </a:p>
        </p:txBody>
      </p:sp>
      <p:pic>
        <p:nvPicPr>
          <p:cNvPr id="4" name="Picture 3" descr="linux_microsoft.png"/>
          <p:cNvPicPr>
            <a:picLocks noChangeAspect="1"/>
          </p:cNvPicPr>
          <p:nvPr/>
        </p:nvPicPr>
        <p:blipFill>
          <a:blip r:embed="rId3" cstate="print"/>
          <a:stretch>
            <a:fillRect/>
          </a:stretch>
        </p:blipFill>
        <p:spPr>
          <a:xfrm>
            <a:off x="5715000" y="5029200"/>
            <a:ext cx="2599320" cy="134056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Alt Alanları</a:t>
            </a:r>
            <a:endParaRPr lang="tr-TR" dirty="0"/>
          </a:p>
        </p:txBody>
      </p:sp>
      <p:sp>
        <p:nvSpPr>
          <p:cNvPr id="3" name="Content Placeholder 2"/>
          <p:cNvSpPr>
            <a:spLocks noGrp="1"/>
          </p:cNvSpPr>
          <p:nvPr>
            <p:ph sz="quarter" idx="1"/>
          </p:nvPr>
        </p:nvSpPr>
        <p:spPr/>
        <p:txBody>
          <a:bodyPr/>
          <a:lstStyle/>
          <a:p>
            <a:pPr marL="274320" lvl="1">
              <a:buClr>
                <a:schemeClr val="accent1"/>
              </a:buClr>
              <a:buSzPct val="85000"/>
              <a:buFont typeface="Wingdings 2"/>
              <a:buChar char=""/>
            </a:pPr>
            <a:r>
              <a:rPr lang="tr-TR" b="1" dirty="0" smtClean="0">
                <a:hlinkClick r:id="rId2"/>
              </a:rPr>
              <a:t>Bilgi ve Veri Yönetimi</a:t>
            </a:r>
            <a:endParaRPr lang="tr-TR" b="1" dirty="0" smtClean="0"/>
          </a:p>
          <a:p>
            <a:pPr marL="548640" lvl="2">
              <a:buClr>
                <a:schemeClr val="accent1"/>
              </a:buClr>
              <a:buSzPct val="85000"/>
              <a:buFont typeface="Wingdings 2"/>
              <a:buChar char=""/>
            </a:pPr>
            <a:r>
              <a:rPr lang="tr-TR" dirty="0" smtClean="0"/>
              <a:t>Büyük miktarda verinin organizasyonu ve verimli şekilde yönetilmesi, veride örüntü tanıma ve arama yöntemlerinin geliştirilmesi</a:t>
            </a:r>
            <a:endParaRPr lang="tr-TR" b="1" dirty="0" smtClean="0"/>
          </a:p>
          <a:p>
            <a:pPr marL="274320" lvl="1">
              <a:buClr>
                <a:schemeClr val="accent1"/>
              </a:buClr>
              <a:buSzPct val="85000"/>
              <a:buFont typeface="Wingdings 2"/>
              <a:buChar char=""/>
            </a:pPr>
            <a:r>
              <a:rPr lang="tr-TR" b="1" dirty="0" smtClean="0">
                <a:hlinkClick r:id="rId2"/>
              </a:rPr>
              <a:t>Grafik, Görüntüleme ve Çokluortam</a:t>
            </a:r>
            <a:endParaRPr lang="tr-TR" b="1" dirty="0" smtClean="0"/>
          </a:p>
          <a:p>
            <a:pPr marL="548640" lvl="2">
              <a:buClr>
                <a:schemeClr val="accent1"/>
              </a:buClr>
              <a:buSzPct val="85000"/>
              <a:buFont typeface="Wingdings 2"/>
              <a:buChar char=""/>
            </a:pPr>
            <a:r>
              <a:rPr lang="tr-TR" dirty="0" smtClean="0">
                <a:solidFill>
                  <a:schemeClr val="tx1"/>
                </a:solidFill>
              </a:rPr>
              <a:t>Fiziksel ya da mantıksal nesnelerin resim, video ya da üç boyutlu hologram gibi görsel olarak sunulmasını sağlayan yazılım ya da donanım sistemleri</a:t>
            </a:r>
            <a:endParaRPr lang="tr-TR" b="1" dirty="0" smtClean="0"/>
          </a:p>
          <a:p>
            <a:pPr marL="274320" lvl="1">
              <a:buClr>
                <a:schemeClr val="accent1"/>
              </a:buClr>
              <a:buSzPct val="85000"/>
              <a:buFont typeface="Wingdings 2"/>
              <a:buChar char=""/>
            </a:pPr>
            <a:r>
              <a:rPr lang="tr-TR" b="1" dirty="0" smtClean="0">
                <a:hlinkClick r:id="rId2"/>
              </a:rPr>
              <a:t>Bilgisayar Ağları</a:t>
            </a:r>
          </a:p>
          <a:p>
            <a:pPr marL="548640" lvl="2">
              <a:buClr>
                <a:schemeClr val="accent1"/>
              </a:buClr>
              <a:buSzPct val="85000"/>
              <a:buFont typeface="Wingdings 2"/>
              <a:buChar char=""/>
            </a:pPr>
            <a:r>
              <a:rPr lang="tr-TR" sz="1800" dirty="0" smtClean="0">
                <a:solidFill>
                  <a:schemeClr val="tx1"/>
                </a:solidFill>
              </a:rPr>
              <a:t>Bilgisayar ve benzeri sayısal sistemlerin belirli bir protokol altında birbirleriyle iletişimde bulunmasını sağlayan sistemler</a:t>
            </a:r>
            <a:endParaRPr lang="tr-TR" sz="1800" dirty="0" smtClean="0">
              <a:solidFill>
                <a:schemeClr val="tx1"/>
              </a:solidFill>
              <a:hlinkClick r:id="rId2"/>
            </a:endParaRPr>
          </a:p>
          <a:p>
            <a:pPr marL="274320" lvl="1">
              <a:buClr>
                <a:schemeClr val="accent1"/>
              </a:buClr>
              <a:buSzPct val="85000"/>
              <a:buFont typeface="Wingdings 2"/>
              <a:buChar char=""/>
            </a:pPr>
            <a:endParaRPr lang="tr-TR" b="1" dirty="0" smtClean="0">
              <a:hlinkClick r:id="rId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Alt Alanları</a:t>
            </a:r>
            <a:endParaRPr lang="tr-TR" dirty="0"/>
          </a:p>
        </p:txBody>
      </p:sp>
      <p:sp>
        <p:nvSpPr>
          <p:cNvPr id="3" name="Content Placeholder 2"/>
          <p:cNvSpPr>
            <a:spLocks noGrp="1"/>
          </p:cNvSpPr>
          <p:nvPr>
            <p:ph sz="quarter" idx="1"/>
          </p:nvPr>
        </p:nvSpPr>
        <p:spPr/>
        <p:txBody>
          <a:bodyPr>
            <a:normAutofit/>
          </a:bodyPr>
          <a:lstStyle/>
          <a:p>
            <a:pPr marL="274320" lvl="1">
              <a:buClr>
                <a:schemeClr val="accent1"/>
              </a:buClr>
              <a:buSzPct val="85000"/>
              <a:buFont typeface="Wingdings 2"/>
              <a:buChar char=""/>
            </a:pPr>
            <a:r>
              <a:rPr lang="tr-TR" b="1" dirty="0" smtClean="0">
                <a:hlinkClick r:id="rId2"/>
              </a:rPr>
              <a:t>Akıllı Sistemler</a:t>
            </a:r>
            <a:endParaRPr lang="tr-TR" b="1" dirty="0" smtClean="0"/>
          </a:p>
          <a:p>
            <a:pPr marL="548640" lvl="2">
              <a:buClr>
                <a:schemeClr val="accent1"/>
              </a:buClr>
              <a:buSzPct val="85000"/>
              <a:buFont typeface="Wingdings 2"/>
              <a:buChar char=""/>
            </a:pPr>
            <a:r>
              <a:rPr lang="tr-TR" dirty="0" smtClean="0">
                <a:solidFill>
                  <a:schemeClr val="tx1"/>
                </a:solidFill>
              </a:rPr>
              <a:t>Karmaşık problemleri “akıllı” davranış gösteren şekilde çözebilen yazılım ve donanım geliştirmedir</a:t>
            </a:r>
            <a:endParaRPr lang="tr-TR" b="1" dirty="0" smtClean="0"/>
          </a:p>
          <a:p>
            <a:pPr marL="274320" lvl="1">
              <a:buClr>
                <a:schemeClr val="accent1"/>
              </a:buClr>
              <a:buSzPct val="85000"/>
              <a:buFont typeface="Wingdings 2"/>
              <a:buChar char=""/>
            </a:pPr>
            <a:r>
              <a:rPr lang="tr-TR" b="1" dirty="0" smtClean="0">
                <a:hlinkClick r:id="rId2"/>
              </a:rPr>
              <a:t>Yazılım  Mühendisliği</a:t>
            </a:r>
          </a:p>
          <a:p>
            <a:pPr marL="548640" lvl="2">
              <a:buClr>
                <a:schemeClr val="accent1"/>
              </a:buClr>
              <a:buSzPct val="85000"/>
              <a:buFont typeface="Wingdings 2"/>
              <a:buChar char=""/>
            </a:pPr>
            <a:r>
              <a:rPr lang="tr-TR" sz="2200" dirty="0" smtClean="0">
                <a:solidFill>
                  <a:schemeClr val="tx1"/>
                </a:solidFill>
              </a:rPr>
              <a:t>Yazılım sistemlerinin tasarım, uygulama, test ve bakımı için metedoloji geliştirme ve uygulamadır</a:t>
            </a:r>
          </a:p>
          <a:p>
            <a:pPr marL="274320" lvl="1">
              <a:buClr>
                <a:schemeClr val="accent1"/>
              </a:buClr>
              <a:buSzPct val="85000"/>
              <a:buFont typeface="Wingdings 2"/>
              <a:buChar char=""/>
            </a:pPr>
            <a:r>
              <a:rPr lang="tr-TR" b="1" dirty="0" smtClean="0">
                <a:hlinkClick r:id="rId2"/>
              </a:rPr>
              <a:t>İnsan Bilgisayar Etkileşimi</a:t>
            </a:r>
          </a:p>
          <a:p>
            <a:pPr marL="548640" lvl="2">
              <a:buClr>
                <a:schemeClr val="accent1"/>
              </a:buClr>
              <a:buSzPct val="85000"/>
              <a:buFont typeface="Wingdings 2"/>
              <a:buChar char=""/>
            </a:pPr>
            <a:r>
              <a:rPr lang="tr-TR" dirty="0" smtClean="0">
                <a:solidFill>
                  <a:schemeClr val="tx1"/>
                </a:solidFill>
              </a:rPr>
              <a:t>İnsanların bilgisayar teknolojisi ile daha etkili bir şekilde etkileşmesini sağlayacak arayüzlerin tasarım, uygulama ve testidir</a:t>
            </a:r>
            <a:endParaRPr lang="tr-TR" dirty="0" smtClean="0">
              <a:solidFill>
                <a:schemeClr val="tx1"/>
              </a:solidFill>
              <a:hlinkClick r:id="rId2"/>
            </a:endParaRPr>
          </a:p>
          <a:p>
            <a:pPr marL="274320" lvl="1">
              <a:buClr>
                <a:schemeClr val="accent1"/>
              </a:buClr>
              <a:buSzPct val="85000"/>
              <a:buFont typeface="Wingdings 2"/>
              <a:buChar char=""/>
            </a:pPr>
            <a:r>
              <a:rPr lang="tr-TR" b="1" dirty="0" smtClean="0">
                <a:hlinkClick r:id="rId2"/>
              </a:rPr>
              <a:t>Bioenformatik</a:t>
            </a:r>
          </a:p>
          <a:p>
            <a:pPr marL="548640" lvl="2">
              <a:buClr>
                <a:schemeClr val="accent1"/>
              </a:buClr>
              <a:buSzPct val="85000"/>
              <a:buFont typeface="Wingdings 2"/>
              <a:buChar char=""/>
            </a:pPr>
            <a:r>
              <a:rPr lang="tr-TR" sz="1800" dirty="0" smtClean="0">
                <a:solidFill>
                  <a:schemeClr val="tx1"/>
                </a:solidFill>
              </a:rPr>
              <a:t>Bilgisayar yöntemlerinin ve bilgi yapılarının biyolojik araştırmalara uygulanmasıdır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normAutofit/>
          </a:bodyPr>
          <a:lstStyle/>
          <a:p>
            <a:r>
              <a:rPr lang="tr-TR" b="1" dirty="0" smtClean="0"/>
              <a:t>Bilgisayar Bilimi</a:t>
            </a:r>
            <a:r>
              <a:rPr lang="tr-TR" dirty="0" smtClean="0"/>
              <a:t> </a:t>
            </a:r>
          </a:p>
          <a:p>
            <a:pPr lvl="1"/>
            <a:r>
              <a:rPr lang="tr-TR" dirty="0" smtClean="0"/>
              <a:t>Bilgisayar bilimleri, yaratılan ürünlerin karmaşıklığının fiziksel materyaller ile değil, yaratıcısının becerileri ile kısıtlı olduğu ilk mühendislik disiplinidir</a:t>
            </a:r>
          </a:p>
          <a:p>
            <a:pPr lvl="2"/>
            <a:r>
              <a:rPr lang="tr-TR" dirty="0" smtClean="0"/>
              <a:t>Bilgisayar programlama sanatı</a:t>
            </a:r>
          </a:p>
          <a:p>
            <a:pPr lvl="2"/>
            <a:r>
              <a:rPr lang="tr-TR" dirty="0" smtClean="0"/>
              <a:t>Teorik ya da pratik, büyük ya da küçük, basit ya da karmaşık problemleri bilgisayarın çözmesini sağlayacak verimli ve doğru yöntemleri tasarlama sanatı</a:t>
            </a:r>
          </a:p>
          <a:p>
            <a:pPr lvl="2"/>
            <a:r>
              <a:rPr lang="tr-TR" dirty="0" smtClean="0"/>
              <a:t>Bu tasarımı etkili ve doğru bilgisayar programına dönüştürme sanatı</a:t>
            </a:r>
          </a:p>
          <a:p>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Bilişim Etiği</a:t>
            </a:r>
            <a:endParaRPr lang="tr-TR" dirty="0"/>
          </a:p>
        </p:txBody>
      </p:sp>
      <p:sp>
        <p:nvSpPr>
          <p:cNvPr id="3" name="Content Placeholder 2"/>
          <p:cNvSpPr>
            <a:spLocks noGrp="1"/>
          </p:cNvSpPr>
          <p:nvPr>
            <p:ph sz="quarter" idx="1"/>
          </p:nvPr>
        </p:nvSpPr>
        <p:spPr/>
        <p:txBody>
          <a:bodyPr/>
          <a:lstStyle/>
          <a:p>
            <a:r>
              <a:rPr lang="tr-TR" dirty="0" smtClean="0"/>
              <a:t>Bilişim Etiği – TBV (Türkiye Bilişim Vakfı – </a:t>
            </a:r>
            <a:r>
              <a:rPr lang="tr-TR" dirty="0" smtClean="0">
                <a:hlinkClick r:id="rId2"/>
              </a:rPr>
              <a:t>www.tbv.org.tr</a:t>
            </a:r>
            <a:r>
              <a:rPr lang="tr-TR" dirty="0" smtClean="0"/>
              <a:t>) (1995)</a:t>
            </a:r>
          </a:p>
          <a:p>
            <a:r>
              <a:rPr lang="tr-TR" dirty="0" smtClean="0"/>
              <a:t>Ethics of Computing – ACM (Association for Computing Machinery) (1947)</a:t>
            </a:r>
          </a:p>
          <a:p>
            <a:r>
              <a:rPr lang="tr-TR" sz="2000" dirty="0" smtClean="0"/>
              <a:t>Diğer bir topluluk </a:t>
            </a:r>
            <a:r>
              <a:rPr lang="tr-TR" sz="2000" dirty="0" smtClean="0">
                <a:sym typeface="Wingdings" pitchFamily="2" charset="2"/>
              </a:rPr>
              <a:t> IEEE Computer Society (1940)</a:t>
            </a:r>
            <a:endParaRPr lang="tr-TR"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Bilişim Etiği</a:t>
            </a:r>
            <a:endParaRPr lang="tr-TR" dirty="0"/>
          </a:p>
        </p:txBody>
      </p:sp>
      <p:sp>
        <p:nvSpPr>
          <p:cNvPr id="3" name="Content Placeholder 2"/>
          <p:cNvSpPr>
            <a:spLocks noGrp="1"/>
          </p:cNvSpPr>
          <p:nvPr>
            <p:ph sz="quarter" idx="1"/>
          </p:nvPr>
        </p:nvSpPr>
        <p:spPr/>
        <p:txBody>
          <a:bodyPr>
            <a:normAutofit fontScale="62500" lnSpcReduction="20000"/>
          </a:bodyPr>
          <a:lstStyle/>
          <a:p>
            <a:r>
              <a:rPr lang="tr-TR" b="1" dirty="0" smtClean="0"/>
              <a:t>Genel Mesleki Yükümlülükler</a:t>
            </a:r>
          </a:p>
          <a:p>
            <a:pPr lvl="1"/>
            <a:r>
              <a:rPr lang="tr-TR" dirty="0" smtClean="0"/>
              <a:t>Mesleğiyle ilgili her türlü davranış, çalışma ve ilişkilerinde en yüksek ahlaki değerler doğrultusunda hareket eder ve sorumluluk üstlenir.</a:t>
            </a:r>
          </a:p>
          <a:p>
            <a:pPr lvl="2"/>
            <a:r>
              <a:rPr lang="tr-TR" dirty="0" smtClean="0"/>
              <a:t>Mesleği ile ilgili yasa, kural ve standartları öğrenir, izler, onlara uyar. </a:t>
            </a:r>
          </a:p>
          <a:p>
            <a:pPr lvl="2"/>
            <a:r>
              <a:rPr lang="tr-TR" dirty="0" smtClean="0"/>
              <a:t>Sahip olduğu mesleki bilgi, beceri ve deneyimleri kişisel ve kurumsal çıkarlara zarar vermeksizin paylaşır. </a:t>
            </a:r>
          </a:p>
          <a:p>
            <a:pPr lvl="2"/>
            <a:r>
              <a:rPr lang="tr-TR" dirty="0" smtClean="0"/>
              <a:t>Bireylere ve kurumlara ilişkin özel bilgilerin gizliliğine ve korunmasına özen gösterir. </a:t>
            </a:r>
          </a:p>
          <a:p>
            <a:pPr lvl="2"/>
            <a:r>
              <a:rPr lang="tr-TR" dirty="0" smtClean="0"/>
              <a:t>Bağlı olduğu yükümlülüklere ve sözleşmelere uyar. </a:t>
            </a:r>
          </a:p>
          <a:p>
            <a:pPr lvl="2"/>
            <a:r>
              <a:rPr lang="tr-TR" dirty="0" smtClean="0"/>
              <a:t>Denetimi altındaki verilere dayanarak yapacağı kestirim ve saptamalarda gerçekçi ve yansız olur.</a:t>
            </a:r>
          </a:p>
          <a:p>
            <a:pPr lvl="2"/>
            <a:r>
              <a:rPr lang="tr-TR" dirty="0" smtClean="0"/>
              <a:t>Sorumlu olduğu iş çerçevesinde ilgili tarafları çıkarları konusunda bilgilendirir, varsa çıkar çelişkilerinde taraflardan birinin yararına davranmaz </a:t>
            </a:r>
          </a:p>
          <a:p>
            <a:pPr lvl="2"/>
            <a:r>
              <a:rPr lang="tr-TR" dirty="0" smtClean="0"/>
              <a:t>Yolsuzluklara ve dürüst olmayan işlere bulaştığından kuşku duyduğu kişi ve kurumlarla işbirliğine girmez. </a:t>
            </a:r>
          </a:p>
          <a:p>
            <a:pPr lvl="2"/>
            <a:r>
              <a:rPr lang="tr-TR" dirty="0" smtClean="0"/>
              <a:t>Sorumlu olduğu işle ilgili, işverenin bilgisi dışında, kişi veya kuruluşlardan gelebilecek komisyon, pay, prim tekliflerini ve herhangi bir maddi yardımı geri çevirir. </a:t>
            </a:r>
          </a:p>
          <a:p>
            <a:pPr lvl="2"/>
            <a:r>
              <a:rPr lang="tr-TR" dirty="0" smtClean="0"/>
              <a:t>Ücretinin belirlenmesine esas alınacak mesleki niteliklerini tam ve doğru olarak bildirir.</a:t>
            </a:r>
            <a:endParaRPr lang="tr-TR" b="1" dirty="0" smtClean="0"/>
          </a:p>
          <a:p>
            <a:r>
              <a:rPr lang="tr-TR" b="1" dirty="0" smtClean="0"/>
              <a:t>Ürün ve Hizmetle İlgili Yükümlülükler</a:t>
            </a:r>
            <a:endParaRPr lang="tr-TR" dirty="0" smtClean="0"/>
          </a:p>
          <a:p>
            <a:pPr lvl="1"/>
            <a:r>
              <a:rPr lang="tr-TR" dirty="0" smtClean="0"/>
              <a:t>Ürünün ve üretim sürecinin en yüksek niteliğe, verime ve etkinliğe ulaşması için çalışır.</a:t>
            </a:r>
          </a:p>
          <a:p>
            <a:pPr lvl="2"/>
            <a:r>
              <a:rPr lang="tr-TR" dirty="0" smtClean="0"/>
              <a:t>Sistem gereksinimlerinin belirlenmesinde ve tasarımında, kullanıcıların ve sistemden etkileneceklerin gereksinimlerinin açık olarak ortaya konmasını sağlar.</a:t>
            </a:r>
          </a:p>
          <a:p>
            <a:pPr lvl="2"/>
            <a:r>
              <a:rPr lang="tr-TR" dirty="0" smtClean="0"/>
              <a:t>Ürün geliştirme ve üretim sürecinde yapılan gözden geçirme, denetim ve sınamalarda nesnelliği esas alır ve yapıcı davranır.</a:t>
            </a:r>
          </a:p>
          <a:p>
            <a:pPr>
              <a:buNone/>
            </a:pPr>
            <a:endParaRPr lang="tr-TR" dirty="0"/>
          </a:p>
        </p:txBody>
      </p:sp>
      <p:sp>
        <p:nvSpPr>
          <p:cNvPr id="4" name="TextBox 3"/>
          <p:cNvSpPr txBox="1"/>
          <p:nvPr/>
        </p:nvSpPr>
        <p:spPr>
          <a:xfrm>
            <a:off x="2057400" y="5943600"/>
            <a:ext cx="4648200" cy="369332"/>
          </a:xfrm>
          <a:prstGeom prst="rect">
            <a:avLst/>
          </a:prstGeom>
          <a:noFill/>
        </p:spPr>
        <p:txBody>
          <a:bodyPr wrap="square" rtlCol="0">
            <a:spAutoFit/>
          </a:bodyPr>
          <a:lstStyle/>
          <a:p>
            <a:r>
              <a:rPr lang="tr-TR" dirty="0" smtClean="0"/>
              <a:t>http://www.tbv.org.tr/Sayfa.aspx?ID=27</a:t>
            </a:r>
            <a:endParaRPr lang="tr-T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78350721"/>
              </p:ext>
            </p:extLst>
          </p:nvPr>
        </p:nvGraphicFramePr>
        <p:xfrm>
          <a:off x="2590800" y="1828800"/>
          <a:ext cx="4267199" cy="3708400"/>
        </p:xfrm>
        <a:graphic>
          <a:graphicData uri="http://schemas.openxmlformats.org/drawingml/2006/table">
            <a:tbl>
              <a:tblPr firstRow="1" bandRow="1">
                <a:tableStyleId>{5C22544A-7EE6-4342-B048-85BDC9FD1C3A}</a:tableStyleId>
              </a:tblPr>
              <a:tblGrid>
                <a:gridCol w="4267199"/>
              </a:tblGrid>
              <a:tr h="370840">
                <a:tc>
                  <a:txBody>
                    <a:bodyPr/>
                    <a:lstStyle/>
                    <a:p>
                      <a:pPr algn="ctr">
                        <a:spcAft>
                          <a:spcPts val="0"/>
                        </a:spcAft>
                      </a:pPr>
                      <a:r>
                        <a:rPr lang="tr-TR" sz="1200" dirty="0" smtClean="0"/>
                        <a:t>Ders kapsamında işleyeceğimiz alt alanlar</a:t>
                      </a:r>
                      <a:endParaRPr lang="tr-TR" sz="1200" dirty="0">
                        <a:latin typeface="Times New Roman"/>
                        <a:ea typeface="Times New Roman"/>
                        <a:cs typeface="Times New Roman"/>
                      </a:endParaRPr>
                    </a:p>
                  </a:txBody>
                  <a:tcPr marL="0" marR="0" marT="0" marB="0"/>
                </a:tc>
              </a:tr>
              <a:tr h="370840">
                <a:tc>
                  <a:txBody>
                    <a:bodyPr/>
                    <a:lstStyle/>
                    <a:p>
                      <a:pPr algn="ctr">
                        <a:spcAft>
                          <a:spcPts val="0"/>
                        </a:spcAft>
                      </a:pPr>
                      <a:r>
                        <a:rPr lang="tr-TR" sz="1100" dirty="0">
                          <a:latin typeface="Times New Roman"/>
                          <a:ea typeface="Times New Roman"/>
                          <a:cs typeface="Times New Roman"/>
                        </a:rPr>
                        <a:t>Algoritma ve Akış </a:t>
                      </a:r>
                      <a:r>
                        <a:rPr lang="tr-TR" sz="1100" dirty="0" smtClean="0">
                          <a:latin typeface="Times New Roman"/>
                          <a:ea typeface="Times New Roman"/>
                          <a:cs typeface="Times New Roman"/>
                        </a:rPr>
                        <a:t>Şemaları</a:t>
                      </a:r>
                      <a:endParaRPr lang="tr-TR" sz="1200" dirty="0">
                        <a:latin typeface="Times New Roman"/>
                        <a:ea typeface="Times New Roman"/>
                        <a:cs typeface="Times New Roman"/>
                      </a:endParaRPr>
                    </a:p>
                  </a:txBody>
                  <a:tcPr marL="0" marR="0" marT="0" marB="0"/>
                </a:tc>
              </a:tr>
              <a:tr h="370840">
                <a:tc>
                  <a:txBody>
                    <a:bodyPr/>
                    <a:lstStyle/>
                    <a:p>
                      <a:pPr algn="ctr">
                        <a:spcAft>
                          <a:spcPts val="0"/>
                        </a:spcAft>
                      </a:pPr>
                      <a:r>
                        <a:rPr lang="tr-TR" sz="1100">
                          <a:latin typeface="Times New Roman"/>
                          <a:ea typeface="Times New Roman"/>
                          <a:cs typeface="Times New Roman"/>
                        </a:rPr>
                        <a:t>Programlama Dilleri</a:t>
                      </a:r>
                      <a:endParaRPr lang="tr-TR" sz="1200">
                        <a:latin typeface="Times New Roman"/>
                        <a:ea typeface="Times New Roman"/>
                        <a:cs typeface="Times New Roman"/>
                      </a:endParaRPr>
                    </a:p>
                  </a:txBody>
                  <a:tcPr marL="0" marR="0" marT="0" marB="0"/>
                </a:tc>
              </a:tr>
              <a:tr h="370840">
                <a:tc>
                  <a:txBody>
                    <a:bodyPr/>
                    <a:lstStyle/>
                    <a:p>
                      <a:pPr algn="ctr">
                        <a:spcAft>
                          <a:spcPts val="0"/>
                        </a:spcAft>
                      </a:pPr>
                      <a:r>
                        <a:rPr lang="tr-TR" sz="1100">
                          <a:latin typeface="Times New Roman"/>
                          <a:ea typeface="Times New Roman"/>
                          <a:cs typeface="Times New Roman"/>
                        </a:rPr>
                        <a:t>Mikroişlemciler</a:t>
                      </a:r>
                      <a:endParaRPr lang="tr-TR" sz="1200">
                        <a:latin typeface="Times New Roman"/>
                        <a:ea typeface="Times New Roman"/>
                        <a:cs typeface="Times New Roman"/>
                      </a:endParaRPr>
                    </a:p>
                  </a:txBody>
                  <a:tcPr marL="0" marR="0" marT="0" marB="0"/>
                </a:tc>
              </a:tr>
              <a:tr h="370840">
                <a:tc>
                  <a:txBody>
                    <a:bodyPr/>
                    <a:lstStyle/>
                    <a:p>
                      <a:pPr algn="ctr">
                        <a:spcAft>
                          <a:spcPts val="0"/>
                        </a:spcAft>
                      </a:pPr>
                      <a:r>
                        <a:rPr lang="tr-TR" sz="1100" dirty="0">
                          <a:latin typeface="Times New Roman"/>
                          <a:ea typeface="Times New Roman"/>
                          <a:cs typeface="Times New Roman"/>
                        </a:rPr>
                        <a:t>İşletim Sistemleri</a:t>
                      </a:r>
                      <a:endParaRPr lang="tr-TR" sz="1200" dirty="0">
                        <a:latin typeface="Times New Roman"/>
                        <a:ea typeface="Times New Roman"/>
                        <a:cs typeface="Times New Roman"/>
                      </a:endParaRPr>
                    </a:p>
                  </a:txBody>
                  <a:tcPr marL="0" marR="0" marT="0" marB="0"/>
                </a:tc>
              </a:tr>
              <a:tr h="370840">
                <a:tc>
                  <a:txBody>
                    <a:bodyPr/>
                    <a:lstStyle/>
                    <a:p>
                      <a:pPr algn="ctr">
                        <a:spcAft>
                          <a:spcPts val="0"/>
                        </a:spcAft>
                      </a:pPr>
                      <a:r>
                        <a:rPr lang="tr-TR" sz="1100">
                          <a:latin typeface="Times New Roman"/>
                          <a:ea typeface="Times New Roman"/>
                          <a:cs typeface="Times New Roman"/>
                        </a:rPr>
                        <a:t>Bilgisayar Ağları</a:t>
                      </a:r>
                      <a:endParaRPr lang="tr-TR" sz="1200">
                        <a:latin typeface="Times New Roman"/>
                        <a:ea typeface="Times New Roman"/>
                        <a:cs typeface="Times New Roman"/>
                      </a:endParaRPr>
                    </a:p>
                  </a:txBody>
                  <a:tcPr marL="0" marR="0" marT="0" marB="0"/>
                </a:tc>
              </a:tr>
              <a:tr h="370840">
                <a:tc>
                  <a:txBody>
                    <a:bodyPr/>
                    <a:lstStyle/>
                    <a:p>
                      <a:pPr algn="ctr">
                        <a:spcAft>
                          <a:spcPts val="0"/>
                        </a:spcAft>
                      </a:pPr>
                      <a:r>
                        <a:rPr lang="tr-TR" sz="1100">
                          <a:latin typeface="Times New Roman"/>
                          <a:ea typeface="Times New Roman"/>
                          <a:cs typeface="Times New Roman"/>
                        </a:rPr>
                        <a:t>Yazılım Mühendisliği</a:t>
                      </a:r>
                      <a:endParaRPr lang="tr-TR" sz="1200">
                        <a:latin typeface="Times New Roman"/>
                        <a:ea typeface="Times New Roman"/>
                        <a:cs typeface="Times New Roman"/>
                      </a:endParaRPr>
                    </a:p>
                  </a:txBody>
                  <a:tcPr marL="0" marR="0" marT="0" marB="0"/>
                </a:tc>
              </a:tr>
              <a:tr h="370840">
                <a:tc>
                  <a:txBody>
                    <a:bodyPr/>
                    <a:lstStyle/>
                    <a:p>
                      <a:pPr algn="ctr">
                        <a:spcAft>
                          <a:spcPts val="0"/>
                        </a:spcAft>
                      </a:pPr>
                      <a:r>
                        <a:rPr lang="tr-TR" sz="1100">
                          <a:latin typeface="Times New Roman"/>
                          <a:ea typeface="Times New Roman"/>
                          <a:cs typeface="Times New Roman"/>
                        </a:rPr>
                        <a:t>Veri Yapıları ve Veri Modelleri</a:t>
                      </a:r>
                      <a:endParaRPr lang="tr-TR" sz="1200">
                        <a:latin typeface="Times New Roman"/>
                        <a:ea typeface="Times New Roman"/>
                        <a:cs typeface="Times New Roman"/>
                      </a:endParaRPr>
                    </a:p>
                  </a:txBody>
                  <a:tcPr marL="0" marR="0" marT="0" marB="0"/>
                </a:tc>
              </a:tr>
              <a:tr h="370840">
                <a:tc>
                  <a:txBody>
                    <a:bodyPr/>
                    <a:lstStyle/>
                    <a:p>
                      <a:pPr algn="ctr">
                        <a:spcAft>
                          <a:spcPts val="0"/>
                        </a:spcAft>
                      </a:pPr>
                      <a:r>
                        <a:rPr lang="tr-TR" sz="1100">
                          <a:latin typeface="Times New Roman"/>
                          <a:ea typeface="Times New Roman"/>
                          <a:cs typeface="Times New Roman"/>
                        </a:rPr>
                        <a:t>Veritabanı Yönetimi</a:t>
                      </a:r>
                      <a:endParaRPr lang="tr-TR" sz="1200">
                        <a:latin typeface="Times New Roman"/>
                        <a:ea typeface="Times New Roman"/>
                        <a:cs typeface="Times New Roman"/>
                      </a:endParaRPr>
                    </a:p>
                  </a:txBody>
                  <a:tcPr marL="0" marR="0" marT="0" marB="0"/>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a:ea typeface="Times New Roman"/>
                          <a:cs typeface="Times New Roman"/>
                        </a:rPr>
                        <a:t>İnsan Bilgisayar Etkileşimi</a:t>
                      </a:r>
                      <a:endParaRPr lang="tr-TR" sz="1400" dirty="0" smtClean="0">
                        <a:latin typeface="Times New Roman"/>
                        <a:ea typeface="Times New Roman"/>
                        <a:cs typeface="Times New Roman"/>
                      </a:endParaRPr>
                    </a:p>
                    <a:p>
                      <a:pPr algn="ctr">
                        <a:spcAft>
                          <a:spcPts val="0"/>
                        </a:spcAft>
                      </a:pPr>
                      <a:endParaRPr lang="tr-TR" sz="1200" dirty="0">
                        <a:latin typeface="Times New Roman"/>
                        <a:ea typeface="Times New Roman"/>
                        <a:cs typeface="Times New Roman"/>
                      </a:endParaRPr>
                    </a:p>
                  </a:txBody>
                  <a:tcPr marL="0" marR="0"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Referanslar</a:t>
            </a:r>
            <a:endParaRPr lang="tr-TR" dirty="0"/>
          </a:p>
        </p:txBody>
      </p:sp>
      <p:sp>
        <p:nvSpPr>
          <p:cNvPr id="3" name="Content Placeholder 2"/>
          <p:cNvSpPr>
            <a:spLocks noGrp="1"/>
          </p:cNvSpPr>
          <p:nvPr>
            <p:ph sz="quarter" idx="1"/>
          </p:nvPr>
        </p:nvSpPr>
        <p:spPr/>
        <p:txBody>
          <a:bodyPr>
            <a:normAutofit/>
          </a:bodyPr>
          <a:lstStyle/>
          <a:p>
            <a:r>
              <a:rPr lang="tr-TR" sz="2000" dirty="0" smtClean="0"/>
              <a:t>Erten, M.2007. “Başlarken: Temel Kavramlar”. Çölkesen, R. (edt) Bilgisayar Mühendisliğine Giriş ; Papatya Yayıncılık, İstanbul</a:t>
            </a:r>
          </a:p>
          <a:p>
            <a:r>
              <a:rPr lang="tr-TR" sz="2000" dirty="0" smtClean="0"/>
              <a:t>Mesut, A. 2012. Trakya Üniversitesi Bilgisayar Mühendisliği, Bilgisayar Mühendisliğine Giriş Ders notları (</a:t>
            </a:r>
            <a:r>
              <a:rPr lang="tr-TR" sz="2000" dirty="0" smtClean="0">
                <a:hlinkClick r:id="rId2"/>
              </a:rPr>
              <a:t>http://andacmesut.trakya.edu.tr/bmg/index.html</a:t>
            </a:r>
            <a:r>
              <a:rPr lang="tr-TR" sz="2000" dirty="0" smtClean="0"/>
              <a:t>)</a:t>
            </a:r>
          </a:p>
          <a:p>
            <a:r>
              <a:rPr lang="tr-TR" sz="2000" dirty="0" smtClean="0"/>
              <a:t>Ovatman, T. (2011). </a:t>
            </a:r>
            <a:r>
              <a:rPr lang="tr-TR" sz="2000" dirty="0"/>
              <a:t>İTU Bilgisayar Mühendisliği, Bilgisayar Mühendisliğine Giriş Ders notları </a:t>
            </a:r>
            <a:endParaRPr lang="tr-TR" sz="2000" dirty="0" smtClean="0"/>
          </a:p>
          <a:p>
            <a:r>
              <a:rPr lang="tr-TR" sz="2000" dirty="0" smtClean="0"/>
              <a:t>Reed</a:t>
            </a:r>
            <a:r>
              <a:rPr lang="tr-TR" sz="2000" dirty="0" smtClean="0"/>
              <a:t>, D. 2011. A Balanced Introduction to Computer Science. Pearson Prentice Hall, Boston.</a:t>
            </a:r>
          </a:p>
          <a:p>
            <a:r>
              <a:rPr lang="tr-TR" sz="2000" dirty="0" smtClean="0"/>
              <a:t>SDU Teknoloji Fakültesi web sayfası </a:t>
            </a:r>
            <a:r>
              <a:rPr lang="tr-TR" sz="2000" dirty="0" smtClean="0">
                <a:hlinkClick r:id="rId3"/>
              </a:rPr>
              <a:t>http://teknoloji.sdu.edu.tr/tekyazilim</a:t>
            </a:r>
            <a:endParaRPr lang="tr-TR" sz="2000" dirty="0" smtClean="0"/>
          </a:p>
          <a:p>
            <a:r>
              <a:rPr lang="tr-TR" sz="2000" dirty="0" smtClean="0"/>
              <a:t>Türkiye Bilişim Vakfı (</a:t>
            </a:r>
            <a:r>
              <a:rPr lang="tr-TR" sz="2000" dirty="0" smtClean="0">
                <a:hlinkClick r:id="rId4"/>
              </a:rPr>
              <a:t>http://www.tbv.org.tr/</a:t>
            </a:r>
            <a:r>
              <a:rPr lang="tr-TR" sz="2000" dirty="0" smtClean="0"/>
              <a:t>)</a:t>
            </a:r>
          </a:p>
          <a:p>
            <a:r>
              <a:rPr lang="tr-TR" sz="2000" dirty="0" smtClean="0"/>
              <a:t>Üçoluk G. (2012). </a:t>
            </a:r>
            <a:r>
              <a:rPr lang="tr-TR" sz="2000" dirty="0" smtClean="0">
                <a:hlinkClick r:id="rId5"/>
              </a:rPr>
              <a:t>http://www.ceng.metu.edu.tr/~ucoluk/bm/</a:t>
            </a:r>
            <a:endParaRPr lang="tr-TR" sz="2000" dirty="0" smtClean="0"/>
          </a:p>
          <a:p>
            <a:endParaRPr lang="tr-TR" sz="20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lstStyle/>
          <a:p>
            <a:r>
              <a:rPr lang="tr-TR" b="1" dirty="0" smtClean="0"/>
              <a:t>Bilgisayar Mühendisliği (Computer Engineering)</a:t>
            </a:r>
            <a:r>
              <a:rPr lang="tr-TR" dirty="0" smtClean="0"/>
              <a:t>,</a:t>
            </a:r>
            <a:r>
              <a:rPr lang="tr-TR" b="1" dirty="0" smtClean="0"/>
              <a:t> </a:t>
            </a:r>
            <a:r>
              <a:rPr lang="tr-TR" dirty="0" smtClean="0"/>
              <a:t>Bilgisayar Bilimi alanlarının hepsi ile sistem geliştirme odaklı ilgilenen  kapsamlı bir mühendislik dalıdır.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lstStyle/>
          <a:p>
            <a:r>
              <a:rPr lang="tr-TR" b="1" dirty="0" smtClean="0"/>
              <a:t>Bilişim Sistemleri Mühendisliği (Information Systems Engineering)</a:t>
            </a:r>
            <a:r>
              <a:rPr lang="tr-TR" dirty="0" smtClean="0"/>
              <a:t>, disiplinler arası bir bölümdür. </a:t>
            </a:r>
          </a:p>
          <a:p>
            <a:pPr lvl="1"/>
            <a:r>
              <a:rPr lang="tr-TR" dirty="0" smtClean="0">
                <a:solidFill>
                  <a:schemeClr val="tx1"/>
                </a:solidFill>
              </a:rPr>
              <a:t>Konusu bir organizasyon ve onun bilgi sistemleridir. </a:t>
            </a:r>
          </a:p>
          <a:p>
            <a:pPr lvl="1"/>
            <a:r>
              <a:rPr lang="tr-TR" dirty="0" smtClean="0">
                <a:solidFill>
                  <a:schemeClr val="tx1"/>
                </a:solidFill>
              </a:rPr>
              <a:t>Bilişim sistemleri, bir organizasyonun amaç ve hizmetlerini yerine getirmek için bilgi teknolojilerinin kullanımına odaklanır. </a:t>
            </a:r>
          </a:p>
          <a:p>
            <a:pPr lvl="2"/>
            <a:r>
              <a:rPr lang="tr-TR" dirty="0" smtClean="0"/>
              <a:t>Bu yüzden bilgisayar bilimi alanları yanında gerektiği kadar İşletme bölüm ders programından da yararlanılmaktadır.</a:t>
            </a:r>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lstStyle/>
          <a:p>
            <a:r>
              <a:rPr lang="tr-TR" b="1" dirty="0" smtClean="0"/>
              <a:t>Bilgisayar Bilimi</a:t>
            </a:r>
            <a:r>
              <a:rPr lang="tr-TR" dirty="0" smtClean="0"/>
              <a:t>  </a:t>
            </a:r>
            <a:r>
              <a:rPr lang="tr-TR" dirty="0" smtClean="0">
                <a:sym typeface="Wingdings" pitchFamily="2" charset="2"/>
              </a:rPr>
              <a:t> </a:t>
            </a:r>
            <a:r>
              <a:rPr lang="tr-TR" dirty="0" smtClean="0"/>
              <a:t>Computer Science</a:t>
            </a:r>
          </a:p>
          <a:p>
            <a:pPr lvl="1"/>
            <a:r>
              <a:rPr lang="tr-TR" b="1" dirty="0" smtClean="0"/>
              <a:t>Bilgisayar Bilimi</a:t>
            </a:r>
            <a:r>
              <a:rPr lang="tr-TR" dirty="0" smtClean="0"/>
              <a:t>, verinin bir amaç doğrultusunda hangi kurallarla ve yordamlarla işlenmesi gerektiğiyle ilgilenen bir bilim dalıdır. </a:t>
            </a:r>
          </a:p>
          <a:p>
            <a:pPr lvl="2"/>
            <a:r>
              <a:rPr lang="tr-TR" dirty="0" smtClean="0"/>
              <a:t>'Bilgisayar' sözcüğünü </a:t>
            </a:r>
            <a:r>
              <a:rPr lang="tr-TR" u="sng" dirty="0" smtClean="0"/>
              <a:t>dar</a:t>
            </a:r>
            <a:r>
              <a:rPr lang="tr-TR" dirty="0" smtClean="0"/>
              <a:t> anlamı </a:t>
            </a:r>
          </a:p>
          <a:p>
            <a:pPr lvl="3"/>
            <a:r>
              <a:rPr lang="tr-TR" dirty="0" smtClean="0">
                <a:sym typeface="Wingdings" pitchFamily="2" charset="2"/>
              </a:rPr>
              <a:t> günlük kullanımda </a:t>
            </a:r>
            <a:r>
              <a:rPr lang="tr-TR" b="1" i="1" dirty="0" smtClean="0">
                <a:sym typeface="Wingdings" pitchFamily="2" charset="2"/>
              </a:rPr>
              <a:t>cihaz</a:t>
            </a:r>
            <a:endParaRPr lang="tr-TR" dirty="0" smtClean="0">
              <a:sym typeface="Wingdings" pitchFamily="2" charset="2"/>
            </a:endParaRPr>
          </a:p>
          <a:p>
            <a:pPr lvl="2"/>
            <a:r>
              <a:rPr lang="tr-TR" dirty="0" smtClean="0"/>
              <a:t>‘Bilgisayar’</a:t>
            </a:r>
          </a:p>
          <a:p>
            <a:pPr lvl="3"/>
            <a:r>
              <a:rPr lang="tr-TR" dirty="0" smtClean="0">
                <a:sym typeface="Wingdings" pitchFamily="2" charset="2"/>
              </a:rPr>
              <a:t></a:t>
            </a:r>
            <a:r>
              <a:rPr lang="tr-TR" dirty="0" smtClean="0"/>
              <a:t> bilim dalı </a:t>
            </a:r>
            <a:r>
              <a:rPr lang="tr-TR" b="1" i="1" dirty="0" smtClean="0"/>
              <a:t>veri işleme yeteneği olan herhangi bir yapı</a:t>
            </a:r>
            <a:endParaRPr lang="tr-TR" dirty="0" smtClean="0"/>
          </a:p>
          <a:p>
            <a:pPr lvl="1"/>
            <a:r>
              <a:rPr lang="tr-TR" b="1" dirty="0" smtClean="0"/>
              <a:t>Bilgisayar Biliminin ilgi alanına girebilmesi için, işlem yapacak yapının fiziksel gerçekliğinin olması gerekmez.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normAutofit/>
          </a:bodyPr>
          <a:lstStyle/>
          <a:p>
            <a:r>
              <a:rPr lang="tr-TR" b="1" dirty="0" smtClean="0"/>
              <a:t>Bilgisayar Bilimi</a:t>
            </a:r>
            <a:r>
              <a:rPr lang="tr-TR" dirty="0" smtClean="0"/>
              <a:t> </a:t>
            </a:r>
          </a:p>
          <a:p>
            <a:pPr lvl="1"/>
            <a:r>
              <a:rPr lang="tr-TR" dirty="0" smtClean="0"/>
              <a:t>Bilgisayar bilimleri çalışma alanı sadece “bilgisayar” ile kısıtlı olmayan bir bilim dalıdır. Computation – hesaplama ile ilgili herşeyi içerir</a:t>
            </a:r>
          </a:p>
          <a:p>
            <a:pPr lvl="2"/>
            <a:r>
              <a:rPr lang="tr-TR" dirty="0" smtClean="0"/>
              <a:t>Algoritma tasarlama ve çözümlemeden</a:t>
            </a:r>
          </a:p>
          <a:p>
            <a:pPr lvl="2"/>
            <a:r>
              <a:rPr lang="tr-TR" dirty="0" smtClean="0"/>
              <a:t>Bilgisayarların bu algoritmaları gerçekleştirmesine</a:t>
            </a:r>
          </a:p>
          <a:p>
            <a:pPr>
              <a:buNone/>
            </a:pP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lstStyle/>
          <a:p>
            <a:r>
              <a:rPr lang="tr-TR" b="1" dirty="0" smtClean="0"/>
              <a:t>Bilgisayar Bilimi</a:t>
            </a:r>
            <a:r>
              <a:rPr lang="tr-TR" dirty="0" smtClean="0"/>
              <a:t>  </a:t>
            </a:r>
            <a:r>
              <a:rPr lang="tr-TR" dirty="0" smtClean="0">
                <a:sym typeface="Wingdings" pitchFamily="2" charset="2"/>
              </a:rPr>
              <a:t> </a:t>
            </a:r>
            <a:r>
              <a:rPr lang="tr-TR" dirty="0" smtClean="0"/>
              <a:t>Computer Science</a:t>
            </a:r>
          </a:p>
          <a:p>
            <a:pPr lvl="1"/>
            <a:r>
              <a:rPr lang="tr-TR" dirty="0" smtClean="0"/>
              <a:t>Temelde </a:t>
            </a:r>
            <a:r>
              <a:rPr lang="tr-TR" b="1" dirty="0" smtClean="0"/>
              <a:t>Mantık</a:t>
            </a:r>
            <a:r>
              <a:rPr lang="tr-TR" dirty="0" smtClean="0"/>
              <a:t> ve </a:t>
            </a:r>
            <a:r>
              <a:rPr lang="tr-TR" b="1" dirty="0" smtClean="0"/>
              <a:t>Matematik</a:t>
            </a:r>
            <a:r>
              <a:rPr lang="tr-TR" dirty="0" smtClean="0"/>
              <a:t> bilimlerinin üzerine kurulmuştur ve </a:t>
            </a:r>
            <a:r>
              <a:rPr lang="tr-TR" b="1" dirty="0" smtClean="0"/>
              <a:t>Elektrik, Elektronik</a:t>
            </a:r>
            <a:r>
              <a:rPr lang="tr-TR" dirty="0" smtClean="0"/>
              <a:t> bilimlerinin teknolojilerini kullanır.</a:t>
            </a:r>
            <a:endParaRPr lang="tr-TR" dirty="0"/>
          </a:p>
        </p:txBody>
      </p:sp>
      <p:pic>
        <p:nvPicPr>
          <p:cNvPr id="4" name="Picture 3" descr="108.jpg"/>
          <p:cNvPicPr>
            <a:picLocks noChangeAspect="1"/>
          </p:cNvPicPr>
          <p:nvPr/>
        </p:nvPicPr>
        <p:blipFill>
          <a:blip r:embed="rId2" cstate="print"/>
          <a:stretch>
            <a:fillRect/>
          </a:stretch>
        </p:blipFill>
        <p:spPr>
          <a:xfrm>
            <a:off x="5257800" y="3246120"/>
            <a:ext cx="3524250" cy="2678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lstStyle/>
          <a:p>
            <a:pPr lvl="1"/>
            <a:r>
              <a:rPr lang="tr-TR" dirty="0" smtClean="0"/>
              <a:t>Problem çözmenin tüm yönlerini kapsar</a:t>
            </a:r>
          </a:p>
          <a:p>
            <a:pPr lvl="2"/>
            <a:r>
              <a:rPr lang="tr-TR" dirty="0" smtClean="0"/>
              <a:t>Algoritma çözümleme ve tasarım</a:t>
            </a:r>
          </a:p>
          <a:p>
            <a:pPr lvl="2"/>
            <a:r>
              <a:rPr lang="tr-TR" dirty="0" smtClean="0"/>
              <a:t>Algoritmaların programlar halinde formüle edilmesi</a:t>
            </a:r>
          </a:p>
          <a:p>
            <a:pPr lvl="2"/>
            <a:r>
              <a:rPr lang="tr-TR" dirty="0" smtClean="0"/>
              <a:t>Bu programları çalıştıracak hesaplama/computing cihazların geliştirilmesi</a:t>
            </a:r>
          </a:p>
          <a:p>
            <a:pPr lvl="2"/>
            <a:r>
              <a:rPr lang="tr-TR" dirty="0" smtClean="0"/>
              <a:t>Bunlara ek olarak, alan aynı zamanda algoritma ve hesaplama modellerinin gücü ve kısıtları ile ilgili daha teorik sorularla da ilgilenir</a:t>
            </a:r>
          </a:p>
          <a:p>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normAutofit/>
          </a:bodyPr>
          <a:lstStyle/>
          <a:p>
            <a:r>
              <a:rPr lang="tr-TR" b="1" dirty="0" smtClean="0"/>
              <a:t>Bilgisayar Bilimi</a:t>
            </a:r>
            <a:r>
              <a:rPr lang="tr-TR" dirty="0" smtClean="0"/>
              <a:t> </a:t>
            </a:r>
          </a:p>
          <a:p>
            <a:pPr lvl="1"/>
            <a:r>
              <a:rPr lang="tr-TR" dirty="0" smtClean="0"/>
              <a:t>Bazıları “bilim” deyince karmaşık bir olayı (phenomena – doğa olayı) anlamayı ve bilimsel yöntem kullanarak problem çözmeyi içermesi gerektiğini söyler</a:t>
            </a:r>
          </a:p>
          <a:p>
            <a:pPr lvl="1"/>
            <a:r>
              <a:rPr lang="tr-TR" dirty="0" smtClean="0"/>
              <a:t>Bilimsel yöntem</a:t>
            </a:r>
          </a:p>
          <a:p>
            <a:pPr lvl="2"/>
            <a:r>
              <a:rPr lang="tr-TR" dirty="0" smtClean="0"/>
              <a:t>Hipotez oluştur (gözlemlenen davranış/olay ile ilgili)</a:t>
            </a:r>
          </a:p>
          <a:p>
            <a:pPr lvl="2"/>
            <a:r>
              <a:rPr lang="tr-TR" dirty="0" smtClean="0"/>
              <a:t>Tasarla ( gözlemlediğin davranış/olay ile ilgili deney tasarla)</a:t>
            </a:r>
          </a:p>
          <a:p>
            <a:pPr lvl="2"/>
            <a:r>
              <a:rPr lang="tr-TR" dirty="0" smtClean="0"/>
              <a:t>Deney yap (deneyi uygula)</a:t>
            </a:r>
          </a:p>
          <a:p>
            <a:pPr lvl="2"/>
            <a:r>
              <a:rPr lang="tr-TR" dirty="0" smtClean="0"/>
              <a:t>Çözümle (deney sonucunu analiz et </a:t>
            </a:r>
            <a:r>
              <a:rPr lang="tr-TR" dirty="0" smtClean="0">
                <a:sym typeface="Wingdings"/>
              </a:rPr>
              <a:t></a:t>
            </a:r>
            <a:r>
              <a:rPr lang="tr-TR" dirty="0" smtClean="0"/>
              <a:t> eğer hipotezi desteklemezse gzöden geçir ve tekrar et)</a:t>
            </a:r>
          </a:p>
          <a:p>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Mühendisliği Nedir?</a:t>
            </a:r>
            <a:endParaRPr lang="tr-TR" dirty="0"/>
          </a:p>
        </p:txBody>
      </p:sp>
      <p:sp>
        <p:nvSpPr>
          <p:cNvPr id="3" name="Content Placeholder 2"/>
          <p:cNvSpPr>
            <a:spLocks noGrp="1"/>
          </p:cNvSpPr>
          <p:nvPr>
            <p:ph sz="quarter" idx="1"/>
          </p:nvPr>
        </p:nvSpPr>
        <p:spPr/>
        <p:txBody>
          <a:bodyPr/>
          <a:lstStyle/>
          <a:p>
            <a:r>
              <a:rPr lang="tr-TR" b="1" dirty="0" smtClean="0"/>
              <a:t>Bilgisayar Bilimi</a:t>
            </a:r>
            <a:r>
              <a:rPr lang="tr-TR" dirty="0" smtClean="0"/>
              <a:t> </a:t>
            </a:r>
          </a:p>
          <a:p>
            <a:pPr lvl="1"/>
            <a:r>
              <a:rPr lang="tr-TR" sz="2300" dirty="0" smtClean="0"/>
              <a:t>Problem çözme için algoritma çözümleme ve tasarımı,bilimsel yönteme dayalı titiz bir yaklaşım içerir.</a:t>
            </a:r>
          </a:p>
          <a:p>
            <a:pPr lvl="1"/>
            <a:r>
              <a:rPr lang="tr-TR" sz="2300" dirty="0" smtClean="0"/>
              <a:t>Bilgisayar bilimleri de özellikle algoritmanın sonucunu geçerlemek için</a:t>
            </a:r>
          </a:p>
          <a:p>
            <a:pPr lvl="2"/>
            <a:r>
              <a:rPr lang="tr-TR" dirty="0" smtClean="0"/>
              <a:t>Hipotez oluşturmak</a:t>
            </a:r>
          </a:p>
          <a:p>
            <a:pPr lvl="2"/>
            <a:r>
              <a:rPr lang="tr-TR" dirty="0" smtClean="0"/>
              <a:t>Bu hipotezi test etmek</a:t>
            </a:r>
          </a:p>
          <a:p>
            <a:pPr lvl="2"/>
            <a:r>
              <a:rPr lang="tr-TR" dirty="0" smtClean="0"/>
              <a:t>Ve sonuca göre algoritmayı gözden geçirmeyi içerir</a:t>
            </a:r>
          </a:p>
          <a:p>
            <a:endParaRPr lang="tr-T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949</TotalTime>
  <Words>1970</Words>
  <Application>Microsoft Office PowerPoint</Application>
  <PresentationFormat>On-screen Show (4:3)</PresentationFormat>
  <Paragraphs>259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Civic</vt:lpstr>
      <vt:lpstr>BLM 103 Bilgisayar Mühendisliğine Giriş</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Mühendisliği Nedir?</vt:lpstr>
      <vt:lpstr>Bilgisayar Mühendisi için iş imkanları nedir?</vt:lpstr>
      <vt:lpstr>Bilgisayar Mühendisi için iş imkanları nedir?</vt:lpstr>
      <vt:lpstr>Bilgisayar Mühendisi için iş imkanları nedir?</vt:lpstr>
      <vt:lpstr>Bilgisayar Mühendisi için iş imkanları nedir?</vt:lpstr>
      <vt:lpstr>Bilgisayar Mühendisi için iş imkanları nedir?</vt:lpstr>
      <vt:lpstr>Bilgisayar Mühendisi için iş imkanları nedir?</vt:lpstr>
      <vt:lpstr>Bilgisayar Mühendisliği Alt Alanları</vt:lpstr>
      <vt:lpstr>Bilgisayar Mühendisliği Alt Alanları</vt:lpstr>
      <vt:lpstr>Bilgisayar Mühendisliği Alt Alanları</vt:lpstr>
      <vt:lpstr>Bilgisayar Mühendisliği Alt Alanları</vt:lpstr>
      <vt:lpstr>Bilgisayar Mühendisliği Alt Alanları</vt:lpstr>
      <vt:lpstr>Bilgisayar Mühendisliği Alt Alanları</vt:lpstr>
      <vt:lpstr>Bilişim Etiği</vt:lpstr>
      <vt:lpstr>Bilişim Etiği</vt:lpstr>
      <vt:lpstr>PowerPoint Presentation</vt:lpstr>
      <vt:lpstr>Referanslar</vt:lpstr>
      <vt:lpstr>Bilgisayar Mühendisliği Nedir?</vt:lpstr>
      <vt:lpstr>Bilgisayar Mühendisliği Nedir?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 103 Bilgisayar Mühendisliğine Giriş</dc:title>
  <dc:creator>Pınar Onay. Durdu</dc:creator>
  <cp:lastModifiedBy>Pınar Onay Durdu</cp:lastModifiedBy>
  <cp:revision>75</cp:revision>
  <dcterms:created xsi:type="dcterms:W3CDTF">2006-08-16T00:00:00Z</dcterms:created>
  <dcterms:modified xsi:type="dcterms:W3CDTF">2013-09-16T07:44:41Z</dcterms:modified>
</cp:coreProperties>
</file>