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6"/>
  </p:notesMasterIdLst>
  <p:sldIdLst>
    <p:sldId id="404" r:id="rId2"/>
    <p:sldId id="450" r:id="rId3"/>
    <p:sldId id="257" r:id="rId4"/>
    <p:sldId id="451" r:id="rId5"/>
    <p:sldId id="452" r:id="rId6"/>
    <p:sldId id="453" r:id="rId7"/>
    <p:sldId id="454" r:id="rId8"/>
    <p:sldId id="455" r:id="rId9"/>
    <p:sldId id="456" r:id="rId10"/>
    <p:sldId id="493" r:id="rId11"/>
    <p:sldId id="457" r:id="rId12"/>
    <p:sldId id="458" r:id="rId13"/>
    <p:sldId id="459" r:id="rId14"/>
    <p:sldId id="460" r:id="rId15"/>
    <p:sldId id="461" r:id="rId16"/>
    <p:sldId id="463" r:id="rId17"/>
    <p:sldId id="462" r:id="rId18"/>
    <p:sldId id="464" r:id="rId19"/>
    <p:sldId id="465" r:id="rId20"/>
    <p:sldId id="494" r:id="rId21"/>
    <p:sldId id="466" r:id="rId22"/>
    <p:sldId id="467" r:id="rId23"/>
    <p:sldId id="468" r:id="rId24"/>
    <p:sldId id="469" r:id="rId25"/>
    <p:sldId id="470" r:id="rId26"/>
    <p:sldId id="471" r:id="rId27"/>
    <p:sldId id="488" r:id="rId28"/>
    <p:sldId id="489" r:id="rId29"/>
    <p:sldId id="490" r:id="rId30"/>
    <p:sldId id="491" r:id="rId31"/>
    <p:sldId id="472" r:id="rId32"/>
    <p:sldId id="473" r:id="rId33"/>
    <p:sldId id="480" r:id="rId34"/>
    <p:sldId id="496" r:id="rId35"/>
    <p:sldId id="484" r:id="rId36"/>
    <p:sldId id="495" r:id="rId37"/>
    <p:sldId id="497" r:id="rId38"/>
    <p:sldId id="485" r:id="rId39"/>
    <p:sldId id="502" r:id="rId40"/>
    <p:sldId id="482" r:id="rId41"/>
    <p:sldId id="483" r:id="rId42"/>
    <p:sldId id="474" r:id="rId43"/>
    <p:sldId id="475" r:id="rId44"/>
    <p:sldId id="476" r:id="rId45"/>
    <p:sldId id="481" r:id="rId46"/>
    <p:sldId id="486" r:id="rId47"/>
    <p:sldId id="487" r:id="rId48"/>
    <p:sldId id="503" r:id="rId49"/>
    <p:sldId id="504" r:id="rId50"/>
    <p:sldId id="478" r:id="rId51"/>
    <p:sldId id="505" r:id="rId52"/>
    <p:sldId id="498" r:id="rId53"/>
    <p:sldId id="506" r:id="rId54"/>
    <p:sldId id="406" r:id="rId55"/>
  </p:sldIdLst>
  <p:sldSz cx="9144000" cy="6858000" type="screen4x3"/>
  <p:notesSz cx="6797675" cy="9926638"/>
  <p:defaultTextStyle>
    <a:defPPr>
      <a:defRPr lang="tr-T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993300"/>
    <a:srgbClr val="9900FF"/>
    <a:srgbClr val="6600FF"/>
    <a:srgbClr val="9966FF"/>
    <a:srgbClr val="25037B"/>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15" autoAdjust="0"/>
    <p:restoredTop sz="94719" autoAdjust="0"/>
  </p:normalViewPr>
  <p:slideViewPr>
    <p:cSldViewPr>
      <p:cViewPr varScale="1">
        <p:scale>
          <a:sx n="87" d="100"/>
          <a:sy n="87" d="100"/>
        </p:scale>
        <p:origin x="-13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2"/>
    </p:cViewPr>
  </p:sorterViewPr>
  <p:notesViewPr>
    <p:cSldViewPr>
      <p:cViewPr varScale="1">
        <p:scale>
          <a:sx n="55" d="100"/>
          <a:sy n="55" d="100"/>
        </p:scale>
        <p:origin x="-12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tr-TR"/>
          </a:p>
        </p:txBody>
      </p:sp>
      <p:sp>
        <p:nvSpPr>
          <p:cNvPr id="6144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tr-TR"/>
          </a:p>
        </p:txBody>
      </p:sp>
      <p:sp>
        <p:nvSpPr>
          <p:cNvPr id="6349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1446"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tr-TR"/>
          </a:p>
        </p:txBody>
      </p:sp>
      <p:sp>
        <p:nvSpPr>
          <p:cNvPr id="61447"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25D07BE-7861-42A2-8A60-01112055AC71}" type="slidenum">
              <a:rPr lang="tr-TR"/>
              <a:pPr>
                <a:defRPr/>
              </a:pPr>
              <a:t>‹#›</a:t>
            </a:fld>
            <a:endParaRPr lang="tr-TR"/>
          </a:p>
        </p:txBody>
      </p:sp>
    </p:spTree>
    <p:extLst>
      <p:ext uri="{BB962C8B-B14F-4D97-AF65-F5344CB8AC3E}">
        <p14:creationId xmlns:p14="http://schemas.microsoft.com/office/powerpoint/2010/main" val="3882241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pPr>
              <a:defRPr/>
            </a:pPr>
            <a:fld id="{225D07BE-7861-42A2-8A60-01112055AC71}" type="slidenum">
              <a:rPr lang="tr-TR" smtClean="0"/>
              <a:pPr>
                <a:defRPr/>
              </a:pPr>
              <a:t>35</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225D07BE-7861-42A2-8A60-01112055AC71}" type="slidenum">
              <a:rPr lang="tr-TR" smtClean="0"/>
              <a:pPr>
                <a:defRPr/>
              </a:pPr>
              <a:t>52</a:t>
            </a:fld>
            <a:endParaRPr lang="tr-TR"/>
          </a:p>
        </p:txBody>
      </p:sp>
    </p:spTree>
    <p:extLst>
      <p:ext uri="{BB962C8B-B14F-4D97-AF65-F5344CB8AC3E}">
        <p14:creationId xmlns:p14="http://schemas.microsoft.com/office/powerpoint/2010/main" val="31526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tr-TR" altLang="en-US"/>
          </a:p>
        </p:txBody>
      </p:sp>
      <p:sp>
        <p:nvSpPr>
          <p:cNvPr id="5" name="Footer Placeholder 4"/>
          <p:cNvSpPr>
            <a:spLocks noGrp="1"/>
          </p:cNvSpPr>
          <p:nvPr>
            <p:ph type="ftr" sz="quarter" idx="11"/>
          </p:nvPr>
        </p:nvSpPr>
        <p:spPr/>
        <p:txBody>
          <a:bodyPr/>
          <a:lstStyle/>
          <a:p>
            <a:pPr>
              <a:defRPr/>
            </a:pPr>
            <a:endParaRPr lang="tr-TR" altLang="en-US"/>
          </a:p>
        </p:txBody>
      </p:sp>
      <p:sp>
        <p:nvSpPr>
          <p:cNvPr id="6" name="Slide Number Placeholder 5"/>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tr-TR" altLang="en-US"/>
          </a:p>
        </p:txBody>
      </p:sp>
      <p:sp>
        <p:nvSpPr>
          <p:cNvPr id="8" name="Footer Placeholder 7"/>
          <p:cNvSpPr>
            <a:spLocks noGrp="1"/>
          </p:cNvSpPr>
          <p:nvPr>
            <p:ph type="ftr" sz="quarter" idx="11"/>
          </p:nvPr>
        </p:nvSpPr>
        <p:spPr/>
        <p:txBody>
          <a:bodyPr/>
          <a:lstStyle/>
          <a:p>
            <a:pPr>
              <a:defRPr/>
            </a:pPr>
            <a:endParaRPr lang="tr-TR" altLang="en-US"/>
          </a:p>
        </p:txBody>
      </p:sp>
      <p:sp>
        <p:nvSpPr>
          <p:cNvPr id="9" name="Slide Number Placeholder 8"/>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tr-TR" altLang="en-US"/>
          </a:p>
        </p:txBody>
      </p:sp>
      <p:sp>
        <p:nvSpPr>
          <p:cNvPr id="4" name="Footer Placeholder 3"/>
          <p:cNvSpPr>
            <a:spLocks noGrp="1"/>
          </p:cNvSpPr>
          <p:nvPr>
            <p:ph type="ftr" sz="quarter" idx="11"/>
          </p:nvPr>
        </p:nvSpPr>
        <p:spPr/>
        <p:txBody>
          <a:bodyPr/>
          <a:lstStyle/>
          <a:p>
            <a:pPr>
              <a:defRPr/>
            </a:pPr>
            <a:endParaRPr lang="tr-TR" altLang="en-US"/>
          </a:p>
        </p:txBody>
      </p:sp>
      <p:sp>
        <p:nvSpPr>
          <p:cNvPr id="5" name="Slide Number Placeholder 4"/>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ltLang="en-US"/>
          </a:p>
        </p:txBody>
      </p:sp>
      <p:sp>
        <p:nvSpPr>
          <p:cNvPr id="3" name="Footer Placeholder 2"/>
          <p:cNvSpPr>
            <a:spLocks noGrp="1"/>
          </p:cNvSpPr>
          <p:nvPr>
            <p:ph type="ftr" sz="quarter" idx="11"/>
          </p:nvPr>
        </p:nvSpPr>
        <p:spPr/>
        <p:txBody>
          <a:bodyPr/>
          <a:lstStyle/>
          <a:p>
            <a:pPr>
              <a:defRPr/>
            </a:pPr>
            <a:endParaRPr lang="tr-TR" altLang="en-US"/>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tr-TR" altLang="en-US"/>
          </a:p>
        </p:txBody>
      </p:sp>
      <p:sp>
        <p:nvSpPr>
          <p:cNvPr id="6" name="Footer Placeholder 5"/>
          <p:cNvSpPr>
            <a:spLocks noGrp="1"/>
          </p:cNvSpPr>
          <p:nvPr>
            <p:ph type="ftr" sz="quarter" idx="11"/>
          </p:nvPr>
        </p:nvSpPr>
        <p:spPr/>
        <p:txBody>
          <a:bodyPr/>
          <a:lstStyle/>
          <a:p>
            <a:pPr>
              <a:defRPr/>
            </a:pPr>
            <a:endParaRPr lang="tr-TR" altLang="en-US"/>
          </a:p>
        </p:txBody>
      </p:sp>
      <p:sp>
        <p:nvSpPr>
          <p:cNvPr id="7" name="Slide Number Placeholder 6"/>
          <p:cNvSpPr>
            <a:spLocks noGrp="1"/>
          </p:cNvSpPr>
          <p:nvPr>
            <p:ph type="sldNum" sz="quarter" idx="12"/>
          </p:nvPr>
        </p:nvSpPr>
        <p:spPr/>
        <p:txBody>
          <a:bodyPr/>
          <a:lstStyle/>
          <a:p>
            <a:pPr>
              <a:defRPr/>
            </a:pPr>
            <a:fld id="{4FCACF13-59EF-4401-BF45-22ADBFCA4E1E}" type="slidenum">
              <a:rPr lang="tr-TR" altLang="en-US" smtClean="0"/>
              <a:pPr>
                <a:defRPr/>
              </a:pPr>
              <a:t>‹#›</a:t>
            </a:fld>
            <a:endParaRPr lang="tr-TR"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tr-TR"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tr-TR"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4FCACF13-59EF-4401-BF45-22ADBFCA4E1E}" type="slidenum">
              <a:rPr lang="tr-TR" altLang="en-US" smtClean="0"/>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4400" dirty="0" smtClean="0"/>
              <a:t>BLM 103</a:t>
            </a:r>
            <a:br>
              <a:rPr lang="tr-TR" sz="4400" dirty="0" smtClean="0"/>
            </a:br>
            <a:r>
              <a:rPr lang="tr-TR" sz="4400" dirty="0" smtClean="0"/>
              <a:t>Bilgisayar Mühendisliğine Giriş</a:t>
            </a:r>
            <a:endParaRPr lang="tr-TR" sz="4400" dirty="0"/>
          </a:p>
        </p:txBody>
      </p:sp>
      <p:sp>
        <p:nvSpPr>
          <p:cNvPr id="2" name="Subtitle 1"/>
          <p:cNvSpPr>
            <a:spLocks noGrp="1"/>
          </p:cNvSpPr>
          <p:nvPr>
            <p:ph type="subTitle" idx="1"/>
          </p:nvPr>
        </p:nvSpPr>
        <p:spPr/>
        <p:txBody>
          <a:bodyPr/>
          <a:lstStyle/>
          <a:p>
            <a:r>
              <a:rPr lang="tr-TR" dirty="0" smtClean="0"/>
              <a:t>MATEMATİKSEL KAVRAMLAR I</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a:t>
            </a:fld>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MIB (CPU)</a:t>
            </a:r>
            <a:endParaRPr lang="tr-TR" dirty="0"/>
          </a:p>
        </p:txBody>
      </p:sp>
      <p:sp>
        <p:nvSpPr>
          <p:cNvPr id="4" name="Content Placeholder 3"/>
          <p:cNvSpPr>
            <a:spLocks noGrp="1"/>
          </p:cNvSpPr>
          <p:nvPr>
            <p:ph idx="1"/>
          </p:nvPr>
        </p:nvSpPr>
        <p:spPr/>
        <p:txBody>
          <a:bodyPr/>
          <a:lstStyle/>
          <a:p>
            <a:r>
              <a:rPr lang="tr-TR" dirty="0" smtClean="0"/>
              <a:t>Tüm işlemlerin yapılmasından sorumludur</a:t>
            </a:r>
          </a:p>
          <a:p>
            <a:pPr lvl="1"/>
            <a:r>
              <a:rPr lang="tr-TR" dirty="0" smtClean="0"/>
              <a:t>Temel aritmetik </a:t>
            </a:r>
            <a:r>
              <a:rPr lang="tr-TR" dirty="0" smtClean="0">
                <a:sym typeface="Wingdings" pitchFamily="2" charset="2"/>
              </a:rPr>
              <a:t> toplama, çıkarma, vb.</a:t>
            </a:r>
          </a:p>
          <a:p>
            <a:pPr lvl="1"/>
            <a:r>
              <a:rPr lang="tr-TR" dirty="0" smtClean="0">
                <a:sym typeface="Wingdings" pitchFamily="2" charset="2"/>
              </a:rPr>
              <a:t>Temel mantık  VE, VEYA, DEĞİL ( BOOLE CEBRİ)</a:t>
            </a:r>
            <a:endParaRPr lang="tr-TR" dirty="0" smtClean="0"/>
          </a:p>
          <a:p>
            <a:r>
              <a:rPr lang="tr-TR" dirty="0" smtClean="0"/>
              <a:t>Programlanabilmesi için</a:t>
            </a:r>
          </a:p>
          <a:p>
            <a:pPr lvl="1"/>
            <a:r>
              <a:rPr lang="tr-TR" dirty="0" smtClean="0"/>
              <a:t>En alt düzeyde </a:t>
            </a:r>
            <a:r>
              <a:rPr lang="tr-TR" dirty="0" smtClean="0">
                <a:sym typeface="Wingdings" pitchFamily="2" charset="2"/>
              </a:rPr>
              <a:t> makine dili</a:t>
            </a:r>
          </a:p>
          <a:p>
            <a:pPr lvl="2"/>
            <a:r>
              <a:rPr lang="tr-TR" dirty="0" smtClean="0">
                <a:sym typeface="Wingdings" pitchFamily="2" charset="2"/>
              </a:rPr>
              <a:t>Herbir komut 1 ve 0’lardan oluşur</a:t>
            </a:r>
          </a:p>
          <a:p>
            <a:pPr lvl="2"/>
            <a:r>
              <a:rPr lang="tr-TR" dirty="0" smtClean="0">
                <a:sym typeface="Wingdings" pitchFamily="2" charset="2"/>
              </a:rPr>
              <a:t>Derleyici ya da dönüştürücüye ihtiyaç duyulmaz</a:t>
            </a:r>
          </a:p>
          <a:p>
            <a:pPr lvl="2"/>
            <a:r>
              <a:rPr lang="tr-TR" dirty="0" smtClean="0">
                <a:sym typeface="Wingdings" pitchFamily="2" charset="2"/>
              </a:rPr>
              <a:t>Her işlemci ailesinin kendi makine kodu vardır</a:t>
            </a:r>
          </a:p>
          <a:p>
            <a:pPr lvl="1"/>
            <a:r>
              <a:rPr lang="tr-TR" dirty="0" smtClean="0">
                <a:sym typeface="Wingdings" pitchFamily="2" charset="2"/>
              </a:rPr>
              <a:t>Assembly dili </a:t>
            </a:r>
          </a:p>
          <a:p>
            <a:pPr lvl="2"/>
            <a:r>
              <a:rPr lang="tr-TR" dirty="0" smtClean="0">
                <a:sym typeface="Wingdings" pitchFamily="2" charset="2"/>
              </a:rPr>
              <a:t>Simgesel isimler</a:t>
            </a:r>
          </a:p>
          <a:p>
            <a:pPr lvl="2"/>
            <a:r>
              <a:rPr lang="tr-TR" dirty="0" smtClean="0">
                <a:sym typeface="Wingdings" pitchFamily="2" charset="2"/>
              </a:rPr>
              <a:t>Assembler denilen dönüştürücü yazılım gereklidir</a:t>
            </a:r>
          </a:p>
          <a:p>
            <a:pPr lvl="2"/>
            <a:endParaRPr lang="tr-TR" dirty="0" smtClean="0">
              <a:sym typeface="Wingdings" pitchFamily="2" charset="2"/>
            </a:endParaRP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10</a:t>
            </a:fld>
            <a:endParaRPr lang="tr-TR" altLang="en-US"/>
          </a:p>
        </p:txBody>
      </p:sp>
      <p:sp>
        <p:nvSpPr>
          <p:cNvPr id="5" name="TextBox 4"/>
          <p:cNvSpPr txBox="1"/>
          <p:nvPr/>
        </p:nvSpPr>
        <p:spPr>
          <a:xfrm>
            <a:off x="2699792" y="5733256"/>
            <a:ext cx="2952328" cy="923330"/>
          </a:xfrm>
          <a:prstGeom prst="rect">
            <a:avLst/>
          </a:prstGeom>
          <a:solidFill>
            <a:schemeClr val="bg1">
              <a:lumMod val="85000"/>
            </a:schemeClr>
          </a:solidFill>
        </p:spPr>
        <p:txBody>
          <a:bodyPr wrap="square" rtlCol="0">
            <a:spAutoFit/>
          </a:bodyPr>
          <a:lstStyle/>
          <a:p>
            <a:r>
              <a:rPr lang="tr-TR" dirty="0" smtClean="0"/>
              <a:t>Örn </a:t>
            </a:r>
            <a:r>
              <a:rPr lang="tr-TR" dirty="0" smtClean="0">
                <a:sym typeface="Wingdings" pitchFamily="2" charset="2"/>
              </a:rPr>
              <a:t> Toplama işlemi için </a:t>
            </a:r>
          </a:p>
          <a:p>
            <a:r>
              <a:rPr lang="tr-TR" dirty="0" smtClean="0">
                <a:sym typeface="Wingdings" pitchFamily="2" charset="2"/>
              </a:rPr>
              <a:t>makine kodu =</a:t>
            </a:r>
            <a:r>
              <a:rPr lang="tr-TR" dirty="0" smtClean="0"/>
              <a:t>0xFB </a:t>
            </a:r>
          </a:p>
          <a:p>
            <a:r>
              <a:rPr lang="tr-TR" dirty="0" smtClean="0"/>
              <a:t>Assembly dilinde bu = add</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Bellek Çeşitleri</a:t>
            </a:r>
            <a:endParaRPr lang="tr-TR" dirty="0"/>
          </a:p>
        </p:txBody>
      </p:sp>
      <p:sp>
        <p:nvSpPr>
          <p:cNvPr id="4" name="Content Placeholder 3"/>
          <p:cNvSpPr>
            <a:spLocks noGrp="1"/>
          </p:cNvSpPr>
          <p:nvPr>
            <p:ph idx="1"/>
          </p:nvPr>
        </p:nvSpPr>
        <p:spPr/>
        <p:txBody>
          <a:bodyPr>
            <a:normAutofit fontScale="92500" lnSpcReduction="20000"/>
          </a:bodyPr>
          <a:lstStyle/>
          <a:p>
            <a:r>
              <a:rPr lang="tr-TR" dirty="0" smtClean="0"/>
              <a:t>RAM : Random Access Memory(Rasgele Erişilebilir Bellek) </a:t>
            </a:r>
          </a:p>
          <a:p>
            <a:pPr lvl="1"/>
            <a:r>
              <a:rPr lang="tr-TR" dirty="0" smtClean="0"/>
              <a:t>İşlenmiş veya işlenecek verileri geçici süre ile saklayan birimlerdir.</a:t>
            </a:r>
          </a:p>
          <a:p>
            <a:pPr lvl="1"/>
            <a:r>
              <a:rPr lang="tr-TR" dirty="0" smtClean="0"/>
              <a:t>Enerji kesilince bilgiler kaybolur.</a:t>
            </a:r>
          </a:p>
          <a:p>
            <a:pPr lvl="1"/>
            <a:r>
              <a:rPr lang="tr-TR" dirty="0" smtClean="0"/>
              <a:t>Günümüzde kullanılan iki tür RAM hafıza vardır.</a:t>
            </a:r>
          </a:p>
          <a:p>
            <a:pPr lvl="2"/>
            <a:r>
              <a:rPr lang="tr-TR" dirty="0" smtClean="0"/>
              <a:t>SDRAM</a:t>
            </a:r>
          </a:p>
          <a:p>
            <a:pPr lvl="3"/>
            <a:r>
              <a:rPr lang="tr-TR" dirty="0" smtClean="0"/>
              <a:t>100Mhz</a:t>
            </a:r>
          </a:p>
          <a:p>
            <a:pPr lvl="3"/>
            <a:r>
              <a:rPr lang="tr-TR" dirty="0" smtClean="0"/>
              <a:t>133 Mhz</a:t>
            </a:r>
          </a:p>
          <a:p>
            <a:pPr lvl="2"/>
            <a:r>
              <a:rPr lang="tr-TR" dirty="0" smtClean="0"/>
              <a:t>DDR-RAM (I, II ve III)</a:t>
            </a:r>
          </a:p>
          <a:p>
            <a:pPr lvl="3"/>
            <a:r>
              <a:rPr lang="tr-TR" dirty="0" smtClean="0"/>
              <a:t>400 Mhz</a:t>
            </a:r>
          </a:p>
          <a:p>
            <a:pPr lvl="3"/>
            <a:r>
              <a:rPr lang="tr-TR" dirty="0" smtClean="0"/>
              <a:t>800 MHz</a:t>
            </a:r>
          </a:p>
          <a:p>
            <a:pPr lvl="3"/>
            <a:r>
              <a:rPr lang="tr-TR" dirty="0" smtClean="0"/>
              <a:t>1000 MHz</a:t>
            </a:r>
          </a:p>
          <a:p>
            <a:pPr lvl="3"/>
            <a:r>
              <a:rPr lang="tr-TR" dirty="0" smtClean="0"/>
              <a:t>1333 MHz</a:t>
            </a:r>
          </a:p>
          <a:p>
            <a:r>
              <a:rPr lang="tr-TR" dirty="0" smtClean="0"/>
              <a:t>ROM : Read Only Memory (Salt Okunur Bellek)</a:t>
            </a:r>
          </a:p>
          <a:p>
            <a:pPr lvl="1"/>
            <a:r>
              <a:rPr lang="tr-TR" dirty="0" smtClean="0"/>
              <a:t>Yazma işlemi sadece bir kez yapılabilir</a:t>
            </a:r>
          </a:p>
          <a:p>
            <a:pPr lvl="1"/>
            <a:r>
              <a:rPr lang="tr-TR" dirty="0" smtClean="0"/>
              <a:t>Veriler elektrik kesintisinden etkilenmezler</a:t>
            </a:r>
          </a:p>
          <a:p>
            <a:pPr lvl="1"/>
            <a:r>
              <a:rPr lang="tr-TR" dirty="0" smtClean="0"/>
              <a:t>Bilgisayarda ilk açılışta kullanılan programların saklanmasında kullanılır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11</a:t>
            </a:fld>
            <a:endParaRPr lang="tr-T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İkincil Bellek – Saklama Birimleri</a:t>
            </a:r>
            <a:endParaRPr lang="tr-TR" dirty="0"/>
          </a:p>
        </p:txBody>
      </p:sp>
      <p:sp>
        <p:nvSpPr>
          <p:cNvPr id="4" name="Content Placeholder 3"/>
          <p:cNvSpPr>
            <a:spLocks noGrp="1"/>
          </p:cNvSpPr>
          <p:nvPr>
            <p:ph idx="1"/>
          </p:nvPr>
        </p:nvSpPr>
        <p:spPr/>
        <p:txBody>
          <a:bodyPr>
            <a:normAutofit/>
          </a:bodyPr>
          <a:lstStyle/>
          <a:p>
            <a:r>
              <a:rPr lang="tr-TR" dirty="0" smtClean="0"/>
              <a:t>Programların ve verilerin saklanmasında kullanılır</a:t>
            </a:r>
          </a:p>
          <a:p>
            <a:r>
              <a:rPr lang="tr-TR" dirty="0" smtClean="0"/>
              <a:t>Bellek ile karşılaştırıldıklarında kapasiteleri yüksek, hızları yavaştır</a:t>
            </a:r>
          </a:p>
          <a:p>
            <a:pPr lvl="1"/>
            <a:r>
              <a:rPr lang="tr-TR" dirty="0" smtClean="0"/>
              <a:t>Sabit Disk(HDD)</a:t>
            </a:r>
          </a:p>
          <a:p>
            <a:pPr lvl="2"/>
            <a:r>
              <a:rPr lang="tr-TR" dirty="0" smtClean="0"/>
              <a:t>Manyetik kaplamalı metal diskten meydana gelir.</a:t>
            </a:r>
          </a:p>
          <a:p>
            <a:pPr lvl="2"/>
            <a:r>
              <a:rPr lang="tr-TR" dirty="0" smtClean="0"/>
              <a:t>Günümüzde 30 Gb ve üstü kapasiteye sahiptir.</a:t>
            </a:r>
          </a:p>
          <a:p>
            <a:r>
              <a:rPr lang="tr-TR" dirty="0" smtClean="0"/>
              <a:t>Çıkarılabilir Saklama Üniteleri</a:t>
            </a:r>
          </a:p>
          <a:p>
            <a:pPr lvl="1"/>
            <a:r>
              <a:rPr lang="tr-TR" dirty="0" smtClean="0"/>
              <a:t>USB bellekler</a:t>
            </a:r>
          </a:p>
          <a:p>
            <a:pPr lvl="1"/>
            <a:r>
              <a:rPr lang="tr-TR" dirty="0" smtClean="0"/>
              <a:t>ZIP yedekleme üniteleri</a:t>
            </a:r>
          </a:p>
          <a:p>
            <a:r>
              <a:rPr lang="tr-TR" dirty="0" smtClean="0"/>
              <a:t>CD-ROM, CD-RW (optik teknolojisi)</a:t>
            </a:r>
          </a:p>
          <a:p>
            <a:r>
              <a:rPr lang="tr-TR" dirty="0" smtClean="0"/>
              <a:t>DVD, DVD-RW</a:t>
            </a:r>
          </a:p>
          <a:p>
            <a:pPr>
              <a:buNone/>
            </a:pPr>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12</a:t>
            </a:fld>
            <a:endParaRPr lang="tr-T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Hafıza Hiyerarşisi</a:t>
            </a:r>
            <a:endParaRPr lang="tr-TR" dirty="0"/>
          </a:p>
        </p:txBody>
      </p:sp>
      <p:pic>
        <p:nvPicPr>
          <p:cNvPr id="125954" name="Picture 2"/>
          <p:cNvPicPr>
            <a:picLocks noGrp="1" noChangeAspect="1" noChangeArrowheads="1"/>
          </p:cNvPicPr>
          <p:nvPr>
            <p:ph idx="1"/>
          </p:nvPr>
        </p:nvPicPr>
        <p:blipFill>
          <a:blip r:embed="rId2" cstate="print"/>
          <a:stretch>
            <a:fillRect/>
          </a:stretch>
        </p:blipFill>
        <p:spPr bwMode="auto">
          <a:xfrm>
            <a:off x="1103354" y="1600200"/>
            <a:ext cx="6937292" cy="48768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13</a:t>
            </a:fld>
            <a:endParaRPr lang="tr-TR"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Bileşenleri</a:t>
            </a:r>
            <a:endParaRPr lang="tr-TR" dirty="0"/>
          </a:p>
        </p:txBody>
      </p:sp>
      <p:sp>
        <p:nvSpPr>
          <p:cNvPr id="4" name="Content Placeholder 3"/>
          <p:cNvSpPr>
            <a:spLocks noGrp="1"/>
          </p:cNvSpPr>
          <p:nvPr>
            <p:ph idx="1"/>
          </p:nvPr>
        </p:nvSpPr>
        <p:spPr/>
        <p:txBody>
          <a:bodyPr/>
          <a:lstStyle/>
          <a:p>
            <a:r>
              <a:rPr lang="tr-TR" dirty="0" smtClean="0"/>
              <a:t>Bir bilgisayar sistemi iki önemli unsur içerir :</a:t>
            </a:r>
          </a:p>
          <a:p>
            <a:pPr lvl="1"/>
            <a:r>
              <a:rPr lang="tr-TR" dirty="0" smtClean="0"/>
              <a:t>Donanım (Hardware)</a:t>
            </a:r>
          </a:p>
          <a:p>
            <a:pPr lvl="2"/>
            <a:r>
              <a:rPr lang="tr-TR" dirty="0" smtClean="0"/>
              <a:t>Bilgisayarı meydana getiren fiziksel ekipmanlarıdır.</a:t>
            </a:r>
          </a:p>
          <a:p>
            <a:pPr lvl="1"/>
            <a:r>
              <a:rPr lang="tr-TR" dirty="0" smtClean="0"/>
              <a:t>Yazılım (Software)</a:t>
            </a:r>
          </a:p>
          <a:p>
            <a:pPr lvl="2"/>
            <a:r>
              <a:rPr lang="tr-TR" dirty="0" smtClean="0"/>
              <a:t>Donanımın nasıl çalışacağını belirleyen programlardır.</a:t>
            </a:r>
          </a:p>
          <a:p>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14</a:t>
            </a:fld>
            <a:endParaRPr lang="tr-T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Bilgisayar Donanımı</a:t>
            </a:r>
            <a:endParaRPr lang="tr-TR" dirty="0"/>
          </a:p>
        </p:txBody>
      </p:sp>
      <p:pic>
        <p:nvPicPr>
          <p:cNvPr id="126978" name="Picture 2"/>
          <p:cNvPicPr>
            <a:picLocks noGrp="1" noChangeAspect="1" noChangeArrowheads="1"/>
          </p:cNvPicPr>
          <p:nvPr>
            <p:ph idx="1"/>
          </p:nvPr>
        </p:nvPicPr>
        <p:blipFill>
          <a:blip r:embed="rId2" cstate="print"/>
          <a:stretch>
            <a:fillRect/>
          </a:stretch>
        </p:blipFill>
        <p:spPr bwMode="auto">
          <a:xfrm>
            <a:off x="1500187" y="1747837"/>
            <a:ext cx="6143625" cy="458152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15</a:t>
            </a:fld>
            <a:endParaRPr lang="tr-T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tr-TR" dirty="0" smtClean="0"/>
              <a:t>Bilgisayar Donanımı: </a:t>
            </a:r>
            <a:r>
              <a:rPr lang="tr-TR" b="1" dirty="0" smtClean="0"/>
              <a:t>Bir Bilgisayarın İçi</a:t>
            </a:r>
            <a:endParaRPr lang="tr-TR" dirty="0"/>
          </a:p>
        </p:txBody>
      </p:sp>
      <p:sp>
        <p:nvSpPr>
          <p:cNvPr id="6" name="Content Placeholder 5"/>
          <p:cNvSpPr>
            <a:spLocks noGrp="1"/>
          </p:cNvSpPr>
          <p:nvPr>
            <p:ph sz="half" idx="1"/>
          </p:nvPr>
        </p:nvSpPr>
        <p:spPr/>
        <p:txBody>
          <a:bodyPr/>
          <a:lstStyle/>
          <a:p>
            <a:r>
              <a:rPr lang="tr-TR" dirty="0" smtClean="0"/>
              <a:t>Anakart</a:t>
            </a:r>
          </a:p>
          <a:p>
            <a:r>
              <a:rPr lang="tr-TR" dirty="0" smtClean="0"/>
              <a:t>Mikroişlemci(CPU)</a:t>
            </a:r>
          </a:p>
          <a:p>
            <a:r>
              <a:rPr lang="tr-TR" dirty="0" smtClean="0"/>
              <a:t>Disket sürücü</a:t>
            </a:r>
          </a:p>
          <a:p>
            <a:r>
              <a:rPr lang="tr-TR" dirty="0" smtClean="0"/>
              <a:t>Sabit disk</a:t>
            </a:r>
          </a:p>
          <a:p>
            <a:r>
              <a:rPr lang="tr-TR" dirty="0" smtClean="0"/>
              <a:t>CD-ROM</a:t>
            </a:r>
          </a:p>
          <a:p>
            <a:r>
              <a:rPr lang="tr-TR" dirty="0" smtClean="0"/>
              <a:t>Hafıza (RAM)</a:t>
            </a:r>
          </a:p>
          <a:p>
            <a:r>
              <a:rPr lang="tr-TR" dirty="0" smtClean="0"/>
              <a:t>Güç Kaynağı</a:t>
            </a:r>
          </a:p>
          <a:p>
            <a:r>
              <a:rPr lang="tr-TR" dirty="0" smtClean="0"/>
              <a:t>Slot’lar</a:t>
            </a:r>
          </a:p>
          <a:p>
            <a:endParaRPr lang="tr-TR" dirty="0"/>
          </a:p>
        </p:txBody>
      </p:sp>
      <p:pic>
        <p:nvPicPr>
          <p:cNvPr id="128002" name="Picture 2"/>
          <p:cNvPicPr>
            <a:picLocks noGrp="1" noChangeAspect="1" noChangeArrowheads="1"/>
          </p:cNvPicPr>
          <p:nvPr>
            <p:ph sz="half" idx="2"/>
          </p:nvPr>
        </p:nvPicPr>
        <p:blipFill>
          <a:blip r:embed="rId2" cstate="print"/>
          <a:stretch>
            <a:fillRect/>
          </a:stretch>
        </p:blipFill>
        <p:spPr bwMode="auto">
          <a:xfrm>
            <a:off x="4648200" y="2429838"/>
            <a:ext cx="4038600" cy="3204824"/>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16</a:t>
            </a:fld>
            <a:endParaRPr lang="tr-T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Bilgisayar Donanımı: Girdi Birimleri</a:t>
            </a:r>
            <a:endParaRPr lang="tr-TR" dirty="0"/>
          </a:p>
        </p:txBody>
      </p:sp>
      <p:sp>
        <p:nvSpPr>
          <p:cNvPr id="4" name="Content Placeholder 3"/>
          <p:cNvSpPr>
            <a:spLocks noGrp="1"/>
          </p:cNvSpPr>
          <p:nvPr>
            <p:ph idx="1"/>
          </p:nvPr>
        </p:nvSpPr>
        <p:spPr/>
        <p:txBody>
          <a:bodyPr>
            <a:normAutofit/>
          </a:bodyPr>
          <a:lstStyle/>
          <a:p>
            <a:r>
              <a:rPr lang="tr-TR" dirty="0" smtClean="0"/>
              <a:t>Bilgileri insanların anladığı şekilden bilgisayarların çalışacağı formata(ikili sayı) çeviren devrelerdir.</a:t>
            </a:r>
          </a:p>
          <a:p>
            <a:pPr lvl="1"/>
            <a:r>
              <a:rPr lang="tr-TR" dirty="0" smtClean="0"/>
              <a:t>Klavye</a:t>
            </a:r>
          </a:p>
          <a:p>
            <a:pPr lvl="1"/>
            <a:r>
              <a:rPr lang="tr-TR" dirty="0" smtClean="0"/>
              <a:t>Mouse</a:t>
            </a:r>
          </a:p>
          <a:p>
            <a:pPr lvl="1"/>
            <a:r>
              <a:rPr lang="tr-TR" dirty="0" smtClean="0"/>
              <a:t>Tarayıcı</a:t>
            </a:r>
          </a:p>
          <a:p>
            <a:pPr lvl="1"/>
            <a:r>
              <a:rPr lang="tr-TR" dirty="0" smtClean="0"/>
              <a:t>Joystick</a:t>
            </a:r>
          </a:p>
          <a:p>
            <a:pPr>
              <a:buNone/>
            </a:pPr>
            <a:endParaRPr lang="tr-TR" dirty="0" smtClean="0"/>
          </a:p>
          <a:p>
            <a:pPr>
              <a:buNone/>
            </a:pPr>
            <a:endParaRPr lang="tr-TR" dirty="0" smtClean="0"/>
          </a:p>
          <a:p>
            <a:pPr>
              <a:buNone/>
            </a:pPr>
            <a:endParaRPr lang="tr-TR" dirty="0" smtClean="0"/>
          </a:p>
          <a:p>
            <a:r>
              <a:rPr lang="tr-TR" dirty="0" smtClean="0"/>
              <a:t>Kontrol ünitesi = Sürücü adı verilen yazılımlar ile işletim sistemi üzerinden verileri uygulama programlarına aktarırlar</a:t>
            </a:r>
          </a:p>
          <a:p>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17</a:t>
            </a:fld>
            <a:endParaRPr lang="tr-TR" altLang="en-US"/>
          </a:p>
        </p:txBody>
      </p:sp>
      <p:pic>
        <p:nvPicPr>
          <p:cNvPr id="129026" name="Picture 2"/>
          <p:cNvPicPr>
            <a:picLocks noChangeAspect="1" noChangeArrowheads="1"/>
          </p:cNvPicPr>
          <p:nvPr/>
        </p:nvPicPr>
        <p:blipFill>
          <a:blip r:embed="rId2" cstate="print"/>
          <a:srcRect/>
          <a:stretch>
            <a:fillRect/>
          </a:stretch>
        </p:blipFill>
        <p:spPr bwMode="auto">
          <a:xfrm>
            <a:off x="3491880" y="2564904"/>
            <a:ext cx="4467147" cy="227684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Donanımı: Çıktı Birimleri</a:t>
            </a:r>
            <a:endParaRPr lang="tr-TR" dirty="0"/>
          </a:p>
        </p:txBody>
      </p:sp>
      <p:sp>
        <p:nvSpPr>
          <p:cNvPr id="4" name="Content Placeholder 3"/>
          <p:cNvSpPr>
            <a:spLocks noGrp="1"/>
          </p:cNvSpPr>
          <p:nvPr>
            <p:ph idx="1"/>
          </p:nvPr>
        </p:nvSpPr>
        <p:spPr/>
        <p:txBody>
          <a:bodyPr/>
          <a:lstStyle/>
          <a:p>
            <a:r>
              <a:rPr lang="tr-TR" dirty="0" smtClean="0"/>
              <a:t>Bilgisayarların işlemiş olduğu bilgilerin insanlar tarafından algılanacak hale getiren elemanlarıdır.</a:t>
            </a:r>
          </a:p>
          <a:p>
            <a:pPr lvl="1"/>
            <a:r>
              <a:rPr lang="tr-TR" dirty="0" smtClean="0"/>
              <a:t>Monitor </a:t>
            </a:r>
          </a:p>
          <a:p>
            <a:pPr lvl="1"/>
            <a:r>
              <a:rPr lang="tr-TR" dirty="0" smtClean="0"/>
              <a:t>Yazıcı </a:t>
            </a:r>
          </a:p>
          <a:p>
            <a:pPr lvl="1"/>
            <a:r>
              <a:rPr lang="tr-TR" dirty="0" smtClean="0"/>
              <a:t>Plotter </a:t>
            </a:r>
          </a:p>
          <a:p>
            <a:pPr lvl="1"/>
            <a:r>
              <a:rPr lang="tr-TR" dirty="0" smtClean="0"/>
              <a:t>Hoparlör </a:t>
            </a:r>
          </a:p>
          <a:p>
            <a:pPr lvl="1"/>
            <a:r>
              <a:rPr lang="tr-TR" dirty="0" smtClean="0"/>
              <a:t>Fax-Modem</a:t>
            </a:r>
          </a:p>
          <a:p>
            <a:r>
              <a:rPr lang="tr-TR" dirty="0" smtClean="0"/>
              <a:t>Kontrol birimi ve sürücüler ile bilgisayarın diğer parçaları ile haberleşirler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18</a:t>
            </a:fld>
            <a:endParaRPr lang="tr-TR"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Yazılımı</a:t>
            </a:r>
            <a:endParaRPr lang="tr-TR" dirty="0"/>
          </a:p>
        </p:txBody>
      </p:sp>
      <p:sp>
        <p:nvSpPr>
          <p:cNvPr id="4" name="Content Placeholder 3"/>
          <p:cNvSpPr>
            <a:spLocks noGrp="1"/>
          </p:cNvSpPr>
          <p:nvPr>
            <p:ph idx="1"/>
          </p:nvPr>
        </p:nvSpPr>
        <p:spPr/>
        <p:txBody>
          <a:bodyPr/>
          <a:lstStyle/>
          <a:p>
            <a:r>
              <a:rPr lang="tr-TR" dirty="0" smtClean="0"/>
              <a:t>Donanımın nasıl çalışacağını belirleyen programlardır.</a:t>
            </a:r>
          </a:p>
          <a:p>
            <a:r>
              <a:rPr lang="tr-TR" dirty="0" smtClean="0"/>
              <a:t>Yazılımsız donanım kullanılmayan metal  parçalardan ibaret olur.</a:t>
            </a:r>
          </a:p>
          <a:p>
            <a:r>
              <a:rPr lang="tr-TR" dirty="0" smtClean="0"/>
              <a:t>İki tür yazılım vardır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19</a:t>
            </a:fld>
            <a:endParaRPr lang="tr-TR" altLang="en-US"/>
          </a:p>
        </p:txBody>
      </p:sp>
      <p:pic>
        <p:nvPicPr>
          <p:cNvPr id="130050" name="Picture 2"/>
          <p:cNvPicPr>
            <a:picLocks noChangeAspect="1" noChangeArrowheads="1"/>
          </p:cNvPicPr>
          <p:nvPr/>
        </p:nvPicPr>
        <p:blipFill>
          <a:blip r:embed="rId2" cstate="print"/>
          <a:srcRect/>
          <a:stretch>
            <a:fillRect/>
          </a:stretch>
        </p:blipFill>
        <p:spPr bwMode="auto">
          <a:xfrm>
            <a:off x="1979712" y="4005064"/>
            <a:ext cx="5149999" cy="237468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dirty="0" smtClean="0"/>
              <a:t>BLM 103 BilgisayAR Muhendisliğine Giriş</a:t>
            </a:r>
            <a:endParaRPr lang="tr-TR" dirty="0"/>
          </a:p>
        </p:txBody>
      </p:sp>
      <p:sp>
        <p:nvSpPr>
          <p:cNvPr id="2" name="Subtitle 1"/>
          <p:cNvSpPr>
            <a:spLocks noGrp="1"/>
          </p:cNvSpPr>
          <p:nvPr>
            <p:ph type="subTitle" idx="1"/>
          </p:nvPr>
        </p:nvSpPr>
        <p:spPr/>
        <p:txBody>
          <a:bodyPr>
            <a:normAutofit/>
          </a:bodyPr>
          <a:lstStyle/>
          <a:p>
            <a:r>
              <a:rPr lang="tr-TR" sz="2800" dirty="0" smtClean="0"/>
              <a:t>Geçen Haftadan Kalanlar:</a:t>
            </a:r>
          </a:p>
          <a:p>
            <a:r>
              <a:rPr lang="tr-TR" sz="2800" dirty="0" smtClean="0"/>
              <a:t>Temel Kavramlar II</a:t>
            </a:r>
            <a:endParaRPr lang="tr-TR" sz="2800"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a:t>
            </a:fld>
            <a:endParaRPr lang="tr-T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Yazılımı</a:t>
            </a:r>
            <a:endParaRPr lang="tr-TR" dirty="0"/>
          </a:p>
        </p:txBody>
      </p:sp>
      <p:sp>
        <p:nvSpPr>
          <p:cNvPr id="4" name="Content Placeholder 3"/>
          <p:cNvSpPr>
            <a:spLocks noGrp="1"/>
          </p:cNvSpPr>
          <p:nvPr>
            <p:ph idx="1"/>
          </p:nvPr>
        </p:nvSpPr>
        <p:spPr/>
        <p:txBody>
          <a:bodyPr/>
          <a:lstStyle/>
          <a:p>
            <a:r>
              <a:rPr lang="tr-TR" b="1" i="1" u="sng" dirty="0" smtClean="0"/>
              <a:t>Program</a:t>
            </a:r>
            <a:r>
              <a:rPr lang="tr-TR" dirty="0" smtClean="0"/>
              <a:t> = Kendi içerisinde bir bütün olan ve belirli bir işi/görevi yerine getiren algoritmik bir ifadedir.</a:t>
            </a:r>
          </a:p>
          <a:p>
            <a:pPr lvl="1"/>
            <a:r>
              <a:rPr lang="tr-TR" dirty="0" smtClean="0"/>
              <a:t>Kod yazılarak yapıalcağı gibi donanım tabanlı da tasarlanabilir</a:t>
            </a:r>
          </a:p>
          <a:p>
            <a:r>
              <a:rPr lang="tr-TR" b="1" i="1" u="sng" dirty="0" smtClean="0"/>
              <a:t>Yazılım</a:t>
            </a:r>
            <a:r>
              <a:rPr lang="tr-TR" dirty="0" smtClean="0"/>
              <a:t> = Donanım dışında kalan ve programcının kodlama yaparak </a:t>
            </a:r>
            <a:r>
              <a:rPr lang="tr-TR" i="1" dirty="0" smtClean="0"/>
              <a:t>istenilen bir işi veya görevin yerine getirilmesi için</a:t>
            </a:r>
            <a:r>
              <a:rPr lang="tr-TR" dirty="0" smtClean="0"/>
              <a:t> oluşturduğu program/kod ve veri kümesidir.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20</a:t>
            </a:fld>
            <a:endParaRPr lang="tr-T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Yazılımı: İşletim Sistemi</a:t>
            </a:r>
            <a:endParaRPr lang="tr-TR" dirty="0"/>
          </a:p>
        </p:txBody>
      </p:sp>
      <p:sp>
        <p:nvSpPr>
          <p:cNvPr id="4" name="Content Placeholder 3"/>
          <p:cNvSpPr>
            <a:spLocks noGrp="1"/>
          </p:cNvSpPr>
          <p:nvPr>
            <p:ph idx="1"/>
          </p:nvPr>
        </p:nvSpPr>
        <p:spPr/>
        <p:txBody>
          <a:bodyPr>
            <a:normAutofit fontScale="92500" lnSpcReduction="10000"/>
          </a:bodyPr>
          <a:lstStyle/>
          <a:p>
            <a:r>
              <a:rPr lang="tr-TR" dirty="0" smtClean="0"/>
              <a:t>Bilgisayar kaynaklarının etkin bir biçimde kullanılmasını sağlayan programlar topluluğudur.</a:t>
            </a:r>
          </a:p>
          <a:p>
            <a:r>
              <a:rPr lang="tr-TR" dirty="0" smtClean="0"/>
              <a:t>İşletim sistemi kullanıcı veya uygulama ile bilgisayar arasındaki iletişimi gerçekleştirir.</a:t>
            </a:r>
          </a:p>
          <a:p>
            <a:r>
              <a:rPr lang="tr-TR" dirty="0" smtClean="0"/>
              <a:t>Görevleri;</a:t>
            </a:r>
          </a:p>
          <a:p>
            <a:pPr lvl="1"/>
            <a:r>
              <a:rPr lang="tr-TR" dirty="0" smtClean="0"/>
              <a:t>Kullanıcı etkileşimini sağlar</a:t>
            </a:r>
          </a:p>
          <a:p>
            <a:pPr lvl="1"/>
            <a:r>
              <a:rPr lang="tr-TR" dirty="0" smtClean="0"/>
              <a:t>Eş zamanlı çalışmayı sağlar(Multi-Tasking).</a:t>
            </a:r>
          </a:p>
          <a:p>
            <a:pPr lvl="1"/>
            <a:r>
              <a:rPr lang="tr-TR" dirty="0" smtClean="0"/>
              <a:t>Kaynakların kullanım sıralamasını ve görevleri belirler</a:t>
            </a:r>
          </a:p>
          <a:p>
            <a:pPr lvl="1"/>
            <a:r>
              <a:rPr lang="tr-TR" dirty="0" smtClean="0"/>
              <a:t>Bellek yönetimi sağlar</a:t>
            </a:r>
          </a:p>
          <a:p>
            <a:pPr lvl="1"/>
            <a:r>
              <a:rPr lang="tr-TR" dirty="0" smtClean="0"/>
              <a:t>Verilerin dosyalar halinde tutulmasını sağlar</a:t>
            </a:r>
          </a:p>
          <a:p>
            <a:pPr lvl="1"/>
            <a:r>
              <a:rPr lang="tr-TR" dirty="0" smtClean="0"/>
              <a:t>Dosya sistemi, saklama ve yedekleme birimlerinde saklanan dosyların düzenlenmesini sağlar</a:t>
            </a:r>
          </a:p>
          <a:p>
            <a:pPr lvl="1"/>
            <a:r>
              <a:rPr lang="tr-TR" dirty="0" smtClean="0"/>
              <a:t>Aktiviteleri izler</a:t>
            </a:r>
          </a:p>
          <a:p>
            <a:pPr lvl="1"/>
            <a:r>
              <a:rPr lang="tr-TR" dirty="0" smtClean="0"/>
              <a:t>Güvenliği sağlar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21</a:t>
            </a:fld>
            <a:endParaRPr lang="tr-T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Bilgisayar Yazılımı: İşletim Sistemi</a:t>
            </a:r>
            <a:endParaRPr lang="tr-TR" dirty="0"/>
          </a:p>
        </p:txBody>
      </p:sp>
      <p:sp>
        <p:nvSpPr>
          <p:cNvPr id="4" name="Content Placeholder 3"/>
          <p:cNvSpPr>
            <a:spLocks noGrp="1"/>
          </p:cNvSpPr>
          <p:nvPr>
            <p:ph idx="1"/>
          </p:nvPr>
        </p:nvSpPr>
        <p:spPr/>
        <p:txBody>
          <a:bodyPr/>
          <a:lstStyle/>
          <a:p>
            <a:r>
              <a:rPr lang="tr-TR" dirty="0" smtClean="0"/>
              <a:t>Piyasadaki işletim sistemleri</a:t>
            </a:r>
          </a:p>
          <a:p>
            <a:pPr lvl="1"/>
            <a:r>
              <a:rPr lang="tr-TR" dirty="0" smtClean="0"/>
              <a:t>Microsoft Windows XP</a:t>
            </a:r>
          </a:p>
          <a:p>
            <a:pPr lvl="1"/>
            <a:r>
              <a:rPr lang="tr-TR" dirty="0" smtClean="0"/>
              <a:t>Windows Vista</a:t>
            </a:r>
          </a:p>
          <a:p>
            <a:pPr lvl="1"/>
            <a:r>
              <a:rPr lang="tr-TR" dirty="0" smtClean="0"/>
              <a:t>Windows 7</a:t>
            </a:r>
          </a:p>
          <a:p>
            <a:pPr lvl="1"/>
            <a:r>
              <a:rPr lang="tr-TR" dirty="0" smtClean="0"/>
              <a:t>Pardus</a:t>
            </a:r>
          </a:p>
          <a:p>
            <a:pPr lvl="1"/>
            <a:r>
              <a:rPr lang="tr-TR" dirty="0" smtClean="0"/>
              <a:t>Ubuntu</a:t>
            </a:r>
          </a:p>
          <a:p>
            <a:pPr lvl="1"/>
            <a:r>
              <a:rPr lang="tr-TR" dirty="0" smtClean="0"/>
              <a:t>Fedora</a:t>
            </a:r>
          </a:p>
          <a:p>
            <a:pPr lvl="1"/>
            <a:r>
              <a:rPr lang="tr-TR" dirty="0" smtClean="0"/>
              <a:t>MacOS</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22</a:t>
            </a:fld>
            <a:endParaRPr lang="tr-TR"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Bilgisayar Yazılımı:</a:t>
            </a:r>
            <a:r>
              <a:rPr lang="tr-TR" b="1" dirty="0" smtClean="0"/>
              <a:t> Uygulama Yazılımları</a:t>
            </a:r>
            <a:endParaRPr lang="tr-TR" dirty="0"/>
          </a:p>
        </p:txBody>
      </p:sp>
      <p:sp>
        <p:nvSpPr>
          <p:cNvPr id="4" name="Content Placeholder 3"/>
          <p:cNvSpPr>
            <a:spLocks noGrp="1"/>
          </p:cNvSpPr>
          <p:nvPr>
            <p:ph idx="1"/>
          </p:nvPr>
        </p:nvSpPr>
        <p:spPr/>
        <p:txBody>
          <a:bodyPr/>
          <a:lstStyle/>
          <a:p>
            <a:r>
              <a:rPr lang="tr-TR" dirty="0" smtClean="0"/>
              <a:t>Kelime işlemci, resim düzenleyici gibi özel amaca yönelik hizmet veren komutlar gurubudur.</a:t>
            </a:r>
          </a:p>
          <a:p>
            <a:r>
              <a:rPr lang="tr-TR" dirty="0" smtClean="0"/>
              <a:t>Bir işletim sistemi üzerinde çalışırlar.</a:t>
            </a:r>
          </a:p>
          <a:p>
            <a:r>
              <a:rPr lang="tr-TR" dirty="0" smtClean="0"/>
              <a:t>WORD,EXCEL,PhotoShop v.b programlar uygulama yazılımlarına örnektir.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23</a:t>
            </a:fld>
            <a:endParaRPr lang="tr-T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tr-TR"/>
          </a:p>
        </p:txBody>
      </p:sp>
      <p:sp>
        <p:nvSpPr>
          <p:cNvPr id="6" name="Subtitle 5"/>
          <p:cNvSpPr>
            <a:spLocks noGrp="1"/>
          </p:cNvSpPr>
          <p:nvPr>
            <p:ph type="subTitle" idx="1"/>
          </p:nvPr>
        </p:nvSpPr>
        <p:spPr>
          <a:xfrm>
            <a:off x="755576" y="2819400"/>
            <a:ext cx="7272808" cy="1752600"/>
          </a:xfrm>
        </p:spPr>
        <p:txBody>
          <a:bodyPr>
            <a:noAutofit/>
          </a:bodyPr>
          <a:lstStyle/>
          <a:p>
            <a:r>
              <a:rPr lang="tr-TR" sz="2800" dirty="0" smtClean="0"/>
              <a:t>BU HAFTA:</a:t>
            </a:r>
          </a:p>
          <a:p>
            <a:endParaRPr lang="tr-TR" sz="2800" dirty="0" smtClean="0"/>
          </a:p>
          <a:p>
            <a:r>
              <a:rPr lang="tr-TR" sz="2800" dirty="0" smtClean="0"/>
              <a:t>MATEMATİKSEL KAVRAMLAR I</a:t>
            </a:r>
          </a:p>
          <a:p>
            <a:r>
              <a:rPr lang="tr-TR" sz="2800" dirty="0" smtClean="0"/>
              <a:t>Boole Cebri</a:t>
            </a:r>
          </a:p>
          <a:p>
            <a:r>
              <a:rPr lang="tr-TR" sz="2800" dirty="0" smtClean="0"/>
              <a:t>Lojik Kapilar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24</a:t>
            </a:fld>
            <a:endParaRPr lang="tr-TR"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a:t>
            </a:r>
            <a:endParaRPr lang="tr-TR" dirty="0"/>
          </a:p>
        </p:txBody>
      </p:sp>
      <p:sp>
        <p:nvSpPr>
          <p:cNvPr id="4" name="Content Placeholder 3"/>
          <p:cNvSpPr>
            <a:spLocks noGrp="1"/>
          </p:cNvSpPr>
          <p:nvPr>
            <p:ph idx="1"/>
          </p:nvPr>
        </p:nvSpPr>
        <p:spPr/>
        <p:txBody>
          <a:bodyPr>
            <a:normAutofit lnSpcReduction="10000"/>
          </a:bodyPr>
          <a:lstStyle/>
          <a:p>
            <a:r>
              <a:rPr lang="tr-TR" sz="2400" dirty="0" smtClean="0"/>
              <a:t>Önermeler ya da nesneler arasındaki ilişkileri betimleyen simgesel matematiksel bir mantık sistemidir.</a:t>
            </a:r>
          </a:p>
          <a:p>
            <a:pPr lvl="1"/>
            <a:r>
              <a:rPr lang="tr-TR" sz="2400" dirty="0" smtClean="0"/>
              <a:t>Sayısal devre tasarımının matematiksel temelini oluşturur.</a:t>
            </a:r>
          </a:p>
          <a:p>
            <a:pPr lvl="1">
              <a:buNone/>
            </a:pPr>
            <a:endParaRPr lang="tr-TR" sz="2400" dirty="0" smtClean="0"/>
          </a:p>
          <a:p>
            <a:pPr algn="just"/>
            <a:r>
              <a:rPr lang="en-US" sz="2400" dirty="0" smtClean="0"/>
              <a:t>Boole </a:t>
            </a:r>
            <a:r>
              <a:rPr lang="en-US" sz="2400" dirty="0" err="1" smtClean="0"/>
              <a:t>Cebri</a:t>
            </a:r>
            <a:r>
              <a:rPr lang="en-US" sz="2400" dirty="0" smtClean="0"/>
              <a:t> </a:t>
            </a:r>
            <a:r>
              <a:rPr lang="en-US" sz="2400" dirty="0" err="1" smtClean="0"/>
              <a:t>fikri</a:t>
            </a:r>
            <a:r>
              <a:rPr lang="en-US" sz="2400" dirty="0" smtClean="0"/>
              <a:t> ilk </a:t>
            </a:r>
            <a:r>
              <a:rPr lang="en-US" sz="2400" dirty="0" err="1" smtClean="0"/>
              <a:t>olarak</a:t>
            </a:r>
            <a:r>
              <a:rPr lang="en-US" sz="2400" dirty="0" smtClean="0"/>
              <a:t> George Boole </a:t>
            </a:r>
            <a:r>
              <a:rPr lang="en-US" sz="2400" dirty="0" err="1" smtClean="0"/>
              <a:t>tarafından</a:t>
            </a:r>
            <a:r>
              <a:rPr lang="en-US" sz="2400" dirty="0" smtClean="0"/>
              <a:t> 19. </a:t>
            </a:r>
            <a:r>
              <a:rPr lang="en-US" sz="2400" dirty="0" err="1" smtClean="0"/>
              <a:t>yüzyılın</a:t>
            </a:r>
            <a:r>
              <a:rPr lang="tr-TR" sz="2400" dirty="0" smtClean="0"/>
              <a:t> </a:t>
            </a:r>
            <a:r>
              <a:rPr lang="en-US" sz="2400" dirty="0" err="1" smtClean="0"/>
              <a:t>ortalarında</a:t>
            </a:r>
            <a:r>
              <a:rPr lang="en-US" sz="2400" dirty="0" smtClean="0"/>
              <a:t> </a:t>
            </a:r>
            <a:r>
              <a:rPr lang="en-US" sz="2400" dirty="0" err="1" smtClean="0"/>
              <a:t>ortay</a:t>
            </a:r>
            <a:r>
              <a:rPr lang="tr-TR" sz="2400" dirty="0" smtClean="0"/>
              <a:t>a</a:t>
            </a:r>
            <a:r>
              <a:rPr lang="en-US" sz="2400" dirty="0" smtClean="0"/>
              <a:t> </a:t>
            </a:r>
            <a:r>
              <a:rPr lang="en-US" sz="2400" dirty="0" err="1" smtClean="0"/>
              <a:t>atıl</a:t>
            </a:r>
            <a:r>
              <a:rPr lang="tr-TR" sz="2400" dirty="0" smtClean="0"/>
              <a:t>mıştır</a:t>
            </a:r>
            <a:r>
              <a:rPr lang="en-US" sz="2400" dirty="0" smtClean="0"/>
              <a:t>.</a:t>
            </a:r>
            <a:endParaRPr lang="tr-TR" sz="2400" dirty="0" smtClean="0"/>
          </a:p>
          <a:p>
            <a:pPr algn="just">
              <a:buNone/>
            </a:pPr>
            <a:endParaRPr lang="tr-TR" sz="2400" dirty="0" smtClean="0"/>
          </a:p>
          <a:p>
            <a:pPr algn="just"/>
            <a:r>
              <a:rPr lang="en-US" sz="2400" dirty="0" smtClean="0"/>
              <a:t>Boole </a:t>
            </a:r>
            <a:r>
              <a:rPr lang="en-US" sz="2400" dirty="0" err="1" smtClean="0"/>
              <a:t>cebirinin</a:t>
            </a:r>
            <a:r>
              <a:rPr lang="en-US" sz="2400" dirty="0" smtClean="0"/>
              <a:t> en </a:t>
            </a:r>
            <a:r>
              <a:rPr lang="en-US" sz="2400" dirty="0" err="1" smtClean="0"/>
              <a:t>önemli</a:t>
            </a:r>
            <a:r>
              <a:rPr lang="en-US" sz="2400" dirty="0" smtClean="0"/>
              <a:t> </a:t>
            </a:r>
            <a:r>
              <a:rPr lang="en-US" sz="2400" dirty="0" err="1" smtClean="0"/>
              <a:t>uygulaması</a:t>
            </a:r>
            <a:r>
              <a:rPr lang="en-US" sz="2400" dirty="0" smtClean="0"/>
              <a:t> </a:t>
            </a:r>
            <a:r>
              <a:rPr lang="en-US" sz="2400" dirty="0" err="1" smtClean="0"/>
              <a:t>elektronik</a:t>
            </a:r>
            <a:r>
              <a:rPr lang="en-US" sz="2400" dirty="0" smtClean="0"/>
              <a:t> </a:t>
            </a:r>
            <a:r>
              <a:rPr lang="en-US" sz="2400" dirty="0" err="1" smtClean="0"/>
              <a:t>devre</a:t>
            </a:r>
            <a:r>
              <a:rPr lang="en-US" sz="2400" dirty="0" smtClean="0"/>
              <a:t> </a:t>
            </a:r>
            <a:r>
              <a:rPr lang="en-US" sz="2400" dirty="0" err="1" smtClean="0"/>
              <a:t>tasarım</a:t>
            </a:r>
            <a:r>
              <a:rPr lang="en-US" sz="2400" dirty="0" smtClean="0"/>
              <a:t> </a:t>
            </a:r>
            <a:r>
              <a:rPr lang="en-US" sz="2400" dirty="0" err="1" smtClean="0"/>
              <a:t>ve</a:t>
            </a:r>
            <a:r>
              <a:rPr lang="tr-TR" sz="2400" dirty="0" smtClean="0"/>
              <a:t> </a:t>
            </a:r>
            <a:r>
              <a:rPr lang="en-US" sz="2400" dirty="0" err="1" smtClean="0"/>
              <a:t>analizidir</a:t>
            </a:r>
            <a:r>
              <a:rPr lang="en-US" sz="2400" dirty="0" smtClean="0"/>
              <a:t>. </a:t>
            </a:r>
            <a:endParaRPr lang="tr-TR" sz="2400" dirty="0" smtClean="0"/>
          </a:p>
          <a:p>
            <a:pPr lvl="1" algn="just"/>
            <a:r>
              <a:rPr lang="en-US" sz="2400" dirty="0" err="1" smtClean="0"/>
              <a:t>Bundan</a:t>
            </a:r>
            <a:r>
              <a:rPr lang="en-US" sz="2400" dirty="0" smtClean="0"/>
              <a:t> </a:t>
            </a:r>
            <a:r>
              <a:rPr lang="en-US" sz="2400" dirty="0" err="1" smtClean="0"/>
              <a:t>dolayı</a:t>
            </a:r>
            <a:r>
              <a:rPr lang="en-US" sz="2400" dirty="0" smtClean="0"/>
              <a:t> </a:t>
            </a:r>
            <a:r>
              <a:rPr lang="en-US" sz="2400" dirty="0" err="1" smtClean="0"/>
              <a:t>bilgisayarlar</a:t>
            </a:r>
            <a:r>
              <a:rPr lang="en-US" sz="2400" dirty="0" smtClean="0"/>
              <a:t>, </a:t>
            </a:r>
            <a:r>
              <a:rPr lang="en-US" sz="2400" dirty="0" err="1" smtClean="0"/>
              <a:t>telefon</a:t>
            </a:r>
            <a:r>
              <a:rPr lang="en-US" sz="2400" dirty="0" smtClean="0"/>
              <a:t> </a:t>
            </a:r>
            <a:r>
              <a:rPr lang="en-US" sz="2400" dirty="0" err="1" smtClean="0"/>
              <a:t>sistemleri</a:t>
            </a:r>
            <a:r>
              <a:rPr lang="en-US" sz="2400" dirty="0" smtClean="0"/>
              <a:t> </a:t>
            </a:r>
            <a:r>
              <a:rPr lang="en-US" sz="2400" dirty="0" err="1" smtClean="0"/>
              <a:t>ve</a:t>
            </a:r>
            <a:r>
              <a:rPr lang="en-US" sz="2400" dirty="0" smtClean="0"/>
              <a:t> </a:t>
            </a:r>
            <a:r>
              <a:rPr lang="en-US" sz="2400" dirty="0" err="1" smtClean="0"/>
              <a:t>elektronik</a:t>
            </a:r>
            <a:r>
              <a:rPr lang="tr-TR" sz="2400" dirty="0" smtClean="0"/>
              <a:t> </a:t>
            </a:r>
            <a:r>
              <a:rPr lang="en-US" sz="2400" dirty="0" err="1" smtClean="0"/>
              <a:t>kontrol</a:t>
            </a:r>
            <a:r>
              <a:rPr lang="en-US" sz="2400" dirty="0" smtClean="0"/>
              <a:t> </a:t>
            </a:r>
            <a:r>
              <a:rPr lang="en-US" sz="2400" dirty="0" err="1" smtClean="0"/>
              <a:t>sistemleri</a:t>
            </a:r>
            <a:r>
              <a:rPr lang="en-US" sz="2400" dirty="0" smtClean="0"/>
              <a:t> </a:t>
            </a:r>
            <a:r>
              <a:rPr lang="en-US" sz="2400" dirty="0" err="1" smtClean="0"/>
              <a:t>gibi</a:t>
            </a:r>
            <a:r>
              <a:rPr lang="en-US" sz="2400" dirty="0" smtClean="0"/>
              <a:t> </a:t>
            </a:r>
            <a:r>
              <a:rPr lang="en-US" sz="2400" dirty="0" err="1" smtClean="0"/>
              <a:t>sayısal</a:t>
            </a:r>
            <a:r>
              <a:rPr lang="en-US" sz="2400" dirty="0" smtClean="0"/>
              <a:t> </a:t>
            </a:r>
            <a:r>
              <a:rPr lang="en-US" sz="2400" dirty="0" err="1" smtClean="0"/>
              <a:t>cihazların</a:t>
            </a:r>
            <a:r>
              <a:rPr lang="en-US" sz="2400" dirty="0" smtClean="0"/>
              <a:t> </a:t>
            </a:r>
            <a:r>
              <a:rPr lang="en-US" sz="2400" dirty="0" err="1" smtClean="0"/>
              <a:t>tasarımında</a:t>
            </a:r>
            <a:r>
              <a:rPr lang="en-US" sz="2400" dirty="0" smtClean="0"/>
              <a:t> </a:t>
            </a:r>
            <a:r>
              <a:rPr lang="en-US" sz="2400" dirty="0" err="1" smtClean="0"/>
              <a:t>çok</a:t>
            </a:r>
            <a:r>
              <a:rPr lang="en-US" sz="2400" dirty="0" smtClean="0"/>
              <a:t> </a:t>
            </a:r>
            <a:r>
              <a:rPr lang="en-US" sz="2400" dirty="0" err="1" smtClean="0"/>
              <a:t>etkin</a:t>
            </a:r>
            <a:r>
              <a:rPr lang="en-US" sz="2400" dirty="0" smtClean="0"/>
              <a:t> </a:t>
            </a:r>
            <a:r>
              <a:rPr lang="en-US" sz="2400" dirty="0" err="1" smtClean="0"/>
              <a:t>bir</a:t>
            </a:r>
            <a:r>
              <a:rPr lang="tr-TR" sz="2400" dirty="0" smtClean="0"/>
              <a:t> </a:t>
            </a:r>
            <a:r>
              <a:rPr lang="en-US" sz="2400" dirty="0" err="1" smtClean="0"/>
              <a:t>şeklide</a:t>
            </a:r>
            <a:r>
              <a:rPr lang="en-US" sz="2400" dirty="0" smtClean="0"/>
              <a:t> </a:t>
            </a:r>
            <a:r>
              <a:rPr lang="en-US" sz="2400" dirty="0" err="1" smtClean="0"/>
              <a:t>kullanılmaktadır</a:t>
            </a:r>
            <a:r>
              <a:rPr lang="en-US" sz="2400" dirty="0" smtClean="0"/>
              <a:t>.</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25</a:t>
            </a:fld>
            <a:endParaRPr lang="tr-TR"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Boole Cebri</a:t>
            </a:r>
          </a:p>
        </p:txBody>
      </p:sp>
      <p:sp>
        <p:nvSpPr>
          <p:cNvPr id="4" name="Content Placeholder 3"/>
          <p:cNvSpPr>
            <a:spLocks noGrp="1"/>
          </p:cNvSpPr>
          <p:nvPr>
            <p:ph idx="1"/>
          </p:nvPr>
        </p:nvSpPr>
        <p:spPr>
          <a:xfrm>
            <a:off x="301752" y="1527048"/>
            <a:ext cx="8503920" cy="5142312"/>
          </a:xfrm>
        </p:spPr>
        <p:txBody>
          <a:bodyPr>
            <a:normAutofit fontScale="62500" lnSpcReduction="20000"/>
          </a:bodyPr>
          <a:lstStyle/>
          <a:p>
            <a:r>
              <a:rPr lang="en-US" sz="2400" dirty="0" err="1" smtClean="0"/>
              <a:t>Sayısal</a:t>
            </a:r>
            <a:r>
              <a:rPr lang="en-US" sz="2400" dirty="0" smtClean="0"/>
              <a:t> </a:t>
            </a:r>
            <a:r>
              <a:rPr lang="en-US" sz="2400" dirty="0" err="1" smtClean="0"/>
              <a:t>bilgisayarlar</a:t>
            </a:r>
            <a:r>
              <a:rPr lang="en-US" sz="2400" dirty="0" smtClean="0"/>
              <a:t> </a:t>
            </a:r>
            <a:r>
              <a:rPr lang="en-US" sz="2400" dirty="0" err="1" smtClean="0"/>
              <a:t>ve</a:t>
            </a:r>
            <a:r>
              <a:rPr lang="en-US" sz="2400" dirty="0" smtClean="0"/>
              <a:t> </a:t>
            </a:r>
            <a:r>
              <a:rPr lang="en-US" sz="2400" dirty="0" err="1" smtClean="0"/>
              <a:t>sayısal</a:t>
            </a:r>
            <a:r>
              <a:rPr lang="en-US" sz="2400" dirty="0" smtClean="0"/>
              <a:t> </a:t>
            </a:r>
            <a:r>
              <a:rPr lang="en-US" sz="2400" dirty="0" err="1" smtClean="0"/>
              <a:t>elektronik</a:t>
            </a:r>
            <a:r>
              <a:rPr lang="en-US" sz="2400" dirty="0" smtClean="0"/>
              <a:t> </a:t>
            </a:r>
            <a:r>
              <a:rPr lang="en-US" sz="2400" dirty="0" err="1" smtClean="0"/>
              <a:t>devreler</a:t>
            </a:r>
            <a:r>
              <a:rPr lang="en-US" sz="2400" dirty="0" smtClean="0"/>
              <a:t> </a:t>
            </a:r>
            <a:r>
              <a:rPr lang="en-US" sz="2400" dirty="0" err="1" smtClean="0"/>
              <a:t>ikili</a:t>
            </a:r>
            <a:r>
              <a:rPr lang="en-US" sz="2400" dirty="0" smtClean="0"/>
              <a:t> </a:t>
            </a:r>
            <a:r>
              <a:rPr lang="en-US" sz="2400" dirty="0" err="1" smtClean="0"/>
              <a:t>sayı</a:t>
            </a:r>
            <a:r>
              <a:rPr lang="tr-TR" sz="2400" dirty="0" smtClean="0"/>
              <a:t> </a:t>
            </a:r>
            <a:r>
              <a:rPr lang="en-US" sz="2400" dirty="0" err="1" smtClean="0"/>
              <a:t>sistemini</a:t>
            </a:r>
            <a:r>
              <a:rPr lang="en-US" sz="2400" dirty="0" smtClean="0"/>
              <a:t> </a:t>
            </a:r>
            <a:r>
              <a:rPr lang="tr-TR" sz="2400" dirty="0" smtClean="0"/>
              <a:t> (0’lar ve 1’ler) </a:t>
            </a:r>
            <a:r>
              <a:rPr lang="en-US" sz="2400" dirty="0" err="1" smtClean="0"/>
              <a:t>kullanarak</a:t>
            </a:r>
            <a:r>
              <a:rPr lang="en-US" sz="2400" dirty="0" smtClean="0"/>
              <a:t> </a:t>
            </a:r>
            <a:r>
              <a:rPr lang="en-US" sz="2400" dirty="0" err="1" smtClean="0"/>
              <a:t>işlem</a:t>
            </a:r>
            <a:r>
              <a:rPr lang="en-US" sz="2400" dirty="0" smtClean="0"/>
              <a:t> </a:t>
            </a:r>
            <a:r>
              <a:rPr lang="en-US" sz="2400" dirty="0" err="1" smtClean="0"/>
              <a:t>yaparlar</a:t>
            </a:r>
            <a:r>
              <a:rPr lang="en-US" sz="2400" dirty="0" smtClean="0"/>
              <a:t>.</a:t>
            </a:r>
            <a:r>
              <a:rPr lang="tr-TR" sz="2400" dirty="0" smtClean="0"/>
              <a:t> </a:t>
            </a:r>
          </a:p>
          <a:p>
            <a:pPr lvl="1"/>
            <a:r>
              <a:rPr lang="en-US" sz="1900" dirty="0" smtClean="0"/>
              <a:t>Boole </a:t>
            </a:r>
            <a:r>
              <a:rPr lang="en-US" sz="1900" dirty="0" err="1" smtClean="0"/>
              <a:t>cebri</a:t>
            </a:r>
            <a:r>
              <a:rPr lang="en-US" sz="1900" dirty="0" smtClean="0"/>
              <a:t> {0,1} </a:t>
            </a:r>
            <a:r>
              <a:rPr lang="en-US" sz="1900" dirty="0" err="1" smtClean="0"/>
              <a:t>kümesini</a:t>
            </a:r>
            <a:r>
              <a:rPr lang="en-US" sz="1900" dirty="0" smtClean="0"/>
              <a:t> </a:t>
            </a:r>
            <a:r>
              <a:rPr lang="en-US" sz="1900" dirty="0" err="1" smtClean="0"/>
              <a:t>kullanarak</a:t>
            </a:r>
            <a:r>
              <a:rPr lang="en-US" sz="1900" dirty="0" smtClean="0"/>
              <a:t> </a:t>
            </a:r>
            <a:r>
              <a:rPr lang="en-US" sz="1900" dirty="0" err="1" smtClean="0"/>
              <a:t>işlemler</a:t>
            </a:r>
            <a:r>
              <a:rPr lang="en-US" sz="1900" dirty="0" smtClean="0"/>
              <a:t> </a:t>
            </a:r>
            <a:r>
              <a:rPr lang="en-US" sz="1900" dirty="0" err="1" smtClean="0"/>
              <a:t>ve</a:t>
            </a:r>
            <a:r>
              <a:rPr lang="en-US" sz="1900" dirty="0" smtClean="0"/>
              <a:t> </a:t>
            </a:r>
            <a:r>
              <a:rPr lang="en-US" sz="1900" dirty="0" err="1" smtClean="0"/>
              <a:t>kurallar</a:t>
            </a:r>
            <a:r>
              <a:rPr lang="tr-TR" sz="1900" dirty="0" smtClean="0"/>
              <a:t> </a:t>
            </a:r>
            <a:r>
              <a:rPr lang="en-US" sz="1900" dirty="0" err="1" smtClean="0"/>
              <a:t>tanımlar</a:t>
            </a:r>
            <a:r>
              <a:rPr lang="en-US" sz="1900" dirty="0" smtClean="0"/>
              <a:t>.</a:t>
            </a:r>
            <a:endParaRPr lang="tr-TR" sz="1900" dirty="0" smtClean="0"/>
          </a:p>
          <a:p>
            <a:endParaRPr lang="tr-TR" sz="2400" dirty="0" smtClean="0"/>
          </a:p>
          <a:p>
            <a:r>
              <a:rPr lang="tr-TR" sz="2400" dirty="0" smtClean="0"/>
              <a:t>Değişken olarak cebirdeki gibi sayısal nicelikler ile değil, doğruluk değerlerinin , yani bir mantıksal önermenin doğruluk ya da yanlışlığının kullanıldığı durumlarda geçerlidir.</a:t>
            </a:r>
            <a:endParaRPr lang="en-US" sz="2400" dirty="0" smtClean="0"/>
          </a:p>
          <a:p>
            <a:pPr lvl="1"/>
            <a:r>
              <a:rPr lang="tr-TR" sz="1900" dirty="0" smtClean="0"/>
              <a:t>O </a:t>
            </a:r>
            <a:r>
              <a:rPr lang="tr-TR" sz="1900" dirty="0" smtClean="0">
                <a:sym typeface="Wingdings" pitchFamily="2" charset="2"/>
              </a:rPr>
              <a:t> yanlış önerme</a:t>
            </a:r>
          </a:p>
          <a:p>
            <a:pPr lvl="1"/>
            <a:r>
              <a:rPr lang="tr-TR" sz="1900" dirty="0" smtClean="0">
                <a:sym typeface="Wingdings" pitchFamily="2" charset="2"/>
              </a:rPr>
              <a:t>1  doğru önerme</a:t>
            </a:r>
            <a:endParaRPr lang="tr-TR" sz="1900" dirty="0" smtClean="0"/>
          </a:p>
          <a:p>
            <a:endParaRPr lang="tr-TR" sz="2400" dirty="0" smtClean="0"/>
          </a:p>
          <a:p>
            <a:r>
              <a:rPr lang="tr-TR" sz="2400" dirty="0" smtClean="0"/>
              <a:t>E</a:t>
            </a:r>
            <a:r>
              <a:rPr lang="en-US" sz="2400" dirty="0" smtClean="0"/>
              <a:t>n </a:t>
            </a:r>
            <a:r>
              <a:rPr lang="en-US" sz="2400" dirty="0" err="1" smtClean="0"/>
              <a:t>çok</a:t>
            </a:r>
            <a:r>
              <a:rPr lang="en-US" sz="2400" dirty="0" smtClean="0"/>
              <a:t> </a:t>
            </a:r>
            <a:r>
              <a:rPr lang="en-US" sz="2400" dirty="0" err="1" smtClean="0"/>
              <a:t>kullanılan</a:t>
            </a:r>
            <a:r>
              <a:rPr lang="en-US" sz="2400" dirty="0" smtClean="0"/>
              <a:t> </a:t>
            </a:r>
            <a:r>
              <a:rPr lang="en-US" sz="2400" dirty="0" err="1" smtClean="0"/>
              <a:t>üç</a:t>
            </a:r>
            <a:r>
              <a:rPr lang="en-US" sz="2400" dirty="0" smtClean="0"/>
              <a:t> </a:t>
            </a:r>
            <a:r>
              <a:rPr lang="en-US" sz="2400" dirty="0" err="1" smtClean="0"/>
              <a:t>işlem</a:t>
            </a:r>
            <a:r>
              <a:rPr lang="tr-TR" sz="2400" dirty="0" smtClean="0">
                <a:sym typeface="Wingdings" pitchFamily="2" charset="2"/>
              </a:rPr>
              <a:t>: </a:t>
            </a:r>
          </a:p>
          <a:p>
            <a:pPr lvl="1"/>
            <a:r>
              <a:rPr lang="tr-TR" sz="2000" dirty="0" smtClean="0"/>
              <a:t>DEĞİL (NOT)</a:t>
            </a:r>
          </a:p>
          <a:p>
            <a:pPr lvl="1"/>
            <a:r>
              <a:rPr lang="tr-TR" sz="2000" dirty="0" smtClean="0"/>
              <a:t>VEYA   ( - OR)</a:t>
            </a:r>
            <a:r>
              <a:rPr lang="en-US" sz="2000" dirty="0" smtClean="0"/>
              <a:t> </a:t>
            </a:r>
            <a:endParaRPr lang="tr-TR" sz="2000" dirty="0" smtClean="0"/>
          </a:p>
          <a:p>
            <a:pPr lvl="1"/>
            <a:r>
              <a:rPr lang="tr-TR" sz="2000" dirty="0" smtClean="0"/>
              <a:t>VE        ( - AND)</a:t>
            </a:r>
            <a:endParaRPr lang="en-US" sz="2000" dirty="0" smtClean="0"/>
          </a:p>
          <a:p>
            <a:endParaRPr lang="tr-TR" sz="2400" dirty="0" smtClean="0"/>
          </a:p>
          <a:p>
            <a:r>
              <a:rPr lang="tr-TR" sz="2400" dirty="0" smtClean="0"/>
              <a:t>DEĞİL</a:t>
            </a:r>
            <a:r>
              <a:rPr lang="en-US" sz="2400" dirty="0" smtClean="0"/>
              <a:t> </a:t>
            </a:r>
            <a:r>
              <a:rPr lang="en-US" sz="2400" dirty="0" err="1" smtClean="0"/>
              <a:t>işleminde</a:t>
            </a:r>
            <a:r>
              <a:rPr lang="en-US" sz="2400" dirty="0" smtClean="0"/>
              <a:t> </a:t>
            </a:r>
            <a:r>
              <a:rPr lang="tr-TR" sz="2400" dirty="0" smtClean="0"/>
              <a:t> değerler:</a:t>
            </a:r>
          </a:p>
          <a:p>
            <a:pPr lvl="1"/>
            <a:r>
              <a:rPr lang="en-US" sz="2000" dirty="0" smtClean="0"/>
              <a:t>1 → 0</a:t>
            </a:r>
            <a:r>
              <a:rPr lang="tr-TR" sz="2000" dirty="0" smtClean="0"/>
              <a:t>        </a:t>
            </a:r>
            <a:r>
              <a:rPr lang="en-US" sz="2000" dirty="0" smtClean="0"/>
              <a:t> 0 → 1 </a:t>
            </a:r>
            <a:endParaRPr lang="tr-TR" sz="2000" dirty="0" smtClean="0"/>
          </a:p>
          <a:p>
            <a:pPr lvl="1"/>
            <a:endParaRPr lang="en-US" sz="2000" dirty="0" smtClean="0"/>
          </a:p>
          <a:p>
            <a:r>
              <a:rPr lang="tr-TR" sz="2400" dirty="0" smtClean="0"/>
              <a:t>M</a:t>
            </a:r>
            <a:r>
              <a:rPr lang="en-US" sz="2400" dirty="0" err="1" smtClean="0"/>
              <a:t>antıksal</a:t>
            </a:r>
            <a:r>
              <a:rPr lang="en-US" sz="2400" dirty="0" smtClean="0"/>
              <a:t> </a:t>
            </a:r>
            <a:r>
              <a:rPr lang="en-US" sz="2400" dirty="0" err="1" smtClean="0"/>
              <a:t>toplama</a:t>
            </a:r>
            <a:r>
              <a:rPr lang="tr-TR" sz="2400" dirty="0" smtClean="0"/>
              <a:t> – </a:t>
            </a:r>
            <a:r>
              <a:rPr lang="en-US" sz="2400" dirty="0" smtClean="0"/>
              <a:t>OR</a:t>
            </a:r>
            <a:r>
              <a:rPr lang="tr-TR" sz="2400" dirty="0" smtClean="0"/>
              <a:t> </a:t>
            </a:r>
            <a:r>
              <a:rPr lang="en-US" sz="2400" dirty="0" err="1" smtClean="0"/>
              <a:t>işleminde</a:t>
            </a:r>
            <a:r>
              <a:rPr lang="en-US" sz="2400" dirty="0" smtClean="0"/>
              <a:t> </a:t>
            </a:r>
            <a:r>
              <a:rPr lang="tr-TR" sz="2400" dirty="0" smtClean="0"/>
              <a:t> değerler: </a:t>
            </a:r>
          </a:p>
          <a:p>
            <a:pPr lvl="1"/>
            <a:r>
              <a:rPr lang="en-US" sz="2000" dirty="0" smtClean="0"/>
              <a:t>1+1 = 1 </a:t>
            </a:r>
            <a:r>
              <a:rPr lang="tr-TR" sz="2000" dirty="0" smtClean="0"/>
              <a:t>       </a:t>
            </a:r>
            <a:r>
              <a:rPr lang="en-US" sz="2000" dirty="0" smtClean="0"/>
              <a:t> 1+0 = 1</a:t>
            </a:r>
            <a:r>
              <a:rPr lang="tr-TR" sz="2000" dirty="0" smtClean="0"/>
              <a:t>         </a:t>
            </a:r>
            <a:r>
              <a:rPr lang="en-US" sz="2000" dirty="0" smtClean="0"/>
              <a:t>0+1= 1</a:t>
            </a:r>
            <a:r>
              <a:rPr lang="tr-TR" sz="2000" dirty="0" smtClean="0"/>
              <a:t>             </a:t>
            </a:r>
            <a:r>
              <a:rPr lang="en-US" sz="2000" dirty="0" smtClean="0"/>
              <a:t>0+0 = 0</a:t>
            </a:r>
            <a:endParaRPr lang="tr-TR" sz="2000" dirty="0" smtClean="0"/>
          </a:p>
          <a:p>
            <a:pPr lvl="1"/>
            <a:endParaRPr lang="en-US" sz="2000" dirty="0" smtClean="0"/>
          </a:p>
          <a:p>
            <a:r>
              <a:rPr lang="tr-TR" sz="2400" dirty="0" smtClean="0"/>
              <a:t>M</a:t>
            </a:r>
            <a:r>
              <a:rPr lang="en-US" sz="2400" dirty="0" err="1" smtClean="0"/>
              <a:t>antıksal</a:t>
            </a:r>
            <a:r>
              <a:rPr lang="en-US" sz="2400" dirty="0" smtClean="0"/>
              <a:t> </a:t>
            </a:r>
            <a:r>
              <a:rPr lang="en-US" sz="2400" dirty="0" err="1" smtClean="0"/>
              <a:t>çarpma</a:t>
            </a:r>
            <a:r>
              <a:rPr lang="tr-TR" sz="2400" dirty="0" smtClean="0"/>
              <a:t> - </a:t>
            </a:r>
            <a:r>
              <a:rPr lang="en-US" sz="2400" dirty="0" smtClean="0"/>
              <a:t>AND </a:t>
            </a:r>
            <a:r>
              <a:rPr lang="en-US" sz="2400" dirty="0" err="1" smtClean="0"/>
              <a:t>işleminde</a:t>
            </a:r>
            <a:r>
              <a:rPr lang="en-US" sz="2400" dirty="0" smtClean="0"/>
              <a:t> </a:t>
            </a:r>
            <a:r>
              <a:rPr lang="tr-TR" sz="2400" dirty="0" smtClean="0"/>
              <a:t> değerler: </a:t>
            </a:r>
          </a:p>
          <a:p>
            <a:pPr lvl="1"/>
            <a:r>
              <a:rPr lang="en-US" sz="2000" dirty="0" smtClean="0"/>
              <a:t>1•1 = 1 </a:t>
            </a:r>
            <a:r>
              <a:rPr lang="tr-TR" sz="2000" dirty="0" smtClean="0"/>
              <a:t>         </a:t>
            </a:r>
            <a:r>
              <a:rPr lang="en-US" sz="2000" dirty="0" smtClean="0"/>
              <a:t>1•0 = 0</a:t>
            </a:r>
            <a:r>
              <a:rPr lang="tr-TR" sz="2000" dirty="0" smtClean="0"/>
              <a:t>          </a:t>
            </a:r>
            <a:r>
              <a:rPr lang="en-US" sz="2000" dirty="0" smtClean="0"/>
              <a:t>0•1= 0</a:t>
            </a:r>
            <a:r>
              <a:rPr lang="tr-TR" sz="2000" dirty="0" smtClean="0"/>
              <a:t>              </a:t>
            </a:r>
            <a:r>
              <a:rPr lang="en-US" sz="2000" dirty="0" smtClean="0"/>
              <a:t>0•0 = 0</a:t>
            </a:r>
            <a:endParaRPr lang="en-US" sz="18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26</a:t>
            </a:fld>
            <a:endParaRPr lang="tr-TR"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a:t>
            </a:r>
            <a:endParaRPr lang="tr-TR" dirty="0"/>
          </a:p>
        </p:txBody>
      </p:sp>
      <p:sp>
        <p:nvSpPr>
          <p:cNvPr id="4" name="Content Placeholder 3"/>
          <p:cNvSpPr>
            <a:spLocks noGrp="1"/>
          </p:cNvSpPr>
          <p:nvPr>
            <p:ph idx="1"/>
          </p:nvPr>
        </p:nvSpPr>
        <p:spPr/>
        <p:txBody>
          <a:bodyPr>
            <a:normAutofit/>
          </a:bodyPr>
          <a:lstStyle/>
          <a:p>
            <a:r>
              <a:rPr lang="tr-TR" dirty="0" smtClean="0"/>
              <a:t>Venn Diyagramı:</a:t>
            </a:r>
          </a:p>
          <a:p>
            <a:pPr lvl="1"/>
            <a:r>
              <a:rPr lang="tr-TR" dirty="0" smtClean="0"/>
              <a:t>Venn diyagramı boole değişkenleri arasındaki bağıntıyı şekiller ile gösterme yöntemidir. Bu yöntemde her bir değişken bir daire ile gösterilir. Dairenin içine kalan alan değişkenin kendini, dışında kalan alan ise DEĞİL’ini ifade eder.</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27</a:t>
            </a:fld>
            <a:endParaRPr lang="tr-TR" altLang="en-US"/>
          </a:p>
        </p:txBody>
      </p:sp>
      <p:pic>
        <p:nvPicPr>
          <p:cNvPr id="7171" name="Picture 3"/>
          <p:cNvPicPr>
            <a:picLocks noChangeAspect="1" noChangeArrowheads="1"/>
          </p:cNvPicPr>
          <p:nvPr/>
        </p:nvPicPr>
        <p:blipFill>
          <a:blip r:embed="rId2" cstate="print"/>
          <a:srcRect/>
          <a:stretch>
            <a:fillRect/>
          </a:stretch>
        </p:blipFill>
        <p:spPr bwMode="auto">
          <a:xfrm>
            <a:off x="1835695" y="3789040"/>
            <a:ext cx="5773347" cy="208823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a:t>
            </a:r>
            <a:endParaRPr lang="tr-TR" dirty="0"/>
          </a:p>
        </p:txBody>
      </p:sp>
      <p:pic>
        <p:nvPicPr>
          <p:cNvPr id="8195" name="Picture 3"/>
          <p:cNvPicPr>
            <a:picLocks noGrp="1" noChangeAspect="1" noChangeArrowheads="1"/>
          </p:cNvPicPr>
          <p:nvPr>
            <p:ph idx="1"/>
          </p:nvPr>
        </p:nvPicPr>
        <p:blipFill>
          <a:blip r:embed="rId2" cstate="print"/>
          <a:stretch>
            <a:fillRect/>
          </a:stretch>
        </p:blipFill>
        <p:spPr bwMode="auto">
          <a:xfrm>
            <a:off x="2109787" y="2495550"/>
            <a:ext cx="4924425" cy="30861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28</a:t>
            </a:fld>
            <a:endParaRPr lang="tr-TR"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a:t>
            </a:r>
            <a:endParaRPr lang="tr-TR" dirty="0"/>
          </a:p>
        </p:txBody>
      </p:sp>
      <p:sp>
        <p:nvSpPr>
          <p:cNvPr id="6" name="Content Placeholder 5"/>
          <p:cNvSpPr>
            <a:spLocks noGrp="1"/>
          </p:cNvSpPr>
          <p:nvPr>
            <p:ph idx="1"/>
          </p:nvPr>
        </p:nvSpPr>
        <p:spPr/>
        <p:txBody>
          <a:bodyPr/>
          <a:lstStyle/>
          <a:p>
            <a:r>
              <a:rPr lang="tr-TR" dirty="0" smtClean="0"/>
              <a:t>AB` + BC`</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29</a:t>
            </a:fld>
            <a:endParaRPr lang="tr-TR" altLang="en-US"/>
          </a:p>
        </p:txBody>
      </p:sp>
      <p:pic>
        <p:nvPicPr>
          <p:cNvPr id="9219" name="Picture 3"/>
          <p:cNvPicPr>
            <a:picLocks noChangeAspect="1" noChangeArrowheads="1"/>
          </p:cNvPicPr>
          <p:nvPr/>
        </p:nvPicPr>
        <p:blipFill>
          <a:blip r:embed="rId2" cstate="print"/>
          <a:srcRect/>
          <a:stretch>
            <a:fillRect/>
          </a:stretch>
        </p:blipFill>
        <p:spPr bwMode="auto">
          <a:xfrm>
            <a:off x="1979712" y="2348880"/>
            <a:ext cx="4991100" cy="318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9"/>
          <p:cNvSpPr>
            <a:spLocks noGrp="1" noChangeArrowheads="1"/>
          </p:cNvSpPr>
          <p:nvPr>
            <p:ph type="title"/>
          </p:nvPr>
        </p:nvSpPr>
        <p:spPr/>
        <p:txBody>
          <a:bodyPr/>
          <a:lstStyle/>
          <a:p>
            <a:pPr eaLnBrk="1" hangingPunct="1">
              <a:defRPr/>
            </a:pPr>
            <a:r>
              <a:rPr lang="tr-TR" b="0" smtClean="0">
                <a:solidFill>
                  <a:srgbClr val="FF9900"/>
                </a:solidFill>
                <a:effectLst>
                  <a:outerShdw blurRad="38100" dist="38100" dir="2700000" algn="tl">
                    <a:srgbClr val="C0C0C0"/>
                  </a:outerShdw>
                </a:effectLst>
              </a:rPr>
              <a:t>Bilgisayar Nedir?</a:t>
            </a:r>
          </a:p>
        </p:txBody>
      </p:sp>
      <p:sp>
        <p:nvSpPr>
          <p:cNvPr id="3082" name="Rectangle 10"/>
          <p:cNvSpPr>
            <a:spLocks noGrp="1" noChangeArrowheads="1"/>
          </p:cNvSpPr>
          <p:nvPr>
            <p:ph idx="1"/>
          </p:nvPr>
        </p:nvSpPr>
        <p:spPr/>
        <p:txBody>
          <a:bodyPr/>
          <a:lstStyle/>
          <a:p>
            <a:pPr eaLnBrk="1" hangingPunct="1">
              <a:lnSpc>
                <a:spcPct val="90000"/>
              </a:lnSpc>
              <a:defRPr/>
            </a:pPr>
            <a:r>
              <a:rPr lang="tr-TR" dirty="0" smtClean="0">
                <a:effectLst>
                  <a:outerShdw blurRad="38100" dist="38100" dir="2700000" algn="tl">
                    <a:srgbClr val="C0C0C0"/>
                  </a:outerShdw>
                </a:effectLst>
              </a:rPr>
              <a:t>Giriş birimleri ile dış dünyadan aldıkları veriler üzerinde aritmetiksel ve mantıksal işlemler yaparak işleyen, bu işlenmiş bilgileri çıkış birimleri ile kullanıcılara ileten, istenildiğinde bu bilgileri saklayabilen, donanım (hardware) ve yazılım (software) dan oluşan elektronik bir makinedir.</a:t>
            </a:r>
          </a:p>
          <a:p>
            <a:r>
              <a:rPr lang="tr-TR" dirty="0" smtClean="0"/>
              <a:t>Verileri, </a:t>
            </a:r>
            <a:r>
              <a:rPr lang="tr-TR" b="1" dirty="0" smtClean="0"/>
              <a:t>program adı verilen bir dizi </a:t>
            </a:r>
            <a:r>
              <a:rPr lang="tr-TR" dirty="0" smtClean="0"/>
              <a:t>komuta göre işleyip bunun sonucunda </a:t>
            </a:r>
            <a:r>
              <a:rPr lang="tr-TR" b="1" dirty="0" smtClean="0"/>
              <a:t>bilgi üretir.</a:t>
            </a:r>
          </a:p>
          <a:p>
            <a:pPr eaLnBrk="1" hangingPunct="1">
              <a:lnSpc>
                <a:spcPct val="90000"/>
              </a:lnSpc>
              <a:defRPr/>
            </a:pPr>
            <a:endParaRPr lang="tr-TR" dirty="0" smtClean="0">
              <a:effectLst>
                <a:outerShdw blurRad="38100" dist="38100" dir="2700000" algn="tl">
                  <a:srgbClr val="C0C0C0"/>
                </a:outerShdw>
              </a:effectLst>
            </a:endParaRPr>
          </a:p>
          <a:p>
            <a:pPr eaLnBrk="1" hangingPunct="1">
              <a:lnSpc>
                <a:spcPct val="90000"/>
              </a:lnSpc>
              <a:defRPr/>
            </a:pPr>
            <a:endParaRPr lang="tr-TR" dirty="0" smtClean="0">
              <a:effectLst>
                <a:outerShdw blurRad="38100" dist="38100" dir="2700000" algn="tl">
                  <a:srgbClr val="C0C0C0"/>
                </a:outerShdw>
              </a:effectLst>
            </a:endParaRPr>
          </a:p>
        </p:txBody>
      </p:sp>
      <p:sp>
        <p:nvSpPr>
          <p:cNvPr id="5" name="5 Slayt Numarası Yer Tutucusu"/>
          <p:cNvSpPr>
            <a:spLocks noGrp="1"/>
          </p:cNvSpPr>
          <p:nvPr>
            <p:ph type="sldNum" sz="quarter" idx="12"/>
          </p:nvPr>
        </p:nvSpPr>
        <p:spPr/>
        <p:txBody>
          <a:bodyPr/>
          <a:lstStyle/>
          <a:p>
            <a:pPr>
              <a:defRPr/>
            </a:pPr>
            <a:fld id="{6375C321-33FB-4C71-9C7E-AC72E665AB12}" type="slidenum">
              <a:rPr lang="tr-TR" altLang="en-US"/>
              <a:pPr>
                <a:defRPr/>
              </a:pPr>
              <a:t>3</a:t>
            </a:fld>
            <a:endParaRPr lang="tr-TR"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a:t>
            </a:r>
            <a:endParaRPr lang="tr-TR" dirty="0"/>
          </a:p>
        </p:txBody>
      </p:sp>
      <p:sp>
        <p:nvSpPr>
          <p:cNvPr id="4" name="Content Placeholder 3"/>
          <p:cNvSpPr>
            <a:spLocks noGrp="1"/>
          </p:cNvSpPr>
          <p:nvPr>
            <p:ph idx="1"/>
          </p:nvPr>
        </p:nvSpPr>
        <p:spPr/>
        <p:txBody>
          <a:bodyPr>
            <a:normAutofit/>
          </a:bodyPr>
          <a:lstStyle/>
          <a:p>
            <a:r>
              <a:rPr lang="tr-TR" dirty="0" smtClean="0"/>
              <a:t>Boolean ifadesinde çarpma terimi VE ifadesine karşılık gelmektedir. </a:t>
            </a:r>
          </a:p>
          <a:p>
            <a:pPr lvl="1"/>
            <a:r>
              <a:rPr lang="tr-TR" dirty="0" smtClean="0"/>
              <a:t>ABC’, A’B’C ifadeleri çarpma terimidir. </a:t>
            </a:r>
          </a:p>
          <a:p>
            <a:r>
              <a:rPr lang="tr-TR" dirty="0" smtClean="0"/>
              <a:t>Toplama terimi ise VEYA işlemine karşılık gelmektedir. </a:t>
            </a:r>
          </a:p>
          <a:p>
            <a:pPr lvl="1"/>
            <a:r>
              <a:rPr lang="tr-TR" dirty="0" smtClean="0"/>
              <a:t>A+B+C’, A+B’+C’ ifadeleri de toplama terimidir. </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30</a:t>
            </a:fld>
            <a:endParaRPr lang="tr-TR"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Teoremleri</a:t>
            </a:r>
            <a:endParaRPr lang="tr-TR" dirty="0"/>
          </a:p>
        </p:txBody>
      </p:sp>
      <p:sp>
        <p:nvSpPr>
          <p:cNvPr id="4" name="Content Placeholder 3"/>
          <p:cNvSpPr>
            <a:spLocks noGrp="1"/>
          </p:cNvSpPr>
          <p:nvPr>
            <p:ph idx="1"/>
          </p:nvPr>
        </p:nvSpPr>
        <p:spPr/>
        <p:txBody>
          <a:bodyPr>
            <a:normAutofit lnSpcReduction="10000"/>
          </a:bodyPr>
          <a:lstStyle/>
          <a:p>
            <a:r>
              <a:rPr lang="tr-TR" sz="2800" dirty="0" smtClean="0"/>
              <a:t>Yer değiştirme (comutative) kuralı</a:t>
            </a:r>
          </a:p>
          <a:p>
            <a:pPr lvl="1">
              <a:defRPr/>
            </a:pPr>
            <a:r>
              <a:rPr lang="tr-TR" sz="1800" dirty="0" smtClean="0"/>
              <a:t> a+ b = b+ a</a:t>
            </a:r>
          </a:p>
          <a:p>
            <a:pPr lvl="1">
              <a:defRPr/>
            </a:pPr>
            <a:r>
              <a:rPr lang="tr-TR" sz="1800" dirty="0" smtClean="0"/>
              <a:t> a. b = b. a</a:t>
            </a:r>
          </a:p>
          <a:p>
            <a:r>
              <a:rPr lang="tr-TR" sz="2800" dirty="0" smtClean="0"/>
              <a:t>Birleşme Özelliği</a:t>
            </a:r>
          </a:p>
          <a:p>
            <a:pPr lvl="1"/>
            <a:r>
              <a:rPr lang="tr-TR" sz="2300" dirty="0" smtClean="0"/>
              <a:t>a+b+c = (a+b)+c = a+ (b+c)</a:t>
            </a:r>
          </a:p>
          <a:p>
            <a:pPr lvl="1"/>
            <a:r>
              <a:rPr lang="tr-TR" sz="2300" dirty="0" smtClean="0"/>
              <a:t>a.b.c =(a.b).c = a.(b.c)</a:t>
            </a:r>
          </a:p>
          <a:p>
            <a:r>
              <a:rPr lang="tr-TR" sz="2800" dirty="0" smtClean="0"/>
              <a:t>Dağılma (distributive) kuralı</a:t>
            </a:r>
          </a:p>
          <a:p>
            <a:pPr lvl="1">
              <a:defRPr/>
            </a:pPr>
            <a:r>
              <a:rPr lang="tr-TR" sz="1800" dirty="0" smtClean="0"/>
              <a:t> a +(b. c) = (a+ b) (a+ c)</a:t>
            </a:r>
          </a:p>
          <a:p>
            <a:pPr lvl="1">
              <a:defRPr/>
            </a:pPr>
            <a:r>
              <a:rPr lang="tr-TR" sz="1800" dirty="0" smtClean="0"/>
              <a:t>a. (b+ c) = (a b)+ (a c)</a:t>
            </a:r>
          </a:p>
          <a:p>
            <a:r>
              <a:rPr lang="tr-TR" sz="2800" dirty="0" smtClean="0"/>
              <a:t>Özdeşlik kuralı</a:t>
            </a:r>
          </a:p>
          <a:p>
            <a:pPr lvl="1"/>
            <a:r>
              <a:rPr lang="tr-TR" sz="2300" dirty="0" smtClean="0"/>
              <a:t>a+a = a</a:t>
            </a:r>
          </a:p>
          <a:p>
            <a:pPr lvl="1"/>
            <a:r>
              <a:rPr lang="tr-TR" sz="2300" dirty="0" smtClean="0"/>
              <a:t>a.a = a</a:t>
            </a:r>
          </a:p>
          <a:p>
            <a:endParaRPr lang="tr-TR" sz="28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31</a:t>
            </a:fld>
            <a:endParaRPr lang="tr-TR"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Teoremleri</a:t>
            </a:r>
            <a:endParaRPr lang="tr-TR" dirty="0"/>
          </a:p>
        </p:txBody>
      </p:sp>
      <p:sp>
        <p:nvSpPr>
          <p:cNvPr id="4" name="Content Placeholder 3"/>
          <p:cNvSpPr>
            <a:spLocks noGrp="1"/>
          </p:cNvSpPr>
          <p:nvPr>
            <p:ph idx="1"/>
          </p:nvPr>
        </p:nvSpPr>
        <p:spPr/>
        <p:txBody>
          <a:bodyPr>
            <a:normAutofit lnSpcReduction="10000"/>
          </a:bodyPr>
          <a:lstStyle/>
          <a:p>
            <a:r>
              <a:rPr lang="tr-TR" dirty="0" smtClean="0"/>
              <a:t>VE kuralı</a:t>
            </a:r>
          </a:p>
          <a:p>
            <a:pPr lvl="1"/>
            <a:r>
              <a:rPr lang="tr-TR" dirty="0" smtClean="0"/>
              <a:t>a.1 = a</a:t>
            </a:r>
          </a:p>
          <a:p>
            <a:pPr lvl="1"/>
            <a:r>
              <a:rPr lang="tr-TR" dirty="0" smtClean="0"/>
              <a:t>a.0 = 0</a:t>
            </a:r>
          </a:p>
          <a:p>
            <a:r>
              <a:rPr lang="tr-TR" dirty="0" smtClean="0"/>
              <a:t>VEYA kuralı</a:t>
            </a:r>
          </a:p>
          <a:p>
            <a:pPr lvl="1"/>
            <a:r>
              <a:rPr lang="tr-TR" dirty="0" smtClean="0"/>
              <a:t>a+0 = a</a:t>
            </a:r>
          </a:p>
          <a:p>
            <a:pPr lvl="1"/>
            <a:r>
              <a:rPr lang="tr-TR" dirty="0" smtClean="0"/>
              <a:t>a+1 = 1</a:t>
            </a:r>
          </a:p>
          <a:p>
            <a:r>
              <a:rPr lang="tr-TR" dirty="0" smtClean="0"/>
              <a:t>Tamamlayıcı kuralı</a:t>
            </a:r>
          </a:p>
          <a:p>
            <a:pPr lvl="1"/>
            <a:r>
              <a:rPr lang="tr-TR" dirty="0" smtClean="0"/>
              <a:t>a+a` =1</a:t>
            </a:r>
          </a:p>
          <a:p>
            <a:pPr lvl="1"/>
            <a:r>
              <a:rPr lang="tr-TR" dirty="0" smtClean="0"/>
              <a:t>a.a` = 0</a:t>
            </a:r>
          </a:p>
          <a:p>
            <a:r>
              <a:rPr lang="tr-TR" dirty="0" smtClean="0"/>
              <a:t>Tersin tersi kuralı</a:t>
            </a:r>
          </a:p>
          <a:p>
            <a:pPr lvl="1"/>
            <a:r>
              <a:rPr lang="tr-TR" dirty="0" smtClean="0"/>
              <a:t>(a`)`=a</a:t>
            </a:r>
          </a:p>
          <a:p>
            <a:pPr lvl="1"/>
            <a:r>
              <a:rPr lang="tr-TR" dirty="0" smtClean="0"/>
              <a:t>((a+b)`)` = </a:t>
            </a:r>
            <a:r>
              <a:rPr lang="tr-TR" dirty="0" smtClean="0"/>
              <a:t>a`+ b</a:t>
            </a:r>
            <a:endParaRPr lang="tr-TR" dirty="0" smtClean="0"/>
          </a:p>
          <a:p>
            <a:pPr lvl="1"/>
            <a:r>
              <a:rPr lang="tr-TR" dirty="0" smtClean="0"/>
              <a:t>((</a:t>
            </a:r>
            <a:r>
              <a:rPr lang="tr-TR" dirty="0" smtClean="0"/>
              <a:t>a.b</a:t>
            </a:r>
            <a:r>
              <a:rPr lang="tr-TR" dirty="0"/>
              <a:t>)`) ` </a:t>
            </a:r>
            <a:r>
              <a:rPr lang="tr-TR" dirty="0" smtClean="0"/>
              <a:t>=</a:t>
            </a:r>
            <a:r>
              <a:rPr lang="tr-TR" dirty="0" smtClean="0"/>
              <a:t>a.b</a:t>
            </a:r>
            <a:endParaRPr lang="tr-TR" dirty="0" smtClean="0"/>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32</a:t>
            </a:fld>
            <a:endParaRPr lang="tr-TR"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Teoremleri</a:t>
            </a:r>
            <a:endParaRPr lang="tr-TR" dirty="0"/>
          </a:p>
        </p:txBody>
      </p:sp>
      <p:sp>
        <p:nvSpPr>
          <p:cNvPr id="4" name="Content Placeholder 3"/>
          <p:cNvSpPr>
            <a:spLocks noGrp="1"/>
          </p:cNvSpPr>
          <p:nvPr>
            <p:ph idx="1"/>
          </p:nvPr>
        </p:nvSpPr>
        <p:spPr/>
        <p:txBody>
          <a:bodyPr/>
          <a:lstStyle/>
          <a:p>
            <a:r>
              <a:rPr lang="tr-TR" dirty="0" smtClean="0"/>
              <a:t>De Morgan kuralı</a:t>
            </a:r>
          </a:p>
          <a:p>
            <a:pPr lvl="1"/>
            <a:r>
              <a:rPr lang="tr-TR" dirty="0" smtClean="0"/>
              <a:t>(a.b)` = a`+ b`</a:t>
            </a:r>
          </a:p>
          <a:p>
            <a:pPr lvl="1"/>
            <a:r>
              <a:rPr lang="tr-TR" dirty="0" smtClean="0"/>
              <a:t>(a+b)` = a`.b`</a:t>
            </a:r>
          </a:p>
          <a:p>
            <a:r>
              <a:rPr lang="tr-TR" dirty="0" smtClean="0"/>
              <a:t>Yutma kuralı</a:t>
            </a:r>
          </a:p>
          <a:p>
            <a:pPr lvl="1"/>
            <a:r>
              <a:rPr lang="tr-TR" dirty="0" smtClean="0"/>
              <a:t>a+a.b = a</a:t>
            </a:r>
          </a:p>
          <a:p>
            <a:pPr lvl="1"/>
            <a:r>
              <a:rPr lang="tr-TR" dirty="0" smtClean="0"/>
              <a:t>a.(a+b) = a</a:t>
            </a:r>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33</a:t>
            </a:fld>
            <a:endParaRPr lang="tr-TR"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örnekleri</a:t>
            </a:r>
            <a:endParaRPr lang="tr-TR" dirty="0"/>
          </a:p>
        </p:txBody>
      </p:sp>
      <p:sp>
        <p:nvSpPr>
          <p:cNvPr id="4" name="Content Placeholder 3"/>
          <p:cNvSpPr>
            <a:spLocks noGrp="1"/>
          </p:cNvSpPr>
          <p:nvPr>
            <p:ph idx="1"/>
          </p:nvPr>
        </p:nvSpPr>
        <p:spPr/>
        <p:txBody>
          <a:bodyPr/>
          <a:lstStyle/>
          <a:p>
            <a:r>
              <a:rPr lang="tr-TR" dirty="0" smtClean="0"/>
              <a:t>Aşağıdaki fonksiyonların eşdeğerlerini bulunuz (sadeleştiriniz)</a:t>
            </a:r>
          </a:p>
          <a:p>
            <a:pPr lvl="1"/>
            <a:r>
              <a:rPr lang="tr-TR" dirty="0" smtClean="0"/>
              <a:t>F = a(a+b`)</a:t>
            </a:r>
          </a:p>
          <a:p>
            <a:pPr lvl="1"/>
            <a:r>
              <a:rPr lang="tr-TR" dirty="0" smtClean="0"/>
              <a:t>F = a.b + (a.b)`</a:t>
            </a:r>
          </a:p>
          <a:p>
            <a:pPr lvl="1"/>
            <a:r>
              <a:rPr lang="tr-TR" dirty="0" smtClean="0"/>
              <a:t>F = a.b.c + a.b.c` + a`.b</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34</a:t>
            </a:fld>
            <a:endParaRPr lang="tr-TR" altLang="en-US"/>
          </a:p>
        </p:txBody>
      </p:sp>
      <p:pic>
        <p:nvPicPr>
          <p:cNvPr id="5" name="Picture 4" descr="boolean_rules.png"/>
          <p:cNvPicPr>
            <a:picLocks noChangeAspect="1"/>
          </p:cNvPicPr>
          <p:nvPr/>
        </p:nvPicPr>
        <p:blipFill>
          <a:blip r:embed="rId2" cstate="print"/>
          <a:stretch>
            <a:fillRect/>
          </a:stretch>
        </p:blipFill>
        <p:spPr>
          <a:xfrm>
            <a:off x="4232494" y="2990512"/>
            <a:ext cx="4804002" cy="360684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örnekleri</a:t>
            </a:r>
            <a:endParaRPr lang="tr-TR" dirty="0"/>
          </a:p>
        </p:txBody>
      </p:sp>
      <p:sp>
        <p:nvSpPr>
          <p:cNvPr id="4" name="Content Placeholder 3"/>
          <p:cNvSpPr>
            <a:spLocks noGrp="1"/>
          </p:cNvSpPr>
          <p:nvPr>
            <p:ph idx="1"/>
          </p:nvPr>
        </p:nvSpPr>
        <p:spPr/>
        <p:txBody>
          <a:bodyPr/>
          <a:lstStyle/>
          <a:p>
            <a:r>
              <a:rPr lang="tr-TR" dirty="0" smtClean="0"/>
              <a:t>F = a(a+b`)  fonksiyonunun eşdeğerini bulunuz.</a:t>
            </a:r>
          </a:p>
          <a:p>
            <a:pPr marL="731520" lvl="1" indent="-457200">
              <a:buFont typeface="+mj-lt"/>
              <a:buAutoNum type="arabicPeriod"/>
            </a:pPr>
            <a:r>
              <a:rPr lang="tr-TR" dirty="0" smtClean="0"/>
              <a:t>Öncelikle dağılma kuralına göre parantezi açalım </a:t>
            </a:r>
            <a:r>
              <a:rPr lang="tr-TR" dirty="0" smtClean="0">
                <a:sym typeface="Wingdings" pitchFamily="2" charset="2"/>
              </a:rPr>
              <a:t></a:t>
            </a:r>
          </a:p>
          <a:p>
            <a:pPr marL="1051560" lvl="2" indent="-457200">
              <a:buNone/>
            </a:pPr>
            <a:r>
              <a:rPr lang="tr-TR" dirty="0" smtClean="0">
                <a:sym typeface="Wingdings" pitchFamily="2" charset="2"/>
              </a:rPr>
              <a:t>	F = a.a + a.b`</a:t>
            </a:r>
            <a:endParaRPr lang="tr-TR" dirty="0" smtClean="0"/>
          </a:p>
          <a:p>
            <a:pPr marL="731520" lvl="1" indent="-457200">
              <a:buFont typeface="+mj-lt"/>
              <a:buAutoNum type="arabicPeriod"/>
            </a:pPr>
            <a:r>
              <a:rPr lang="tr-TR" dirty="0" smtClean="0"/>
              <a:t>Özdeşlik kuralına göre a.a = a </a:t>
            </a:r>
            <a:r>
              <a:rPr lang="tr-TR" dirty="0" smtClean="0">
                <a:sym typeface="Wingdings" pitchFamily="2" charset="2"/>
              </a:rPr>
              <a:t> F =  </a:t>
            </a:r>
            <a:r>
              <a:rPr lang="tr-TR" u="sng" dirty="0" smtClean="0">
                <a:sym typeface="Wingdings" pitchFamily="2" charset="2"/>
              </a:rPr>
              <a:t>a.a</a:t>
            </a:r>
            <a:r>
              <a:rPr lang="tr-TR" dirty="0" smtClean="0">
                <a:sym typeface="Wingdings" pitchFamily="2" charset="2"/>
              </a:rPr>
              <a:t>+ab`  = a+ab`</a:t>
            </a:r>
          </a:p>
          <a:p>
            <a:pPr marL="731520" lvl="1" indent="-457200">
              <a:buFont typeface="+mj-lt"/>
              <a:buAutoNum type="arabicPeriod"/>
            </a:pPr>
            <a:r>
              <a:rPr lang="tr-TR" dirty="0" smtClean="0">
                <a:sym typeface="Wingdings" pitchFamily="2" charset="2"/>
              </a:rPr>
              <a:t>İfadeyi paranteze alırsak  F = a.(1+b`)</a:t>
            </a:r>
          </a:p>
          <a:p>
            <a:pPr marL="731520" lvl="1" indent="-457200">
              <a:buFont typeface="+mj-lt"/>
              <a:buAutoNum type="arabicPeriod"/>
            </a:pPr>
            <a:r>
              <a:rPr lang="tr-TR" dirty="0" smtClean="0">
                <a:sym typeface="Wingdings" pitchFamily="2" charset="2"/>
              </a:rPr>
              <a:t>VEYA kuralına göre 1+b` = 1  F = a.</a:t>
            </a:r>
            <a:r>
              <a:rPr lang="tr-TR" u="sng" dirty="0" smtClean="0">
                <a:sym typeface="Wingdings" pitchFamily="2" charset="2"/>
              </a:rPr>
              <a:t>(1+b`)</a:t>
            </a:r>
            <a:r>
              <a:rPr lang="tr-TR" dirty="0" smtClean="0">
                <a:sym typeface="Wingdings" pitchFamily="2" charset="2"/>
              </a:rPr>
              <a:t> = a.1</a:t>
            </a:r>
          </a:p>
          <a:p>
            <a:pPr marL="731520" lvl="1" indent="-457200">
              <a:buFont typeface="+mj-lt"/>
              <a:buAutoNum type="arabicPeriod"/>
            </a:pPr>
            <a:r>
              <a:rPr lang="tr-TR" dirty="0" smtClean="0">
                <a:sym typeface="Wingdings" pitchFamily="2" charset="2"/>
              </a:rPr>
              <a:t>VE kuralına göre   F = a</a:t>
            </a:r>
          </a:p>
          <a:p>
            <a:pPr lvl="1"/>
            <a:endParaRPr lang="tr-TR" dirty="0" smtClean="0">
              <a:sym typeface="Wingdings" pitchFamily="2" charset="2"/>
            </a:endParaRPr>
          </a:p>
          <a:p>
            <a:pPr lvl="1" algn="ctr">
              <a:buNone/>
            </a:pPr>
            <a:r>
              <a:rPr lang="tr-TR" b="1" dirty="0" smtClean="0">
                <a:sym typeface="Wingdings" pitchFamily="2" charset="2"/>
              </a:rPr>
              <a:t>F = a(a+b`) = a</a:t>
            </a:r>
          </a:p>
          <a:p>
            <a:pPr lvl="1"/>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35</a:t>
            </a:fld>
            <a:endParaRPr lang="tr-TR" altLang="en-US"/>
          </a:p>
        </p:txBody>
      </p:sp>
      <p:pic>
        <p:nvPicPr>
          <p:cNvPr id="5" name="Picture 4" descr="boolean_rules.png"/>
          <p:cNvPicPr>
            <a:picLocks noChangeAspect="1"/>
          </p:cNvPicPr>
          <p:nvPr/>
        </p:nvPicPr>
        <p:blipFill>
          <a:blip r:embed="rId3" cstate="print"/>
          <a:stretch>
            <a:fillRect/>
          </a:stretch>
        </p:blipFill>
        <p:spPr>
          <a:xfrm>
            <a:off x="6012160" y="4437112"/>
            <a:ext cx="2981741" cy="2238688"/>
          </a:xfrm>
          <a:prstGeom prst="rect">
            <a:avLst/>
          </a:prstGeom>
        </p:spPr>
      </p:pic>
      <p:sp>
        <p:nvSpPr>
          <p:cNvPr id="6" name="Rectangle 5"/>
          <p:cNvSpPr/>
          <p:nvPr/>
        </p:nvSpPr>
        <p:spPr>
          <a:xfrm>
            <a:off x="6012160" y="5373216"/>
            <a:ext cx="1728192" cy="4320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p:cNvSpPr/>
          <p:nvPr/>
        </p:nvSpPr>
        <p:spPr>
          <a:xfrm>
            <a:off x="6012160" y="5877272"/>
            <a:ext cx="1728192"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p:cNvSpPr/>
          <p:nvPr/>
        </p:nvSpPr>
        <p:spPr>
          <a:xfrm>
            <a:off x="6012160" y="6309320"/>
            <a:ext cx="1728192"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7740352" y="4437112"/>
            <a:ext cx="1152128" cy="4320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724128" y="5373216"/>
            <a:ext cx="261610" cy="276999"/>
          </a:xfrm>
          <a:prstGeom prst="rect">
            <a:avLst/>
          </a:prstGeom>
          <a:noFill/>
        </p:spPr>
        <p:txBody>
          <a:bodyPr wrap="none" rtlCol="0">
            <a:spAutoFit/>
          </a:bodyPr>
          <a:lstStyle/>
          <a:p>
            <a:r>
              <a:rPr lang="tr-TR" sz="1200" b="1" dirty="0" smtClean="0"/>
              <a:t>1</a:t>
            </a:r>
            <a:endParaRPr lang="tr-TR" sz="1200" b="1" dirty="0"/>
          </a:p>
        </p:txBody>
      </p:sp>
      <p:sp>
        <p:nvSpPr>
          <p:cNvPr id="11" name="TextBox 10"/>
          <p:cNvSpPr txBox="1"/>
          <p:nvPr/>
        </p:nvSpPr>
        <p:spPr>
          <a:xfrm>
            <a:off x="5724128" y="5877272"/>
            <a:ext cx="261610" cy="276999"/>
          </a:xfrm>
          <a:prstGeom prst="rect">
            <a:avLst/>
          </a:prstGeom>
          <a:noFill/>
        </p:spPr>
        <p:txBody>
          <a:bodyPr wrap="none" rtlCol="0">
            <a:spAutoFit/>
          </a:bodyPr>
          <a:lstStyle/>
          <a:p>
            <a:r>
              <a:rPr lang="tr-TR" sz="1200" b="1" dirty="0" smtClean="0"/>
              <a:t>2</a:t>
            </a:r>
            <a:endParaRPr lang="tr-TR" sz="1200" b="1" dirty="0"/>
          </a:p>
        </p:txBody>
      </p:sp>
      <p:sp>
        <p:nvSpPr>
          <p:cNvPr id="12" name="TextBox 11"/>
          <p:cNvSpPr txBox="1"/>
          <p:nvPr/>
        </p:nvSpPr>
        <p:spPr>
          <a:xfrm>
            <a:off x="8532440" y="4221088"/>
            <a:ext cx="261610" cy="276999"/>
          </a:xfrm>
          <a:prstGeom prst="rect">
            <a:avLst/>
          </a:prstGeom>
          <a:noFill/>
        </p:spPr>
        <p:txBody>
          <a:bodyPr wrap="none" rtlCol="0">
            <a:spAutoFit/>
          </a:bodyPr>
          <a:lstStyle/>
          <a:p>
            <a:r>
              <a:rPr lang="tr-TR" sz="1200" b="1" dirty="0" smtClean="0"/>
              <a:t>4</a:t>
            </a:r>
            <a:endParaRPr lang="tr-TR" sz="1200" b="1" dirty="0"/>
          </a:p>
        </p:txBody>
      </p:sp>
      <p:sp>
        <p:nvSpPr>
          <p:cNvPr id="13" name="TextBox 12"/>
          <p:cNvSpPr txBox="1"/>
          <p:nvPr/>
        </p:nvSpPr>
        <p:spPr>
          <a:xfrm>
            <a:off x="5724128" y="6381328"/>
            <a:ext cx="261610" cy="276999"/>
          </a:xfrm>
          <a:prstGeom prst="rect">
            <a:avLst/>
          </a:prstGeom>
          <a:noFill/>
        </p:spPr>
        <p:txBody>
          <a:bodyPr wrap="none" rtlCol="0">
            <a:spAutoFit/>
          </a:bodyPr>
          <a:lstStyle/>
          <a:p>
            <a:r>
              <a:rPr lang="tr-TR" sz="1200" b="1" dirty="0" smtClean="0"/>
              <a:t>5</a:t>
            </a:r>
            <a:endParaRPr lang="tr-TR" sz="1200" b="1" dirty="0"/>
          </a:p>
        </p:txBody>
      </p:sp>
      <p:sp>
        <p:nvSpPr>
          <p:cNvPr id="14" name="TextBox 13"/>
          <p:cNvSpPr txBox="1"/>
          <p:nvPr/>
        </p:nvSpPr>
        <p:spPr>
          <a:xfrm>
            <a:off x="5724128" y="5589240"/>
            <a:ext cx="261610" cy="276999"/>
          </a:xfrm>
          <a:prstGeom prst="rect">
            <a:avLst/>
          </a:prstGeom>
          <a:noFill/>
        </p:spPr>
        <p:txBody>
          <a:bodyPr wrap="none" rtlCol="0">
            <a:spAutoFit/>
          </a:bodyPr>
          <a:lstStyle/>
          <a:p>
            <a:r>
              <a:rPr lang="tr-TR" sz="1200" b="1" dirty="0" smtClean="0"/>
              <a:t>3</a:t>
            </a:r>
            <a:endParaRPr lang="tr-TR" sz="12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Doğruluk Tabloları</a:t>
            </a:r>
            <a:endParaRPr lang="tr-TR" dirty="0"/>
          </a:p>
        </p:txBody>
      </p:sp>
      <p:graphicFrame>
        <p:nvGraphicFramePr>
          <p:cNvPr id="5" name="Content Placeholder 4"/>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ctr"/>
                      <a:r>
                        <a:rPr lang="tr-TR" dirty="0" smtClean="0"/>
                        <a:t>a</a:t>
                      </a:r>
                      <a:endParaRPr lang="tr-TR" dirty="0"/>
                    </a:p>
                  </a:txBody>
                  <a:tcPr marL="88487" marR="88487"/>
                </a:tc>
                <a:tc>
                  <a:txBody>
                    <a:bodyPr/>
                    <a:lstStyle/>
                    <a:p>
                      <a:pPr algn="ctr"/>
                      <a:r>
                        <a:rPr lang="tr-TR" dirty="0" smtClean="0"/>
                        <a:t>b</a:t>
                      </a:r>
                      <a:endParaRPr lang="tr-TR" dirty="0"/>
                    </a:p>
                  </a:txBody>
                  <a:tcPr marL="88487" marR="88487"/>
                </a:tc>
                <a:tc>
                  <a:txBody>
                    <a:bodyPr/>
                    <a:lstStyle/>
                    <a:p>
                      <a:pPr algn="ctr"/>
                      <a:r>
                        <a:rPr lang="tr-TR" dirty="0" smtClean="0"/>
                        <a:t>a.b (VE)</a:t>
                      </a:r>
                      <a:endParaRPr lang="tr-TR" dirty="0"/>
                    </a:p>
                  </a:txBody>
                  <a:tcPr marL="88487" marR="88487"/>
                </a:tc>
                <a:tc>
                  <a:txBody>
                    <a:bodyPr/>
                    <a:lstStyle/>
                    <a:p>
                      <a:pPr algn="ctr"/>
                      <a:r>
                        <a:rPr lang="tr-TR" dirty="0" smtClean="0"/>
                        <a:t>a+b(VEYA)</a:t>
                      </a:r>
                      <a:endParaRPr lang="tr-TR" dirty="0"/>
                    </a:p>
                  </a:txBody>
                  <a:tcPr marL="88487" marR="88487"/>
                </a:tc>
                <a:tc>
                  <a:txBody>
                    <a:bodyPr/>
                    <a:lstStyle/>
                    <a:p>
                      <a:pPr algn="ctr"/>
                      <a:r>
                        <a:rPr lang="tr-TR" dirty="0" smtClean="0"/>
                        <a:t>a` (DEĞİL)</a:t>
                      </a:r>
                      <a:endParaRPr lang="tr-TR" dirty="0"/>
                    </a:p>
                  </a:txBody>
                  <a:tcPr marL="88487" marR="88487"/>
                </a:tc>
              </a:tr>
              <a:tr h="370840">
                <a:tc>
                  <a:txBody>
                    <a:bodyPr/>
                    <a:lstStyle/>
                    <a:p>
                      <a:pPr algn="ctr"/>
                      <a:r>
                        <a:rPr lang="tr-TR" dirty="0" smtClean="0"/>
                        <a:t>0</a:t>
                      </a:r>
                      <a:endParaRPr lang="tr-TR" dirty="0"/>
                    </a:p>
                  </a:txBody>
                  <a:tcPr marL="88487" marR="88487"/>
                </a:tc>
                <a:tc>
                  <a:txBody>
                    <a:bodyPr/>
                    <a:lstStyle/>
                    <a:p>
                      <a:pPr algn="ctr"/>
                      <a:r>
                        <a:rPr lang="tr-TR" dirty="0" smtClean="0"/>
                        <a:t>0</a:t>
                      </a:r>
                      <a:endParaRPr lang="tr-TR" dirty="0"/>
                    </a:p>
                  </a:txBody>
                  <a:tcPr marL="88487" marR="88487"/>
                </a:tc>
                <a:tc>
                  <a:txBody>
                    <a:bodyPr/>
                    <a:lstStyle/>
                    <a:p>
                      <a:pPr algn="ctr"/>
                      <a:r>
                        <a:rPr lang="tr-TR" dirty="0" smtClean="0"/>
                        <a:t>0</a:t>
                      </a:r>
                      <a:endParaRPr lang="tr-TR" dirty="0"/>
                    </a:p>
                  </a:txBody>
                  <a:tcPr marL="88487" marR="88487"/>
                </a:tc>
                <a:tc>
                  <a:txBody>
                    <a:bodyPr/>
                    <a:lstStyle/>
                    <a:p>
                      <a:pPr algn="ctr"/>
                      <a:r>
                        <a:rPr lang="tr-TR" dirty="0" smtClean="0"/>
                        <a:t>0</a:t>
                      </a:r>
                      <a:endParaRPr lang="tr-TR" dirty="0"/>
                    </a:p>
                  </a:txBody>
                  <a:tcPr marL="88487" marR="88487"/>
                </a:tc>
                <a:tc>
                  <a:txBody>
                    <a:bodyPr/>
                    <a:lstStyle/>
                    <a:p>
                      <a:pPr algn="ctr"/>
                      <a:r>
                        <a:rPr lang="tr-TR" dirty="0" smtClean="0"/>
                        <a:t>1</a:t>
                      </a:r>
                      <a:endParaRPr lang="tr-TR" dirty="0"/>
                    </a:p>
                  </a:txBody>
                  <a:tcPr marL="88487" marR="88487"/>
                </a:tc>
              </a:tr>
              <a:tr h="370840">
                <a:tc>
                  <a:txBody>
                    <a:bodyPr/>
                    <a:lstStyle/>
                    <a:p>
                      <a:pPr algn="ctr"/>
                      <a:r>
                        <a:rPr lang="tr-TR" dirty="0" smtClean="0"/>
                        <a:t>0</a:t>
                      </a:r>
                      <a:endParaRPr lang="tr-TR" dirty="0"/>
                    </a:p>
                  </a:txBody>
                  <a:tcPr marL="88487" marR="88487"/>
                </a:tc>
                <a:tc>
                  <a:txBody>
                    <a:bodyPr/>
                    <a:lstStyle/>
                    <a:p>
                      <a:pPr algn="ctr"/>
                      <a:r>
                        <a:rPr lang="tr-TR" dirty="0" smtClean="0"/>
                        <a:t>1</a:t>
                      </a:r>
                      <a:endParaRPr lang="tr-TR" dirty="0"/>
                    </a:p>
                  </a:txBody>
                  <a:tcPr marL="88487" marR="88487"/>
                </a:tc>
                <a:tc>
                  <a:txBody>
                    <a:bodyPr/>
                    <a:lstStyle/>
                    <a:p>
                      <a:pPr algn="ctr"/>
                      <a:r>
                        <a:rPr lang="tr-TR" dirty="0" smtClean="0"/>
                        <a:t>0</a:t>
                      </a:r>
                      <a:endParaRPr lang="tr-TR" dirty="0"/>
                    </a:p>
                  </a:txBody>
                  <a:tcPr marL="88487" marR="88487"/>
                </a:tc>
                <a:tc>
                  <a:txBody>
                    <a:bodyPr/>
                    <a:lstStyle/>
                    <a:p>
                      <a:pPr algn="ctr"/>
                      <a:r>
                        <a:rPr lang="tr-TR" dirty="0" smtClean="0"/>
                        <a:t>1</a:t>
                      </a:r>
                      <a:endParaRPr lang="tr-TR" dirty="0"/>
                    </a:p>
                  </a:txBody>
                  <a:tcPr marL="88487" marR="88487"/>
                </a:tc>
                <a:tc>
                  <a:txBody>
                    <a:bodyPr/>
                    <a:lstStyle/>
                    <a:p>
                      <a:pPr algn="ctr"/>
                      <a:r>
                        <a:rPr lang="tr-TR" dirty="0" smtClean="0"/>
                        <a:t>1</a:t>
                      </a:r>
                      <a:endParaRPr lang="tr-TR" dirty="0"/>
                    </a:p>
                  </a:txBody>
                  <a:tcPr marL="88487" marR="88487"/>
                </a:tc>
              </a:tr>
              <a:tr h="370840">
                <a:tc>
                  <a:txBody>
                    <a:bodyPr/>
                    <a:lstStyle/>
                    <a:p>
                      <a:pPr algn="ctr"/>
                      <a:r>
                        <a:rPr lang="tr-TR" dirty="0" smtClean="0"/>
                        <a:t>1</a:t>
                      </a:r>
                      <a:endParaRPr lang="tr-TR" dirty="0"/>
                    </a:p>
                  </a:txBody>
                  <a:tcPr marL="88487" marR="88487"/>
                </a:tc>
                <a:tc>
                  <a:txBody>
                    <a:bodyPr/>
                    <a:lstStyle/>
                    <a:p>
                      <a:pPr algn="ctr"/>
                      <a:r>
                        <a:rPr lang="tr-TR" dirty="0" smtClean="0"/>
                        <a:t>0</a:t>
                      </a:r>
                      <a:endParaRPr lang="tr-TR" dirty="0"/>
                    </a:p>
                  </a:txBody>
                  <a:tcPr marL="88487" marR="88487"/>
                </a:tc>
                <a:tc>
                  <a:txBody>
                    <a:bodyPr/>
                    <a:lstStyle/>
                    <a:p>
                      <a:pPr algn="ctr"/>
                      <a:r>
                        <a:rPr lang="tr-TR" dirty="0" smtClean="0"/>
                        <a:t>0</a:t>
                      </a:r>
                      <a:endParaRPr lang="tr-TR" dirty="0"/>
                    </a:p>
                  </a:txBody>
                  <a:tcPr marL="88487" marR="88487"/>
                </a:tc>
                <a:tc>
                  <a:txBody>
                    <a:bodyPr/>
                    <a:lstStyle/>
                    <a:p>
                      <a:pPr algn="ctr"/>
                      <a:r>
                        <a:rPr lang="tr-TR" dirty="0" smtClean="0"/>
                        <a:t>1</a:t>
                      </a:r>
                      <a:endParaRPr lang="tr-TR" dirty="0"/>
                    </a:p>
                  </a:txBody>
                  <a:tcPr marL="88487" marR="88487"/>
                </a:tc>
                <a:tc>
                  <a:txBody>
                    <a:bodyPr/>
                    <a:lstStyle/>
                    <a:p>
                      <a:pPr algn="ctr"/>
                      <a:r>
                        <a:rPr lang="tr-TR" dirty="0" smtClean="0"/>
                        <a:t>0</a:t>
                      </a:r>
                      <a:endParaRPr lang="tr-TR" dirty="0"/>
                    </a:p>
                  </a:txBody>
                  <a:tcPr marL="88487" marR="88487"/>
                </a:tc>
              </a:tr>
              <a:tr h="370840">
                <a:tc>
                  <a:txBody>
                    <a:bodyPr/>
                    <a:lstStyle/>
                    <a:p>
                      <a:pPr algn="ctr"/>
                      <a:r>
                        <a:rPr lang="tr-TR" dirty="0" smtClean="0"/>
                        <a:t>1</a:t>
                      </a:r>
                      <a:endParaRPr lang="tr-TR" dirty="0"/>
                    </a:p>
                  </a:txBody>
                  <a:tcPr marL="88487" marR="88487"/>
                </a:tc>
                <a:tc>
                  <a:txBody>
                    <a:bodyPr/>
                    <a:lstStyle/>
                    <a:p>
                      <a:pPr algn="ctr"/>
                      <a:r>
                        <a:rPr lang="tr-TR" dirty="0" smtClean="0"/>
                        <a:t>1</a:t>
                      </a:r>
                      <a:endParaRPr lang="tr-TR" dirty="0"/>
                    </a:p>
                  </a:txBody>
                  <a:tcPr marL="88487" marR="88487"/>
                </a:tc>
                <a:tc>
                  <a:txBody>
                    <a:bodyPr/>
                    <a:lstStyle/>
                    <a:p>
                      <a:pPr algn="ctr"/>
                      <a:r>
                        <a:rPr lang="tr-TR" dirty="0" smtClean="0"/>
                        <a:t>1</a:t>
                      </a:r>
                      <a:endParaRPr lang="tr-TR" dirty="0"/>
                    </a:p>
                  </a:txBody>
                  <a:tcPr marL="88487" marR="88487"/>
                </a:tc>
                <a:tc>
                  <a:txBody>
                    <a:bodyPr/>
                    <a:lstStyle/>
                    <a:p>
                      <a:pPr algn="ctr"/>
                      <a:r>
                        <a:rPr lang="tr-TR" dirty="0" smtClean="0"/>
                        <a:t>1</a:t>
                      </a:r>
                      <a:endParaRPr lang="tr-TR" dirty="0"/>
                    </a:p>
                  </a:txBody>
                  <a:tcPr marL="88487" marR="88487"/>
                </a:tc>
                <a:tc>
                  <a:txBody>
                    <a:bodyPr/>
                    <a:lstStyle/>
                    <a:p>
                      <a:pPr algn="ctr"/>
                      <a:r>
                        <a:rPr lang="tr-TR" dirty="0" smtClean="0"/>
                        <a:t>0</a:t>
                      </a:r>
                      <a:endParaRPr lang="tr-TR" dirty="0"/>
                    </a:p>
                  </a:txBody>
                  <a:tcPr marL="88487" marR="88487"/>
                </a:tc>
              </a:tr>
            </a:tbl>
          </a:graphicData>
        </a:graphic>
      </p:graphicFrame>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36</a:t>
            </a:fld>
            <a:endParaRPr lang="tr-TR"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örnekleri</a:t>
            </a:r>
            <a:endParaRPr lang="tr-TR" dirty="0"/>
          </a:p>
        </p:txBody>
      </p:sp>
      <p:sp>
        <p:nvSpPr>
          <p:cNvPr id="4" name="Content Placeholder 3"/>
          <p:cNvSpPr>
            <a:spLocks noGrp="1"/>
          </p:cNvSpPr>
          <p:nvPr>
            <p:ph idx="1"/>
          </p:nvPr>
        </p:nvSpPr>
        <p:spPr/>
        <p:txBody>
          <a:bodyPr/>
          <a:lstStyle/>
          <a:p>
            <a:r>
              <a:rPr lang="tr-TR" dirty="0" smtClean="0"/>
              <a:t>F = a.b + a fonksiyonunu doğruluk tablosu yardımı ile sadeleştiriniz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37</a:t>
            </a:fld>
            <a:endParaRPr lang="tr-TR" altLang="en-US"/>
          </a:p>
        </p:txBody>
      </p:sp>
      <p:graphicFrame>
        <p:nvGraphicFramePr>
          <p:cNvPr id="5" name="Table 4"/>
          <p:cNvGraphicFramePr>
            <a:graphicFrameLocks noGrp="1"/>
          </p:cNvGraphicFramePr>
          <p:nvPr/>
        </p:nvGraphicFramePr>
        <p:xfrm>
          <a:off x="1547664" y="2492896"/>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tr-TR" dirty="0" smtClean="0"/>
                        <a:t>a</a:t>
                      </a:r>
                      <a:endParaRPr lang="tr-TR" dirty="0"/>
                    </a:p>
                  </a:txBody>
                  <a:tcPr/>
                </a:tc>
                <a:tc>
                  <a:txBody>
                    <a:bodyPr/>
                    <a:lstStyle/>
                    <a:p>
                      <a:pPr algn="ctr"/>
                      <a:r>
                        <a:rPr lang="tr-TR" dirty="0" smtClean="0"/>
                        <a:t>b</a:t>
                      </a:r>
                      <a:endParaRPr lang="tr-TR" dirty="0"/>
                    </a:p>
                  </a:txBody>
                  <a:tcPr/>
                </a:tc>
                <a:tc>
                  <a:txBody>
                    <a:bodyPr/>
                    <a:lstStyle/>
                    <a:p>
                      <a:pPr algn="ctr"/>
                      <a:r>
                        <a:rPr lang="tr-TR" dirty="0" smtClean="0"/>
                        <a:t>a.b</a:t>
                      </a:r>
                      <a:endParaRPr lang="tr-TR" dirty="0"/>
                    </a:p>
                  </a:txBody>
                  <a:tcPr/>
                </a:tc>
                <a:tc>
                  <a:txBody>
                    <a:bodyPr/>
                    <a:lstStyle/>
                    <a:p>
                      <a:pPr algn="ctr"/>
                      <a:r>
                        <a:rPr lang="tr-TR" dirty="0" smtClean="0"/>
                        <a:t>a.b+a</a:t>
                      </a:r>
                    </a:p>
                  </a:txBody>
                  <a:tcPr/>
                </a:tc>
              </a:tr>
              <a:tr h="370840">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r>
              <a:tr h="370840">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r>
              <a:tr h="370840">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r>
              <a:tr h="370840">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c>
                  <a:txBody>
                    <a:bodyPr/>
                    <a:lstStyle/>
                    <a:p>
                      <a:pPr algn="ctr"/>
                      <a:endParaRPr lang="tr-TR"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Boole cebri örnekleri</a:t>
            </a:r>
            <a:endParaRPr lang="tr-TR" dirty="0"/>
          </a:p>
        </p:txBody>
      </p:sp>
      <p:sp>
        <p:nvSpPr>
          <p:cNvPr id="4" name="Content Placeholder 3"/>
          <p:cNvSpPr>
            <a:spLocks noGrp="1"/>
          </p:cNvSpPr>
          <p:nvPr>
            <p:ph idx="1"/>
          </p:nvPr>
        </p:nvSpPr>
        <p:spPr/>
        <p:txBody>
          <a:bodyPr/>
          <a:lstStyle/>
          <a:p>
            <a:r>
              <a:rPr lang="tr-TR" dirty="0" smtClean="0"/>
              <a:t>F = a.b + a fonksiyonunu doğruluk tablosu yardımı ile sadeleştiriniz</a:t>
            </a:r>
          </a:p>
          <a:p>
            <a:endParaRPr lang="tr-TR" dirty="0" smtClean="0"/>
          </a:p>
          <a:p>
            <a:endParaRPr lang="tr-TR" dirty="0" smtClean="0"/>
          </a:p>
          <a:p>
            <a:endParaRPr lang="tr-TR" dirty="0" smtClean="0"/>
          </a:p>
          <a:p>
            <a:endParaRPr lang="tr-TR" dirty="0" smtClean="0"/>
          </a:p>
          <a:p>
            <a:endParaRPr lang="tr-TR" dirty="0" smtClean="0"/>
          </a:p>
          <a:p>
            <a:endParaRPr lang="tr-TR" dirty="0" smtClean="0"/>
          </a:p>
          <a:p>
            <a:pPr algn="ctr">
              <a:buNone/>
            </a:pPr>
            <a:r>
              <a:rPr lang="tr-TR" b="1" dirty="0" smtClean="0"/>
              <a:t>F = a.b + a = a</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38</a:t>
            </a:fld>
            <a:endParaRPr lang="tr-TR" altLang="en-US"/>
          </a:p>
        </p:txBody>
      </p:sp>
      <p:graphicFrame>
        <p:nvGraphicFramePr>
          <p:cNvPr id="5" name="Table 4"/>
          <p:cNvGraphicFramePr>
            <a:graphicFrameLocks noGrp="1"/>
          </p:cNvGraphicFramePr>
          <p:nvPr/>
        </p:nvGraphicFramePr>
        <p:xfrm>
          <a:off x="1547664" y="2492896"/>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tr-TR" dirty="0" smtClean="0"/>
                        <a:t>a</a:t>
                      </a:r>
                      <a:endParaRPr lang="tr-TR" dirty="0"/>
                    </a:p>
                  </a:txBody>
                  <a:tcPr/>
                </a:tc>
                <a:tc>
                  <a:txBody>
                    <a:bodyPr/>
                    <a:lstStyle/>
                    <a:p>
                      <a:pPr algn="ctr"/>
                      <a:r>
                        <a:rPr lang="tr-TR" dirty="0" smtClean="0"/>
                        <a:t>b</a:t>
                      </a:r>
                      <a:endParaRPr lang="tr-TR" dirty="0"/>
                    </a:p>
                  </a:txBody>
                  <a:tcPr/>
                </a:tc>
                <a:tc>
                  <a:txBody>
                    <a:bodyPr/>
                    <a:lstStyle/>
                    <a:p>
                      <a:pPr algn="ctr"/>
                      <a:r>
                        <a:rPr lang="tr-TR" dirty="0" smtClean="0"/>
                        <a:t>a.b</a:t>
                      </a:r>
                      <a:endParaRPr lang="tr-TR" dirty="0"/>
                    </a:p>
                  </a:txBody>
                  <a:tcPr/>
                </a:tc>
                <a:tc>
                  <a:txBody>
                    <a:bodyPr/>
                    <a:lstStyle/>
                    <a:p>
                      <a:pPr algn="ctr"/>
                      <a:r>
                        <a:rPr lang="tr-TR" dirty="0" smtClean="0"/>
                        <a:t>a.b+a</a:t>
                      </a:r>
                    </a:p>
                  </a:txBody>
                  <a:tcPr/>
                </a:tc>
              </a:tr>
              <a:tr h="370840">
                <a:tc>
                  <a:txBody>
                    <a:bodyPr/>
                    <a:lstStyle/>
                    <a:p>
                      <a:pPr algn="ctr"/>
                      <a:r>
                        <a:rPr lang="tr-TR" dirty="0" smtClean="0"/>
                        <a:t>0</a:t>
                      </a:r>
                      <a:endParaRPr lang="tr-TR" dirty="0"/>
                    </a:p>
                  </a:txBody>
                  <a:tcPr/>
                </a:tc>
                <a:tc>
                  <a:txBody>
                    <a:bodyPr/>
                    <a:lstStyle/>
                    <a:p>
                      <a:pPr algn="ctr"/>
                      <a:r>
                        <a:rPr lang="tr-TR" dirty="0" smtClean="0"/>
                        <a:t>0</a:t>
                      </a:r>
                      <a:endParaRPr lang="tr-TR" dirty="0"/>
                    </a:p>
                  </a:txBody>
                  <a:tcPr/>
                </a:tc>
                <a:tc>
                  <a:txBody>
                    <a:bodyPr/>
                    <a:lstStyle/>
                    <a:p>
                      <a:pPr algn="ctr"/>
                      <a:r>
                        <a:rPr lang="tr-TR" dirty="0" smtClean="0"/>
                        <a:t>0</a:t>
                      </a:r>
                      <a:endParaRPr lang="tr-TR" dirty="0"/>
                    </a:p>
                  </a:txBody>
                  <a:tcPr/>
                </a:tc>
                <a:tc>
                  <a:txBody>
                    <a:bodyPr/>
                    <a:lstStyle/>
                    <a:p>
                      <a:pPr algn="ctr"/>
                      <a:r>
                        <a:rPr lang="tr-TR" dirty="0" smtClean="0"/>
                        <a:t>0</a:t>
                      </a:r>
                      <a:endParaRPr lang="tr-TR" dirty="0"/>
                    </a:p>
                  </a:txBody>
                  <a:tcPr/>
                </a:tc>
              </a:tr>
              <a:tr h="370840">
                <a:tc>
                  <a:txBody>
                    <a:bodyPr/>
                    <a:lstStyle/>
                    <a:p>
                      <a:pPr algn="ctr"/>
                      <a:r>
                        <a:rPr lang="tr-TR" dirty="0" smtClean="0"/>
                        <a:t>0</a:t>
                      </a:r>
                      <a:endParaRPr lang="tr-TR" dirty="0"/>
                    </a:p>
                  </a:txBody>
                  <a:tcPr/>
                </a:tc>
                <a:tc>
                  <a:txBody>
                    <a:bodyPr/>
                    <a:lstStyle/>
                    <a:p>
                      <a:pPr algn="ctr"/>
                      <a:r>
                        <a:rPr lang="tr-TR" dirty="0" smtClean="0"/>
                        <a:t>1</a:t>
                      </a:r>
                      <a:endParaRPr lang="tr-TR" dirty="0"/>
                    </a:p>
                  </a:txBody>
                  <a:tcPr/>
                </a:tc>
                <a:tc>
                  <a:txBody>
                    <a:bodyPr/>
                    <a:lstStyle/>
                    <a:p>
                      <a:pPr algn="ctr"/>
                      <a:r>
                        <a:rPr lang="tr-TR" dirty="0" smtClean="0"/>
                        <a:t>0</a:t>
                      </a:r>
                      <a:endParaRPr lang="tr-TR" dirty="0"/>
                    </a:p>
                  </a:txBody>
                  <a:tcPr/>
                </a:tc>
                <a:tc>
                  <a:txBody>
                    <a:bodyPr/>
                    <a:lstStyle/>
                    <a:p>
                      <a:pPr algn="ctr"/>
                      <a:r>
                        <a:rPr lang="tr-TR" dirty="0" smtClean="0"/>
                        <a:t>0</a:t>
                      </a:r>
                      <a:endParaRPr lang="tr-TR" dirty="0"/>
                    </a:p>
                  </a:txBody>
                  <a:tcPr/>
                </a:tc>
              </a:tr>
              <a:tr h="370840">
                <a:tc>
                  <a:txBody>
                    <a:bodyPr/>
                    <a:lstStyle/>
                    <a:p>
                      <a:pPr algn="ctr"/>
                      <a:r>
                        <a:rPr lang="tr-TR" dirty="0" smtClean="0"/>
                        <a:t>1</a:t>
                      </a:r>
                      <a:endParaRPr lang="tr-TR" dirty="0"/>
                    </a:p>
                  </a:txBody>
                  <a:tcPr/>
                </a:tc>
                <a:tc>
                  <a:txBody>
                    <a:bodyPr/>
                    <a:lstStyle/>
                    <a:p>
                      <a:pPr algn="ctr"/>
                      <a:r>
                        <a:rPr lang="tr-TR" dirty="0" smtClean="0"/>
                        <a:t>0</a:t>
                      </a:r>
                      <a:endParaRPr lang="tr-TR" dirty="0"/>
                    </a:p>
                  </a:txBody>
                  <a:tcPr/>
                </a:tc>
                <a:tc>
                  <a:txBody>
                    <a:bodyPr/>
                    <a:lstStyle/>
                    <a:p>
                      <a:pPr algn="ctr"/>
                      <a:r>
                        <a:rPr lang="tr-TR" dirty="0" smtClean="0"/>
                        <a:t>0</a:t>
                      </a:r>
                      <a:endParaRPr lang="tr-TR" dirty="0"/>
                    </a:p>
                  </a:txBody>
                  <a:tcPr/>
                </a:tc>
                <a:tc>
                  <a:txBody>
                    <a:bodyPr/>
                    <a:lstStyle/>
                    <a:p>
                      <a:pPr algn="ctr"/>
                      <a:r>
                        <a:rPr lang="tr-TR" dirty="0" smtClean="0"/>
                        <a:t>1</a:t>
                      </a:r>
                      <a:endParaRPr lang="tr-TR" dirty="0"/>
                    </a:p>
                  </a:txBody>
                  <a:tcPr/>
                </a:tc>
              </a:tr>
              <a:tr h="370840">
                <a:tc>
                  <a:txBody>
                    <a:bodyPr/>
                    <a:lstStyle/>
                    <a:p>
                      <a:pPr algn="ctr"/>
                      <a:r>
                        <a:rPr lang="tr-TR" dirty="0" smtClean="0"/>
                        <a:t>1</a:t>
                      </a:r>
                      <a:endParaRPr lang="tr-TR" dirty="0"/>
                    </a:p>
                  </a:txBody>
                  <a:tcPr/>
                </a:tc>
                <a:tc>
                  <a:txBody>
                    <a:bodyPr/>
                    <a:lstStyle/>
                    <a:p>
                      <a:pPr algn="ctr"/>
                      <a:r>
                        <a:rPr lang="tr-TR" dirty="0" smtClean="0"/>
                        <a:t>1</a:t>
                      </a:r>
                      <a:endParaRPr lang="tr-TR" dirty="0"/>
                    </a:p>
                  </a:txBody>
                  <a:tcPr/>
                </a:tc>
                <a:tc>
                  <a:txBody>
                    <a:bodyPr/>
                    <a:lstStyle/>
                    <a:p>
                      <a:pPr algn="ctr"/>
                      <a:r>
                        <a:rPr lang="tr-TR" dirty="0" smtClean="0"/>
                        <a:t>1</a:t>
                      </a:r>
                      <a:endParaRPr lang="tr-TR" dirty="0"/>
                    </a:p>
                  </a:txBody>
                  <a:tcPr/>
                </a:tc>
                <a:tc>
                  <a:txBody>
                    <a:bodyPr/>
                    <a:lstStyle/>
                    <a:p>
                      <a:pPr algn="ctr"/>
                      <a:r>
                        <a:rPr lang="tr-TR" dirty="0" smtClean="0"/>
                        <a:t>1</a:t>
                      </a:r>
                      <a:endParaRPr lang="tr-TR" dirty="0"/>
                    </a:p>
                  </a:txBody>
                  <a:tcPr/>
                </a:tc>
              </a:tr>
            </a:tbl>
          </a:graphicData>
        </a:graphic>
      </p:graphicFrame>
      <p:cxnSp>
        <p:nvCxnSpPr>
          <p:cNvPr id="12" name="Straight Connector 11"/>
          <p:cNvCxnSpPr/>
          <p:nvPr/>
        </p:nvCxnSpPr>
        <p:spPr>
          <a:xfrm>
            <a:off x="2339752" y="5013176"/>
            <a:ext cx="4608512"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6948264" y="4365104"/>
            <a:ext cx="0" cy="6480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2339752" y="4365104"/>
            <a:ext cx="0" cy="6480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Temel Mantık Kapıları</a:t>
            </a:r>
          </a:p>
        </p:txBody>
      </p:sp>
      <p:sp>
        <p:nvSpPr>
          <p:cNvPr id="3" name="Content Placeholder 2"/>
          <p:cNvSpPr>
            <a:spLocks noGrp="1"/>
          </p:cNvSpPr>
          <p:nvPr>
            <p:ph idx="1"/>
          </p:nvPr>
        </p:nvSpPr>
        <p:spPr/>
        <p:txBody>
          <a:bodyPr/>
          <a:lstStyle/>
          <a:p>
            <a:r>
              <a:rPr lang="tr-TR" dirty="0" smtClean="0"/>
              <a:t>Mantık kapılar devrelerin temel yapı taşıdır</a:t>
            </a:r>
          </a:p>
          <a:p>
            <a:r>
              <a:rPr lang="tr-TR" dirty="0" smtClean="0"/>
              <a:t>Bir ya da daha fazla elektrik sinyalini devreden alan ve girdiye göre çıktı sinyali gönderen kapılardır.</a:t>
            </a:r>
          </a:p>
          <a:p>
            <a:r>
              <a:rPr lang="tr-TR" dirty="0" smtClean="0"/>
              <a:t>Bu kapıların yerleşimi bilgisayardaki verinin fiziksel olarak nasıl işleneceğini belirler</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39</a:t>
            </a:fld>
            <a:endParaRPr lang="tr-TR" altLang="en-US"/>
          </a:p>
        </p:txBody>
      </p:sp>
    </p:spTree>
    <p:extLst>
      <p:ext uri="{BB962C8B-B14F-4D97-AF65-F5344CB8AC3E}">
        <p14:creationId xmlns:p14="http://schemas.microsoft.com/office/powerpoint/2010/main" val="407434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34400" cy="758952"/>
          </a:xfrm>
        </p:spPr>
        <p:txBody>
          <a:bodyPr>
            <a:normAutofit fontScale="90000"/>
          </a:bodyPr>
          <a:lstStyle/>
          <a:p>
            <a:r>
              <a:rPr lang="tr-TR" dirty="0" smtClean="0"/>
              <a:t>Temel Kavramlar</a:t>
            </a:r>
            <a:br>
              <a:rPr lang="tr-TR" dirty="0" smtClean="0"/>
            </a:br>
            <a:r>
              <a:rPr lang="tr-TR" dirty="0" smtClean="0"/>
              <a:t>BİT ve BAYT</a:t>
            </a:r>
            <a:endParaRPr lang="tr-TR" dirty="0"/>
          </a:p>
        </p:txBody>
      </p:sp>
      <p:sp>
        <p:nvSpPr>
          <p:cNvPr id="4" name="Content Placeholder 3"/>
          <p:cNvSpPr>
            <a:spLocks noGrp="1"/>
          </p:cNvSpPr>
          <p:nvPr>
            <p:ph idx="1"/>
          </p:nvPr>
        </p:nvSpPr>
        <p:spPr/>
        <p:txBody>
          <a:bodyPr/>
          <a:lstStyle/>
          <a:p>
            <a:r>
              <a:rPr lang="es-ES" dirty="0" smtClean="0"/>
              <a:t>Bit, </a:t>
            </a:r>
            <a:r>
              <a:rPr lang="es-ES" dirty="0" err="1" smtClean="0"/>
              <a:t>bir</a:t>
            </a:r>
            <a:r>
              <a:rPr lang="es-ES" dirty="0" smtClean="0"/>
              <a:t> ya da </a:t>
            </a:r>
            <a:r>
              <a:rPr lang="es-ES" dirty="0" err="1" smtClean="0"/>
              <a:t>sıfır</a:t>
            </a:r>
            <a:r>
              <a:rPr lang="es-ES" dirty="0" smtClean="0"/>
              <a:t> </a:t>
            </a:r>
            <a:r>
              <a:rPr lang="tr-TR" dirty="0" smtClean="0"/>
              <a:t>olarak belirtilir.</a:t>
            </a:r>
          </a:p>
          <a:p>
            <a:pPr lvl="1"/>
            <a:r>
              <a:rPr lang="es-ES" dirty="0" smtClean="0"/>
              <a:t>1</a:t>
            </a:r>
            <a:r>
              <a:rPr lang="tr-TR" dirty="0" smtClean="0"/>
              <a:t> </a:t>
            </a:r>
            <a:r>
              <a:rPr lang="tr-TR" dirty="0" smtClean="0">
                <a:sym typeface="Wingdings" pitchFamily="2" charset="2"/>
              </a:rPr>
              <a:t> 0V</a:t>
            </a:r>
            <a:r>
              <a:rPr lang="es-ES" dirty="0" smtClean="0"/>
              <a:t>, 0</a:t>
            </a:r>
            <a:r>
              <a:rPr lang="tr-TR" dirty="0" smtClean="0"/>
              <a:t> </a:t>
            </a:r>
            <a:r>
              <a:rPr lang="tr-TR" dirty="0" smtClean="0">
                <a:sym typeface="Wingdings" pitchFamily="2" charset="2"/>
              </a:rPr>
              <a:t> ~5 V</a:t>
            </a:r>
            <a:r>
              <a:rPr lang="es-ES" dirty="0" smtClean="0"/>
              <a:t> </a:t>
            </a:r>
            <a:endParaRPr lang="tr-TR" dirty="0" smtClean="0"/>
          </a:p>
          <a:p>
            <a:pPr lvl="1"/>
            <a:r>
              <a:rPr lang="es-ES" dirty="0" err="1" smtClean="0"/>
              <a:t>açık</a:t>
            </a:r>
            <a:r>
              <a:rPr lang="es-ES" dirty="0" smtClean="0"/>
              <a:t>/</a:t>
            </a:r>
            <a:r>
              <a:rPr lang="es-ES" dirty="0" err="1" smtClean="0"/>
              <a:t>kapalı</a:t>
            </a:r>
            <a:endParaRPr lang="tr-TR" dirty="0" smtClean="0"/>
          </a:p>
          <a:p>
            <a:r>
              <a:rPr lang="tr-TR" dirty="0" smtClean="0"/>
              <a:t>Bayt (byte) ise sekiz bitten oluşan bir bit kümesidir.</a:t>
            </a:r>
          </a:p>
          <a:p>
            <a:pPr lvl="1"/>
            <a:r>
              <a:rPr lang="tr-TR" dirty="0" smtClean="0"/>
              <a:t>Bayt bir karakteri ifade etmek için kullanılır.</a:t>
            </a:r>
          </a:p>
          <a:p>
            <a:pPr lvl="1"/>
            <a:r>
              <a:rPr lang="tr-TR" dirty="0" smtClean="0"/>
              <a:t>Örneğin F karakteri için 11010100</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a:t>
            </a:fld>
            <a:endParaRPr lang="tr-TR"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Temel Mantık Kapıları</a:t>
            </a:r>
            <a:endParaRPr lang="tr-TR" dirty="0"/>
          </a:p>
        </p:txBody>
      </p:sp>
      <p:sp>
        <p:nvSpPr>
          <p:cNvPr id="4" name="Content Placeholder 3"/>
          <p:cNvSpPr>
            <a:spLocks noGrp="1"/>
          </p:cNvSpPr>
          <p:nvPr>
            <p:ph idx="1"/>
          </p:nvPr>
        </p:nvSpPr>
        <p:spPr/>
        <p:txBody>
          <a:bodyPr/>
          <a:lstStyle/>
          <a:p>
            <a:r>
              <a:rPr lang="tr-TR" dirty="0" smtClean="0"/>
              <a:t>Mantık kapılarının anlasılması için kolay ve akılda kalıcı sembolleri vardır.</a:t>
            </a:r>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40</a:t>
            </a:fld>
            <a:endParaRPr lang="tr-TR" altLang="en-US"/>
          </a:p>
        </p:txBody>
      </p:sp>
      <p:pic>
        <p:nvPicPr>
          <p:cNvPr id="1026" name="Picture 2"/>
          <p:cNvPicPr>
            <a:picLocks noChangeAspect="1" noChangeArrowheads="1"/>
          </p:cNvPicPr>
          <p:nvPr/>
        </p:nvPicPr>
        <p:blipFill>
          <a:blip r:embed="rId2" cstate="print"/>
          <a:srcRect/>
          <a:stretch>
            <a:fillRect/>
          </a:stretch>
        </p:blipFill>
        <p:spPr bwMode="auto">
          <a:xfrm>
            <a:off x="2987824" y="2492896"/>
            <a:ext cx="2838450" cy="10382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987824" y="3645024"/>
            <a:ext cx="2905125" cy="11906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987824" y="5013176"/>
            <a:ext cx="2781300"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Temel Mantık Kapıları</a:t>
            </a:r>
            <a:endParaRPr lang="tr-TR" dirty="0"/>
          </a:p>
        </p:txBody>
      </p:sp>
      <p:sp>
        <p:nvSpPr>
          <p:cNvPr id="4" name="Content Placeholder 3"/>
          <p:cNvSpPr>
            <a:spLocks noGrp="1"/>
          </p:cNvSpPr>
          <p:nvPr>
            <p:ph idx="1"/>
          </p:nvPr>
        </p:nvSpPr>
        <p:spPr/>
        <p:txBody>
          <a:bodyPr/>
          <a:lstStyle/>
          <a:p>
            <a:r>
              <a:rPr lang="tr-TR" dirty="0" smtClean="0"/>
              <a:t>Mantık kapılarında tersleme, yani ‘Degil’ini alma isareti, sembolün sonuna konan küçük bir daire isaretidir. Fakat yazılı ifadelerde degil (NOT)  manasına gelen bu gösterim asteriks (A*) veya (A') seklinde ifade edilir.</a:t>
            </a:r>
          </a:p>
          <a:p>
            <a:r>
              <a:rPr lang="tr-TR" dirty="0" smtClean="0"/>
              <a:t>Şekillerde görüldügü gibi bazı kapıların sonunda  yuvarlak vardır (NOR ve NOT’da oldugu gibi) bu onların tersleme islemi yaptıkları anlamına gelir.</a:t>
            </a:r>
          </a:p>
          <a:p>
            <a:endParaRPr lang="tr-TR"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41</a:t>
            </a:fld>
            <a:endParaRPr lang="tr-TR" altLang="en-US"/>
          </a:p>
        </p:txBody>
      </p:sp>
      <p:pic>
        <p:nvPicPr>
          <p:cNvPr id="5" name="Picture 3"/>
          <p:cNvPicPr>
            <a:picLocks noChangeAspect="1" noChangeArrowheads="1"/>
          </p:cNvPicPr>
          <p:nvPr/>
        </p:nvPicPr>
        <p:blipFill>
          <a:blip r:embed="rId2" cstate="print"/>
          <a:srcRect/>
          <a:stretch>
            <a:fillRect/>
          </a:stretch>
        </p:blipFill>
        <p:spPr bwMode="auto">
          <a:xfrm>
            <a:off x="2771800" y="4581128"/>
            <a:ext cx="3375736"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Lojik Kapılar ve Doğruluk Tabloları</a:t>
            </a:r>
            <a:endParaRPr lang="tr-TR" dirty="0"/>
          </a:p>
        </p:txBody>
      </p:sp>
      <p:sp>
        <p:nvSpPr>
          <p:cNvPr id="4" name="Content Placeholder 3"/>
          <p:cNvSpPr>
            <a:spLocks noGrp="1"/>
          </p:cNvSpPr>
          <p:nvPr>
            <p:ph idx="1"/>
          </p:nvPr>
        </p:nvSpPr>
        <p:spPr/>
        <p:txBody>
          <a:bodyPr>
            <a:normAutofit/>
          </a:bodyPr>
          <a:lstStyle/>
          <a:p>
            <a:r>
              <a:rPr lang="tr-TR" sz="2800" b="1" dirty="0" smtClean="0"/>
              <a:t>NOT Gate (Inverter) – DEĞİL kapısı</a:t>
            </a:r>
          </a:p>
          <a:p>
            <a:pPr lvl="1"/>
            <a:r>
              <a:rPr lang="tr-TR" sz="2300" dirty="0" smtClean="0"/>
              <a:t>NOT gate’in amacı A ucuna uygulanan logic degeri çıkısta (Q’da)  </a:t>
            </a:r>
            <a:r>
              <a:rPr lang="sv-SE" sz="2800" dirty="0" smtClean="0"/>
              <a:t>terslemektir. Q=A’ veya A* seklinde gösterilir.</a:t>
            </a:r>
          </a:p>
          <a:p>
            <a:endParaRPr lang="tr-TR" sz="2800" b="1" dirty="0" smtClean="0"/>
          </a:p>
          <a:p>
            <a:r>
              <a:rPr lang="tr-TR" sz="2800" b="1" dirty="0" smtClean="0"/>
              <a:t>AND Gate – VE kapısı</a:t>
            </a:r>
          </a:p>
          <a:p>
            <a:pPr lvl="1"/>
            <a:r>
              <a:rPr lang="tr-TR" dirty="0" smtClean="0"/>
              <a:t>2 ve daha fazla giristen (input) meydana gelebilir. Q=A.B seklinde gösterilir.</a:t>
            </a:r>
          </a:p>
          <a:p>
            <a:pPr lvl="2"/>
            <a:r>
              <a:rPr lang="tr-TR" dirty="0" smtClean="0"/>
              <a:t>Her iki değerin her ikisinin de doğru </a:t>
            </a:r>
          </a:p>
          <a:p>
            <a:pPr marL="548640" lvl="2" indent="0">
              <a:buNone/>
            </a:pPr>
            <a:r>
              <a:rPr lang="tr-TR" dirty="0" smtClean="0"/>
              <a:t>olmasında sonucu doğru olur</a:t>
            </a:r>
          </a:p>
          <a:p>
            <a:pPr lvl="1">
              <a:buNone/>
            </a:pPr>
            <a:endParaRPr lang="tr-TR" dirty="0" smtClean="0"/>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42</a:t>
            </a:fld>
            <a:endParaRPr lang="tr-TR" altLang="en-US"/>
          </a:p>
        </p:txBody>
      </p:sp>
      <p:pic>
        <p:nvPicPr>
          <p:cNvPr id="2051" name="Picture 3"/>
          <p:cNvPicPr>
            <a:picLocks noChangeAspect="1" noChangeArrowheads="1"/>
          </p:cNvPicPr>
          <p:nvPr/>
        </p:nvPicPr>
        <p:blipFill>
          <a:blip r:embed="rId2" cstate="print"/>
          <a:srcRect/>
          <a:stretch>
            <a:fillRect/>
          </a:stretch>
        </p:blipFill>
        <p:spPr bwMode="auto">
          <a:xfrm>
            <a:off x="5292080" y="2924944"/>
            <a:ext cx="3375736" cy="144016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143961" y="4941168"/>
            <a:ext cx="3539019" cy="1744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smtClean="0"/>
              <a:t>Lojik Kapılar ve Doğruluk Tabloları</a:t>
            </a:r>
            <a:endParaRPr lang="tr-TR" dirty="0"/>
          </a:p>
        </p:txBody>
      </p:sp>
      <p:sp>
        <p:nvSpPr>
          <p:cNvPr id="4" name="Content Placeholder 3"/>
          <p:cNvSpPr>
            <a:spLocks noGrp="1"/>
          </p:cNvSpPr>
          <p:nvPr>
            <p:ph idx="1"/>
          </p:nvPr>
        </p:nvSpPr>
        <p:spPr/>
        <p:txBody>
          <a:bodyPr>
            <a:normAutofit/>
          </a:bodyPr>
          <a:lstStyle/>
          <a:p>
            <a:r>
              <a:rPr lang="en-US" sz="2800" b="1" dirty="0" smtClean="0"/>
              <a:t>NAND Gate (Not And) – VE DE</a:t>
            </a:r>
            <a:r>
              <a:rPr lang="tr-TR" sz="2800" b="1" dirty="0" smtClean="0"/>
              <a:t>ĞİL kapısı</a:t>
            </a:r>
          </a:p>
          <a:p>
            <a:pPr lvl="1"/>
            <a:r>
              <a:rPr lang="sv-SE" sz="2400" dirty="0" smtClean="0"/>
              <a:t>Q = (A . B)' seklinde gösterilir.</a:t>
            </a:r>
            <a:endParaRPr lang="tr-TR" sz="2400" dirty="0" smtClean="0"/>
          </a:p>
          <a:p>
            <a:pPr lvl="1"/>
            <a:r>
              <a:rPr lang="tr-TR" sz="2400" dirty="0" smtClean="0"/>
              <a:t>And kapısının tersidir. AND in </a:t>
            </a:r>
          </a:p>
          <a:p>
            <a:pPr marL="274320" lvl="1" indent="0">
              <a:buNone/>
            </a:pPr>
            <a:r>
              <a:rPr lang="tr-TR" sz="2400" dirty="0" smtClean="0"/>
              <a:t>yanlış olduğu durumlar için </a:t>
            </a:r>
          </a:p>
          <a:p>
            <a:pPr marL="274320" lvl="1" indent="0">
              <a:buNone/>
            </a:pPr>
            <a:r>
              <a:rPr lang="tr-TR" sz="2400" dirty="0" smtClean="0"/>
              <a:t>doğrudur</a:t>
            </a:r>
            <a:endParaRPr lang="tr-TR" sz="2800" dirty="0" smtClean="0"/>
          </a:p>
          <a:p>
            <a:pPr>
              <a:buNone/>
            </a:pPr>
            <a:endParaRPr lang="tr-TR" sz="2800" dirty="0" smtClean="0"/>
          </a:p>
          <a:p>
            <a:r>
              <a:rPr lang="tr-TR" sz="2800" b="1" dirty="0" smtClean="0"/>
              <a:t>OR gate – VEYA</a:t>
            </a:r>
          </a:p>
          <a:p>
            <a:pPr lvl="1"/>
            <a:r>
              <a:rPr lang="sv-SE" sz="2300" dirty="0" smtClean="0"/>
              <a:t>Q = A + B seklinde gösterilir.</a:t>
            </a:r>
            <a:endParaRPr lang="tr-TR" sz="2300" dirty="0" smtClean="0"/>
          </a:p>
          <a:p>
            <a:pPr lvl="1"/>
            <a:r>
              <a:rPr lang="tr-TR" sz="2300" dirty="0" smtClean="0"/>
              <a:t>Her iki değerden birinin doğru </a:t>
            </a:r>
          </a:p>
          <a:p>
            <a:pPr marL="274320" lvl="1" indent="0">
              <a:buNone/>
            </a:pPr>
            <a:r>
              <a:rPr lang="tr-TR" sz="2300" dirty="0" smtClean="0"/>
              <a:t>olması durumunda sonuç doğrudur</a:t>
            </a:r>
            <a:endParaRPr lang="sv-SE" sz="2300" dirty="0" smtClean="0"/>
          </a:p>
          <a:p>
            <a:endParaRPr lang="en-US" sz="28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43</a:t>
            </a:fld>
            <a:endParaRPr lang="tr-TR" altLang="en-US"/>
          </a:p>
        </p:txBody>
      </p:sp>
      <p:pic>
        <p:nvPicPr>
          <p:cNvPr id="3074" name="Picture 2"/>
          <p:cNvPicPr>
            <a:picLocks noChangeAspect="1" noChangeArrowheads="1"/>
          </p:cNvPicPr>
          <p:nvPr/>
        </p:nvPicPr>
        <p:blipFill>
          <a:blip r:embed="rId2" cstate="print"/>
          <a:srcRect/>
          <a:stretch>
            <a:fillRect/>
          </a:stretch>
        </p:blipFill>
        <p:spPr bwMode="auto">
          <a:xfrm>
            <a:off x="5508104" y="2348880"/>
            <a:ext cx="3285548" cy="172973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652120" y="4941168"/>
            <a:ext cx="3336702" cy="172819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600" dirty="0" smtClean="0"/>
              <a:t>Lojik Kapılar ve Doğruluk Tabloları</a:t>
            </a:r>
            <a:endParaRPr lang="tr-TR" dirty="0"/>
          </a:p>
        </p:txBody>
      </p:sp>
      <p:sp>
        <p:nvSpPr>
          <p:cNvPr id="4" name="Content Placeholder 3"/>
          <p:cNvSpPr>
            <a:spLocks noGrp="1"/>
          </p:cNvSpPr>
          <p:nvPr>
            <p:ph idx="1"/>
          </p:nvPr>
        </p:nvSpPr>
        <p:spPr/>
        <p:txBody>
          <a:bodyPr/>
          <a:lstStyle/>
          <a:p>
            <a:r>
              <a:rPr lang="en-US" sz="2800" b="1" dirty="0" smtClean="0"/>
              <a:t>NOR gate (Not OR) – (VEYA DE</a:t>
            </a:r>
            <a:r>
              <a:rPr lang="tr-TR" sz="2800" b="1" dirty="0" smtClean="0"/>
              <a:t>ĞİL</a:t>
            </a:r>
            <a:r>
              <a:rPr lang="en-US" sz="2800" b="1" dirty="0" smtClean="0"/>
              <a:t>)</a:t>
            </a:r>
            <a:endParaRPr lang="tr-TR" sz="2800" b="1" dirty="0" smtClean="0"/>
          </a:p>
          <a:p>
            <a:pPr lvl="1"/>
            <a:r>
              <a:rPr lang="tr-TR" sz="2300" dirty="0" smtClean="0"/>
              <a:t>Q = (A+B)’ seklinde gösterilir.</a:t>
            </a:r>
          </a:p>
          <a:p>
            <a:pPr lvl="1"/>
            <a:r>
              <a:rPr lang="tr-TR" sz="2300" dirty="0" smtClean="0"/>
              <a:t>OR kapısının tersidir</a:t>
            </a:r>
          </a:p>
          <a:p>
            <a:pPr lvl="1"/>
            <a:r>
              <a:rPr lang="tr-TR" sz="2300" dirty="0" smtClean="0"/>
              <a:t>OR’un yanlış olduğu durumlar </a:t>
            </a:r>
          </a:p>
          <a:p>
            <a:pPr marL="274320" lvl="1" indent="0">
              <a:buNone/>
            </a:pPr>
            <a:r>
              <a:rPr lang="tr-TR" sz="2300" dirty="0" smtClean="0"/>
              <a:t>için doğrudur</a:t>
            </a:r>
          </a:p>
          <a:p>
            <a:endParaRPr lang="tr-TR" sz="2800" b="1" dirty="0" smtClean="0"/>
          </a:p>
          <a:p>
            <a:r>
              <a:rPr lang="tr-TR" sz="2800" b="1" dirty="0" smtClean="0"/>
              <a:t>XOR gate (Exclusive OR) – (ÖZEL VEYA)</a:t>
            </a:r>
          </a:p>
          <a:p>
            <a:pPr lvl="1"/>
            <a:r>
              <a:rPr lang="tr-TR" sz="2400" dirty="0" smtClean="0"/>
              <a:t>Q = (A'.B + A.B') seklinde gosterilir.</a:t>
            </a:r>
          </a:p>
          <a:p>
            <a:pPr lvl="1"/>
            <a:r>
              <a:rPr lang="tr-TR" sz="2400" dirty="0" smtClean="0"/>
              <a:t>Her iki değerden yalnızca birinin </a:t>
            </a:r>
          </a:p>
          <a:p>
            <a:pPr marL="274320" lvl="1" indent="0">
              <a:buNone/>
            </a:pPr>
            <a:r>
              <a:rPr lang="tr-TR" sz="2400" dirty="0" smtClean="0"/>
              <a:t>Doğru olmasında doğrudur</a:t>
            </a:r>
          </a:p>
          <a:p>
            <a:pPr lvl="1">
              <a:buNone/>
            </a:pPr>
            <a:endParaRPr lang="tr-TR" sz="2300" dirty="0" smtClean="0"/>
          </a:p>
          <a:p>
            <a:pPr>
              <a:buNone/>
            </a:pP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44</a:t>
            </a:fld>
            <a:endParaRPr lang="tr-TR" altLang="en-US"/>
          </a:p>
        </p:txBody>
      </p:sp>
      <p:pic>
        <p:nvPicPr>
          <p:cNvPr id="4098" name="Picture 2"/>
          <p:cNvPicPr>
            <a:picLocks noChangeAspect="1" noChangeArrowheads="1"/>
          </p:cNvPicPr>
          <p:nvPr/>
        </p:nvPicPr>
        <p:blipFill>
          <a:blip r:embed="rId2" cstate="print"/>
          <a:srcRect/>
          <a:stretch>
            <a:fillRect/>
          </a:stretch>
        </p:blipFill>
        <p:spPr bwMode="auto">
          <a:xfrm>
            <a:off x="5684401" y="2172838"/>
            <a:ext cx="3352095" cy="173777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647093" y="4882852"/>
            <a:ext cx="3389403" cy="178650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smtClean="0"/>
              <a:t>Lojik Kapılar ve Doğruluk Tabloları</a:t>
            </a:r>
            <a:endParaRPr lang="tr-TR" dirty="0"/>
          </a:p>
        </p:txBody>
      </p:sp>
      <p:sp>
        <p:nvSpPr>
          <p:cNvPr id="4" name="Content Placeholder 3"/>
          <p:cNvSpPr>
            <a:spLocks noGrp="1"/>
          </p:cNvSpPr>
          <p:nvPr>
            <p:ph idx="1"/>
          </p:nvPr>
        </p:nvSpPr>
        <p:spPr/>
        <p:txBody>
          <a:bodyPr>
            <a:normAutofit lnSpcReduction="10000"/>
          </a:bodyPr>
          <a:lstStyle/>
          <a:p>
            <a:r>
              <a:rPr lang="tr-TR" sz="2400" dirty="0" smtClean="0"/>
              <a:t>XNOR gate (Exclusive NOR) – (ÖZEL VEYA DEGL)</a:t>
            </a:r>
          </a:p>
          <a:p>
            <a:pPr lvl="1"/>
            <a:r>
              <a:rPr lang="tr-TR" sz="1500" dirty="0" smtClean="0"/>
              <a:t>Q = A.B + (A.B)` seklinde gosterilir.</a:t>
            </a:r>
          </a:p>
          <a:p>
            <a:pPr lvl="1"/>
            <a:r>
              <a:rPr lang="tr-TR" sz="1500" dirty="0" smtClean="0"/>
              <a:t>Her iki değerden her ikisinin de aynı </a:t>
            </a:r>
          </a:p>
          <a:p>
            <a:pPr marL="274320" lvl="1" indent="0">
              <a:buNone/>
            </a:pPr>
            <a:r>
              <a:rPr lang="tr-TR" sz="1500" dirty="0" smtClean="0"/>
              <a:t>olduğu durumlar için doğrudur</a:t>
            </a:r>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endParaRPr lang="tr-TR" sz="2000" dirty="0" smtClean="0"/>
          </a:p>
          <a:p>
            <a:pPr>
              <a:buNone/>
            </a:pPr>
            <a:r>
              <a:rPr lang="tr-TR" sz="1400" dirty="0" smtClean="0"/>
              <a:t>bknz. Mantıksal Kapı : http://tr.wikipedia.org/wiki/Lojik_kapilar</a:t>
            </a:r>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45</a:t>
            </a:fld>
            <a:endParaRPr lang="tr-TR" altLang="en-US"/>
          </a:p>
        </p:txBody>
      </p:sp>
      <p:pic>
        <p:nvPicPr>
          <p:cNvPr id="5122" name="Picture 2"/>
          <p:cNvPicPr>
            <a:picLocks noChangeAspect="1" noChangeArrowheads="1"/>
          </p:cNvPicPr>
          <p:nvPr/>
        </p:nvPicPr>
        <p:blipFill>
          <a:blip r:embed="rId2" cstate="print"/>
          <a:srcRect/>
          <a:stretch>
            <a:fillRect/>
          </a:stretch>
        </p:blipFill>
        <p:spPr bwMode="auto">
          <a:xfrm>
            <a:off x="4788024" y="2060848"/>
            <a:ext cx="3773529" cy="203107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Lojik Kapı Örnekleri</a:t>
            </a:r>
            <a:endParaRPr lang="tr-TR" dirty="0"/>
          </a:p>
        </p:txBody>
      </p:sp>
      <p:sp>
        <p:nvSpPr>
          <p:cNvPr id="4" name="Content Placeholder 3"/>
          <p:cNvSpPr>
            <a:spLocks noGrp="1"/>
          </p:cNvSpPr>
          <p:nvPr>
            <p:ph idx="1"/>
          </p:nvPr>
        </p:nvSpPr>
        <p:spPr/>
        <p:txBody>
          <a:bodyPr/>
          <a:lstStyle/>
          <a:p>
            <a:r>
              <a:rPr lang="tr-TR" dirty="0" smtClean="0"/>
              <a:t>Aşağıdaki devrenin matematiksel karşılığını bulunuz.</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46</a:t>
            </a:fld>
            <a:endParaRPr lang="tr-TR" altLang="en-US"/>
          </a:p>
        </p:txBody>
      </p:sp>
      <p:sp>
        <p:nvSpPr>
          <p:cNvPr id="6" name="Flowchart: Delay 5"/>
          <p:cNvSpPr/>
          <p:nvPr/>
        </p:nvSpPr>
        <p:spPr>
          <a:xfrm>
            <a:off x="2915816" y="2996952"/>
            <a:ext cx="720080" cy="720080"/>
          </a:xfrm>
          <a:prstGeom prst="flowChartDelay">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Flowchart: Stored Data 6"/>
          <p:cNvSpPr/>
          <p:nvPr/>
        </p:nvSpPr>
        <p:spPr>
          <a:xfrm rot="10800000">
            <a:off x="4427985" y="3140968"/>
            <a:ext cx="864096" cy="792088"/>
          </a:xfrm>
          <a:prstGeom prst="flowChartOnlineStorage">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Straight Connector 8"/>
          <p:cNvCxnSpPr/>
          <p:nvPr/>
        </p:nvCxnSpPr>
        <p:spPr>
          <a:xfrm>
            <a:off x="1979712" y="3140968"/>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79712" y="3573016"/>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79712" y="4149080"/>
            <a:ext cx="20162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35896" y="3356992"/>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995936" y="3717032"/>
            <a:ext cx="0" cy="43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95936" y="3717032"/>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2080" y="3501008"/>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51720" y="2780928"/>
            <a:ext cx="351378" cy="369332"/>
          </a:xfrm>
          <a:prstGeom prst="rect">
            <a:avLst/>
          </a:prstGeom>
          <a:noFill/>
        </p:spPr>
        <p:txBody>
          <a:bodyPr wrap="none" rtlCol="0">
            <a:spAutoFit/>
          </a:bodyPr>
          <a:lstStyle/>
          <a:p>
            <a:r>
              <a:rPr lang="tr-TR" b="1" dirty="0" smtClean="0"/>
              <a:t>A</a:t>
            </a:r>
            <a:endParaRPr lang="tr-TR" b="1" dirty="0"/>
          </a:p>
        </p:txBody>
      </p:sp>
      <p:sp>
        <p:nvSpPr>
          <p:cNvPr id="22" name="Rectangle 21"/>
          <p:cNvSpPr/>
          <p:nvPr/>
        </p:nvSpPr>
        <p:spPr>
          <a:xfrm>
            <a:off x="2051720" y="3212976"/>
            <a:ext cx="338554" cy="369332"/>
          </a:xfrm>
          <a:prstGeom prst="rect">
            <a:avLst/>
          </a:prstGeom>
        </p:spPr>
        <p:txBody>
          <a:bodyPr wrap="none">
            <a:spAutoFit/>
          </a:bodyPr>
          <a:lstStyle/>
          <a:p>
            <a:r>
              <a:rPr lang="tr-TR" b="1" dirty="0" smtClean="0"/>
              <a:t>B</a:t>
            </a:r>
            <a:endParaRPr lang="tr-TR" b="1" dirty="0"/>
          </a:p>
        </p:txBody>
      </p:sp>
      <p:sp>
        <p:nvSpPr>
          <p:cNvPr id="23" name="Rectangle 22"/>
          <p:cNvSpPr/>
          <p:nvPr/>
        </p:nvSpPr>
        <p:spPr>
          <a:xfrm>
            <a:off x="2051720" y="3717032"/>
            <a:ext cx="351378" cy="369332"/>
          </a:xfrm>
          <a:prstGeom prst="rect">
            <a:avLst/>
          </a:prstGeom>
        </p:spPr>
        <p:txBody>
          <a:bodyPr wrap="none">
            <a:spAutoFit/>
          </a:bodyPr>
          <a:lstStyle/>
          <a:p>
            <a:r>
              <a:rPr lang="tr-TR" b="1" dirty="0" smtClean="0"/>
              <a:t>C</a:t>
            </a:r>
            <a:endParaRPr lang="tr-TR" b="1" dirty="0"/>
          </a:p>
        </p:txBody>
      </p:sp>
      <p:sp>
        <p:nvSpPr>
          <p:cNvPr id="24" name="Rectangle 23"/>
          <p:cNvSpPr/>
          <p:nvPr/>
        </p:nvSpPr>
        <p:spPr>
          <a:xfrm>
            <a:off x="5652120" y="3068960"/>
            <a:ext cx="325730" cy="369332"/>
          </a:xfrm>
          <a:prstGeom prst="rect">
            <a:avLst/>
          </a:prstGeom>
        </p:spPr>
        <p:txBody>
          <a:bodyPr wrap="none">
            <a:spAutoFit/>
          </a:bodyPr>
          <a:lstStyle/>
          <a:p>
            <a:r>
              <a:rPr lang="tr-TR" b="1" dirty="0" smtClean="0"/>
              <a:t>F</a:t>
            </a:r>
            <a:endParaRPr lang="tr-TR"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Lojik Kapı Örnekleri</a:t>
            </a:r>
            <a:endParaRPr lang="tr-TR" dirty="0"/>
          </a:p>
        </p:txBody>
      </p:sp>
      <p:sp>
        <p:nvSpPr>
          <p:cNvPr id="4" name="Content Placeholder 3"/>
          <p:cNvSpPr>
            <a:spLocks noGrp="1"/>
          </p:cNvSpPr>
          <p:nvPr>
            <p:ph idx="1"/>
          </p:nvPr>
        </p:nvSpPr>
        <p:spPr/>
        <p:txBody>
          <a:bodyPr/>
          <a:lstStyle/>
          <a:p>
            <a:r>
              <a:rPr lang="tr-TR" dirty="0" smtClean="0"/>
              <a:t>ÇÖZÜM:</a:t>
            </a:r>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47</a:t>
            </a:fld>
            <a:endParaRPr lang="tr-TR" altLang="en-US"/>
          </a:p>
        </p:txBody>
      </p:sp>
      <p:sp>
        <p:nvSpPr>
          <p:cNvPr id="5" name="Flowchart: Delay 4"/>
          <p:cNvSpPr/>
          <p:nvPr/>
        </p:nvSpPr>
        <p:spPr>
          <a:xfrm>
            <a:off x="2123728" y="2348880"/>
            <a:ext cx="720080" cy="720080"/>
          </a:xfrm>
          <a:prstGeom prst="flowChartDelay">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Straight Connector 5"/>
          <p:cNvCxnSpPr/>
          <p:nvPr/>
        </p:nvCxnSpPr>
        <p:spPr>
          <a:xfrm>
            <a:off x="1187624" y="2492896"/>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87624" y="2924944"/>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43808" y="2708920"/>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59632" y="2060848"/>
            <a:ext cx="351378" cy="369332"/>
          </a:xfrm>
          <a:prstGeom prst="rect">
            <a:avLst/>
          </a:prstGeom>
          <a:noFill/>
        </p:spPr>
        <p:txBody>
          <a:bodyPr wrap="none" rtlCol="0">
            <a:spAutoFit/>
          </a:bodyPr>
          <a:lstStyle/>
          <a:p>
            <a:r>
              <a:rPr lang="tr-TR" b="1" dirty="0" smtClean="0"/>
              <a:t>A</a:t>
            </a:r>
            <a:endParaRPr lang="tr-TR" b="1" dirty="0"/>
          </a:p>
        </p:txBody>
      </p:sp>
      <p:sp>
        <p:nvSpPr>
          <p:cNvPr id="10" name="Rectangle 9"/>
          <p:cNvSpPr/>
          <p:nvPr/>
        </p:nvSpPr>
        <p:spPr>
          <a:xfrm>
            <a:off x="1259632" y="2492896"/>
            <a:ext cx="338554" cy="369332"/>
          </a:xfrm>
          <a:prstGeom prst="rect">
            <a:avLst/>
          </a:prstGeom>
        </p:spPr>
        <p:txBody>
          <a:bodyPr wrap="none">
            <a:spAutoFit/>
          </a:bodyPr>
          <a:lstStyle/>
          <a:p>
            <a:r>
              <a:rPr lang="tr-TR" b="1" dirty="0" smtClean="0"/>
              <a:t>B</a:t>
            </a:r>
            <a:endParaRPr lang="tr-TR" b="1" dirty="0"/>
          </a:p>
        </p:txBody>
      </p:sp>
      <p:sp>
        <p:nvSpPr>
          <p:cNvPr id="11" name="Rectangle 10"/>
          <p:cNvSpPr/>
          <p:nvPr/>
        </p:nvSpPr>
        <p:spPr>
          <a:xfrm>
            <a:off x="3131840" y="2276872"/>
            <a:ext cx="402674" cy="369332"/>
          </a:xfrm>
          <a:prstGeom prst="rect">
            <a:avLst/>
          </a:prstGeom>
        </p:spPr>
        <p:txBody>
          <a:bodyPr wrap="none">
            <a:spAutoFit/>
          </a:bodyPr>
          <a:lstStyle/>
          <a:p>
            <a:r>
              <a:rPr lang="tr-TR" b="1" dirty="0" smtClean="0"/>
              <a:t>F</a:t>
            </a:r>
            <a:r>
              <a:rPr lang="tr-TR" b="1" baseline="-25000" dirty="0" smtClean="0"/>
              <a:t>1</a:t>
            </a:r>
            <a:endParaRPr lang="tr-TR" b="1" baseline="-25000" dirty="0"/>
          </a:p>
        </p:txBody>
      </p:sp>
      <p:sp>
        <p:nvSpPr>
          <p:cNvPr id="13" name="TextBox 12"/>
          <p:cNvSpPr txBox="1"/>
          <p:nvPr/>
        </p:nvSpPr>
        <p:spPr>
          <a:xfrm>
            <a:off x="4716016" y="2420888"/>
            <a:ext cx="2304256" cy="646331"/>
          </a:xfrm>
          <a:prstGeom prst="rect">
            <a:avLst/>
          </a:prstGeom>
          <a:noFill/>
        </p:spPr>
        <p:txBody>
          <a:bodyPr wrap="square" rtlCol="0">
            <a:spAutoFit/>
          </a:bodyPr>
          <a:lstStyle/>
          <a:p>
            <a:pPr algn="ctr"/>
            <a:r>
              <a:rPr lang="tr-TR" dirty="0" smtClean="0"/>
              <a:t>İki girişli </a:t>
            </a:r>
            <a:r>
              <a:rPr lang="tr-TR" b="1" dirty="0" smtClean="0"/>
              <a:t>VE</a:t>
            </a:r>
            <a:r>
              <a:rPr lang="tr-TR" dirty="0" smtClean="0"/>
              <a:t> kapısı : </a:t>
            </a:r>
          </a:p>
          <a:p>
            <a:pPr algn="ctr"/>
            <a:r>
              <a:rPr lang="tr-TR" dirty="0" smtClean="0"/>
              <a:t>F</a:t>
            </a:r>
            <a:r>
              <a:rPr lang="tr-TR" baseline="-25000" dirty="0" smtClean="0"/>
              <a:t>1</a:t>
            </a:r>
            <a:r>
              <a:rPr lang="tr-TR" dirty="0" smtClean="0"/>
              <a:t> = a.b</a:t>
            </a:r>
            <a:endParaRPr lang="tr-TR" dirty="0"/>
          </a:p>
        </p:txBody>
      </p:sp>
      <p:sp>
        <p:nvSpPr>
          <p:cNvPr id="14" name="Flowchart: Stored Data 13"/>
          <p:cNvSpPr/>
          <p:nvPr/>
        </p:nvSpPr>
        <p:spPr>
          <a:xfrm rot="10800000">
            <a:off x="2051720" y="3573016"/>
            <a:ext cx="864096" cy="792088"/>
          </a:xfrm>
          <a:prstGeom prst="flowChartOnlineStorage">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5" name="Straight Connector 14"/>
          <p:cNvCxnSpPr/>
          <p:nvPr/>
        </p:nvCxnSpPr>
        <p:spPr>
          <a:xfrm>
            <a:off x="1259631" y="3789040"/>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59632" y="4149080"/>
            <a:ext cx="9361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15815" y="3933056"/>
            <a:ext cx="9361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31640" y="3356992"/>
            <a:ext cx="402674" cy="369332"/>
          </a:xfrm>
          <a:prstGeom prst="rect">
            <a:avLst/>
          </a:prstGeom>
          <a:noFill/>
        </p:spPr>
        <p:txBody>
          <a:bodyPr wrap="none" rtlCol="0">
            <a:spAutoFit/>
          </a:bodyPr>
          <a:lstStyle/>
          <a:p>
            <a:r>
              <a:rPr lang="tr-TR" b="1" dirty="0" smtClean="0"/>
              <a:t>F</a:t>
            </a:r>
            <a:r>
              <a:rPr lang="tr-TR" b="1" baseline="-25000" dirty="0" smtClean="0"/>
              <a:t>1</a:t>
            </a:r>
            <a:endParaRPr lang="tr-TR" b="1" baseline="-25000" dirty="0"/>
          </a:p>
        </p:txBody>
      </p:sp>
      <p:sp>
        <p:nvSpPr>
          <p:cNvPr id="20" name="Rectangle 19"/>
          <p:cNvSpPr/>
          <p:nvPr/>
        </p:nvSpPr>
        <p:spPr>
          <a:xfrm>
            <a:off x="1331640" y="3789040"/>
            <a:ext cx="351378" cy="369332"/>
          </a:xfrm>
          <a:prstGeom prst="rect">
            <a:avLst/>
          </a:prstGeom>
        </p:spPr>
        <p:txBody>
          <a:bodyPr wrap="none">
            <a:spAutoFit/>
          </a:bodyPr>
          <a:lstStyle/>
          <a:p>
            <a:r>
              <a:rPr lang="tr-TR" b="1" dirty="0" smtClean="0"/>
              <a:t>C</a:t>
            </a:r>
            <a:endParaRPr lang="tr-TR" b="1" dirty="0"/>
          </a:p>
        </p:txBody>
      </p:sp>
      <p:sp>
        <p:nvSpPr>
          <p:cNvPr id="21" name="Rectangle 20"/>
          <p:cNvSpPr/>
          <p:nvPr/>
        </p:nvSpPr>
        <p:spPr>
          <a:xfrm>
            <a:off x="3203848" y="3573016"/>
            <a:ext cx="325730" cy="369332"/>
          </a:xfrm>
          <a:prstGeom prst="rect">
            <a:avLst/>
          </a:prstGeom>
        </p:spPr>
        <p:txBody>
          <a:bodyPr wrap="none">
            <a:spAutoFit/>
          </a:bodyPr>
          <a:lstStyle/>
          <a:p>
            <a:r>
              <a:rPr lang="tr-TR" b="1" dirty="0" smtClean="0"/>
              <a:t>F</a:t>
            </a:r>
            <a:endParaRPr lang="tr-TR" b="1" baseline="-25000" dirty="0"/>
          </a:p>
        </p:txBody>
      </p:sp>
      <p:sp>
        <p:nvSpPr>
          <p:cNvPr id="22" name="TextBox 21"/>
          <p:cNvSpPr txBox="1"/>
          <p:nvPr/>
        </p:nvSpPr>
        <p:spPr>
          <a:xfrm>
            <a:off x="4788024" y="3645024"/>
            <a:ext cx="2592288" cy="646331"/>
          </a:xfrm>
          <a:prstGeom prst="rect">
            <a:avLst/>
          </a:prstGeom>
          <a:noFill/>
        </p:spPr>
        <p:txBody>
          <a:bodyPr wrap="square" rtlCol="0">
            <a:spAutoFit/>
          </a:bodyPr>
          <a:lstStyle/>
          <a:p>
            <a:pPr algn="ctr"/>
            <a:r>
              <a:rPr lang="tr-TR" dirty="0" smtClean="0"/>
              <a:t>İki girişli </a:t>
            </a:r>
            <a:r>
              <a:rPr lang="tr-TR" b="1" dirty="0" smtClean="0"/>
              <a:t>VEYA</a:t>
            </a:r>
            <a:r>
              <a:rPr lang="tr-TR" dirty="0" smtClean="0"/>
              <a:t> kapısı : </a:t>
            </a:r>
          </a:p>
          <a:p>
            <a:pPr algn="ctr"/>
            <a:r>
              <a:rPr lang="tr-TR" dirty="0" smtClean="0"/>
              <a:t>F = F1 + c</a:t>
            </a:r>
            <a:endParaRPr lang="tr-TR" dirty="0"/>
          </a:p>
        </p:txBody>
      </p:sp>
      <p:sp>
        <p:nvSpPr>
          <p:cNvPr id="23" name="TextBox 22"/>
          <p:cNvSpPr txBox="1"/>
          <p:nvPr/>
        </p:nvSpPr>
        <p:spPr>
          <a:xfrm>
            <a:off x="2987824" y="5085184"/>
            <a:ext cx="2952328" cy="461665"/>
          </a:xfrm>
          <a:prstGeom prst="rect">
            <a:avLst/>
          </a:prstGeom>
          <a:noFill/>
        </p:spPr>
        <p:txBody>
          <a:bodyPr wrap="square" rtlCol="0">
            <a:spAutoFit/>
          </a:bodyPr>
          <a:lstStyle/>
          <a:p>
            <a:r>
              <a:rPr lang="tr-TR" sz="2400" b="1" dirty="0" smtClean="0"/>
              <a:t>F = F</a:t>
            </a:r>
            <a:r>
              <a:rPr lang="tr-TR" sz="2400" b="1" baseline="-25000" dirty="0" smtClean="0"/>
              <a:t>1</a:t>
            </a:r>
            <a:r>
              <a:rPr lang="tr-TR" sz="2400" b="1" dirty="0" smtClean="0"/>
              <a:t> + c = (a.b) + c</a:t>
            </a:r>
            <a:endParaRPr lang="tr-TR"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Lojik Kapılar</a:t>
            </a:r>
            <a:endParaRPr lang="tr-TR" dirty="0"/>
          </a:p>
        </p:txBody>
      </p:sp>
      <p:sp>
        <p:nvSpPr>
          <p:cNvPr id="3" name="Content Placeholder 2"/>
          <p:cNvSpPr>
            <a:spLocks noGrp="1"/>
          </p:cNvSpPr>
          <p:nvPr>
            <p:ph idx="1"/>
          </p:nvPr>
        </p:nvSpPr>
        <p:spPr/>
        <p:txBody>
          <a:bodyPr/>
          <a:lstStyle/>
          <a:p>
            <a:r>
              <a:rPr lang="tr-TR" dirty="0" smtClean="0"/>
              <a:t>Devreyi yapmadan önce onu basitleştirmeliyiz.</a:t>
            </a:r>
          </a:p>
          <a:p>
            <a:r>
              <a:rPr lang="tr-TR" dirty="0" smtClean="0"/>
              <a:t> Son devremiz en az sayıda kapı içermeli ki gerçek hayatta da ucuz olabilsin ve bakınca takibi kolay olsun</a:t>
            </a:r>
          </a:p>
          <a:p>
            <a:endParaRPr lang="tr-TR" dirty="0" smtClean="0"/>
          </a:p>
          <a:p>
            <a:endParaRPr lang="tr-TR" dirty="0"/>
          </a:p>
          <a:p>
            <a:r>
              <a:rPr lang="tr-TR" dirty="0" smtClean="0"/>
              <a:t>F = A’BC’+A’BC+AB’C’+ABC’+ABC fonksiyonuna karşılık gelen devreyi çiziniz</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48</a:t>
            </a:fld>
            <a:endParaRPr lang="tr-TR" altLang="en-US"/>
          </a:p>
        </p:txBody>
      </p:sp>
    </p:spTree>
    <p:extLst>
      <p:ext uri="{BB962C8B-B14F-4D97-AF65-F5344CB8AC3E}">
        <p14:creationId xmlns:p14="http://schemas.microsoft.com/office/powerpoint/2010/main" val="746271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t>Boole cebri, hataya açıktır</a:t>
            </a:r>
          </a:p>
          <a:p>
            <a:r>
              <a:rPr lang="tr-TR" dirty="0" smtClean="0"/>
              <a:t>Her zaman en kısa devre tanımını bulmak kolay olmayabilir</a:t>
            </a:r>
          </a:p>
          <a:p>
            <a:r>
              <a:rPr lang="tr-TR" dirty="0" smtClean="0"/>
              <a:t>O zaman kullanabileceğimiz başka bir yöntem</a:t>
            </a:r>
          </a:p>
          <a:p>
            <a:r>
              <a:rPr lang="tr-TR" dirty="0" smtClean="0"/>
              <a:t>Karnaugh maps = K-Maps</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49</a:t>
            </a:fld>
            <a:endParaRPr lang="tr-TR" altLang="en-US"/>
          </a:p>
        </p:txBody>
      </p:sp>
    </p:spTree>
    <p:extLst>
      <p:ext uri="{BB962C8B-B14F-4D97-AF65-F5344CB8AC3E}">
        <p14:creationId xmlns:p14="http://schemas.microsoft.com/office/powerpoint/2010/main" val="118148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Temel Kavramlar</a:t>
            </a:r>
            <a:br>
              <a:rPr lang="tr-TR" dirty="0" smtClean="0"/>
            </a:br>
            <a:r>
              <a:rPr lang="tr-TR" dirty="0" smtClean="0"/>
              <a:t>Depolama Birimleri</a:t>
            </a:r>
            <a:endParaRPr lang="tr-TR" dirty="0"/>
          </a:p>
        </p:txBody>
      </p:sp>
      <p:sp>
        <p:nvSpPr>
          <p:cNvPr id="4" name="Content Placeholder 3"/>
          <p:cNvSpPr>
            <a:spLocks noGrp="1"/>
          </p:cNvSpPr>
          <p:nvPr>
            <p:ph idx="1"/>
          </p:nvPr>
        </p:nvSpPr>
        <p:spPr/>
        <p:txBody>
          <a:bodyPr>
            <a:normAutofit fontScale="92500" lnSpcReduction="20000"/>
          </a:bodyPr>
          <a:lstStyle/>
          <a:p>
            <a:r>
              <a:rPr lang="tr-TR" dirty="0" smtClean="0"/>
              <a:t>Bit – b : 0 veya 1 değerini alabilen en küçük veri birimi.</a:t>
            </a:r>
          </a:p>
          <a:p>
            <a:r>
              <a:rPr lang="tr-TR" dirty="0" smtClean="0"/>
              <a:t>Nibble – N : 4 Bit</a:t>
            </a:r>
          </a:p>
          <a:p>
            <a:r>
              <a:rPr lang="tr-TR" dirty="0" smtClean="0"/>
              <a:t>Byte – B : 8 Bit</a:t>
            </a:r>
          </a:p>
          <a:p>
            <a:r>
              <a:rPr lang="tr-TR" dirty="0" smtClean="0"/>
              <a:t>Word : 32 Bit</a:t>
            </a:r>
          </a:p>
          <a:p>
            <a:r>
              <a:rPr lang="tr-TR" dirty="0" smtClean="0"/>
              <a:t>Double Word : 64 Bit</a:t>
            </a:r>
          </a:p>
          <a:p>
            <a:r>
              <a:rPr lang="tr-TR" dirty="0" smtClean="0"/>
              <a:t>Quard Word : 128 Bit</a:t>
            </a:r>
          </a:p>
          <a:p>
            <a:r>
              <a:rPr lang="tr-TR" dirty="0" smtClean="0"/>
              <a:t>Kilobyte – KB : 1024 Byte</a:t>
            </a:r>
          </a:p>
          <a:p>
            <a:r>
              <a:rPr lang="tr-TR" dirty="0" smtClean="0"/>
              <a:t>Megabyte – MB : 1024 Kilobyte</a:t>
            </a:r>
          </a:p>
          <a:p>
            <a:r>
              <a:rPr lang="tr-TR" dirty="0" smtClean="0"/>
              <a:t>Gigabyte – GB : 1024 Megabyte</a:t>
            </a:r>
          </a:p>
          <a:p>
            <a:r>
              <a:rPr lang="tr-TR" dirty="0" smtClean="0"/>
              <a:t>Terabyte – TB : 1024 Gigabyte</a:t>
            </a:r>
          </a:p>
          <a:p>
            <a:r>
              <a:rPr lang="tr-TR" dirty="0" smtClean="0"/>
              <a:t>Petabyte – PB : 1024 Terabyte</a:t>
            </a:r>
          </a:p>
          <a:p>
            <a:r>
              <a:rPr lang="tr-TR" dirty="0" smtClean="0"/>
              <a:t>Exabyte – EB : 1024 Petabyte</a:t>
            </a:r>
          </a:p>
          <a:p>
            <a:r>
              <a:rPr lang="tr-TR" dirty="0" smtClean="0"/>
              <a:t>Zettabyte – ZB : 1024 Exabyte</a:t>
            </a:r>
          </a:p>
          <a:p>
            <a:r>
              <a:rPr lang="tr-TR" dirty="0" smtClean="0"/>
              <a:t>Yottabyte – YB : 1024 Zettabyte</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a:t>
            </a:fld>
            <a:endParaRPr lang="tr-TR"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err="1" smtClean="0"/>
              <a:t>Karnaugh</a:t>
            </a:r>
            <a:r>
              <a:rPr lang="en-US" dirty="0" smtClean="0"/>
              <a:t> </a:t>
            </a:r>
            <a:r>
              <a:rPr lang="tr-TR" sz="3600" dirty="0" smtClean="0"/>
              <a:t>haritası (diyagramları) </a:t>
            </a:r>
            <a:br>
              <a:rPr lang="tr-TR" sz="3600" dirty="0" smtClean="0"/>
            </a:br>
            <a:r>
              <a:rPr lang="tr-TR" sz="3600" dirty="0" smtClean="0"/>
              <a:t>(Karnaugh Map)</a:t>
            </a:r>
            <a:endParaRPr lang="tr-TR" dirty="0"/>
          </a:p>
        </p:txBody>
      </p:sp>
      <p:sp>
        <p:nvSpPr>
          <p:cNvPr id="4" name="Content Placeholder 3"/>
          <p:cNvSpPr>
            <a:spLocks noGrp="1"/>
          </p:cNvSpPr>
          <p:nvPr>
            <p:ph idx="1"/>
          </p:nvPr>
        </p:nvSpPr>
        <p:spPr>
          <a:xfrm>
            <a:off x="301752" y="1527048"/>
            <a:ext cx="8503920" cy="3270104"/>
          </a:xfrm>
        </p:spPr>
        <p:txBody>
          <a:bodyPr>
            <a:normAutofit lnSpcReduction="10000"/>
          </a:bodyPr>
          <a:lstStyle/>
          <a:p>
            <a:r>
              <a:rPr lang="tr-TR" sz="2800" dirty="0" smtClean="0"/>
              <a:t>Boole </a:t>
            </a:r>
            <a:r>
              <a:rPr lang="tr-TR" sz="2800" dirty="0"/>
              <a:t>cebirinde verilen mantıksal gösterimleri sadeleştirmek için kullanılan haritadır</a:t>
            </a:r>
          </a:p>
          <a:p>
            <a:r>
              <a:rPr lang="en-US" sz="2800" dirty="0" err="1" smtClean="0"/>
              <a:t>Dört</a:t>
            </a:r>
            <a:r>
              <a:rPr lang="en-US" sz="2800" dirty="0" smtClean="0"/>
              <a:t> </a:t>
            </a:r>
            <a:r>
              <a:rPr lang="en-US" sz="2800" dirty="0" err="1" smtClean="0"/>
              <a:t>veya</a:t>
            </a:r>
            <a:r>
              <a:rPr lang="en-US" sz="2800" dirty="0" smtClean="0"/>
              <a:t> </a:t>
            </a:r>
            <a:r>
              <a:rPr lang="en-US" sz="2800" dirty="0" err="1" smtClean="0"/>
              <a:t>beş</a:t>
            </a:r>
            <a:r>
              <a:rPr lang="en-US" sz="2800" dirty="0" smtClean="0"/>
              <a:t> </a:t>
            </a:r>
            <a:r>
              <a:rPr lang="en-US" sz="2800" dirty="0" err="1" smtClean="0"/>
              <a:t>değişkenliye</a:t>
            </a:r>
            <a:r>
              <a:rPr lang="en-US" sz="2800" dirty="0" smtClean="0"/>
              <a:t> </a:t>
            </a:r>
            <a:r>
              <a:rPr lang="en-US" sz="2800" dirty="0" err="1" smtClean="0"/>
              <a:t>kadar</a:t>
            </a:r>
            <a:r>
              <a:rPr lang="en-US" sz="2800" dirty="0" smtClean="0"/>
              <a:t> </a:t>
            </a:r>
            <a:r>
              <a:rPr lang="en-US" sz="2800" dirty="0" err="1" smtClean="0"/>
              <a:t>fonksiyonların</a:t>
            </a:r>
            <a:r>
              <a:rPr lang="en-US" sz="2800" dirty="0" smtClean="0"/>
              <a:t> </a:t>
            </a:r>
            <a:r>
              <a:rPr lang="tr-TR" sz="2800" dirty="0" smtClean="0"/>
              <a:t>indirgen</a:t>
            </a:r>
            <a:r>
              <a:rPr lang="en-US" sz="2800" dirty="0" err="1" smtClean="0"/>
              <a:t>mesini</a:t>
            </a:r>
            <a:r>
              <a:rPr lang="en-US" sz="2800" dirty="0" smtClean="0"/>
              <a:t> </a:t>
            </a:r>
            <a:r>
              <a:rPr lang="en-US" sz="2800" dirty="0" err="1" smtClean="0"/>
              <a:t>hızlandıran</a:t>
            </a:r>
            <a:r>
              <a:rPr lang="en-US" sz="2800" dirty="0" smtClean="0"/>
              <a:t> </a:t>
            </a:r>
            <a:r>
              <a:rPr lang="en-US" sz="2800" dirty="0" err="1" smtClean="0"/>
              <a:t>bir</a:t>
            </a:r>
            <a:r>
              <a:rPr lang="tr-TR" sz="2800" dirty="0" smtClean="0"/>
              <a:t> </a:t>
            </a:r>
            <a:r>
              <a:rPr lang="en-US" sz="2800" dirty="0" err="1" smtClean="0"/>
              <a:t>yöntem</a:t>
            </a:r>
            <a:r>
              <a:rPr lang="tr-TR" sz="2800" dirty="0" smtClean="0"/>
              <a:t>dir</a:t>
            </a:r>
          </a:p>
          <a:p>
            <a:endParaRPr lang="tr-TR" sz="2800" dirty="0" smtClean="0"/>
          </a:p>
          <a:p>
            <a:r>
              <a:rPr lang="tr-TR" sz="2800" dirty="0" smtClean="0"/>
              <a:t>Üç ve Dört </a:t>
            </a:r>
            <a:r>
              <a:rPr lang="en-US" sz="2800" dirty="0" err="1" smtClean="0"/>
              <a:t>değişkenli</a:t>
            </a:r>
            <a:r>
              <a:rPr lang="en-US" sz="2800" dirty="0" smtClean="0"/>
              <a:t> </a:t>
            </a:r>
            <a:r>
              <a:rPr lang="en-US" sz="2800" dirty="0" err="1" smtClean="0"/>
              <a:t>fonksiyonlara</a:t>
            </a:r>
            <a:r>
              <a:rPr lang="en-US" sz="2800" dirty="0" smtClean="0"/>
              <a:t> </a:t>
            </a:r>
            <a:r>
              <a:rPr lang="en-US" sz="2800" dirty="0" err="1" smtClean="0"/>
              <a:t>ilişkin</a:t>
            </a:r>
            <a:r>
              <a:rPr lang="en-US" sz="2800" dirty="0" smtClean="0"/>
              <a:t> </a:t>
            </a:r>
            <a:r>
              <a:rPr lang="en-US" sz="2800" dirty="0" err="1" smtClean="0"/>
              <a:t>Karnaugh</a:t>
            </a:r>
            <a:r>
              <a:rPr lang="en-US" sz="2800" dirty="0" smtClean="0"/>
              <a:t> </a:t>
            </a:r>
            <a:r>
              <a:rPr lang="en-US" sz="2800" dirty="0" err="1" smtClean="0"/>
              <a:t>diyagramları</a:t>
            </a:r>
            <a:r>
              <a:rPr lang="tr-TR" sz="2800" dirty="0" smtClean="0"/>
              <a:t>:</a:t>
            </a:r>
            <a:endParaRPr lang="en-US" sz="2800" dirty="0" smtClean="0"/>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50</a:t>
            </a:fld>
            <a:endParaRPr lang="tr-TR" altLang="en-US"/>
          </a:p>
        </p:txBody>
      </p:sp>
      <p:pic>
        <p:nvPicPr>
          <p:cNvPr id="5" name="Picture 2"/>
          <p:cNvPicPr>
            <a:picLocks noChangeAspect="1" noChangeArrowheads="1"/>
          </p:cNvPicPr>
          <p:nvPr/>
        </p:nvPicPr>
        <p:blipFill>
          <a:blip r:embed="rId2" cstate="print"/>
          <a:srcRect/>
          <a:stretch>
            <a:fillRect/>
          </a:stretch>
        </p:blipFill>
        <p:spPr bwMode="auto">
          <a:xfrm>
            <a:off x="2555776" y="4563422"/>
            <a:ext cx="5839572" cy="229457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Karnaugh</a:t>
            </a:r>
            <a:r>
              <a:rPr lang="en-US" dirty="0"/>
              <a:t> </a:t>
            </a:r>
            <a:r>
              <a:rPr lang="tr-TR" dirty="0"/>
              <a:t>haritası (diyagramları) </a:t>
            </a:r>
            <a:br>
              <a:rPr lang="tr-TR" dirty="0"/>
            </a:br>
            <a:r>
              <a:rPr lang="tr-TR" dirty="0"/>
              <a:t>(Karnaugh Map)</a:t>
            </a:r>
          </a:p>
        </p:txBody>
      </p:sp>
      <p:sp>
        <p:nvSpPr>
          <p:cNvPr id="3" name="Content Placeholder 2"/>
          <p:cNvSpPr>
            <a:spLocks noGrp="1"/>
          </p:cNvSpPr>
          <p:nvPr>
            <p:ph idx="1"/>
          </p:nvPr>
        </p:nvSpPr>
        <p:spPr/>
        <p:txBody>
          <a:bodyPr/>
          <a:lstStyle/>
          <a:p>
            <a:r>
              <a:rPr lang="tr-TR" dirty="0" smtClean="0"/>
              <a:t>K-maps iki boyutludur</a:t>
            </a:r>
          </a:p>
          <a:p>
            <a:r>
              <a:rPr lang="tr-TR" dirty="0" smtClean="0"/>
              <a:t>Yeni bir girdi olursa sütun ya da satıra ekleme yapılabilir</a:t>
            </a:r>
          </a:p>
          <a:p>
            <a:r>
              <a:rPr lang="tr-TR" dirty="0" smtClean="0"/>
              <a:t>Karnaugh tablolarında değerler tanımlanırken şöyle bir özellik vardır:</a:t>
            </a:r>
          </a:p>
          <a:p>
            <a:pPr lvl="1"/>
            <a:r>
              <a:rPr lang="tr-TR" dirty="0" smtClean="0"/>
              <a:t>Her terim kendi komşusu ile birer atlamalı yakınlığı nedeniyle sadece 1 bit değiştirilebilir</a:t>
            </a:r>
          </a:p>
          <a:p>
            <a:pPr lvl="1"/>
            <a:r>
              <a:rPr lang="tr-TR" dirty="0" smtClean="0"/>
              <a:t>Tabloda 00 değerinin 1 biti değiştirilerek 01 ya da 10 elde edilir</a:t>
            </a:r>
          </a:p>
          <a:p>
            <a:pPr lvl="1"/>
            <a:r>
              <a:rPr lang="tr-TR" dirty="0" smtClean="0"/>
              <a:t>Böylece 00, 01 ve 10 ile komşudur</a:t>
            </a: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51</a:t>
            </a:fld>
            <a:endParaRPr lang="tr-TR" altLang="en-US"/>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4753727"/>
            <a:ext cx="4474840" cy="1789082"/>
          </a:xfrm>
          <a:prstGeom prst="rect">
            <a:avLst/>
          </a:prstGeom>
        </p:spPr>
      </p:pic>
    </p:spTree>
    <p:extLst>
      <p:ext uri="{BB962C8B-B14F-4D97-AF65-F5344CB8AC3E}">
        <p14:creationId xmlns:p14="http://schemas.microsoft.com/office/powerpoint/2010/main" val="2312654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 1</a:t>
            </a:r>
            <a:endParaRPr lang="tr-TR" dirty="0"/>
          </a:p>
        </p:txBody>
      </p:sp>
      <p:sp>
        <p:nvSpPr>
          <p:cNvPr id="3" name="Content Placeholder 2"/>
          <p:cNvSpPr>
            <a:spLocks noGrp="1"/>
          </p:cNvSpPr>
          <p:nvPr>
            <p:ph idx="1"/>
          </p:nvPr>
        </p:nvSpPr>
        <p:spPr/>
        <p:txBody>
          <a:bodyPr/>
          <a:lstStyle/>
          <a:p>
            <a:r>
              <a:rPr lang="tr-TR" dirty="0" smtClean="0"/>
              <a:t>F= AB’C+ABC+AB’C’+ A’BC+A’B’C</a:t>
            </a:r>
          </a:p>
          <a:p>
            <a:r>
              <a:rPr lang="tr-TR" dirty="0"/>
              <a:t>K-maps kullanarak sadeleştiriniz.</a:t>
            </a:r>
          </a:p>
          <a:p>
            <a:pPr marL="0" indent="0">
              <a:buNone/>
            </a:pPr>
            <a:endParaRPr lang="tr-TR"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52</a:t>
            </a:fld>
            <a:endParaRPr lang="tr-TR"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924944"/>
            <a:ext cx="7784841" cy="1972459"/>
          </a:xfrm>
          <a:prstGeom prst="rect">
            <a:avLst/>
          </a:prstGeom>
        </p:spPr>
      </p:pic>
    </p:spTree>
    <p:extLst>
      <p:ext uri="{BB962C8B-B14F-4D97-AF65-F5344CB8AC3E}">
        <p14:creationId xmlns:p14="http://schemas.microsoft.com/office/powerpoint/2010/main" val="1341674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Çalışma Sorusu</a:t>
            </a:r>
            <a:endParaRPr lang="tr-TR" dirty="0"/>
          </a:p>
        </p:txBody>
      </p:sp>
      <p:sp>
        <p:nvSpPr>
          <p:cNvPr id="3" name="Content Placeholder 2"/>
          <p:cNvSpPr>
            <a:spLocks noGrp="1"/>
          </p:cNvSpPr>
          <p:nvPr>
            <p:ph idx="1"/>
          </p:nvPr>
        </p:nvSpPr>
        <p:spPr/>
        <p:txBody>
          <a:bodyPr>
            <a:normAutofit/>
          </a:bodyPr>
          <a:lstStyle/>
          <a:p>
            <a:r>
              <a:rPr lang="tr-TR" sz="2200" dirty="0" smtClean="0"/>
              <a:t>F= AB’CD+A’B’C’D’+A’BCD+A’B’CD+ABC’D2+ABC’D+ABCD’</a:t>
            </a:r>
          </a:p>
          <a:p>
            <a:endParaRPr lang="tr-TR" sz="2200" dirty="0"/>
          </a:p>
          <a:p>
            <a:r>
              <a:rPr lang="tr-TR" sz="2200" dirty="0" smtClean="0"/>
              <a:t>K-maps kullanarak sadeleştiriniz.</a:t>
            </a:r>
            <a:endParaRPr lang="tr-TR" sz="2200" dirty="0"/>
          </a:p>
        </p:txBody>
      </p:sp>
      <p:sp>
        <p:nvSpPr>
          <p:cNvPr id="4" name="Slide Number Placeholder 3"/>
          <p:cNvSpPr>
            <a:spLocks noGrp="1"/>
          </p:cNvSpPr>
          <p:nvPr>
            <p:ph type="sldNum" sz="quarter" idx="12"/>
          </p:nvPr>
        </p:nvSpPr>
        <p:spPr/>
        <p:txBody>
          <a:bodyPr/>
          <a:lstStyle/>
          <a:p>
            <a:pPr>
              <a:defRPr/>
            </a:pPr>
            <a:fld id="{4FCACF13-59EF-4401-BF45-22ADBFCA4E1E}" type="slidenum">
              <a:rPr lang="tr-TR" altLang="en-US" smtClean="0"/>
              <a:pPr>
                <a:defRPr/>
              </a:pPr>
              <a:t>53</a:t>
            </a:fld>
            <a:endParaRPr lang="tr-TR" altLang="en-US"/>
          </a:p>
        </p:txBody>
      </p:sp>
    </p:spTree>
    <p:extLst>
      <p:ext uri="{BB962C8B-B14F-4D97-AF65-F5344CB8AC3E}">
        <p14:creationId xmlns:p14="http://schemas.microsoft.com/office/powerpoint/2010/main" val="2227700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Referanslar</a:t>
            </a:r>
            <a:endParaRPr lang="tr-TR" dirty="0"/>
          </a:p>
        </p:txBody>
      </p:sp>
      <p:sp>
        <p:nvSpPr>
          <p:cNvPr id="4" name="Content Placeholder 3"/>
          <p:cNvSpPr>
            <a:spLocks noGrp="1"/>
          </p:cNvSpPr>
          <p:nvPr>
            <p:ph idx="1"/>
          </p:nvPr>
        </p:nvSpPr>
        <p:spPr/>
        <p:txBody>
          <a:bodyPr>
            <a:normAutofit/>
          </a:bodyPr>
          <a:lstStyle/>
          <a:p>
            <a:r>
              <a:rPr lang="tr-TR" sz="2000" dirty="0" smtClean="0"/>
              <a:t>Demirbaş, Ş. (2012) Gazi Üniversitesi, Elektrik Eğitimi Bölümü, Mantık Devreleri Ders notları </a:t>
            </a:r>
            <a:r>
              <a:rPr lang="tr-TR" sz="2000" dirty="0" smtClean="0">
                <a:sym typeface="Wingdings" pitchFamily="2" charset="2"/>
              </a:rPr>
              <a:t>(http://w3.gazi.edu.tr/~demirbas/elk_208notu.htm)</a:t>
            </a:r>
            <a:endParaRPr lang="tr-TR" sz="2000" dirty="0" smtClean="0"/>
          </a:p>
          <a:p>
            <a:r>
              <a:rPr lang="tr-TR" sz="2000" dirty="0" smtClean="0"/>
              <a:t>Mesut, A. 2012. Trakya Üniversitesi Bilgisayar Mühendisliği, Bilgisayar Mühendisliğine Giriş Ders notları (http://andacmesut.trakya.edu.tr/bmg/index.html)</a:t>
            </a:r>
          </a:p>
          <a:p>
            <a:r>
              <a:rPr lang="tr-TR" sz="2000" dirty="0" smtClean="0"/>
              <a:t>Reed, D. 2011. A Balanced Introduction to Computer Science. Pearson Prentice Hall, Boston.</a:t>
            </a:r>
          </a:p>
          <a:p>
            <a:pPr>
              <a:buNone/>
            </a:pPr>
            <a:endParaRPr lang="tr-TR" sz="2000" dirty="0" smtClean="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54</a:t>
            </a:fld>
            <a:endParaRPr lang="tr-T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Temel Kavramlar</a:t>
            </a:r>
            <a:br>
              <a:rPr lang="tr-TR" dirty="0" smtClean="0"/>
            </a:br>
            <a:r>
              <a:rPr lang="tr-TR" dirty="0" smtClean="0"/>
              <a:t>Hız birimleri</a:t>
            </a:r>
            <a:endParaRPr lang="tr-TR" dirty="0"/>
          </a:p>
        </p:txBody>
      </p:sp>
      <p:sp>
        <p:nvSpPr>
          <p:cNvPr id="4" name="Content Placeholder 3"/>
          <p:cNvSpPr>
            <a:spLocks noGrp="1"/>
          </p:cNvSpPr>
          <p:nvPr>
            <p:ph idx="1"/>
          </p:nvPr>
        </p:nvSpPr>
        <p:spPr/>
        <p:txBody>
          <a:bodyPr>
            <a:normAutofit fontScale="85000" lnSpcReduction="20000"/>
          </a:bodyPr>
          <a:lstStyle/>
          <a:p>
            <a:r>
              <a:rPr lang="tr-TR" dirty="0" smtClean="0"/>
              <a:t>Hertz – Hz : Bir saniyedeki devir sayısı.</a:t>
            </a:r>
          </a:p>
          <a:p>
            <a:r>
              <a:rPr lang="tr-TR" dirty="0" smtClean="0"/>
              <a:t>Kilohertz – kHz : 1.000 Hertz.</a:t>
            </a:r>
          </a:p>
          <a:p>
            <a:r>
              <a:rPr lang="tr-TR" dirty="0" smtClean="0"/>
              <a:t>Megahertz – MHz : 1.000 kHz.</a:t>
            </a:r>
          </a:p>
          <a:p>
            <a:r>
              <a:rPr lang="tr-TR" dirty="0" smtClean="0"/>
              <a:t>Gigahertz – GHz : 1.000 MHz.</a:t>
            </a:r>
          </a:p>
          <a:p>
            <a:r>
              <a:rPr lang="en-US" dirty="0" smtClean="0"/>
              <a:t>Flops (Floating-point Operations Per Second) : </a:t>
            </a:r>
            <a:r>
              <a:rPr lang="en-US" dirty="0" err="1" smtClean="0"/>
              <a:t>Saniyede</a:t>
            </a:r>
            <a:r>
              <a:rPr lang="tr-TR" dirty="0" smtClean="0"/>
              <a:t> yapılan reel sayılı işlem sayısı.</a:t>
            </a:r>
          </a:p>
          <a:p>
            <a:r>
              <a:rPr lang="tr-TR" dirty="0" smtClean="0"/>
              <a:t>MegaFlops – Mflops : 1.000.000 Flops.</a:t>
            </a:r>
          </a:p>
          <a:p>
            <a:r>
              <a:rPr lang="tr-TR" dirty="0" smtClean="0"/>
              <a:t>GigaFlops – Gflops : 1.000.000 MFlops.</a:t>
            </a:r>
          </a:p>
          <a:p>
            <a:r>
              <a:rPr lang="tr-TR" dirty="0" smtClean="0"/>
              <a:t>bps ( Bits Per Second) : Saniyede aktarılan bit sayısı.</a:t>
            </a:r>
          </a:p>
          <a:p>
            <a:r>
              <a:rPr lang="tr-TR" dirty="0" smtClean="0"/>
              <a:t>Bps (Bytes Per Second) : Saniyede aktarılan Byte sayısı.</a:t>
            </a:r>
          </a:p>
          <a:p>
            <a:r>
              <a:rPr lang="tr-TR" dirty="0" smtClean="0"/>
              <a:t>MIPS (Millions Instructions Per Second) : Saniyedeki komut sayısı (milyon olarak).</a:t>
            </a:r>
          </a:p>
          <a:p>
            <a:r>
              <a:rPr lang="tr-TR" dirty="0" smtClean="0"/>
              <a:t>rpm (Revolutions Per Second) : Dakikadaki devir sayısı.</a:t>
            </a:r>
          </a:p>
          <a:p>
            <a:r>
              <a:rPr lang="tr-TR" dirty="0" smtClean="0"/>
              <a:t>Refresh Rate : Ekranda saniyedeki görüntü yenileme sayısı.</a:t>
            </a:r>
          </a:p>
          <a:p>
            <a:r>
              <a:rPr lang="en-US" dirty="0" smtClean="0"/>
              <a:t>Bit Rate : </a:t>
            </a:r>
            <a:r>
              <a:rPr lang="en-US" dirty="0" err="1" smtClean="0"/>
              <a:t>İletilen</a:t>
            </a:r>
            <a:r>
              <a:rPr lang="en-US" dirty="0" smtClean="0"/>
              <a:t> bit </a:t>
            </a:r>
            <a:r>
              <a:rPr lang="en-US" dirty="0" err="1" smtClean="0"/>
              <a:t>sayısı</a:t>
            </a:r>
            <a:r>
              <a:rPr lang="en-US" dirty="0" smtClean="0"/>
              <a:t>/bit </a:t>
            </a:r>
            <a:r>
              <a:rPr lang="en-US" dirty="0" err="1" smtClean="0"/>
              <a:t>oranı</a:t>
            </a:r>
            <a:r>
              <a:rPr lang="en-US" dirty="0" smtClean="0"/>
              <a:t>.</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6</a:t>
            </a:fld>
            <a:endParaRPr lang="tr-T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Temel Kavramlar</a:t>
            </a:r>
            <a:br>
              <a:rPr lang="tr-TR" dirty="0" smtClean="0"/>
            </a:br>
            <a:r>
              <a:rPr lang="tr-TR" dirty="0" smtClean="0"/>
              <a:t>Ölçü Birimleri</a:t>
            </a:r>
            <a:endParaRPr lang="tr-TR" dirty="0"/>
          </a:p>
        </p:txBody>
      </p:sp>
      <p:sp>
        <p:nvSpPr>
          <p:cNvPr id="4" name="Content Placeholder 3"/>
          <p:cNvSpPr>
            <a:spLocks noGrp="1"/>
          </p:cNvSpPr>
          <p:nvPr>
            <p:ph idx="1"/>
          </p:nvPr>
        </p:nvSpPr>
        <p:spPr/>
        <p:txBody>
          <a:bodyPr/>
          <a:lstStyle/>
          <a:p>
            <a:r>
              <a:rPr lang="en-US" dirty="0" smtClean="0"/>
              <a:t>Inch : </a:t>
            </a:r>
            <a:r>
              <a:rPr lang="en-US" dirty="0" err="1" smtClean="0"/>
              <a:t>Bir</a:t>
            </a:r>
            <a:r>
              <a:rPr lang="en-US" dirty="0" smtClean="0"/>
              <a:t> inch 2,54 </a:t>
            </a:r>
            <a:r>
              <a:rPr lang="en-US" dirty="0" err="1" smtClean="0"/>
              <a:t>cm’e</a:t>
            </a:r>
            <a:r>
              <a:rPr lang="en-US" dirty="0" smtClean="0"/>
              <a:t> </a:t>
            </a:r>
            <a:r>
              <a:rPr lang="en-US" dirty="0" err="1" smtClean="0"/>
              <a:t>eşittir</a:t>
            </a:r>
            <a:r>
              <a:rPr lang="en-US" dirty="0" smtClean="0"/>
              <a:t>.</a:t>
            </a:r>
          </a:p>
          <a:p>
            <a:pPr lvl="1"/>
            <a:r>
              <a:rPr lang="tr-TR" dirty="0" smtClean="0"/>
              <a:t>dpi (Dots Per Inch) : Inch başına düşen nokta sayısı.</a:t>
            </a:r>
          </a:p>
          <a:p>
            <a:r>
              <a:rPr lang="tr-TR" dirty="0" smtClean="0"/>
              <a:t>Pixel : Noktacık; ekrandaki en küçük nokta.</a:t>
            </a:r>
          </a:p>
          <a:p>
            <a:r>
              <a:rPr lang="tr-TR" dirty="0" smtClean="0"/>
              <a:t>Resolution : Çözünürlük;</a:t>
            </a:r>
          </a:p>
          <a:p>
            <a:pPr lvl="1"/>
            <a:r>
              <a:rPr lang="tr-TR" dirty="0" smtClean="0"/>
              <a:t>Yazıcılarda inch başına düşen nokta sayısı;</a:t>
            </a:r>
          </a:p>
          <a:p>
            <a:pPr lvl="1"/>
            <a:r>
              <a:rPr lang="tr-TR" dirty="0" smtClean="0"/>
              <a:t>Ekranda ise yatay ve düşey eksendeki toplam noktacık sayısı (Ör:640×480).</a:t>
            </a:r>
          </a:p>
          <a:p>
            <a:r>
              <a:rPr lang="tr-TR" dirty="0" smtClean="0"/>
              <a:t>Dot Pitch : İki pixel arasındaki uzaklık.</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7</a:t>
            </a:fld>
            <a:endParaRPr lang="tr-T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smtClean="0"/>
              <a:t>Temel Bir Bilgisayar Sistemi</a:t>
            </a:r>
            <a:endParaRPr lang="tr-TR" dirty="0"/>
          </a:p>
        </p:txBody>
      </p:sp>
      <p:pic>
        <p:nvPicPr>
          <p:cNvPr id="123906" name="Picture 2"/>
          <p:cNvPicPr>
            <a:picLocks noGrp="1" noChangeAspect="1" noChangeArrowheads="1"/>
          </p:cNvPicPr>
          <p:nvPr>
            <p:ph idx="1"/>
          </p:nvPr>
        </p:nvPicPr>
        <p:blipFill>
          <a:blip r:embed="rId2" cstate="print"/>
          <a:stretch>
            <a:fillRect/>
          </a:stretch>
        </p:blipFill>
        <p:spPr bwMode="auto">
          <a:xfrm>
            <a:off x="1189703" y="1600200"/>
            <a:ext cx="6764593" cy="48768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8</a:t>
            </a:fld>
            <a:endParaRPr lang="tr-T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MIB (CPU)</a:t>
            </a:r>
            <a:endParaRPr lang="tr-TR" dirty="0"/>
          </a:p>
        </p:txBody>
      </p:sp>
      <p:sp>
        <p:nvSpPr>
          <p:cNvPr id="4" name="Content Placeholder 3"/>
          <p:cNvSpPr>
            <a:spLocks noGrp="1"/>
          </p:cNvSpPr>
          <p:nvPr>
            <p:ph idx="1"/>
          </p:nvPr>
        </p:nvSpPr>
        <p:spPr/>
        <p:txBody>
          <a:bodyPr>
            <a:normAutofit/>
          </a:bodyPr>
          <a:lstStyle/>
          <a:p>
            <a:r>
              <a:rPr lang="tr-TR" dirty="0" smtClean="0"/>
              <a:t>İkili formattaki bilgileri işler. Bilgisayarın kalbidir.</a:t>
            </a:r>
          </a:p>
          <a:p>
            <a:r>
              <a:rPr lang="sv-SE" dirty="0" smtClean="0"/>
              <a:t>İki ana bloktan meydana gelir.</a:t>
            </a:r>
          </a:p>
          <a:p>
            <a:pPr lvl="1"/>
            <a:r>
              <a:rPr lang="tr-TR" dirty="0" smtClean="0"/>
              <a:t>ALU(mantıksal ve sayısal işlemleri yapar )</a:t>
            </a:r>
          </a:p>
          <a:p>
            <a:pPr lvl="1"/>
            <a:r>
              <a:rPr lang="tr-TR" dirty="0" smtClean="0"/>
              <a:t>Kontrol Birimi(komutların ayrıştırılması ve yorumlanmasını sağlar)</a:t>
            </a:r>
          </a:p>
          <a:p>
            <a:r>
              <a:rPr lang="tr-TR" dirty="0" smtClean="0"/>
              <a:t>Günümüz mikroişlemcileri</a:t>
            </a:r>
          </a:p>
          <a:p>
            <a:pPr lvl="1"/>
            <a:r>
              <a:rPr lang="tr-TR" dirty="0" smtClean="0"/>
              <a:t>Intel (Celeron, Pentium III, Pentium IV)</a:t>
            </a:r>
          </a:p>
          <a:p>
            <a:pPr lvl="1"/>
            <a:r>
              <a:rPr lang="tr-TR" dirty="0" smtClean="0"/>
              <a:t>AMD (Duron and Athlon)</a:t>
            </a:r>
          </a:p>
          <a:p>
            <a:pPr lvl="1"/>
            <a:r>
              <a:rPr lang="tr-TR" dirty="0" smtClean="0"/>
              <a:t>Intel® Core™2 </a:t>
            </a:r>
            <a:r>
              <a:rPr lang="tr-TR" b="1" dirty="0" smtClean="0"/>
              <a:t>Duo</a:t>
            </a:r>
          </a:p>
          <a:p>
            <a:pPr lvl="1"/>
            <a:r>
              <a:rPr lang="tr-TR" dirty="0" smtClean="0"/>
              <a:t>Intel® Core™ i7</a:t>
            </a:r>
          </a:p>
          <a:p>
            <a:pPr lvl="1"/>
            <a:r>
              <a:rPr lang="tr-TR" b="1" dirty="0" smtClean="0"/>
              <a:t>AMD Turion 64 X2</a:t>
            </a:r>
          </a:p>
          <a:p>
            <a:r>
              <a:rPr lang="tr-TR" dirty="0" smtClean="0"/>
              <a:t>Clock hızları ile belirlenen çalışma hızları</a:t>
            </a:r>
          </a:p>
          <a:p>
            <a:pPr lvl="1"/>
            <a:r>
              <a:rPr lang="tr-TR" dirty="0" smtClean="0"/>
              <a:t>MHz ve GHz</a:t>
            </a:r>
          </a:p>
          <a:p>
            <a:endParaRPr lang="tr-TR" dirty="0"/>
          </a:p>
        </p:txBody>
      </p:sp>
      <p:sp>
        <p:nvSpPr>
          <p:cNvPr id="3" name="Slide Number Placeholder 2"/>
          <p:cNvSpPr>
            <a:spLocks noGrp="1"/>
          </p:cNvSpPr>
          <p:nvPr>
            <p:ph type="sldNum" sz="quarter" idx="12"/>
          </p:nvPr>
        </p:nvSpPr>
        <p:spPr/>
        <p:txBody>
          <a:bodyPr/>
          <a:lstStyle/>
          <a:p>
            <a:pPr>
              <a:defRPr/>
            </a:pPr>
            <a:fld id="{4FCACF13-59EF-4401-BF45-22ADBFCA4E1E}" type="slidenum">
              <a:rPr lang="tr-TR" altLang="en-US" smtClean="0"/>
              <a:pPr>
                <a:defRPr/>
              </a:pPr>
              <a:t>9</a:t>
            </a:fld>
            <a:endParaRPr lang="tr-TR"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2990</TotalTime>
  <Words>2344</Words>
  <Application>Microsoft Office PowerPoint</Application>
  <PresentationFormat>On-screen Show (4:3)</PresentationFormat>
  <Paragraphs>500</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Clarity</vt:lpstr>
      <vt:lpstr>BLM 103 Bilgisayar Mühendisliğine Giriş</vt:lpstr>
      <vt:lpstr>BLM 103 BilgisayAR Muhendisliğine Giriş</vt:lpstr>
      <vt:lpstr>Bilgisayar Nedir?</vt:lpstr>
      <vt:lpstr>Temel Kavramlar BİT ve BAYT</vt:lpstr>
      <vt:lpstr>Temel Kavramlar Depolama Birimleri</vt:lpstr>
      <vt:lpstr>Temel Kavramlar Hız birimleri</vt:lpstr>
      <vt:lpstr>Temel Kavramlar Ölçü Birimleri</vt:lpstr>
      <vt:lpstr>Temel Bir Bilgisayar Sistemi</vt:lpstr>
      <vt:lpstr>MIB (CPU)</vt:lpstr>
      <vt:lpstr>MIB (CPU)</vt:lpstr>
      <vt:lpstr>Bellek Çeşitleri</vt:lpstr>
      <vt:lpstr>İkincil Bellek – Saklama Birimleri</vt:lpstr>
      <vt:lpstr>Hafıza Hiyerarşisi</vt:lpstr>
      <vt:lpstr>Bilgisayar Bileşenleri</vt:lpstr>
      <vt:lpstr>Bilgisayar Donanımı</vt:lpstr>
      <vt:lpstr>Bilgisayar Donanımı: Bir Bilgisayarın İçi</vt:lpstr>
      <vt:lpstr>Bilgisayar Donanımı: Girdi Birimleri</vt:lpstr>
      <vt:lpstr>Bilgisayar Donanımı: Çıktı Birimleri</vt:lpstr>
      <vt:lpstr>Bilgisayar Yazılımı</vt:lpstr>
      <vt:lpstr>Bilgisayar Yazılımı</vt:lpstr>
      <vt:lpstr>Bilgisayar Yazılımı: İşletim Sistemi</vt:lpstr>
      <vt:lpstr>Bilgisayar Yazılımı: İşletim Sistemi</vt:lpstr>
      <vt:lpstr>Bilgisayar Yazılımı: Uygulama Yazılımları</vt:lpstr>
      <vt:lpstr>PowerPoint Presentation</vt:lpstr>
      <vt:lpstr>Boole Cebri</vt:lpstr>
      <vt:lpstr>Boole Cebri</vt:lpstr>
      <vt:lpstr>Boole Cebri</vt:lpstr>
      <vt:lpstr>Boole Cebri</vt:lpstr>
      <vt:lpstr>Boole Cebri</vt:lpstr>
      <vt:lpstr>Boole Cebri</vt:lpstr>
      <vt:lpstr>Boole Cebri Teoremleri</vt:lpstr>
      <vt:lpstr>Boole Cebri Teoremleri</vt:lpstr>
      <vt:lpstr>Boole Cebri Teoremleri</vt:lpstr>
      <vt:lpstr>Boole cebri örnekleri</vt:lpstr>
      <vt:lpstr>Boole cebri örnekleri</vt:lpstr>
      <vt:lpstr>Doğruluk Tabloları</vt:lpstr>
      <vt:lpstr>Boole cebri örnekleri</vt:lpstr>
      <vt:lpstr>Boole cebri örnekleri</vt:lpstr>
      <vt:lpstr>Temel Mantık Kapıları</vt:lpstr>
      <vt:lpstr>Temel Mantık Kapıları</vt:lpstr>
      <vt:lpstr>Temel Mantık Kapıları</vt:lpstr>
      <vt:lpstr>Lojik Kapılar ve Doğruluk Tabloları</vt:lpstr>
      <vt:lpstr>Lojik Kapılar ve Doğruluk Tabloları</vt:lpstr>
      <vt:lpstr>Lojik Kapılar ve Doğruluk Tabloları</vt:lpstr>
      <vt:lpstr>Lojik Kapılar ve Doğruluk Tabloları</vt:lpstr>
      <vt:lpstr>Lojik Kapı Örnekleri</vt:lpstr>
      <vt:lpstr>Lojik Kapı Örnekleri</vt:lpstr>
      <vt:lpstr>Lojik Kapılar</vt:lpstr>
      <vt:lpstr>PowerPoint Presentation</vt:lpstr>
      <vt:lpstr>Karnaugh haritası (diyagramları)  (Karnaugh Map)</vt:lpstr>
      <vt:lpstr>Karnaugh haritası (diyagramları)  (Karnaugh Map)</vt:lpstr>
      <vt:lpstr>ÖRNEK – 1</vt:lpstr>
      <vt:lpstr>Çalışma Sorusu</vt:lpstr>
      <vt:lpstr>Referanslar</vt:lpstr>
    </vt:vector>
  </TitlesOfParts>
  <Company>serap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serap</dc:creator>
  <cp:lastModifiedBy>Pınar Onay Durdu</cp:lastModifiedBy>
  <cp:revision>320</cp:revision>
  <dcterms:created xsi:type="dcterms:W3CDTF">2002-05-27T10:56:22Z</dcterms:created>
  <dcterms:modified xsi:type="dcterms:W3CDTF">2013-10-02T08:05:29Z</dcterms:modified>
</cp:coreProperties>
</file>