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95"/>
  </p:notesMasterIdLst>
  <p:sldIdLst>
    <p:sldId id="404" r:id="rId2"/>
    <p:sldId id="450" r:id="rId3"/>
    <p:sldId id="498" r:id="rId4"/>
    <p:sldId id="499" r:id="rId5"/>
    <p:sldId id="502" r:id="rId6"/>
    <p:sldId id="500" r:id="rId7"/>
    <p:sldId id="501" r:id="rId8"/>
    <p:sldId id="578" r:id="rId9"/>
    <p:sldId id="579" r:id="rId10"/>
    <p:sldId id="580" r:id="rId11"/>
    <p:sldId id="581" r:id="rId12"/>
    <p:sldId id="582" r:id="rId13"/>
    <p:sldId id="583" r:id="rId14"/>
    <p:sldId id="584" r:id="rId15"/>
    <p:sldId id="585" r:id="rId16"/>
    <p:sldId id="586" r:id="rId17"/>
    <p:sldId id="469" r:id="rId18"/>
    <p:sldId id="503" r:id="rId19"/>
    <p:sldId id="504" r:id="rId20"/>
    <p:sldId id="505" r:id="rId21"/>
    <p:sldId id="506" r:id="rId22"/>
    <p:sldId id="507" r:id="rId23"/>
    <p:sldId id="508" r:id="rId24"/>
    <p:sldId id="509" r:id="rId25"/>
    <p:sldId id="510" r:id="rId26"/>
    <p:sldId id="511"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527" r:id="rId43"/>
    <p:sldId id="528" r:id="rId44"/>
    <p:sldId id="529" r:id="rId45"/>
    <p:sldId id="530" r:id="rId46"/>
    <p:sldId id="531" r:id="rId47"/>
    <p:sldId id="532" r:id="rId48"/>
    <p:sldId id="533" r:id="rId49"/>
    <p:sldId id="534" r:id="rId50"/>
    <p:sldId id="535" r:id="rId51"/>
    <p:sldId id="536" r:id="rId52"/>
    <p:sldId id="537" r:id="rId53"/>
    <p:sldId id="538" r:id="rId54"/>
    <p:sldId id="539" r:id="rId55"/>
    <p:sldId id="540" r:id="rId56"/>
    <p:sldId id="541" r:id="rId57"/>
    <p:sldId id="542" r:id="rId58"/>
    <p:sldId id="543" r:id="rId59"/>
    <p:sldId id="544" r:id="rId60"/>
    <p:sldId id="545" r:id="rId61"/>
    <p:sldId id="546" r:id="rId62"/>
    <p:sldId id="547" r:id="rId63"/>
    <p:sldId id="548" r:id="rId64"/>
    <p:sldId id="549" r:id="rId65"/>
    <p:sldId id="550" r:id="rId66"/>
    <p:sldId id="551" r:id="rId67"/>
    <p:sldId id="552" r:id="rId68"/>
    <p:sldId id="553" r:id="rId69"/>
    <p:sldId id="554" r:id="rId70"/>
    <p:sldId id="555" r:id="rId71"/>
    <p:sldId id="556" r:id="rId72"/>
    <p:sldId id="557" r:id="rId73"/>
    <p:sldId id="558" r:id="rId74"/>
    <p:sldId id="559" r:id="rId75"/>
    <p:sldId id="560" r:id="rId76"/>
    <p:sldId id="561" r:id="rId77"/>
    <p:sldId id="562" r:id="rId78"/>
    <p:sldId id="563" r:id="rId79"/>
    <p:sldId id="564" r:id="rId80"/>
    <p:sldId id="565" r:id="rId81"/>
    <p:sldId id="566" r:id="rId82"/>
    <p:sldId id="567" r:id="rId83"/>
    <p:sldId id="568" r:id="rId84"/>
    <p:sldId id="569" r:id="rId85"/>
    <p:sldId id="570" r:id="rId86"/>
    <p:sldId id="571" r:id="rId87"/>
    <p:sldId id="572" r:id="rId88"/>
    <p:sldId id="573" r:id="rId89"/>
    <p:sldId id="574" r:id="rId90"/>
    <p:sldId id="575" r:id="rId91"/>
    <p:sldId id="576" r:id="rId92"/>
    <p:sldId id="577" r:id="rId93"/>
    <p:sldId id="406" r:id="rId94"/>
  </p:sldIdLst>
  <p:sldSz cx="9144000" cy="6858000" type="screen4x3"/>
  <p:notesSz cx="6797675" cy="9926638"/>
  <p:defaultTextStyle>
    <a:defPPr>
      <a:defRPr lang="tr-T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993300"/>
    <a:srgbClr val="9900FF"/>
    <a:srgbClr val="6600FF"/>
    <a:srgbClr val="9966FF"/>
    <a:srgbClr val="25037B"/>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15" autoAdjust="0"/>
    <p:restoredTop sz="94719" autoAdjust="0"/>
  </p:normalViewPr>
  <p:slideViewPr>
    <p:cSldViewPr>
      <p:cViewPr varScale="1">
        <p:scale>
          <a:sx n="87" d="100"/>
          <a:sy n="87" d="100"/>
        </p:scale>
        <p:origin x="-13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34"/>
    </p:cViewPr>
  </p:sorterViewPr>
  <p:notesViewPr>
    <p:cSldViewPr>
      <p:cViewPr varScale="1">
        <p:scale>
          <a:sx n="55" d="100"/>
          <a:sy n="55" d="100"/>
        </p:scale>
        <p:origin x="-12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tr-TR"/>
          </a:p>
        </p:txBody>
      </p:sp>
      <p:sp>
        <p:nvSpPr>
          <p:cNvPr id="6144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tr-TR"/>
          </a:p>
        </p:txBody>
      </p:sp>
      <p:sp>
        <p:nvSpPr>
          <p:cNvPr id="6349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1446"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tr-TR"/>
          </a:p>
        </p:txBody>
      </p:sp>
      <p:sp>
        <p:nvSpPr>
          <p:cNvPr id="61447"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25D07BE-7861-42A2-8A60-01112055AC71}" type="slidenum">
              <a:rPr lang="tr-TR"/>
              <a:pPr>
                <a:defRPr/>
              </a:pPr>
              <a:t>‹#›</a:t>
            </a:fld>
            <a:endParaRPr lang="tr-TR"/>
          </a:p>
        </p:txBody>
      </p:sp>
    </p:spTree>
    <p:extLst>
      <p:ext uri="{BB962C8B-B14F-4D97-AF65-F5344CB8AC3E}">
        <p14:creationId xmlns:p14="http://schemas.microsoft.com/office/powerpoint/2010/main" val="2341681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tr-TR" altLang="en-US"/>
          </a:p>
        </p:txBody>
      </p:sp>
      <p:sp>
        <p:nvSpPr>
          <p:cNvPr id="8" name="Footer Placeholder 7"/>
          <p:cNvSpPr>
            <a:spLocks noGrp="1"/>
          </p:cNvSpPr>
          <p:nvPr>
            <p:ph type="ftr" sz="quarter" idx="11"/>
          </p:nvPr>
        </p:nvSpPr>
        <p:spPr/>
        <p:txBody>
          <a:bodyPr/>
          <a:lstStyle/>
          <a:p>
            <a:pPr>
              <a:defRPr/>
            </a:pPr>
            <a:endParaRPr lang="tr-TR" altLang="en-US"/>
          </a:p>
        </p:txBody>
      </p:sp>
      <p:sp>
        <p:nvSpPr>
          <p:cNvPr id="9" name="Slide Number Placeholder 8"/>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tr-TR" altLang="en-US"/>
          </a:p>
        </p:txBody>
      </p:sp>
      <p:sp>
        <p:nvSpPr>
          <p:cNvPr id="4" name="Footer Placeholder 3"/>
          <p:cNvSpPr>
            <a:spLocks noGrp="1"/>
          </p:cNvSpPr>
          <p:nvPr>
            <p:ph type="ftr" sz="quarter" idx="11"/>
          </p:nvPr>
        </p:nvSpPr>
        <p:spPr/>
        <p:txBody>
          <a:bodyPr/>
          <a:lstStyle/>
          <a:p>
            <a:pPr>
              <a:defRPr/>
            </a:pPr>
            <a:endParaRPr lang="tr-TR" altLang="en-US"/>
          </a:p>
        </p:txBody>
      </p:sp>
      <p:sp>
        <p:nvSpPr>
          <p:cNvPr id="5" name="Slide Number Placeholder 4"/>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tr-TR" altLang="en-US"/>
          </a:p>
        </p:txBody>
      </p:sp>
      <p:sp>
        <p:nvSpPr>
          <p:cNvPr id="3" name="Footer Placeholder 2"/>
          <p:cNvSpPr>
            <a:spLocks noGrp="1"/>
          </p:cNvSpPr>
          <p:nvPr>
            <p:ph type="ftr" sz="quarter" idx="11"/>
          </p:nvPr>
        </p:nvSpPr>
        <p:spPr/>
        <p:txBody>
          <a:bodyPr/>
          <a:lstStyle/>
          <a:p>
            <a:pPr>
              <a:defRPr/>
            </a:pPr>
            <a:endParaRPr lang="tr-TR" altLang="en-US"/>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tr-TR"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tr-TR"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4FCACF13-59EF-4401-BF45-22ADBFCA4E1E}" type="slidenum">
              <a:rPr lang="tr-TR" altLang="en-US" smtClean="0"/>
              <a:pPr>
                <a:defRPr/>
              </a:pPr>
              <a:t>‹#›</a:t>
            </a:fld>
            <a:endParaRPr lang="tr-TR"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tr-TR" dirty="0" smtClean="0"/>
              <a:t>BLM 103</a:t>
            </a:r>
            <a:br>
              <a:rPr lang="tr-TR" dirty="0" smtClean="0"/>
            </a:br>
            <a:r>
              <a:rPr lang="tr-TR" dirty="0" smtClean="0"/>
              <a:t>Bilgisayar Mühendisliğine Giriş</a:t>
            </a:r>
            <a:endParaRPr lang="tr-TR" dirty="0"/>
          </a:p>
        </p:txBody>
      </p:sp>
      <p:sp>
        <p:nvSpPr>
          <p:cNvPr id="2" name="Subtitle 1"/>
          <p:cNvSpPr>
            <a:spLocks noGrp="1"/>
          </p:cNvSpPr>
          <p:nvPr>
            <p:ph type="subTitle" idx="1"/>
          </p:nvPr>
        </p:nvSpPr>
        <p:spPr/>
        <p:txBody>
          <a:bodyPr/>
          <a:lstStyle/>
          <a:p>
            <a:r>
              <a:rPr lang="tr-TR" dirty="0" smtClean="0"/>
              <a:t>Matematiksel Kavramlar I</a:t>
            </a:r>
            <a:endParaRPr lang="tr-TR"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a:t>
            </a:fld>
            <a:endParaRPr lang="tr-T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ÖRNEK – 1</a:t>
            </a:r>
          </a:p>
        </p:txBody>
      </p:sp>
      <p:sp>
        <p:nvSpPr>
          <p:cNvPr id="3" name="Content Placeholder 2"/>
          <p:cNvSpPr>
            <a:spLocks noGrp="1"/>
          </p:cNvSpPr>
          <p:nvPr>
            <p:ph idx="1"/>
          </p:nvPr>
        </p:nvSpPr>
        <p:spPr/>
        <p:txBody>
          <a:bodyPr/>
          <a:lstStyle/>
          <a:p>
            <a:r>
              <a:rPr lang="tr-TR" dirty="0"/>
              <a:t>F= AB’C+ABC+AB’C’+ A’BC+A’B’C</a:t>
            </a:r>
          </a:p>
          <a:p>
            <a:r>
              <a:rPr lang="tr-TR" dirty="0"/>
              <a:t>K-maps kullanarak sadeleştiriniz.</a:t>
            </a:r>
          </a:p>
          <a:p>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10</a:t>
            </a:fld>
            <a:endParaRPr lang="tr-TR"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24944"/>
            <a:ext cx="7784841" cy="1972459"/>
          </a:xfrm>
          <a:prstGeom prst="rect">
            <a:avLst/>
          </a:prstGeom>
        </p:spPr>
      </p:pic>
    </p:spTree>
    <p:extLst>
      <p:ext uri="{BB962C8B-B14F-4D97-AF65-F5344CB8AC3E}">
        <p14:creationId xmlns:p14="http://schemas.microsoft.com/office/powerpoint/2010/main" val="221733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ÖRNEK – </a:t>
            </a:r>
            <a:r>
              <a:rPr lang="tr-TR" dirty="0" smtClean="0"/>
              <a:t>1 - Çözüm</a:t>
            </a:r>
            <a:endParaRPr lang="tr-TR" dirty="0"/>
          </a:p>
        </p:txBody>
      </p:sp>
      <p:sp>
        <p:nvSpPr>
          <p:cNvPr id="3" name="Content Placeholder 2"/>
          <p:cNvSpPr>
            <a:spLocks noGrp="1"/>
          </p:cNvSpPr>
          <p:nvPr>
            <p:ph idx="1"/>
          </p:nvPr>
        </p:nvSpPr>
        <p:spPr/>
        <p:txBody>
          <a:bodyPr/>
          <a:lstStyle/>
          <a:p>
            <a:r>
              <a:rPr lang="tr-TR" dirty="0" smtClean="0"/>
              <a:t>Fonksiyonun elemalarını tabloya yerleştirelim</a:t>
            </a:r>
          </a:p>
          <a:p>
            <a:endParaRPr lang="tr-TR" dirty="0"/>
          </a:p>
          <a:p>
            <a:endParaRPr lang="tr-TR" dirty="0" smtClean="0"/>
          </a:p>
          <a:p>
            <a:endParaRPr lang="tr-TR" dirty="0"/>
          </a:p>
          <a:p>
            <a:endParaRPr lang="tr-TR" dirty="0" smtClean="0"/>
          </a:p>
          <a:p>
            <a:r>
              <a:rPr lang="tr-TR" dirty="0" smtClean="0"/>
              <a:t>Tablo </a:t>
            </a:r>
            <a:r>
              <a:rPr lang="tr-TR" dirty="0"/>
              <a:t>üzerinde yerleşen 1 leri 2-4-8 gibi 2 nin üssü olan </a:t>
            </a:r>
            <a:r>
              <a:rPr lang="tr-TR" dirty="0" smtClean="0"/>
              <a:t>değerlerle adalara gruplayacağız</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11</a:t>
            </a:fld>
            <a:endParaRPr lang="tr-TR" alt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18455" y="2060848"/>
            <a:ext cx="5760720" cy="157543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691640" y="4869160"/>
            <a:ext cx="5760720" cy="1640840"/>
          </a:xfrm>
          <a:prstGeom prst="rect">
            <a:avLst/>
          </a:prstGeom>
        </p:spPr>
      </p:pic>
    </p:spTree>
    <p:extLst>
      <p:ext uri="{BB962C8B-B14F-4D97-AF65-F5344CB8AC3E}">
        <p14:creationId xmlns:p14="http://schemas.microsoft.com/office/powerpoint/2010/main" val="79676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ÖRNEK – 1 - Çözüm</a:t>
            </a:r>
          </a:p>
        </p:txBody>
      </p:sp>
      <p:sp>
        <p:nvSpPr>
          <p:cNvPr id="3" name="Content Placeholder 2"/>
          <p:cNvSpPr>
            <a:spLocks noGrp="1"/>
          </p:cNvSpPr>
          <p:nvPr>
            <p:ph idx="1"/>
          </p:nvPr>
        </p:nvSpPr>
        <p:spPr/>
        <p:txBody>
          <a:bodyPr/>
          <a:lstStyle/>
          <a:p>
            <a:r>
              <a:rPr lang="tr-TR" dirty="0" smtClean="0"/>
              <a:t>Adalardaki terimlerin karşılıklarını yazalım</a:t>
            </a:r>
          </a:p>
          <a:p>
            <a:endParaRPr lang="tr-TR" dirty="0"/>
          </a:p>
          <a:p>
            <a:endParaRPr lang="tr-TR" dirty="0" smtClean="0"/>
          </a:p>
          <a:p>
            <a:endParaRPr lang="tr-TR" dirty="0"/>
          </a:p>
          <a:p>
            <a:endParaRPr lang="tr-TR" dirty="0" smtClean="0"/>
          </a:p>
          <a:p>
            <a:endParaRPr lang="tr-TR" dirty="0"/>
          </a:p>
          <a:p>
            <a:endParaRPr lang="tr-TR" dirty="0" smtClean="0"/>
          </a:p>
          <a:p>
            <a:r>
              <a:rPr lang="tr-TR" dirty="0"/>
              <a:t>F= AB’C+ABC+AB’C’+ </a:t>
            </a:r>
            <a:r>
              <a:rPr lang="tr-TR" dirty="0" smtClean="0"/>
              <a:t>A’BC+A’B’C fonksiyonumuz aşağıdaki şekle sadeleşti</a:t>
            </a:r>
          </a:p>
          <a:p>
            <a:pPr marL="0" indent="0" algn="ctr">
              <a:buNone/>
            </a:pPr>
            <a:r>
              <a:rPr lang="tr-TR" b="1" dirty="0"/>
              <a:t>F =C + AB’ </a:t>
            </a:r>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12</a:t>
            </a:fld>
            <a:endParaRPr lang="tr-TR" alt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79712" y="2204864"/>
            <a:ext cx="4775200" cy="1547495"/>
          </a:xfrm>
          <a:prstGeom prst="rect">
            <a:avLst/>
          </a:prstGeom>
        </p:spPr>
      </p:pic>
    </p:spTree>
    <p:extLst>
      <p:ext uri="{BB962C8B-B14F-4D97-AF65-F5344CB8AC3E}">
        <p14:creationId xmlns:p14="http://schemas.microsoft.com/office/powerpoint/2010/main" val="263931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Çalışma Sorusu</a:t>
            </a:r>
            <a:endParaRPr lang="tr-TR" dirty="0"/>
          </a:p>
        </p:txBody>
      </p:sp>
      <p:sp>
        <p:nvSpPr>
          <p:cNvPr id="3" name="Content Placeholder 2"/>
          <p:cNvSpPr>
            <a:spLocks noGrp="1"/>
          </p:cNvSpPr>
          <p:nvPr>
            <p:ph idx="1"/>
          </p:nvPr>
        </p:nvSpPr>
        <p:spPr/>
        <p:txBody>
          <a:bodyPr/>
          <a:lstStyle/>
          <a:p>
            <a:r>
              <a:rPr lang="tr-TR" sz="2200" dirty="0"/>
              <a:t>F= AB’CD+A’B’C’D</a:t>
            </a:r>
            <a:r>
              <a:rPr lang="tr-TR" sz="2200"/>
              <a:t>’+</a:t>
            </a:r>
            <a:r>
              <a:rPr lang="tr-TR" sz="2200" smtClean="0"/>
              <a:t>A’BCD+A’B’CD+ABC’D’+ABC’D+ABCD</a:t>
            </a:r>
            <a:r>
              <a:rPr lang="tr-TR" sz="2200" dirty="0"/>
              <a:t>’</a:t>
            </a:r>
          </a:p>
          <a:p>
            <a:endParaRPr lang="tr-TR" sz="2200" dirty="0"/>
          </a:p>
          <a:p>
            <a:r>
              <a:rPr lang="tr-TR" dirty="0"/>
              <a:t>K-maps kullanarak sadeleştiriniz.</a:t>
            </a:r>
          </a:p>
          <a:p>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13</a:t>
            </a:fld>
            <a:endParaRPr lang="tr-TR" alt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69936" y="3861048"/>
            <a:ext cx="5760720" cy="2429510"/>
          </a:xfrm>
          <a:prstGeom prst="rect">
            <a:avLst/>
          </a:prstGeom>
        </p:spPr>
      </p:pic>
    </p:spTree>
    <p:extLst>
      <p:ext uri="{BB962C8B-B14F-4D97-AF65-F5344CB8AC3E}">
        <p14:creationId xmlns:p14="http://schemas.microsoft.com/office/powerpoint/2010/main" val="408973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Çalışma </a:t>
            </a:r>
            <a:r>
              <a:rPr lang="tr-TR" dirty="0" smtClean="0"/>
              <a:t>Sorusu - Çözüm</a:t>
            </a:r>
            <a:endParaRPr lang="tr-TR" dirty="0"/>
          </a:p>
        </p:txBody>
      </p:sp>
      <p:sp>
        <p:nvSpPr>
          <p:cNvPr id="3" name="Content Placeholder 2"/>
          <p:cNvSpPr>
            <a:spLocks noGrp="1"/>
          </p:cNvSpPr>
          <p:nvPr>
            <p:ph idx="1"/>
          </p:nvPr>
        </p:nvSpPr>
        <p:spPr/>
        <p:txBody>
          <a:bodyPr/>
          <a:lstStyle/>
          <a:p>
            <a:r>
              <a:rPr lang="tr-TR" dirty="0" smtClean="0"/>
              <a:t>Fonksiyonun elemanlarını tabloya yerleştirelim</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14</a:t>
            </a:fld>
            <a:endParaRPr lang="tr-TR" alt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91640" y="2167890"/>
            <a:ext cx="5760720" cy="2522220"/>
          </a:xfrm>
          <a:prstGeom prst="rect">
            <a:avLst/>
          </a:prstGeom>
        </p:spPr>
      </p:pic>
    </p:spTree>
    <p:extLst>
      <p:ext uri="{BB962C8B-B14F-4D97-AF65-F5344CB8AC3E}">
        <p14:creationId xmlns:p14="http://schemas.microsoft.com/office/powerpoint/2010/main" val="279145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Çalışma Sorusu - Çözüm</a:t>
            </a:r>
          </a:p>
        </p:txBody>
      </p:sp>
      <p:sp>
        <p:nvSpPr>
          <p:cNvPr id="3" name="Content Placeholder 2"/>
          <p:cNvSpPr>
            <a:spLocks noGrp="1"/>
          </p:cNvSpPr>
          <p:nvPr>
            <p:ph idx="1"/>
          </p:nvPr>
        </p:nvSpPr>
        <p:spPr/>
        <p:txBody>
          <a:bodyPr/>
          <a:lstStyle/>
          <a:p>
            <a:r>
              <a:rPr lang="tr-TR" dirty="0" smtClean="0"/>
              <a:t>Adalarımızı oluşturalım</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15</a:t>
            </a:fld>
            <a:endParaRPr lang="tr-TR" alt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91640" y="2564904"/>
            <a:ext cx="5760720" cy="2487295"/>
          </a:xfrm>
          <a:prstGeom prst="rect">
            <a:avLst/>
          </a:prstGeom>
        </p:spPr>
      </p:pic>
    </p:spTree>
    <p:extLst>
      <p:ext uri="{BB962C8B-B14F-4D97-AF65-F5344CB8AC3E}">
        <p14:creationId xmlns:p14="http://schemas.microsoft.com/office/powerpoint/2010/main" val="1155176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Çalışma Sorusu - Çözüm</a:t>
            </a:r>
          </a:p>
        </p:txBody>
      </p:sp>
      <p:sp>
        <p:nvSpPr>
          <p:cNvPr id="3" name="Content Placeholder 2"/>
          <p:cNvSpPr>
            <a:spLocks noGrp="1"/>
          </p:cNvSpPr>
          <p:nvPr>
            <p:ph idx="1"/>
          </p:nvPr>
        </p:nvSpPr>
        <p:spPr/>
        <p:txBody>
          <a:bodyPr/>
          <a:lstStyle/>
          <a:p>
            <a:r>
              <a:rPr lang="tr-TR" dirty="0" smtClean="0"/>
              <a:t>Adalardaki terimlerin karşılıklarını yazalım</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r>
              <a:rPr lang="tr-TR" sz="2200" dirty="0"/>
              <a:t>F= AB’CD+A’B’C’D’+A’BCD+A’B’CD+ABC’D2+ABC’D+ABCD</a:t>
            </a:r>
            <a:r>
              <a:rPr lang="tr-TR" sz="2200" dirty="0" smtClean="0"/>
              <a:t>’ </a:t>
            </a:r>
            <a:r>
              <a:rPr lang="tr-TR" dirty="0" smtClean="0"/>
              <a:t>fonksiyonumuz aşağıdaki şekilde sadeleşti</a:t>
            </a:r>
          </a:p>
          <a:p>
            <a:r>
              <a:rPr lang="tr-TR" dirty="0" smtClean="0"/>
              <a:t>F= A´B´C´D´ +ABC´+A´CD+ABD´+B´CD</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16</a:t>
            </a:fld>
            <a:endParaRPr lang="tr-TR" alt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91640" y="2115502"/>
            <a:ext cx="5760720" cy="2626995"/>
          </a:xfrm>
          <a:prstGeom prst="rect">
            <a:avLst/>
          </a:prstGeom>
        </p:spPr>
      </p:pic>
    </p:spTree>
    <p:extLst>
      <p:ext uri="{BB962C8B-B14F-4D97-AF65-F5344CB8AC3E}">
        <p14:creationId xmlns:p14="http://schemas.microsoft.com/office/powerpoint/2010/main" val="103446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11560" y="4022055"/>
            <a:ext cx="7848600" cy="1927225"/>
          </a:xfrm>
        </p:spPr>
        <p:txBody>
          <a:bodyPr/>
          <a:lstStyle/>
          <a:p>
            <a:r>
              <a:rPr lang="tr-TR" dirty="0"/>
              <a:t>BU HAFTA</a:t>
            </a:r>
            <a:r>
              <a:rPr lang="tr-TR" dirty="0" smtClean="0"/>
              <a:t>:</a:t>
            </a:r>
            <a:br>
              <a:rPr lang="tr-TR" dirty="0" smtClean="0"/>
            </a:br>
            <a:r>
              <a:rPr lang="tr-TR" dirty="0"/>
              <a:t>MATEMATİKSEL KAVRAMLAR II</a:t>
            </a:r>
            <a:br>
              <a:rPr lang="tr-TR" dirty="0"/>
            </a:br>
            <a:r>
              <a:rPr lang="tr-TR" dirty="0"/>
              <a:t>SAYI </a:t>
            </a:r>
            <a:r>
              <a:rPr lang="tr-TR" dirty="0" smtClean="0"/>
              <a:t>SİSTEMLERİ</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17</a:t>
            </a:fld>
            <a:endParaRPr lang="tr-T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Sayı Sistemleri</a:t>
            </a:r>
            <a:endParaRPr lang="tr-TR" dirty="0"/>
          </a:p>
        </p:txBody>
      </p:sp>
      <p:sp>
        <p:nvSpPr>
          <p:cNvPr id="4" name="Content Placeholder 3"/>
          <p:cNvSpPr>
            <a:spLocks noGrp="1"/>
          </p:cNvSpPr>
          <p:nvPr>
            <p:ph idx="1"/>
          </p:nvPr>
        </p:nvSpPr>
        <p:spPr/>
        <p:txBody>
          <a:bodyPr/>
          <a:lstStyle/>
          <a:p>
            <a:r>
              <a:rPr lang="tr-TR" dirty="0" smtClean="0"/>
              <a:t>Gündelik hayatta kullandığımız sayı sistemi nedir?</a:t>
            </a:r>
          </a:p>
          <a:p>
            <a:r>
              <a:rPr lang="tr-TR" dirty="0" smtClean="0"/>
              <a:t>Sayı sistemleri, çeşitleri nelerdir?</a:t>
            </a:r>
          </a:p>
          <a:p>
            <a:pPr lvl="1"/>
            <a:r>
              <a:rPr lang="tr-TR" dirty="0" smtClean="0"/>
              <a:t>Bu sistemler nerelerde kullanılırlar?</a:t>
            </a:r>
          </a:p>
          <a:p>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18</a:t>
            </a:fld>
            <a:endParaRPr lang="tr-TR"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Sayı Sistemleri</a:t>
            </a:r>
            <a:endParaRPr lang="tr-TR" dirty="0"/>
          </a:p>
        </p:txBody>
      </p:sp>
      <p:sp>
        <p:nvSpPr>
          <p:cNvPr id="4" name="Content Placeholder 3"/>
          <p:cNvSpPr>
            <a:spLocks noGrp="1"/>
          </p:cNvSpPr>
          <p:nvPr>
            <p:ph idx="1"/>
          </p:nvPr>
        </p:nvSpPr>
        <p:spPr/>
        <p:txBody>
          <a:bodyPr>
            <a:normAutofit lnSpcReduction="10000"/>
          </a:bodyPr>
          <a:lstStyle/>
          <a:p>
            <a:r>
              <a:rPr lang="tr-TR" dirty="0" smtClean="0"/>
              <a:t>Sayı Sistemleri</a:t>
            </a:r>
          </a:p>
          <a:p>
            <a:pPr lvl="1"/>
            <a:r>
              <a:rPr lang="tr-TR" dirty="0" smtClean="0"/>
              <a:t>Decimal (Onluk) Sayı Sistemi</a:t>
            </a:r>
          </a:p>
          <a:p>
            <a:pPr lvl="1"/>
            <a:r>
              <a:rPr lang="tr-TR" dirty="0" smtClean="0"/>
              <a:t>Binary (İkilik) Sayı Sistemi</a:t>
            </a:r>
          </a:p>
          <a:p>
            <a:pPr lvl="1"/>
            <a:r>
              <a:rPr lang="tr-TR" dirty="0" smtClean="0"/>
              <a:t>Oktal (Sekizlik) Sayı Sistemi</a:t>
            </a:r>
          </a:p>
          <a:p>
            <a:pPr lvl="1"/>
            <a:r>
              <a:rPr lang="tr-TR" dirty="0" smtClean="0"/>
              <a:t>Hexadecimal (Onaltılı) Sayı Sistemi</a:t>
            </a:r>
          </a:p>
          <a:p>
            <a:r>
              <a:rPr lang="tr-TR" dirty="0" smtClean="0"/>
              <a:t>Veri Türleri</a:t>
            </a:r>
          </a:p>
          <a:p>
            <a:pPr lvl="1"/>
            <a:r>
              <a:rPr lang="tr-TR" dirty="0" smtClean="0"/>
              <a:t>Ses</a:t>
            </a:r>
          </a:p>
          <a:p>
            <a:pPr lvl="1"/>
            <a:r>
              <a:rPr lang="tr-TR" dirty="0" smtClean="0"/>
              <a:t>Resim</a:t>
            </a:r>
          </a:p>
          <a:p>
            <a:pPr lvl="1"/>
            <a:r>
              <a:rPr lang="tr-TR" dirty="0" smtClean="0"/>
              <a:t>Video</a:t>
            </a:r>
          </a:p>
          <a:p>
            <a:r>
              <a:rPr lang="tr-TR" dirty="0" smtClean="0"/>
              <a:t>Veri Sıkıştırma</a:t>
            </a:r>
          </a:p>
          <a:p>
            <a:pPr lvl="1"/>
            <a:r>
              <a:rPr lang="tr-TR" dirty="0" smtClean="0"/>
              <a:t>Kayıpsız sıkıştırma</a:t>
            </a:r>
          </a:p>
          <a:p>
            <a:pPr lvl="1"/>
            <a:r>
              <a:rPr lang="tr-TR" dirty="0" smtClean="0"/>
              <a:t>Kayıplı sıkıştırma</a:t>
            </a:r>
          </a:p>
          <a:p>
            <a:r>
              <a:rPr lang="tr-TR" dirty="0" smtClean="0"/>
              <a:t>Sifreleme terimleri</a:t>
            </a:r>
          </a:p>
          <a:p>
            <a:endParaRPr lang="tr-TR" dirty="0" smtClean="0"/>
          </a:p>
          <a:p>
            <a:pPr>
              <a:buNone/>
            </a:pPr>
            <a:endParaRPr lang="tr-TR"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19</a:t>
            </a:fld>
            <a:endParaRPr lang="tr-T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dirty="0" smtClean="0"/>
              <a:t>BLM 103 BMG</a:t>
            </a:r>
            <a:endParaRPr lang="tr-TR" dirty="0"/>
          </a:p>
        </p:txBody>
      </p:sp>
      <p:sp>
        <p:nvSpPr>
          <p:cNvPr id="2" name="Subtitle 1"/>
          <p:cNvSpPr>
            <a:spLocks noGrp="1"/>
          </p:cNvSpPr>
          <p:nvPr>
            <p:ph type="subTitle" idx="1"/>
          </p:nvPr>
        </p:nvSpPr>
        <p:spPr/>
        <p:txBody>
          <a:bodyPr>
            <a:normAutofit/>
          </a:bodyPr>
          <a:lstStyle/>
          <a:p>
            <a:r>
              <a:rPr lang="tr-TR" sz="2800" dirty="0" smtClean="0"/>
              <a:t>Geçen Hafta TekrarI</a:t>
            </a:r>
            <a:endParaRPr lang="tr-TR" sz="2800"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a:t>
            </a:fld>
            <a:endParaRPr lang="tr-TR"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Decimal (Onluk) Sayı Sistemi</a:t>
            </a:r>
            <a:endParaRPr lang="tr-TR" dirty="0"/>
          </a:p>
        </p:txBody>
      </p:sp>
      <p:sp>
        <p:nvSpPr>
          <p:cNvPr id="4" name="Content Placeholder 3"/>
          <p:cNvSpPr>
            <a:spLocks noGrp="1"/>
          </p:cNvSpPr>
          <p:nvPr>
            <p:ph idx="1"/>
          </p:nvPr>
        </p:nvSpPr>
        <p:spPr/>
        <p:txBody>
          <a:bodyPr/>
          <a:lstStyle/>
          <a:p>
            <a:r>
              <a:rPr lang="tr-TR" dirty="0" smtClean="0"/>
              <a:t>Decimal(Onlu) Sayı sistemi günlük hayatta kullandığımız 0,1,2,3,4,5,6,7,8,9 rakamlarından oluşur. </a:t>
            </a:r>
          </a:p>
          <a:p>
            <a:r>
              <a:rPr lang="tr-TR" dirty="0" smtClean="0"/>
              <a:t>Decimal(Onlu) Sayı sisteminde her sayı bulunduğu basamağa göre değer alır. </a:t>
            </a:r>
          </a:p>
          <a:p>
            <a:r>
              <a:rPr lang="tr-TR" dirty="0" smtClean="0"/>
              <a:t>Sistemin tabanı 10'dur.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20</a:t>
            </a:fld>
            <a:endParaRPr lang="tr-TR"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Decimal (Onluk) Sayı Sistemi</a:t>
            </a:r>
            <a:endParaRPr lang="tr-TR" dirty="0"/>
          </a:p>
        </p:txBody>
      </p:sp>
      <p:sp>
        <p:nvSpPr>
          <p:cNvPr id="4" name="Content Placeholder 3"/>
          <p:cNvSpPr>
            <a:spLocks noGrp="1"/>
          </p:cNvSpPr>
          <p:nvPr>
            <p:ph idx="1"/>
          </p:nvPr>
        </p:nvSpPr>
        <p:spPr/>
        <p:txBody>
          <a:bodyPr>
            <a:normAutofit/>
          </a:bodyPr>
          <a:lstStyle/>
          <a:p>
            <a:r>
              <a:rPr lang="tr-TR" dirty="0" smtClean="0"/>
              <a:t>128 sayısı ;</a:t>
            </a:r>
          </a:p>
          <a:p>
            <a:endParaRPr lang="tr-TR" dirty="0" smtClean="0"/>
          </a:p>
          <a:p>
            <a:pPr lvl="1"/>
            <a:r>
              <a:rPr lang="tr-TR" dirty="0" smtClean="0"/>
              <a:t>128 = 1x10</a:t>
            </a:r>
            <a:r>
              <a:rPr lang="tr-TR" baseline="30000" dirty="0" smtClean="0"/>
              <a:t>2</a:t>
            </a:r>
            <a:r>
              <a:rPr lang="tr-TR" dirty="0" smtClean="0"/>
              <a:t> + 2x10</a:t>
            </a:r>
            <a:r>
              <a:rPr lang="tr-TR" baseline="30000" dirty="0" smtClean="0"/>
              <a:t>1</a:t>
            </a:r>
            <a:r>
              <a:rPr lang="tr-TR" dirty="0" smtClean="0"/>
              <a:t> + 8x10°</a:t>
            </a:r>
          </a:p>
          <a:p>
            <a:pPr lvl="1"/>
            <a:r>
              <a:rPr lang="tr-TR" dirty="0" smtClean="0"/>
              <a:t>128 = 1x100 +2x10 + 8x1</a:t>
            </a:r>
          </a:p>
          <a:p>
            <a:pPr lvl="1"/>
            <a:r>
              <a:rPr lang="tr-TR" dirty="0" smtClean="0"/>
              <a:t>128 = 100 + 20 + 8 </a:t>
            </a:r>
          </a:p>
          <a:p>
            <a:pPr lvl="1">
              <a:buNone/>
            </a:pPr>
            <a:endParaRPr lang="tr-TR" sz="2700" dirty="0" smtClean="0">
              <a:solidFill>
                <a:schemeClr val="tx1"/>
              </a:solidFill>
            </a:endParaRPr>
          </a:p>
          <a:p>
            <a:pPr lvl="1">
              <a:buNone/>
            </a:pPr>
            <a:r>
              <a:rPr lang="tr-TR" sz="2700" dirty="0" smtClean="0">
                <a:solidFill>
                  <a:schemeClr val="tx1"/>
                </a:solidFill>
              </a:rPr>
              <a:t>şeklinde yazılacaktır.</a:t>
            </a:r>
          </a:p>
          <a:p>
            <a:endParaRPr lang="tr-TR" dirty="0" smtClean="0"/>
          </a:p>
          <a:p>
            <a:endParaRPr lang="tr-TR" dirty="0" smtClean="0"/>
          </a:p>
          <a:p>
            <a:endParaRPr lang="tr-TR" dirty="0" smtClean="0"/>
          </a:p>
          <a:p>
            <a:r>
              <a:rPr lang="tr-TR" b="1" i="1" dirty="0" smtClean="0"/>
              <a:t>Not: 10°=1 olduğu unutulmamalı.</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21</a:t>
            </a:fld>
            <a:endParaRPr lang="tr-TR" altLang="en-US"/>
          </a:p>
        </p:txBody>
      </p:sp>
      <p:pic>
        <p:nvPicPr>
          <p:cNvPr id="4098" name="Picture 2"/>
          <p:cNvPicPr>
            <a:picLocks noChangeAspect="1" noChangeArrowheads="1"/>
          </p:cNvPicPr>
          <p:nvPr/>
        </p:nvPicPr>
        <p:blipFill>
          <a:blip r:embed="rId2" cstate="print"/>
          <a:srcRect/>
          <a:stretch>
            <a:fillRect/>
          </a:stretch>
        </p:blipFill>
        <p:spPr bwMode="auto">
          <a:xfrm>
            <a:off x="805669" y="4437112"/>
            <a:ext cx="7150707" cy="86409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Decimal (Onluk) Sayı Sistemi</a:t>
            </a:r>
            <a:endParaRPr lang="tr-TR" dirty="0"/>
          </a:p>
        </p:txBody>
      </p:sp>
      <p:sp>
        <p:nvSpPr>
          <p:cNvPr id="4" name="Content Placeholder 3"/>
          <p:cNvSpPr>
            <a:spLocks noGrp="1"/>
          </p:cNvSpPr>
          <p:nvPr>
            <p:ph idx="1"/>
          </p:nvPr>
        </p:nvSpPr>
        <p:spPr/>
        <p:txBody>
          <a:bodyPr/>
          <a:lstStyle/>
          <a:p>
            <a:r>
              <a:rPr lang="tr-TR" b="1" dirty="0" smtClean="0"/>
              <a:t>Ondalıklı Decimal(Onlu) Sayılar</a:t>
            </a:r>
          </a:p>
          <a:p>
            <a:pPr lvl="1"/>
            <a:r>
              <a:rPr lang="tr-TR" dirty="0" smtClean="0"/>
              <a:t>Eğer verilen Decimal (Onlu) sayı ondalıklı ise bu durumda normal analiz işlemi devam eder yalnız ondalıklı ifadeyi 0'ı takip eden negatif sayılarla tanımlarız.</a:t>
            </a:r>
          </a:p>
          <a:p>
            <a:r>
              <a:rPr lang="tr-TR" dirty="0" smtClean="0"/>
              <a:t>568,25 sayısının analizi;</a:t>
            </a:r>
          </a:p>
          <a:p>
            <a:pPr lvl="1"/>
            <a:r>
              <a:rPr lang="tr-TR" dirty="0" smtClean="0"/>
              <a:t>568,25=5x10</a:t>
            </a:r>
            <a:r>
              <a:rPr lang="tr-TR" baseline="30000" dirty="0" smtClean="0"/>
              <a:t>2</a:t>
            </a:r>
            <a:r>
              <a:rPr lang="tr-TR" dirty="0" smtClean="0"/>
              <a:t>+6x10</a:t>
            </a:r>
            <a:r>
              <a:rPr lang="tr-TR" baseline="30000" dirty="0" smtClean="0"/>
              <a:t>1</a:t>
            </a:r>
            <a:r>
              <a:rPr lang="tr-TR" dirty="0" smtClean="0"/>
              <a:t>+8x10°+2x10</a:t>
            </a:r>
            <a:r>
              <a:rPr lang="tr-TR" baseline="30000" dirty="0" smtClean="0"/>
              <a:t>-1</a:t>
            </a:r>
            <a:r>
              <a:rPr lang="tr-TR" dirty="0" smtClean="0"/>
              <a:t> +5x10</a:t>
            </a:r>
            <a:r>
              <a:rPr lang="tr-TR" baseline="30000" dirty="0" smtClean="0"/>
              <a:t>-2</a:t>
            </a:r>
          </a:p>
          <a:p>
            <a:pPr lvl="1"/>
            <a:r>
              <a:rPr lang="tr-TR" dirty="0" smtClean="0"/>
              <a:t>568,25=5x100+6x10+8x1+2x(1/10) +5x(1/100)</a:t>
            </a:r>
          </a:p>
          <a:p>
            <a:pPr lvl="1"/>
            <a:r>
              <a:rPr lang="tr-TR" dirty="0" smtClean="0"/>
              <a:t>568,25=500+60+8+0,2+0,05</a:t>
            </a:r>
          </a:p>
          <a:p>
            <a:pPr lvl="1"/>
            <a:r>
              <a:rPr lang="tr-TR" dirty="0" smtClean="0"/>
              <a:t>568,25=568,25</a:t>
            </a:r>
          </a:p>
          <a:p>
            <a:pPr>
              <a:buNone/>
            </a:pPr>
            <a:r>
              <a:rPr lang="tr-TR" dirty="0" smtClean="0"/>
              <a:t>    şeklinde tamamlanabilir.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22</a:t>
            </a:fld>
            <a:endParaRPr lang="tr-TR"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Binary (İkilik) Sayı Sistemi</a:t>
            </a:r>
            <a:endParaRPr lang="tr-TR" dirty="0"/>
          </a:p>
        </p:txBody>
      </p:sp>
      <p:sp>
        <p:nvSpPr>
          <p:cNvPr id="4" name="Content Placeholder 3"/>
          <p:cNvSpPr>
            <a:spLocks noGrp="1"/>
          </p:cNvSpPr>
          <p:nvPr>
            <p:ph idx="1"/>
          </p:nvPr>
        </p:nvSpPr>
        <p:spPr/>
        <p:txBody>
          <a:bodyPr>
            <a:normAutofit/>
          </a:bodyPr>
          <a:lstStyle/>
          <a:p>
            <a:r>
              <a:rPr lang="tr-TR" dirty="0" smtClean="0"/>
              <a:t>Binary (İkilik) Sayı sisteminin tabanı 2'dir.Ve bu sistemde sadece "0" ve "1" rakamları kullanılmaktadır. </a:t>
            </a:r>
          </a:p>
          <a:p>
            <a:r>
              <a:rPr lang="tr-TR" dirty="0" smtClean="0"/>
              <a:t>Binary Sayı sisteminde' de Decimal(Onlu) Sayı sisteminde olduğu gibi her sayı bulunduğu basamağın konum ağırlığı ile çarpılır.</a:t>
            </a:r>
          </a:p>
          <a:p>
            <a:r>
              <a:rPr lang="tr-TR" dirty="0" smtClean="0"/>
              <a:t>Binary(İkilik) Sayı Sisteminde bulunan her '0' veya '1' rakamları </a:t>
            </a:r>
            <a:r>
              <a:rPr lang="tr-TR" b="1" dirty="0" smtClean="0"/>
              <a:t>BİT </a:t>
            </a:r>
            <a:r>
              <a:rPr lang="tr-TR" dirty="0" smtClean="0"/>
              <a:t>(</a:t>
            </a:r>
            <a:r>
              <a:rPr lang="tr-TR" b="1" dirty="0" smtClean="0"/>
              <a:t>BI</a:t>
            </a:r>
            <a:r>
              <a:rPr lang="tr-TR" dirty="0" smtClean="0"/>
              <a:t>nary Digi</a:t>
            </a:r>
            <a:r>
              <a:rPr lang="tr-TR" b="1" dirty="0" smtClean="0"/>
              <a:t>T</a:t>
            </a:r>
            <a:r>
              <a:rPr lang="tr-TR" dirty="0" smtClean="0"/>
              <a:t>) adı ile tanımlanır. </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23</a:t>
            </a:fld>
            <a:endParaRPr lang="tr-TR"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dirty="0" smtClean="0"/>
              <a:t>Binary(İkili) sayılar yazılırken en sağdaki basamağa en düşük değerlikli bit (Least Significant Bit-LSB),en soldaki basamağa en yüksek değerlikli bit (Most Significant Bit-MSB) adı verilir.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24</a:t>
            </a:fld>
            <a:endParaRPr lang="tr-TR" altLang="en-US"/>
          </a:p>
        </p:txBody>
      </p:sp>
      <p:pic>
        <p:nvPicPr>
          <p:cNvPr id="5122" name="Picture 2"/>
          <p:cNvPicPr>
            <a:picLocks noChangeAspect="1" noChangeArrowheads="1"/>
          </p:cNvPicPr>
          <p:nvPr/>
        </p:nvPicPr>
        <p:blipFill>
          <a:blip r:embed="rId2" cstate="print"/>
          <a:srcRect/>
          <a:stretch>
            <a:fillRect/>
          </a:stretch>
        </p:blipFill>
        <p:spPr bwMode="auto">
          <a:xfrm>
            <a:off x="1907704" y="3573016"/>
            <a:ext cx="5296588" cy="158417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dirty="0" smtClean="0"/>
              <a:t>Decimal(Onlu) Sayılıları sadece iki rakamdan oluşan Binary (İkilik) sayılarla tanımlayabilmemiz sayısal sistemlerin iki voltaj seviyesini kullanarak farklı büyüklükleri tanımlanmasının anlaşılmasını sağlamaktadır.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25</a:t>
            </a:fld>
            <a:endParaRPr lang="tr-TR"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b="1" dirty="0" smtClean="0"/>
              <a:t>Binary Sayıların Yazılışı ve Decimal Sayılara Çevrilmesi</a:t>
            </a:r>
          </a:p>
          <a:p>
            <a:pPr lvl="1"/>
            <a:r>
              <a:rPr lang="tr-TR" dirty="0" smtClean="0"/>
              <a:t>Binary (ikili) sayıları Decimal (Onlu) sayılara dönüştürürken her bir bit basamak ağırlığı ile çarpılıp bu sonuçların toplanması gerekir.</a:t>
            </a:r>
          </a:p>
          <a:p>
            <a:endParaRPr lang="tr-TR" b="1" dirty="0" smtClean="0"/>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26</a:t>
            </a:fld>
            <a:endParaRPr lang="tr-TR" altLang="en-US"/>
          </a:p>
        </p:txBody>
      </p:sp>
      <p:pic>
        <p:nvPicPr>
          <p:cNvPr id="6146" name="Picture 2"/>
          <p:cNvPicPr>
            <a:picLocks noChangeAspect="1" noChangeArrowheads="1"/>
          </p:cNvPicPr>
          <p:nvPr/>
        </p:nvPicPr>
        <p:blipFill>
          <a:blip r:embed="rId2" cstate="print"/>
          <a:srcRect/>
          <a:stretch>
            <a:fillRect/>
          </a:stretch>
        </p:blipFill>
        <p:spPr bwMode="auto">
          <a:xfrm>
            <a:off x="683568" y="3789040"/>
            <a:ext cx="7705900" cy="93610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b="1" dirty="0" smtClean="0"/>
              <a:t>Binary Sayıların Yazılışı ve Decimal Sayılara Çevrilmesi</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27</a:t>
            </a:fld>
            <a:endParaRPr lang="tr-TR" altLang="en-US"/>
          </a:p>
        </p:txBody>
      </p:sp>
      <p:pic>
        <p:nvPicPr>
          <p:cNvPr id="7170" name="Picture 2"/>
          <p:cNvPicPr>
            <a:picLocks noChangeAspect="1" noChangeArrowheads="1"/>
          </p:cNvPicPr>
          <p:nvPr/>
        </p:nvPicPr>
        <p:blipFill>
          <a:blip r:embed="rId2" cstate="print"/>
          <a:srcRect/>
          <a:stretch>
            <a:fillRect/>
          </a:stretch>
        </p:blipFill>
        <p:spPr bwMode="auto">
          <a:xfrm>
            <a:off x="683568" y="2924944"/>
            <a:ext cx="7818011" cy="2736304"/>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b="1" dirty="0" smtClean="0"/>
              <a:t>Binary Sayıların Yazılışı ve Decimal Sayılara Çevrilmesi</a:t>
            </a:r>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28</a:t>
            </a:fld>
            <a:endParaRPr lang="tr-TR" altLang="en-US"/>
          </a:p>
        </p:txBody>
      </p:sp>
      <p:pic>
        <p:nvPicPr>
          <p:cNvPr id="8194" name="Picture 2"/>
          <p:cNvPicPr>
            <a:picLocks noChangeAspect="1" noChangeArrowheads="1"/>
          </p:cNvPicPr>
          <p:nvPr/>
        </p:nvPicPr>
        <p:blipFill>
          <a:blip r:embed="rId2" cstate="print"/>
          <a:srcRect/>
          <a:stretch>
            <a:fillRect/>
          </a:stretch>
        </p:blipFill>
        <p:spPr bwMode="auto">
          <a:xfrm>
            <a:off x="827584" y="2708920"/>
            <a:ext cx="7536372" cy="201622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dirty="0" smtClean="0"/>
              <a:t>Aşağıda verilen Binary(İkilik) sayıların Decimal (Onlu) karşılıklarını bulunuz.</a:t>
            </a:r>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29</a:t>
            </a:fld>
            <a:endParaRPr lang="tr-TR" altLang="en-US"/>
          </a:p>
        </p:txBody>
      </p:sp>
      <p:pic>
        <p:nvPicPr>
          <p:cNvPr id="9218" name="Picture 2"/>
          <p:cNvPicPr>
            <a:picLocks noChangeAspect="1" noChangeArrowheads="1"/>
          </p:cNvPicPr>
          <p:nvPr/>
        </p:nvPicPr>
        <p:blipFill>
          <a:blip r:embed="rId2" cstate="print"/>
          <a:srcRect/>
          <a:stretch>
            <a:fillRect/>
          </a:stretch>
        </p:blipFill>
        <p:spPr bwMode="auto">
          <a:xfrm>
            <a:off x="1259632" y="2996952"/>
            <a:ext cx="6167137" cy="259228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Doğruluk Tabloları</a:t>
            </a:r>
            <a:endParaRPr lang="tr-TR" dirty="0"/>
          </a:p>
        </p:txBody>
      </p:sp>
      <p:sp>
        <p:nvSpPr>
          <p:cNvPr id="4" name="Content Placeholder 3"/>
          <p:cNvSpPr>
            <a:spLocks noGrp="1"/>
          </p:cNvSpPr>
          <p:nvPr>
            <p:ph idx="1"/>
          </p:nvPr>
        </p:nvSpPr>
        <p:spPr/>
        <p:txBody>
          <a:bodyPr>
            <a:normAutofit/>
          </a:bodyPr>
          <a:lstStyle/>
          <a:p>
            <a:r>
              <a:rPr lang="tr-TR" dirty="0" smtClean="0"/>
              <a:t>Doğruluk tabloları sayısal devrelerin tasarımında ve analizinde kullanılan en basit ve faydalı yöntemdir. </a:t>
            </a:r>
          </a:p>
          <a:p>
            <a:r>
              <a:rPr lang="tr-TR" dirty="0" smtClean="0"/>
              <a:t>Doğruluk tablosu giriş değişkenlerinin alabileceği olası bütün durumlar için çıkış ifadesinin ne olduğunu gösteren tablodur. </a:t>
            </a:r>
          </a:p>
          <a:p>
            <a:r>
              <a:rPr lang="tr-TR" dirty="0" smtClean="0"/>
              <a:t>Bir doğruluk tablosunda eğer n sayıda giriş değişkeni varsa bu değişkenler olası 2</a:t>
            </a:r>
            <a:r>
              <a:rPr lang="tr-TR" baseline="30000" dirty="0" smtClean="0"/>
              <a:t>n</a:t>
            </a:r>
            <a:r>
              <a:rPr lang="tr-TR" dirty="0" smtClean="0"/>
              <a:t> sayıda değişik durum alabilirler. </a:t>
            </a:r>
          </a:p>
          <a:p>
            <a:pPr lvl="1"/>
            <a:r>
              <a:rPr lang="tr-TR" dirty="0" smtClean="0"/>
              <a:t>Örneğin bir sayısal devrenin iki (n=2) giriş değişkeni varsa bu değişkenlerin alabileceği durum sayısı 2</a:t>
            </a:r>
            <a:r>
              <a:rPr lang="tr-TR" baseline="30000" dirty="0" smtClean="0"/>
              <a:t>2</a:t>
            </a:r>
            <a:r>
              <a:rPr lang="tr-TR" dirty="0" smtClean="0"/>
              <a:t>=4 iken, üç giriş değişkeni (n=3) için 2</a:t>
            </a:r>
            <a:r>
              <a:rPr lang="tr-TR" baseline="30000" dirty="0" smtClean="0"/>
              <a:t>3</a:t>
            </a:r>
            <a:r>
              <a:rPr lang="tr-TR" dirty="0" smtClean="0"/>
              <a:t>=8 farklı durum yazılabilir. </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a:t>
            </a:fld>
            <a:endParaRPr lang="tr-TR"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b="1" dirty="0" smtClean="0"/>
              <a:t>Ondalıklı Binary Sayıların Decimal Sayılara Dönüştürülmesi</a:t>
            </a:r>
          </a:p>
          <a:p>
            <a:pPr lvl="1"/>
            <a:r>
              <a:rPr lang="tr-TR" dirty="0" smtClean="0"/>
              <a:t>Ondalıklı Binary (ikilik) sayıları Decimal (onlu) sayılara dönüştürmek için izlenilecek yol çarpım iki metodudur. </a:t>
            </a:r>
          </a:p>
          <a:p>
            <a:pPr lvl="2"/>
            <a:r>
              <a:rPr lang="tr-TR" dirty="0" smtClean="0"/>
              <a:t>Ondalıklı kısma kadar olan kısmı normal analiz yöntemini kullanarak dönüştürürken ondalıklı kısmın basamak ağırlığı 0'ı takip eden negatif sayılar olarak belirlenir.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30</a:t>
            </a:fld>
            <a:endParaRPr lang="tr-TR"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b="1" dirty="0" smtClean="0"/>
              <a:t>Ondalıklı Binary Sayıların Decimal Sayılara Dönüştürülmesi</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31</a:t>
            </a:fld>
            <a:endParaRPr lang="tr-TR" altLang="en-US"/>
          </a:p>
        </p:txBody>
      </p:sp>
      <p:pic>
        <p:nvPicPr>
          <p:cNvPr id="10242" name="Picture 2"/>
          <p:cNvPicPr>
            <a:picLocks noChangeAspect="1" noChangeArrowheads="1"/>
          </p:cNvPicPr>
          <p:nvPr/>
        </p:nvPicPr>
        <p:blipFill>
          <a:blip r:embed="rId2" cstate="print"/>
          <a:srcRect/>
          <a:stretch>
            <a:fillRect/>
          </a:stretch>
        </p:blipFill>
        <p:spPr bwMode="auto">
          <a:xfrm>
            <a:off x="683568" y="2708920"/>
            <a:ext cx="7830374" cy="194421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dirty="0" smtClean="0"/>
              <a:t>Aşağıda verilen Ondalıklı Binary (İkilik) sayıların Decimal(Onlu) karşılıklarını bulunuz.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32</a:t>
            </a:fld>
            <a:endParaRPr lang="tr-TR" altLang="en-US"/>
          </a:p>
        </p:txBody>
      </p:sp>
      <p:pic>
        <p:nvPicPr>
          <p:cNvPr id="11267" name="Picture 3"/>
          <p:cNvPicPr>
            <a:picLocks noChangeAspect="1" noChangeArrowheads="1"/>
          </p:cNvPicPr>
          <p:nvPr/>
        </p:nvPicPr>
        <p:blipFill>
          <a:blip r:embed="rId2" cstate="print"/>
          <a:srcRect/>
          <a:stretch>
            <a:fillRect/>
          </a:stretch>
        </p:blipFill>
        <p:spPr bwMode="auto">
          <a:xfrm>
            <a:off x="1763688" y="2780928"/>
            <a:ext cx="4875992" cy="2317601"/>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b="1" dirty="0" smtClean="0"/>
              <a:t>Decimal Sayıların Binary Sayılara Çevrilmesi</a:t>
            </a:r>
          </a:p>
          <a:p>
            <a:pPr lvl="1"/>
            <a:r>
              <a:rPr lang="tr-TR" dirty="0" smtClean="0"/>
              <a:t>Decimal(Onlu) sayıları Binary(İkilik) sayılara çevirirken "Bölme-2" metodu kullanılır.</a:t>
            </a:r>
          </a:p>
          <a:p>
            <a:pPr lvl="1"/>
            <a:r>
              <a:rPr lang="tr-TR" dirty="0" smtClean="0"/>
              <a:t>Çıkan sonuç tersinden yazılır.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33</a:t>
            </a:fld>
            <a:endParaRPr lang="tr-TR" altLang="en-US"/>
          </a:p>
        </p:txBody>
      </p:sp>
      <p:pic>
        <p:nvPicPr>
          <p:cNvPr id="12290" name="Picture 2"/>
          <p:cNvPicPr>
            <a:picLocks noChangeAspect="1" noChangeArrowheads="1"/>
          </p:cNvPicPr>
          <p:nvPr/>
        </p:nvPicPr>
        <p:blipFill>
          <a:blip r:embed="rId2" cstate="print"/>
          <a:srcRect/>
          <a:stretch>
            <a:fillRect/>
          </a:stretch>
        </p:blipFill>
        <p:spPr bwMode="auto">
          <a:xfrm>
            <a:off x="1547664" y="3429000"/>
            <a:ext cx="6469509" cy="223224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dirty="0" smtClean="0"/>
              <a:t>Aşağıda verilen Decimal sayıların Binary karşılıklarını bulunuz.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34</a:t>
            </a:fld>
            <a:endParaRPr lang="tr-TR" altLang="en-US"/>
          </a:p>
        </p:txBody>
      </p:sp>
      <p:pic>
        <p:nvPicPr>
          <p:cNvPr id="13314" name="Picture 2"/>
          <p:cNvPicPr>
            <a:picLocks noChangeAspect="1" noChangeArrowheads="1"/>
          </p:cNvPicPr>
          <p:nvPr/>
        </p:nvPicPr>
        <p:blipFill>
          <a:blip r:embed="rId2" cstate="print"/>
          <a:srcRect/>
          <a:stretch>
            <a:fillRect/>
          </a:stretch>
        </p:blipFill>
        <p:spPr bwMode="auto">
          <a:xfrm>
            <a:off x="899592" y="2996952"/>
            <a:ext cx="6523322" cy="2013371"/>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b="1" dirty="0" smtClean="0"/>
              <a:t>Ondalıklı Decimal Sayıların Binary Sayılara Dönüştürülmesi</a:t>
            </a:r>
          </a:p>
          <a:p>
            <a:pPr lvl="1"/>
            <a:r>
              <a:rPr lang="tr-TR" sz="2300" dirty="0" smtClean="0"/>
              <a:t>Ondalıklı Decimal (Onlu) Sayıların Binary (İkilik) karşılıkları bulunurken ondalıklı </a:t>
            </a:r>
            <a:r>
              <a:rPr lang="tr-TR" sz="2800" dirty="0" smtClean="0"/>
              <a:t>kısma kadar olan bölüm için normal çevirim yöntemi uygulanır. Ondalıklı kısım, kesirli kısmın sıfıra veya sıfıra yakın bir değere ulaşıncaya kadar 2 ile çarpılır.</a:t>
            </a:r>
            <a:endParaRPr lang="tr-TR" sz="2000" dirty="0" smtClean="0"/>
          </a:p>
          <a:p>
            <a:pPr lvl="1"/>
            <a:endParaRPr lang="tr-TR" b="1"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35</a:t>
            </a:fld>
            <a:endParaRPr lang="tr-TR"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(İkilik) Sayı Sistemi</a:t>
            </a:r>
            <a:endParaRPr lang="tr-TR" dirty="0"/>
          </a:p>
        </p:txBody>
      </p:sp>
      <p:sp>
        <p:nvSpPr>
          <p:cNvPr id="4" name="Content Placeholder 3"/>
          <p:cNvSpPr>
            <a:spLocks noGrp="1"/>
          </p:cNvSpPr>
          <p:nvPr>
            <p:ph idx="1"/>
          </p:nvPr>
        </p:nvSpPr>
        <p:spPr/>
        <p:txBody>
          <a:bodyPr/>
          <a:lstStyle/>
          <a:p>
            <a:r>
              <a:rPr lang="tr-TR" dirty="0" smtClean="0"/>
              <a:t>                     ondalıklı decimal(onluk) sayısının binary (ikilik) karşılığını yazınız.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36</a:t>
            </a:fld>
            <a:endParaRPr lang="tr-TR" altLang="en-US"/>
          </a:p>
        </p:txBody>
      </p:sp>
      <p:pic>
        <p:nvPicPr>
          <p:cNvPr id="14338" name="Picture 2"/>
          <p:cNvPicPr>
            <a:picLocks noChangeAspect="1" noChangeArrowheads="1"/>
          </p:cNvPicPr>
          <p:nvPr/>
        </p:nvPicPr>
        <p:blipFill>
          <a:blip r:embed="rId2" cstate="print"/>
          <a:srcRect/>
          <a:stretch>
            <a:fillRect/>
          </a:stretch>
        </p:blipFill>
        <p:spPr bwMode="auto">
          <a:xfrm>
            <a:off x="683568" y="1628799"/>
            <a:ext cx="1584176" cy="357333"/>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1475656" y="2492896"/>
            <a:ext cx="6036587" cy="388843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Binary Sayı Sistemi Aritmetiği</a:t>
            </a:r>
            <a:endParaRPr lang="tr-TR" dirty="0"/>
          </a:p>
        </p:txBody>
      </p:sp>
      <p:sp>
        <p:nvSpPr>
          <p:cNvPr id="4" name="Content Placeholder 3"/>
          <p:cNvSpPr>
            <a:spLocks noGrp="1"/>
          </p:cNvSpPr>
          <p:nvPr>
            <p:ph idx="1"/>
          </p:nvPr>
        </p:nvSpPr>
        <p:spPr/>
        <p:txBody>
          <a:bodyPr>
            <a:normAutofit/>
          </a:bodyPr>
          <a:lstStyle/>
          <a:p>
            <a:r>
              <a:rPr lang="tr-TR" b="1" dirty="0" smtClean="0"/>
              <a:t>Binary Sayılarda Toplama</a:t>
            </a:r>
          </a:p>
          <a:p>
            <a:pPr lvl="1"/>
            <a:r>
              <a:rPr lang="tr-TR" dirty="0" smtClean="0"/>
              <a:t>Binary (İkilik) sayı sistemindeki temel toplama kuralları;</a:t>
            </a:r>
          </a:p>
          <a:p>
            <a:endParaRPr lang="tr-TR" dirty="0" smtClean="0"/>
          </a:p>
          <a:p>
            <a:endParaRPr lang="tr-TR" dirty="0" smtClean="0"/>
          </a:p>
          <a:p>
            <a:endParaRPr lang="tr-TR" dirty="0" smtClean="0"/>
          </a:p>
          <a:p>
            <a:endParaRPr lang="tr-TR" dirty="0" smtClean="0"/>
          </a:p>
          <a:p>
            <a:endParaRPr lang="tr-TR" dirty="0" smtClean="0"/>
          </a:p>
          <a:p>
            <a:pPr lvl="1">
              <a:buNone/>
            </a:pPr>
            <a:r>
              <a:rPr lang="tr-TR" dirty="0" smtClean="0"/>
              <a:t>	şeklinde belirtilebilir. Binary sayı sisteminde de iki sayı toplandığında eğer sonuç bir haneye sığmıyorsa bir </a:t>
            </a:r>
            <a:r>
              <a:rPr lang="tr-TR" b="1" i="1" dirty="0" smtClean="0"/>
              <a:t>elde(cary)</a:t>
            </a:r>
            <a:r>
              <a:rPr lang="tr-TR" dirty="0" smtClean="0"/>
              <a:t> oluşur.</a:t>
            </a:r>
          </a:p>
          <a:p>
            <a:endParaRPr lang="tr-TR" b="1"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37</a:t>
            </a:fld>
            <a:endParaRPr lang="tr-TR" altLang="en-US"/>
          </a:p>
        </p:txBody>
      </p:sp>
      <p:pic>
        <p:nvPicPr>
          <p:cNvPr id="15363" name="Picture 3"/>
          <p:cNvPicPr>
            <a:picLocks noChangeAspect="1" noChangeArrowheads="1"/>
          </p:cNvPicPr>
          <p:nvPr/>
        </p:nvPicPr>
        <p:blipFill>
          <a:blip r:embed="rId2" cstate="print"/>
          <a:srcRect/>
          <a:stretch>
            <a:fillRect/>
          </a:stretch>
        </p:blipFill>
        <p:spPr bwMode="auto">
          <a:xfrm>
            <a:off x="1979712" y="2708920"/>
            <a:ext cx="5459944" cy="180019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Sayı Sistemi Aritmetiği</a:t>
            </a:r>
            <a:endParaRPr lang="tr-TR" dirty="0"/>
          </a:p>
        </p:txBody>
      </p:sp>
      <p:sp>
        <p:nvSpPr>
          <p:cNvPr id="4" name="Content Placeholder 3"/>
          <p:cNvSpPr>
            <a:spLocks noGrp="1"/>
          </p:cNvSpPr>
          <p:nvPr>
            <p:ph idx="1"/>
          </p:nvPr>
        </p:nvSpPr>
        <p:spPr/>
        <p:txBody>
          <a:bodyPr/>
          <a:lstStyle/>
          <a:p>
            <a:r>
              <a:rPr lang="tr-TR" b="1" dirty="0" smtClean="0"/>
              <a:t>Binary Sayılarda Toplama</a:t>
            </a:r>
          </a:p>
          <a:p>
            <a:pPr lvl="1"/>
            <a:r>
              <a:rPr lang="tr-TR" b="1" dirty="0" smtClean="0"/>
              <a:t>Örnek: Aşağıdaki iki Binary(İkilik) Sayıyı toplayınız.</a:t>
            </a:r>
          </a:p>
          <a:p>
            <a:pPr lvl="2"/>
            <a:r>
              <a:rPr lang="tr-TR" dirty="0" smtClean="0"/>
              <a:t>(011 )</a:t>
            </a:r>
            <a:r>
              <a:rPr lang="tr-TR" baseline="-25000" dirty="0" smtClean="0"/>
              <a:t>2</a:t>
            </a:r>
            <a:r>
              <a:rPr lang="tr-TR" dirty="0" smtClean="0"/>
              <a:t> +(001)</a:t>
            </a:r>
            <a:r>
              <a:rPr lang="tr-TR" baseline="-25000" dirty="0" smtClean="0"/>
              <a:t>2</a:t>
            </a:r>
            <a:r>
              <a:rPr lang="tr-TR" dirty="0" smtClean="0"/>
              <a:t> =( ? )</a:t>
            </a:r>
            <a:r>
              <a:rPr lang="tr-TR" baseline="-25000" dirty="0" smtClean="0"/>
              <a:t>2</a:t>
            </a:r>
          </a:p>
          <a:p>
            <a:pPr lvl="1"/>
            <a:r>
              <a:rPr lang="tr-TR" b="1" dirty="0" smtClean="0"/>
              <a:t>Çözüm: </a:t>
            </a:r>
            <a:r>
              <a:rPr lang="tr-TR" dirty="0" smtClean="0"/>
              <a:t>( 011 )</a:t>
            </a:r>
            <a:r>
              <a:rPr lang="tr-TR" baseline="-25000" dirty="0" smtClean="0"/>
              <a:t>2</a:t>
            </a:r>
            <a:r>
              <a:rPr lang="tr-TR" dirty="0" smtClean="0"/>
              <a:t> +(001)</a:t>
            </a:r>
            <a:r>
              <a:rPr lang="tr-TR" baseline="-25000" dirty="0" smtClean="0"/>
              <a:t>2</a:t>
            </a:r>
            <a:r>
              <a:rPr lang="tr-TR" dirty="0" smtClean="0"/>
              <a:t> Toplama işlemine Decimal (Onluk) Sayılarda olduğu gibi önce en düşük basamaktan başlarız.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38</a:t>
            </a:fld>
            <a:endParaRPr lang="tr-TR" altLang="en-US"/>
          </a:p>
        </p:txBody>
      </p:sp>
      <p:pic>
        <p:nvPicPr>
          <p:cNvPr id="16386" name="Picture 2"/>
          <p:cNvPicPr>
            <a:picLocks noChangeAspect="1" noChangeArrowheads="1"/>
          </p:cNvPicPr>
          <p:nvPr/>
        </p:nvPicPr>
        <p:blipFill>
          <a:blip r:embed="rId2" cstate="print"/>
          <a:srcRect/>
          <a:stretch>
            <a:fillRect/>
          </a:stretch>
        </p:blipFill>
        <p:spPr bwMode="auto">
          <a:xfrm>
            <a:off x="3563888" y="3645024"/>
            <a:ext cx="1560849" cy="1368152"/>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043608" y="5013176"/>
            <a:ext cx="6842155" cy="166496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Sayı Sistemi Aritmetiği</a:t>
            </a:r>
            <a:endParaRPr lang="tr-TR" dirty="0"/>
          </a:p>
        </p:txBody>
      </p:sp>
      <p:sp>
        <p:nvSpPr>
          <p:cNvPr id="4" name="Content Placeholder 3"/>
          <p:cNvSpPr>
            <a:spLocks noGrp="1"/>
          </p:cNvSpPr>
          <p:nvPr>
            <p:ph idx="1"/>
          </p:nvPr>
        </p:nvSpPr>
        <p:spPr/>
        <p:txBody>
          <a:bodyPr/>
          <a:lstStyle/>
          <a:p>
            <a:r>
              <a:rPr lang="tr-TR" b="1" dirty="0" smtClean="0"/>
              <a:t>Binary Sayılarda Toplama</a:t>
            </a:r>
          </a:p>
          <a:p>
            <a:pPr lvl="1"/>
            <a:r>
              <a:rPr lang="tr-TR" b="1" dirty="0" smtClean="0"/>
              <a:t>Örnek: Aşağıda verilen toplama işlemlerini yapınız.</a:t>
            </a:r>
          </a:p>
          <a:p>
            <a:endParaRPr lang="tr-TR" b="1"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39</a:t>
            </a:fld>
            <a:endParaRPr lang="tr-TR" altLang="en-US"/>
          </a:p>
        </p:txBody>
      </p:sp>
      <p:pic>
        <p:nvPicPr>
          <p:cNvPr id="17410" name="Picture 2"/>
          <p:cNvPicPr>
            <a:picLocks noChangeAspect="1" noChangeArrowheads="1"/>
          </p:cNvPicPr>
          <p:nvPr/>
        </p:nvPicPr>
        <p:blipFill>
          <a:blip r:embed="rId2" cstate="print"/>
          <a:srcRect/>
          <a:stretch>
            <a:fillRect/>
          </a:stretch>
        </p:blipFill>
        <p:spPr bwMode="auto">
          <a:xfrm>
            <a:off x="2051720" y="2996952"/>
            <a:ext cx="4536504" cy="25922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Doğruluk Tabloları	</a:t>
            </a:r>
            <a:endParaRPr lang="tr-TR" dirty="0"/>
          </a:p>
        </p:txBody>
      </p:sp>
      <p:sp>
        <p:nvSpPr>
          <p:cNvPr id="4" name="Content Placeholder 3"/>
          <p:cNvSpPr>
            <a:spLocks noGrp="1"/>
          </p:cNvSpPr>
          <p:nvPr>
            <p:ph idx="1"/>
          </p:nvPr>
        </p:nvSpPr>
        <p:spPr/>
        <p:txBody>
          <a:bodyPr/>
          <a:lstStyle/>
          <a:p>
            <a:r>
              <a:rPr lang="tr-TR" dirty="0" smtClean="0"/>
              <a:t>A ve B iki giriş değişkeni, Q ise çıkışı göstermek üzere iki giriş değişkeni için oluşturulmuş olan doğruluk tablosu</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a:t>
            </a:fld>
            <a:endParaRPr lang="tr-TR" altLang="en-US"/>
          </a:p>
        </p:txBody>
      </p:sp>
      <p:pic>
        <p:nvPicPr>
          <p:cNvPr id="1026" name="Picture 2"/>
          <p:cNvPicPr>
            <a:picLocks noChangeAspect="1" noChangeArrowheads="1"/>
          </p:cNvPicPr>
          <p:nvPr/>
        </p:nvPicPr>
        <p:blipFill>
          <a:blip r:embed="rId2" cstate="print"/>
          <a:srcRect/>
          <a:stretch>
            <a:fillRect/>
          </a:stretch>
        </p:blipFill>
        <p:spPr bwMode="auto">
          <a:xfrm>
            <a:off x="2339752" y="3068960"/>
            <a:ext cx="4542130" cy="2376264"/>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Sayı Sistemi Aritmetiği</a:t>
            </a:r>
            <a:endParaRPr lang="tr-TR" dirty="0"/>
          </a:p>
        </p:txBody>
      </p:sp>
      <p:sp>
        <p:nvSpPr>
          <p:cNvPr id="4" name="Content Placeholder 3"/>
          <p:cNvSpPr>
            <a:spLocks noGrp="1"/>
          </p:cNvSpPr>
          <p:nvPr>
            <p:ph idx="1"/>
          </p:nvPr>
        </p:nvSpPr>
        <p:spPr/>
        <p:txBody>
          <a:bodyPr>
            <a:normAutofit/>
          </a:bodyPr>
          <a:lstStyle/>
          <a:p>
            <a:r>
              <a:rPr lang="tr-TR" b="1" dirty="0" smtClean="0"/>
              <a:t>Binary Sayılarda Çıkarma</a:t>
            </a:r>
          </a:p>
          <a:p>
            <a:pPr lvl="1"/>
            <a:r>
              <a:rPr lang="tr-TR" dirty="0" smtClean="0"/>
              <a:t>Binary (İkilik) sayı sistemindeki temel çıkarma kuralları;</a:t>
            </a:r>
          </a:p>
          <a:p>
            <a:pPr lvl="2"/>
            <a:r>
              <a:rPr lang="tr-TR" dirty="0" smtClean="0"/>
              <a:t>0-0 =0 —► Borç 0 Sonuç 0</a:t>
            </a:r>
          </a:p>
          <a:p>
            <a:pPr lvl="2"/>
            <a:r>
              <a:rPr lang="tr-TR" dirty="0" smtClean="0"/>
              <a:t>1-1=0 —► Borç 0 Sonuç 0</a:t>
            </a:r>
          </a:p>
          <a:p>
            <a:pPr lvl="2"/>
            <a:r>
              <a:rPr lang="tr-TR" dirty="0" smtClean="0"/>
              <a:t>1-0=1 —► Borç 0 Sonuç 1</a:t>
            </a:r>
          </a:p>
          <a:p>
            <a:pPr lvl="2"/>
            <a:r>
              <a:rPr lang="tr-TR" dirty="0" smtClean="0"/>
              <a:t>0 - 1=1 —► Borç 1 Sonuç 1</a:t>
            </a:r>
          </a:p>
          <a:p>
            <a:pPr lvl="1"/>
            <a:r>
              <a:rPr lang="tr-TR" dirty="0" smtClean="0"/>
              <a:t>şeklinde belirtilebilir. </a:t>
            </a:r>
          </a:p>
          <a:p>
            <a:pPr lvl="1"/>
            <a:r>
              <a:rPr lang="tr-TR" dirty="0" smtClean="0"/>
              <a:t>Binary sayı sisteminde de küçük değerlikli bir basamaktan büyük değerlikli bir basamak çıkarıldığında, bir üstteki basamaktan bir </a:t>
            </a:r>
            <a:r>
              <a:rPr lang="tr-TR" b="1" i="1" dirty="0" smtClean="0"/>
              <a:t>borç (borrow) </a:t>
            </a:r>
            <a:r>
              <a:rPr lang="tr-TR" dirty="0" smtClean="0"/>
              <a:t>alınır ve çıkarma işlemi tamamlanır.</a:t>
            </a:r>
          </a:p>
          <a:p>
            <a:endParaRPr lang="tr-TR" b="1"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40</a:t>
            </a:fld>
            <a:endParaRPr lang="tr-TR"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Sayı Sistemi Aritmetiği</a:t>
            </a:r>
            <a:endParaRPr lang="tr-TR" dirty="0"/>
          </a:p>
        </p:txBody>
      </p:sp>
      <p:sp>
        <p:nvSpPr>
          <p:cNvPr id="4" name="Content Placeholder 3"/>
          <p:cNvSpPr>
            <a:spLocks noGrp="1"/>
          </p:cNvSpPr>
          <p:nvPr>
            <p:ph idx="1"/>
          </p:nvPr>
        </p:nvSpPr>
        <p:spPr/>
        <p:txBody>
          <a:bodyPr/>
          <a:lstStyle/>
          <a:p>
            <a:r>
              <a:rPr lang="tr-TR" b="1" dirty="0" smtClean="0"/>
              <a:t>Binary Sayılarda Çıkarma</a:t>
            </a:r>
          </a:p>
          <a:p>
            <a:pPr lvl="1"/>
            <a:r>
              <a:rPr lang="tr-TR" dirty="0" smtClean="0"/>
              <a:t>Örnek: Aşağıda verilen iki Binary(İkilik) sayıyı çıkarın.</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41</a:t>
            </a:fld>
            <a:endParaRPr lang="tr-TR" altLang="en-US"/>
          </a:p>
        </p:txBody>
      </p:sp>
      <p:pic>
        <p:nvPicPr>
          <p:cNvPr id="18434" name="Picture 2"/>
          <p:cNvPicPr>
            <a:picLocks noChangeAspect="1" noChangeArrowheads="1"/>
          </p:cNvPicPr>
          <p:nvPr/>
        </p:nvPicPr>
        <p:blipFill>
          <a:blip r:embed="rId2" cstate="print"/>
          <a:srcRect/>
          <a:stretch>
            <a:fillRect/>
          </a:stretch>
        </p:blipFill>
        <p:spPr bwMode="auto">
          <a:xfrm>
            <a:off x="899591" y="2492896"/>
            <a:ext cx="3034873" cy="1296144"/>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2907320" y="3933056"/>
            <a:ext cx="6128085" cy="277557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Sayı Sistemi Aritmetiği</a:t>
            </a:r>
            <a:endParaRPr lang="tr-TR" dirty="0"/>
          </a:p>
        </p:txBody>
      </p:sp>
      <p:sp>
        <p:nvSpPr>
          <p:cNvPr id="4" name="Content Placeholder 3"/>
          <p:cNvSpPr>
            <a:spLocks noGrp="1"/>
          </p:cNvSpPr>
          <p:nvPr>
            <p:ph idx="1"/>
          </p:nvPr>
        </p:nvSpPr>
        <p:spPr/>
        <p:txBody>
          <a:bodyPr/>
          <a:lstStyle/>
          <a:p>
            <a:r>
              <a:rPr lang="tr-TR" dirty="0" smtClean="0"/>
              <a:t>Örnek: Aşağıda verilen çıkarma işlemlerini yapınız.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42</a:t>
            </a:fld>
            <a:endParaRPr lang="tr-TR" altLang="en-US"/>
          </a:p>
        </p:txBody>
      </p:sp>
      <p:pic>
        <p:nvPicPr>
          <p:cNvPr id="19458" name="Picture 2"/>
          <p:cNvPicPr>
            <a:picLocks noChangeAspect="1" noChangeArrowheads="1"/>
          </p:cNvPicPr>
          <p:nvPr/>
        </p:nvPicPr>
        <p:blipFill>
          <a:blip r:embed="rId2" cstate="print"/>
          <a:srcRect/>
          <a:stretch>
            <a:fillRect/>
          </a:stretch>
        </p:blipFill>
        <p:spPr bwMode="auto">
          <a:xfrm>
            <a:off x="2051720" y="2996952"/>
            <a:ext cx="4421830" cy="2193776"/>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Tamamlayıcı (Komplementer) Aritmetiği</a:t>
            </a:r>
            <a:endParaRPr lang="tr-TR" dirty="0"/>
          </a:p>
        </p:txBody>
      </p:sp>
      <p:sp>
        <p:nvSpPr>
          <p:cNvPr id="4" name="Content Placeholder 3"/>
          <p:cNvSpPr>
            <a:spLocks noGrp="1"/>
          </p:cNvSpPr>
          <p:nvPr>
            <p:ph idx="1"/>
          </p:nvPr>
        </p:nvSpPr>
        <p:spPr/>
        <p:txBody>
          <a:bodyPr>
            <a:normAutofit fontScale="92500"/>
          </a:bodyPr>
          <a:lstStyle/>
          <a:p>
            <a:r>
              <a:rPr lang="tr-TR" dirty="0" smtClean="0"/>
              <a:t>Sayı sistemlerinde direkt çıkarma yapılacağı gibi Tamamlayıcı (Komplementer) yöntemiyle de çıkarma yapılabilir </a:t>
            </a:r>
          </a:p>
          <a:p>
            <a:r>
              <a:rPr lang="tr-TR" dirty="0" smtClean="0"/>
              <a:t>Tamamlayıcı (Komplementer) yöntemiyle çıkarma işlemi</a:t>
            </a:r>
          </a:p>
          <a:p>
            <a:r>
              <a:rPr lang="tr-TR" dirty="0" smtClean="0"/>
              <a:t>aslında bir toplama işlemidir. </a:t>
            </a:r>
          </a:p>
          <a:p>
            <a:r>
              <a:rPr lang="tr-TR" dirty="0" smtClean="0"/>
              <a:t>Bu işlemde bir üst basamaktan borç alınmaz.</a:t>
            </a:r>
          </a:p>
          <a:p>
            <a:r>
              <a:rPr lang="tr-TR" dirty="0" smtClean="0"/>
              <a:t>Her sayı sistemine ilişkin iki adet tümleyen (komplementer) bulunabilir. Bunlar; r sayı sisteminin tabanını göstermek üzere</a:t>
            </a:r>
          </a:p>
          <a:p>
            <a:pPr lvl="2"/>
            <a:r>
              <a:rPr lang="tr-TR" b="1" i="1" dirty="0" smtClean="0"/>
              <a:t>1. r-1 Komplementer</a:t>
            </a:r>
          </a:p>
          <a:p>
            <a:pPr lvl="2"/>
            <a:r>
              <a:rPr lang="tr-TR" b="1" i="1" dirty="0" smtClean="0"/>
              <a:t>2. r Komplementer</a:t>
            </a:r>
          </a:p>
          <a:p>
            <a:pPr>
              <a:buNone/>
            </a:pPr>
            <a:r>
              <a:rPr lang="tr-TR" dirty="0" smtClean="0"/>
              <a:t>	olarak gösterilebilir. </a:t>
            </a:r>
          </a:p>
          <a:p>
            <a:r>
              <a:rPr lang="tr-TR" dirty="0" smtClean="0"/>
              <a:t>Taban yerine konduğunda bu iki tümleyen (komplementer) </a:t>
            </a:r>
          </a:p>
          <a:p>
            <a:pPr lvl="1"/>
            <a:r>
              <a:rPr lang="tr-TR" dirty="0" smtClean="0"/>
              <a:t>Binary(İkilik) sayılarda 1. ve 2. Tümleyen (komplementer), </a:t>
            </a:r>
          </a:p>
          <a:p>
            <a:pPr lvl="1"/>
            <a:r>
              <a:rPr lang="tr-TR" dirty="0" smtClean="0"/>
              <a:t>Decimal(Onlu) sayılarda 9. ve 10. Tümleyen (komplementer) adını alır.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43</a:t>
            </a:fld>
            <a:endParaRPr lang="tr-TR"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Tamamlayıcı (Komplementer) Aritmetiği</a:t>
            </a:r>
            <a:endParaRPr lang="tr-TR" dirty="0"/>
          </a:p>
        </p:txBody>
      </p:sp>
      <p:sp>
        <p:nvSpPr>
          <p:cNvPr id="4" name="Content Placeholder 3"/>
          <p:cNvSpPr>
            <a:spLocks noGrp="1"/>
          </p:cNvSpPr>
          <p:nvPr>
            <p:ph idx="1"/>
          </p:nvPr>
        </p:nvSpPr>
        <p:spPr/>
        <p:txBody>
          <a:bodyPr>
            <a:normAutofit fontScale="92500" lnSpcReduction="10000"/>
          </a:bodyPr>
          <a:lstStyle/>
          <a:p>
            <a:r>
              <a:rPr lang="tr-TR" b="1" dirty="0" smtClean="0"/>
              <a:t>r-1 Tümleyen (komplementer)</a:t>
            </a:r>
          </a:p>
          <a:p>
            <a:pPr lvl="1"/>
            <a:r>
              <a:rPr lang="tr-TR" dirty="0" smtClean="0"/>
              <a:t>n haneli bir tamsayı kısmı ve m haneli bir kesiri bulunan r tabanında bir N pozitif sayı için:</a:t>
            </a:r>
          </a:p>
          <a:p>
            <a:pPr lvl="1"/>
            <a:r>
              <a:rPr lang="tr-TR" dirty="0" smtClean="0"/>
              <a:t>r-1. Komplementeri = r</a:t>
            </a:r>
            <a:r>
              <a:rPr lang="tr-TR" baseline="30000" dirty="0" smtClean="0"/>
              <a:t>n</a:t>
            </a:r>
            <a:r>
              <a:rPr lang="tr-TR" dirty="0" smtClean="0"/>
              <a:t>-r</a:t>
            </a:r>
            <a:r>
              <a:rPr lang="tr-TR" baseline="30000" dirty="0" smtClean="0"/>
              <a:t>m</a:t>
            </a:r>
            <a:r>
              <a:rPr lang="tr-TR" dirty="0" smtClean="0"/>
              <a:t>- N olur.</a:t>
            </a:r>
          </a:p>
          <a:p>
            <a:r>
              <a:rPr lang="tr-TR" b="1" dirty="0" smtClean="0"/>
              <a:t>r.Tümleyen (komplementer)</a:t>
            </a:r>
          </a:p>
          <a:p>
            <a:pPr lvl="1"/>
            <a:r>
              <a:rPr lang="tr-TR" dirty="0" smtClean="0"/>
              <a:t>n haneli bir tamsayı kısmı bulunan r tabanında bir N pozitif sayı için, N' in</a:t>
            </a:r>
          </a:p>
          <a:p>
            <a:pPr lvl="2"/>
            <a:r>
              <a:rPr lang="tr-TR" sz="2100" dirty="0" smtClean="0"/>
              <a:t>r. Komplementeri = r</a:t>
            </a:r>
            <a:r>
              <a:rPr lang="tr-TR" sz="100" dirty="0" smtClean="0"/>
              <a:t>n</a:t>
            </a:r>
            <a:r>
              <a:rPr lang="tr-TR" sz="2100" dirty="0" smtClean="0"/>
              <a:t>- N</a:t>
            </a:r>
          </a:p>
          <a:p>
            <a:pPr lvl="1">
              <a:buNone/>
            </a:pPr>
            <a:r>
              <a:rPr lang="tr-TR" sz="2300" dirty="0" smtClean="0"/>
              <a:t>	şeklinde bulunur.</a:t>
            </a:r>
          </a:p>
          <a:p>
            <a:endParaRPr lang="tr-TR" sz="2800" b="1" dirty="0" smtClean="0"/>
          </a:p>
          <a:p>
            <a:r>
              <a:rPr lang="tr-TR" sz="2800" b="1" dirty="0" smtClean="0"/>
              <a:t>Not: </a:t>
            </a:r>
            <a:r>
              <a:rPr lang="tr-TR" sz="2800" dirty="0" smtClean="0"/>
              <a:t>Binary sayılarda kolay bir yöntem olarak 2' ye tümleyen 1'e tümleyene "1" eklenerek elde edilebilir.</a:t>
            </a:r>
          </a:p>
          <a:p>
            <a:pPr lvl="1"/>
            <a:r>
              <a:rPr lang="es-ES" sz="2300" dirty="0" smtClean="0"/>
              <a:t>2'ye </a:t>
            </a:r>
            <a:r>
              <a:rPr lang="es-ES" sz="2300" dirty="0" err="1" smtClean="0"/>
              <a:t>tümleyen</a:t>
            </a:r>
            <a:r>
              <a:rPr lang="es-ES" sz="2300" dirty="0" smtClean="0"/>
              <a:t> = 1 e </a:t>
            </a:r>
            <a:r>
              <a:rPr lang="es-ES" sz="2300" dirty="0" err="1" smtClean="0"/>
              <a:t>tümleyen</a:t>
            </a:r>
            <a:r>
              <a:rPr lang="es-ES" sz="2300" dirty="0" smtClean="0"/>
              <a:t> +1</a:t>
            </a:r>
            <a:endParaRPr lang="es-ES" sz="1500" dirty="0" smtClean="0"/>
          </a:p>
          <a:p>
            <a:pPr lvl="1"/>
            <a:endParaRPr lang="tr-TR" dirty="0" smtClean="0"/>
          </a:p>
          <a:p>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44</a:t>
            </a:fld>
            <a:endParaRPr lang="tr-TR"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Bire-Tümleyenle Çıkarma İşlemi</a:t>
            </a:r>
            <a:endParaRPr lang="tr-TR" dirty="0"/>
          </a:p>
        </p:txBody>
      </p:sp>
      <p:sp>
        <p:nvSpPr>
          <p:cNvPr id="4" name="Content Placeholder 3"/>
          <p:cNvSpPr>
            <a:spLocks noGrp="1"/>
          </p:cNvSpPr>
          <p:nvPr>
            <p:ph idx="1"/>
          </p:nvPr>
        </p:nvSpPr>
        <p:spPr/>
        <p:txBody>
          <a:bodyPr>
            <a:normAutofit fontScale="92500" lnSpcReduction="10000"/>
          </a:bodyPr>
          <a:lstStyle/>
          <a:p>
            <a:r>
              <a:rPr lang="tr-TR" dirty="0" smtClean="0"/>
              <a:t>Bir Binary(ikilik) sayının 1. Komplementeri basitçe her bir bitin tersinin alınması ile bulunur. </a:t>
            </a:r>
          </a:p>
          <a:p>
            <a:r>
              <a:rPr lang="tr-TR" dirty="0" smtClean="0"/>
              <a:t>İki Binary(İkilik) sayıyı 1.Tümleyen (komplementer) yardımı ile çıkarmak için;</a:t>
            </a:r>
          </a:p>
          <a:p>
            <a:pPr lvl="1"/>
            <a:r>
              <a:rPr lang="tr-TR" dirty="0" smtClean="0"/>
              <a:t>a) Çıkan sayının 1. Tümleyen (komplementer)i bulunur. 1. Tümleyen (komplementer) bulunurken çıkan sayı ile çıkarılan sayının basamak sayısının eşit olması gerekir.</a:t>
            </a:r>
          </a:p>
          <a:p>
            <a:pPr lvl="1"/>
            <a:r>
              <a:rPr lang="tr-TR" dirty="0" smtClean="0"/>
              <a:t>b) Çıkarılan sayı ile çıkan sayının 1. Tümleyen (komplementer)i toplanır.</a:t>
            </a:r>
          </a:p>
          <a:p>
            <a:pPr lvl="1"/>
            <a:r>
              <a:rPr lang="tr-TR" dirty="0" smtClean="0"/>
              <a:t>c) En büyük değerlikli basamakta elde 1 oluşursa bu işlem sonucunun pozitif olduğu anlamına gelir</a:t>
            </a:r>
          </a:p>
          <a:p>
            <a:pPr lvl="1"/>
            <a:r>
              <a:rPr lang="tr-TR" dirty="0" smtClean="0"/>
              <a:t>d) Doğru sonuca ulaşmak için elde 1 buradan alınarak en küçük değerlikli basamakla toplanır.</a:t>
            </a:r>
          </a:p>
          <a:p>
            <a:pPr lvl="1"/>
            <a:r>
              <a:rPr lang="tr-TR" dirty="0" smtClean="0"/>
              <a:t>e) Eğer elde 1 oluşmamışsa sonuç negatiftir doğru cevabı bulmak için sonuç terslenerek yazılır.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45</a:t>
            </a:fld>
            <a:endParaRPr lang="tr-TR"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Bire-Tümleyenle Çıkarma İşlemi</a:t>
            </a:r>
            <a:endParaRPr lang="tr-TR" dirty="0"/>
          </a:p>
        </p:txBody>
      </p:sp>
      <p:sp>
        <p:nvSpPr>
          <p:cNvPr id="4" name="Content Placeholder 3"/>
          <p:cNvSpPr>
            <a:spLocks noGrp="1"/>
          </p:cNvSpPr>
          <p:nvPr>
            <p:ph idx="1"/>
          </p:nvPr>
        </p:nvSpPr>
        <p:spPr/>
        <p:txBody>
          <a:bodyPr/>
          <a:lstStyle/>
          <a:p>
            <a:r>
              <a:rPr lang="tr-TR" b="1" dirty="0" smtClean="0"/>
              <a:t>Örnek: </a:t>
            </a:r>
            <a:r>
              <a:rPr lang="tr-TR" dirty="0" smtClean="0"/>
              <a:t>Aşağıdaki iki Binary(İkilik) sayıyı 1. Tümleyen (komplementer) yardımı çıkarın.</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46</a:t>
            </a:fld>
            <a:endParaRPr lang="tr-TR" altLang="en-US"/>
          </a:p>
        </p:txBody>
      </p:sp>
      <p:pic>
        <p:nvPicPr>
          <p:cNvPr id="20482" name="Picture 2"/>
          <p:cNvPicPr>
            <a:picLocks noChangeAspect="1" noChangeArrowheads="1"/>
          </p:cNvPicPr>
          <p:nvPr/>
        </p:nvPicPr>
        <p:blipFill>
          <a:blip r:embed="rId2" cstate="print"/>
          <a:srcRect/>
          <a:stretch>
            <a:fillRect/>
          </a:stretch>
        </p:blipFill>
        <p:spPr bwMode="auto">
          <a:xfrm>
            <a:off x="1331640" y="2636912"/>
            <a:ext cx="6993777" cy="3024336"/>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Bire-Tümleyenle Çıkarma İşlemi</a:t>
            </a:r>
            <a:endParaRPr lang="tr-TR" dirty="0"/>
          </a:p>
        </p:txBody>
      </p:sp>
      <p:sp>
        <p:nvSpPr>
          <p:cNvPr id="4" name="Content Placeholder 3"/>
          <p:cNvSpPr>
            <a:spLocks noGrp="1"/>
          </p:cNvSpPr>
          <p:nvPr>
            <p:ph idx="1"/>
          </p:nvPr>
        </p:nvSpPr>
        <p:spPr/>
        <p:txBody>
          <a:bodyPr/>
          <a:lstStyle/>
          <a:p>
            <a:r>
              <a:rPr lang="tr-TR" dirty="0" smtClean="0"/>
              <a:t>Aşağıdaki çıkarma işlemlerini 1. Tümleyen (komplementer) yöntemi ile gerçekleştirin.</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47</a:t>
            </a:fld>
            <a:endParaRPr lang="tr-TR" altLang="en-US"/>
          </a:p>
        </p:txBody>
      </p:sp>
      <p:pic>
        <p:nvPicPr>
          <p:cNvPr id="21506" name="Picture 2"/>
          <p:cNvPicPr>
            <a:picLocks noChangeAspect="1" noChangeArrowheads="1"/>
          </p:cNvPicPr>
          <p:nvPr/>
        </p:nvPicPr>
        <p:blipFill>
          <a:blip r:embed="rId2" cstate="print"/>
          <a:srcRect/>
          <a:stretch>
            <a:fillRect/>
          </a:stretch>
        </p:blipFill>
        <p:spPr bwMode="auto">
          <a:xfrm>
            <a:off x="1763688" y="3068960"/>
            <a:ext cx="5248252" cy="1078408"/>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İkiye -Tümleyenle Çıkarma İşlemi</a:t>
            </a:r>
            <a:endParaRPr lang="tr-TR" dirty="0"/>
          </a:p>
        </p:txBody>
      </p:sp>
      <p:sp>
        <p:nvSpPr>
          <p:cNvPr id="4" name="Content Placeholder 3"/>
          <p:cNvSpPr>
            <a:spLocks noGrp="1"/>
          </p:cNvSpPr>
          <p:nvPr>
            <p:ph idx="1"/>
          </p:nvPr>
        </p:nvSpPr>
        <p:spPr/>
        <p:txBody>
          <a:bodyPr>
            <a:normAutofit lnSpcReduction="10000"/>
          </a:bodyPr>
          <a:lstStyle/>
          <a:p>
            <a:r>
              <a:rPr lang="tr-TR" dirty="0" smtClean="0"/>
              <a:t>Binary sayının 2. Tümleyen (komplementer)i o sayının 1. Tümleyene (komplementer) 1 eklenerek bulunur.</a:t>
            </a:r>
          </a:p>
          <a:p>
            <a:pPr algn="ctr">
              <a:buNone/>
            </a:pPr>
            <a:r>
              <a:rPr lang="tr-TR" i="1" dirty="0" smtClean="0"/>
              <a:t>	</a:t>
            </a:r>
            <a:r>
              <a:rPr lang="tr-TR" sz="2200" i="1" dirty="0" smtClean="0"/>
              <a:t>2.Tümleyen (komplementer)= 1. Tümleyen (komplementer)+1</a:t>
            </a:r>
          </a:p>
          <a:p>
            <a:r>
              <a:rPr lang="tr-TR" dirty="0" smtClean="0"/>
              <a:t>İki Binary sayıyı 2. Tümleyen (komplementer) yardımı ile birbirinden çıkarmak için; </a:t>
            </a:r>
          </a:p>
          <a:p>
            <a:pPr lvl="1"/>
            <a:r>
              <a:rPr lang="tr-TR" dirty="0" smtClean="0"/>
              <a:t>a) Çıkan sayının 2. Tümleyen (komplementer)i bulunur. Çıkan sayı ile çıkarılan sayının basamak sayıları eşit olmalıdır.</a:t>
            </a:r>
          </a:p>
          <a:p>
            <a:pPr lvl="1"/>
            <a:r>
              <a:rPr lang="tr-TR" dirty="0" smtClean="0"/>
              <a:t>b) Çıkarılan sayı ile çıkan sayının 2. tümleyen (komplementer)i toplanır.</a:t>
            </a:r>
          </a:p>
          <a:p>
            <a:pPr lvl="1"/>
            <a:r>
              <a:rPr lang="tr-TR" dirty="0" smtClean="0"/>
              <a:t>c) Eğer toplama işlemi sonucunda en yüksek değerlikli basamakta bir elde oluşmuşsa çıkan sonuç pozitiftir, elde atılarak gerçek sonuca ulaşılır.</a:t>
            </a:r>
          </a:p>
          <a:p>
            <a:pPr lvl="1"/>
            <a:r>
              <a:rPr lang="tr-TR" dirty="0" smtClean="0"/>
              <a:t>d) Toplam sonucunda bir elde oluşmamışsa sonuç negatiftir. Çıkan sonucun tersi alındıktan sonra 1 eklenerek gerçek sonuca ulaşılır.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48</a:t>
            </a:fld>
            <a:endParaRPr lang="tr-TR"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İkiye -Tümleyenle Çıkarma İşlemi</a:t>
            </a:r>
            <a:endParaRPr lang="tr-TR" dirty="0"/>
          </a:p>
        </p:txBody>
      </p:sp>
      <p:sp>
        <p:nvSpPr>
          <p:cNvPr id="4" name="Content Placeholder 3"/>
          <p:cNvSpPr>
            <a:spLocks noGrp="1"/>
          </p:cNvSpPr>
          <p:nvPr>
            <p:ph idx="1"/>
          </p:nvPr>
        </p:nvSpPr>
        <p:spPr/>
        <p:txBody>
          <a:bodyPr/>
          <a:lstStyle/>
          <a:p>
            <a:r>
              <a:rPr lang="tr-TR" dirty="0" smtClean="0"/>
              <a:t>Aşağıdaki iki Binary(İkilik) sayıyı 2. Tümleyen (komplementer) yardımı çıkarın.</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49</a:t>
            </a:fld>
            <a:endParaRPr lang="tr-TR" altLang="en-US"/>
          </a:p>
        </p:txBody>
      </p:sp>
      <p:pic>
        <p:nvPicPr>
          <p:cNvPr id="22530" name="Picture 2"/>
          <p:cNvPicPr>
            <a:picLocks noChangeAspect="1" noChangeArrowheads="1"/>
          </p:cNvPicPr>
          <p:nvPr/>
        </p:nvPicPr>
        <p:blipFill>
          <a:blip r:embed="rId2" cstate="print"/>
          <a:srcRect/>
          <a:stretch>
            <a:fillRect/>
          </a:stretch>
        </p:blipFill>
        <p:spPr bwMode="auto">
          <a:xfrm>
            <a:off x="755576" y="3068960"/>
            <a:ext cx="6906833" cy="269078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a:t>
            </a:r>
            <a:endParaRPr lang="tr-TR" dirty="0"/>
          </a:p>
        </p:txBody>
      </p:sp>
      <p:pic>
        <p:nvPicPr>
          <p:cNvPr id="5" name="Content Placeholder 4" descr="boolean_rules.png"/>
          <p:cNvPicPr>
            <a:picLocks noGrp="1" noChangeAspect="1"/>
          </p:cNvPicPr>
          <p:nvPr>
            <p:ph idx="1"/>
          </p:nvPr>
        </p:nvPicPr>
        <p:blipFill>
          <a:blip r:embed="rId2" cstate="print"/>
          <a:stretch>
            <a:fillRect/>
          </a:stretch>
        </p:blipFill>
        <p:spPr>
          <a:xfrm>
            <a:off x="1259632" y="1556792"/>
            <a:ext cx="6480720" cy="4865718"/>
          </a:xfrm>
          <a:prstGeom prst="rect">
            <a:avLst/>
          </a:prstGeom>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a:t>
            </a:fld>
            <a:endParaRPr lang="tr-TR" altLang="en-US"/>
          </a:p>
        </p:txBody>
      </p:sp>
      <p:sp>
        <p:nvSpPr>
          <p:cNvPr id="4" name="TextBox 3"/>
          <p:cNvSpPr txBox="1"/>
          <p:nvPr/>
        </p:nvSpPr>
        <p:spPr>
          <a:xfrm>
            <a:off x="5076056" y="3573016"/>
            <a:ext cx="2664296" cy="1077218"/>
          </a:xfrm>
          <a:prstGeom prst="rect">
            <a:avLst/>
          </a:prstGeom>
          <a:solidFill>
            <a:schemeClr val="accent1">
              <a:lumMod val="40000"/>
              <a:lumOff val="60000"/>
            </a:schemeClr>
          </a:solidFill>
        </p:spPr>
        <p:txBody>
          <a:bodyPr wrap="square" rtlCol="0">
            <a:spAutoFit/>
          </a:bodyPr>
          <a:lstStyle/>
          <a:p>
            <a:r>
              <a:rPr lang="tr-TR" sz="1600" dirty="0"/>
              <a:t>Tersin tersi kuralı</a:t>
            </a:r>
          </a:p>
          <a:p>
            <a:pPr lvl="1"/>
            <a:r>
              <a:rPr lang="tr-TR" sz="1600" dirty="0"/>
              <a:t>(a`)`=a</a:t>
            </a:r>
          </a:p>
          <a:p>
            <a:pPr lvl="1"/>
            <a:r>
              <a:rPr lang="tr-TR" sz="1600" dirty="0"/>
              <a:t>((a+b)`)` = a`+ b</a:t>
            </a:r>
          </a:p>
          <a:p>
            <a:pPr lvl="1"/>
            <a:r>
              <a:rPr lang="tr-TR" sz="1600" dirty="0"/>
              <a:t>((a.b)`) ` =</a:t>
            </a:r>
            <a:r>
              <a:rPr lang="tr-TR" sz="1600" dirty="0" smtClean="0"/>
              <a:t>a.b</a:t>
            </a:r>
            <a:endParaRPr lang="tr-TR"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İkiye -Tümleyenle Çıkarma İşlemi</a:t>
            </a:r>
            <a:endParaRPr lang="tr-TR" dirty="0"/>
          </a:p>
        </p:txBody>
      </p:sp>
      <p:sp>
        <p:nvSpPr>
          <p:cNvPr id="4" name="Content Placeholder 3"/>
          <p:cNvSpPr>
            <a:spLocks noGrp="1"/>
          </p:cNvSpPr>
          <p:nvPr>
            <p:ph idx="1"/>
          </p:nvPr>
        </p:nvSpPr>
        <p:spPr/>
        <p:txBody>
          <a:bodyPr/>
          <a:lstStyle/>
          <a:p>
            <a:r>
              <a:rPr lang="tr-TR" dirty="0" smtClean="0"/>
              <a:t>Aşağıdaki çıkarma işlemlerini 2. Tümleyen (komplementer) yöntemi ile gerçekleştirin.</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50</a:t>
            </a:fld>
            <a:endParaRPr lang="tr-TR" altLang="en-US"/>
          </a:p>
        </p:txBody>
      </p:sp>
      <p:pic>
        <p:nvPicPr>
          <p:cNvPr id="23554" name="Picture 2"/>
          <p:cNvPicPr>
            <a:picLocks noChangeAspect="1" noChangeArrowheads="1"/>
          </p:cNvPicPr>
          <p:nvPr/>
        </p:nvPicPr>
        <p:blipFill>
          <a:blip r:embed="rId2" cstate="print"/>
          <a:srcRect/>
          <a:stretch>
            <a:fillRect/>
          </a:stretch>
        </p:blipFill>
        <p:spPr bwMode="auto">
          <a:xfrm>
            <a:off x="1403648" y="3140968"/>
            <a:ext cx="5355105" cy="98258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Binary Sayılarda Çarpma</a:t>
            </a:r>
            <a:endParaRPr lang="tr-TR" dirty="0"/>
          </a:p>
        </p:txBody>
      </p:sp>
      <p:sp>
        <p:nvSpPr>
          <p:cNvPr id="4" name="Content Placeholder 3"/>
          <p:cNvSpPr>
            <a:spLocks noGrp="1"/>
          </p:cNvSpPr>
          <p:nvPr>
            <p:ph idx="1"/>
          </p:nvPr>
        </p:nvSpPr>
        <p:spPr/>
        <p:txBody>
          <a:bodyPr/>
          <a:lstStyle/>
          <a:p>
            <a:r>
              <a:rPr lang="tr-TR" dirty="0" smtClean="0"/>
              <a:t>Binary(İkilik) Sayılarla Çarpma işlemi Decimal (Onluk) sayı sisteminin aynısı olup temel çarpma kuralları aşağıdaki gibidir.</a:t>
            </a:r>
          </a:p>
          <a:p>
            <a:pPr algn="ctr"/>
            <a:r>
              <a:rPr lang="tr-TR" dirty="0" smtClean="0"/>
              <a:t>0 x 0 = 0</a:t>
            </a:r>
          </a:p>
          <a:p>
            <a:pPr algn="ctr"/>
            <a:r>
              <a:rPr lang="tr-TR" dirty="0" smtClean="0"/>
              <a:t>0 x 1 =0</a:t>
            </a:r>
          </a:p>
          <a:p>
            <a:pPr algn="ctr"/>
            <a:r>
              <a:rPr lang="tr-TR" dirty="0" smtClean="0"/>
              <a:t>1 x 0 = 0</a:t>
            </a:r>
          </a:p>
          <a:p>
            <a:pPr algn="ctr"/>
            <a:r>
              <a:rPr lang="tr-TR" dirty="0" smtClean="0"/>
              <a:t>1 x 1 =1</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51</a:t>
            </a:fld>
            <a:endParaRPr lang="tr-TR"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Sayılarda Çarpma</a:t>
            </a:r>
            <a:endParaRPr lang="tr-TR" dirty="0"/>
          </a:p>
        </p:txBody>
      </p:sp>
      <p:sp>
        <p:nvSpPr>
          <p:cNvPr id="4" name="Content Placeholder 3"/>
          <p:cNvSpPr>
            <a:spLocks noGrp="1"/>
          </p:cNvSpPr>
          <p:nvPr>
            <p:ph idx="1"/>
          </p:nvPr>
        </p:nvSpPr>
        <p:spPr/>
        <p:txBody>
          <a:bodyPr/>
          <a:lstStyle/>
          <a:p>
            <a:r>
              <a:rPr lang="tr-TR" b="1" dirty="0" smtClean="0"/>
              <a:t>Örnek: </a:t>
            </a:r>
            <a:r>
              <a:rPr lang="tr-TR" dirty="0" smtClean="0"/>
              <a:t>Aşağıdaki iki Binary(İkilik) Sayıyının çarpımını hesaplayınız.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52</a:t>
            </a:fld>
            <a:endParaRPr lang="tr-TR" altLang="en-US"/>
          </a:p>
        </p:txBody>
      </p:sp>
      <p:pic>
        <p:nvPicPr>
          <p:cNvPr id="24578" name="Picture 2"/>
          <p:cNvPicPr>
            <a:picLocks noChangeAspect="1" noChangeArrowheads="1"/>
          </p:cNvPicPr>
          <p:nvPr/>
        </p:nvPicPr>
        <p:blipFill>
          <a:blip r:embed="rId2" cstate="print"/>
          <a:srcRect/>
          <a:stretch>
            <a:fillRect/>
          </a:stretch>
        </p:blipFill>
        <p:spPr bwMode="auto">
          <a:xfrm>
            <a:off x="1475656" y="3140968"/>
            <a:ext cx="6782035" cy="1412924"/>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Sayılarda Çarpma</a:t>
            </a:r>
            <a:endParaRPr lang="tr-TR" dirty="0"/>
          </a:p>
        </p:txBody>
      </p:sp>
      <p:sp>
        <p:nvSpPr>
          <p:cNvPr id="4" name="Content Placeholder 3"/>
          <p:cNvSpPr>
            <a:spLocks noGrp="1"/>
          </p:cNvSpPr>
          <p:nvPr>
            <p:ph idx="1"/>
          </p:nvPr>
        </p:nvSpPr>
        <p:spPr/>
        <p:txBody>
          <a:bodyPr/>
          <a:lstStyle/>
          <a:p>
            <a:r>
              <a:rPr lang="tr-TR" dirty="0" smtClean="0"/>
              <a:t>Aşağıda verilen çarpma işlemlerini gerçekleştirin?</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53</a:t>
            </a:fld>
            <a:endParaRPr lang="tr-TR" altLang="en-US"/>
          </a:p>
        </p:txBody>
      </p:sp>
      <p:pic>
        <p:nvPicPr>
          <p:cNvPr id="25602" name="Picture 2"/>
          <p:cNvPicPr>
            <a:picLocks noChangeAspect="1" noChangeArrowheads="1"/>
          </p:cNvPicPr>
          <p:nvPr/>
        </p:nvPicPr>
        <p:blipFill>
          <a:blip r:embed="rId2" cstate="print"/>
          <a:srcRect/>
          <a:stretch>
            <a:fillRect/>
          </a:stretch>
        </p:blipFill>
        <p:spPr bwMode="auto">
          <a:xfrm>
            <a:off x="1691680" y="2924944"/>
            <a:ext cx="5609092" cy="1558081"/>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Binary Sayılarda Bölme</a:t>
            </a:r>
            <a:endParaRPr lang="tr-TR" dirty="0"/>
          </a:p>
        </p:txBody>
      </p:sp>
      <p:sp>
        <p:nvSpPr>
          <p:cNvPr id="4" name="Content Placeholder 3"/>
          <p:cNvSpPr>
            <a:spLocks noGrp="1"/>
          </p:cNvSpPr>
          <p:nvPr>
            <p:ph idx="1"/>
          </p:nvPr>
        </p:nvSpPr>
        <p:spPr/>
        <p:txBody>
          <a:bodyPr/>
          <a:lstStyle/>
          <a:p>
            <a:r>
              <a:rPr lang="tr-TR" dirty="0" smtClean="0"/>
              <a:t>Binary(İkilik) Sayılarda kullanılan temel bölme kuralları aşağıdaki gibidir.</a:t>
            </a:r>
          </a:p>
          <a:p>
            <a:r>
              <a:rPr lang="tr-TR" dirty="0" smtClean="0"/>
              <a:t>Binary(İkilik) Sayılardaki bölme işlemi Decimal (Onluk) Sayı sisteminin aynısıdır.</a:t>
            </a:r>
          </a:p>
          <a:p>
            <a:pPr lvl="1"/>
            <a:r>
              <a:rPr lang="tr-TR" b="1" dirty="0" smtClean="0"/>
              <a:t>Örnek: </a:t>
            </a:r>
            <a:r>
              <a:rPr lang="tr-TR" dirty="0" smtClean="0"/>
              <a:t>Aşağıdaki bölme işlemini gerçekleştirin. (1100)</a:t>
            </a:r>
            <a:r>
              <a:rPr lang="tr-TR" baseline="-25000" dirty="0" smtClean="0"/>
              <a:t>2</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54</a:t>
            </a:fld>
            <a:endParaRPr lang="tr-TR" altLang="en-US"/>
          </a:p>
        </p:txBody>
      </p:sp>
      <p:pic>
        <p:nvPicPr>
          <p:cNvPr id="26626" name="Picture 2"/>
          <p:cNvPicPr>
            <a:picLocks noChangeAspect="1" noChangeArrowheads="1"/>
          </p:cNvPicPr>
          <p:nvPr/>
        </p:nvPicPr>
        <p:blipFill>
          <a:blip r:embed="rId2" cstate="print"/>
          <a:srcRect/>
          <a:stretch>
            <a:fillRect/>
          </a:stretch>
        </p:blipFill>
        <p:spPr bwMode="auto">
          <a:xfrm>
            <a:off x="827584" y="4077072"/>
            <a:ext cx="1631090" cy="1656184"/>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3563888" y="4005064"/>
            <a:ext cx="3712412" cy="2016224"/>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Binary Sayılarda Bölme</a:t>
            </a:r>
            <a:endParaRPr lang="tr-TR" dirty="0"/>
          </a:p>
        </p:txBody>
      </p:sp>
      <p:sp>
        <p:nvSpPr>
          <p:cNvPr id="4" name="Content Placeholder 3"/>
          <p:cNvSpPr>
            <a:spLocks noGrp="1"/>
          </p:cNvSpPr>
          <p:nvPr>
            <p:ph idx="1"/>
          </p:nvPr>
        </p:nvSpPr>
        <p:spPr/>
        <p:txBody>
          <a:bodyPr/>
          <a:lstStyle/>
          <a:p>
            <a:r>
              <a:rPr lang="tr-TR" b="1" dirty="0" smtClean="0"/>
              <a:t>Örnek: </a:t>
            </a:r>
            <a:r>
              <a:rPr lang="tr-TR" dirty="0" smtClean="0"/>
              <a:t>Aşağıda verilen bölme işlemlerini gerçekleştirin?</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55</a:t>
            </a:fld>
            <a:endParaRPr lang="tr-TR" altLang="en-US"/>
          </a:p>
        </p:txBody>
      </p:sp>
      <p:pic>
        <p:nvPicPr>
          <p:cNvPr id="27650" name="Picture 2"/>
          <p:cNvPicPr>
            <a:picLocks noChangeAspect="1" noChangeArrowheads="1"/>
          </p:cNvPicPr>
          <p:nvPr/>
        </p:nvPicPr>
        <p:blipFill>
          <a:blip r:embed="rId2" cstate="print"/>
          <a:srcRect/>
          <a:stretch>
            <a:fillRect/>
          </a:stretch>
        </p:blipFill>
        <p:spPr bwMode="auto">
          <a:xfrm>
            <a:off x="2195736" y="3068960"/>
            <a:ext cx="3722612" cy="1107554"/>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Oktal (Sekizlik) Sayı Sistemi</a:t>
            </a:r>
            <a:endParaRPr lang="tr-TR" dirty="0"/>
          </a:p>
        </p:txBody>
      </p:sp>
      <p:sp>
        <p:nvSpPr>
          <p:cNvPr id="4" name="Content Placeholder 3"/>
          <p:cNvSpPr>
            <a:spLocks noGrp="1"/>
          </p:cNvSpPr>
          <p:nvPr>
            <p:ph idx="1"/>
          </p:nvPr>
        </p:nvSpPr>
        <p:spPr/>
        <p:txBody>
          <a:bodyPr/>
          <a:lstStyle/>
          <a:p>
            <a:r>
              <a:rPr lang="tr-TR" dirty="0" smtClean="0"/>
              <a:t>Sayısal Sistemler hernekadar ikilik sayı sistemini kullansalar da bir tasarımcı için Binary (İkilik) sayılarla işlem yapmak zahmetli bir işlem olması nedeniyle farklı sayı sistemlerinin kullanımı tasarımcılar arasında yaygınlaşmıştır. </a:t>
            </a:r>
          </a:p>
          <a:p>
            <a:r>
              <a:rPr lang="tr-TR" dirty="0" smtClean="0"/>
              <a:t>Kullanılan bu sayı sistemlerinden Octal (Sekizli) Sayı sisteminin tabanı sekiz olup 0,1,2,3,4,5,6,7 rakamları bu sayı sisteminde kullanılır.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56</a:t>
            </a:fld>
            <a:endParaRPr lang="tr-TR"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Oktal (Sekizlik) Sayı Sistemi</a:t>
            </a:r>
            <a:endParaRPr lang="tr-TR" dirty="0"/>
          </a:p>
        </p:txBody>
      </p:sp>
      <p:sp>
        <p:nvSpPr>
          <p:cNvPr id="4" name="Content Placeholder 3"/>
          <p:cNvSpPr>
            <a:spLocks noGrp="1"/>
          </p:cNvSpPr>
          <p:nvPr>
            <p:ph idx="1"/>
          </p:nvPr>
        </p:nvSpPr>
        <p:spPr/>
        <p:txBody>
          <a:bodyPr/>
          <a:lstStyle/>
          <a:p>
            <a:r>
              <a:rPr lang="tr-TR" b="1" dirty="0" smtClean="0"/>
              <a:t>Octal Sayıların Yazılışı ve Decimal Sayılara Çevrilmesi</a:t>
            </a:r>
          </a:p>
          <a:p>
            <a:pPr lvl="1"/>
            <a:r>
              <a:rPr lang="tr-TR" sz="2300" dirty="0" smtClean="0"/>
              <a:t>Octal (Sekizli) sayıları Decimal(Onlu) sayılara çevirmek için her sayı bulunduğu basamağın konum ağırlığı ile çarpılır. Bu çarpım sonuçları toplanarak sonuç elde edilir.</a:t>
            </a:r>
            <a:endParaRPr lang="tr-TR" sz="1500" dirty="0" smtClean="0"/>
          </a:p>
          <a:p>
            <a:pPr lvl="1"/>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57</a:t>
            </a:fld>
            <a:endParaRPr lang="tr-TR" altLang="en-US"/>
          </a:p>
        </p:txBody>
      </p:sp>
      <p:pic>
        <p:nvPicPr>
          <p:cNvPr id="28674" name="Picture 2"/>
          <p:cNvPicPr>
            <a:picLocks noChangeAspect="1" noChangeArrowheads="1"/>
          </p:cNvPicPr>
          <p:nvPr/>
        </p:nvPicPr>
        <p:blipFill>
          <a:blip r:embed="rId2" cstate="print"/>
          <a:srcRect/>
          <a:stretch>
            <a:fillRect/>
          </a:stretch>
        </p:blipFill>
        <p:spPr bwMode="auto">
          <a:xfrm>
            <a:off x="1331640" y="3789040"/>
            <a:ext cx="6492856" cy="1080120"/>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1359610" y="4869160"/>
            <a:ext cx="5683276" cy="18002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Oktal (Sekizlik) Sayı Sistemi</a:t>
            </a:r>
            <a:endParaRPr lang="tr-TR" dirty="0"/>
          </a:p>
        </p:txBody>
      </p:sp>
      <p:sp>
        <p:nvSpPr>
          <p:cNvPr id="4" name="Content Placeholder 3"/>
          <p:cNvSpPr>
            <a:spLocks noGrp="1"/>
          </p:cNvSpPr>
          <p:nvPr>
            <p:ph idx="1"/>
          </p:nvPr>
        </p:nvSpPr>
        <p:spPr/>
        <p:txBody>
          <a:bodyPr/>
          <a:lstStyle/>
          <a:p>
            <a:r>
              <a:rPr lang="tr-TR" dirty="0" smtClean="0"/>
              <a:t>Aşağıda verilen Octal (Sekizli) sayıların Decimal (Onluk) karşılıklarını bulunuz.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58</a:t>
            </a:fld>
            <a:endParaRPr lang="tr-TR" altLang="en-US"/>
          </a:p>
        </p:txBody>
      </p:sp>
      <p:pic>
        <p:nvPicPr>
          <p:cNvPr id="29698" name="Picture 2"/>
          <p:cNvPicPr>
            <a:picLocks noChangeAspect="1" noChangeArrowheads="1"/>
          </p:cNvPicPr>
          <p:nvPr/>
        </p:nvPicPr>
        <p:blipFill>
          <a:blip r:embed="rId2" cstate="print"/>
          <a:srcRect/>
          <a:stretch>
            <a:fillRect/>
          </a:stretch>
        </p:blipFill>
        <p:spPr bwMode="auto">
          <a:xfrm>
            <a:off x="1979712" y="3212976"/>
            <a:ext cx="5459550" cy="1164704"/>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Oktal (Sekizlik) Sayı Sistemi</a:t>
            </a:r>
            <a:endParaRPr lang="tr-TR" dirty="0"/>
          </a:p>
        </p:txBody>
      </p:sp>
      <p:sp>
        <p:nvSpPr>
          <p:cNvPr id="4" name="Content Placeholder 3"/>
          <p:cNvSpPr>
            <a:spLocks noGrp="1"/>
          </p:cNvSpPr>
          <p:nvPr>
            <p:ph idx="1"/>
          </p:nvPr>
        </p:nvSpPr>
        <p:spPr/>
        <p:txBody>
          <a:bodyPr/>
          <a:lstStyle/>
          <a:p>
            <a:r>
              <a:rPr lang="tr-TR" b="1" dirty="0" smtClean="0"/>
              <a:t>Ondalıklı Octal Sayıların Decimal Sayılara Çevrilmesi</a:t>
            </a:r>
          </a:p>
          <a:p>
            <a:pPr lvl="1"/>
            <a:r>
              <a:rPr lang="tr-TR" dirty="0" smtClean="0"/>
              <a:t>Ondalıklı Octal(Sekizli) sayıları Decimal (onluk) sayılara dönüştürmek için izlenilecek yol çarpım 8 metodudur. </a:t>
            </a:r>
          </a:p>
          <a:p>
            <a:pPr lvl="1"/>
            <a:r>
              <a:rPr lang="tr-TR" dirty="0" smtClean="0"/>
              <a:t>Ondalıklı kısma kadar olan kısmı normal analiz yöntemini kullanarak dönüştürürken ondalıklı kısmın basamak ağırlığı 0'ı takip eden negatif sayılar olarak belirlenir.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59</a:t>
            </a:fld>
            <a:endParaRPr lang="tr-TR" altLang="en-US"/>
          </a:p>
        </p:txBody>
      </p:sp>
      <p:pic>
        <p:nvPicPr>
          <p:cNvPr id="30722" name="Picture 2"/>
          <p:cNvPicPr>
            <a:picLocks noChangeAspect="1" noChangeArrowheads="1"/>
          </p:cNvPicPr>
          <p:nvPr/>
        </p:nvPicPr>
        <p:blipFill>
          <a:blip r:embed="rId2" cstate="print"/>
          <a:srcRect/>
          <a:stretch>
            <a:fillRect/>
          </a:stretch>
        </p:blipFill>
        <p:spPr bwMode="auto">
          <a:xfrm>
            <a:off x="1763688" y="4293096"/>
            <a:ext cx="5481425" cy="216024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Mantık Kapıları (Logic Gates)</a:t>
            </a:r>
            <a:endParaRPr lang="tr-TR" dirty="0"/>
          </a:p>
        </p:txBody>
      </p:sp>
      <p:graphicFrame>
        <p:nvGraphicFramePr>
          <p:cNvPr id="5" name="Content Placeholder 4"/>
          <p:cNvGraphicFramePr>
            <a:graphicFrameLocks noGrp="1"/>
          </p:cNvGraphicFramePr>
          <p:nvPr>
            <p:ph idx="1"/>
          </p:nvPr>
        </p:nvGraphicFramePr>
        <p:xfrm>
          <a:off x="457200" y="1600200"/>
          <a:ext cx="8229600" cy="4302760"/>
        </p:xfrm>
        <a:graphic>
          <a:graphicData uri="http://schemas.openxmlformats.org/drawingml/2006/table">
            <a:tbl>
              <a:tblPr firstRow="1" bandRow="1">
                <a:tableStyleId>{5C22544A-7EE6-4342-B048-85BDC9FD1C3A}</a:tableStyleId>
              </a:tblPr>
              <a:tblGrid>
                <a:gridCol w="6222943"/>
                <a:gridCol w="2006657"/>
              </a:tblGrid>
              <a:tr h="370840">
                <a:tc>
                  <a:txBody>
                    <a:bodyPr/>
                    <a:lstStyle/>
                    <a:p>
                      <a:r>
                        <a:rPr lang="tr-TR" dirty="0" smtClean="0"/>
                        <a:t>Mantık Kapıları</a:t>
                      </a:r>
                      <a:endParaRPr lang="tr-TR" dirty="0"/>
                    </a:p>
                  </a:txBody>
                  <a:tcPr marL="88487" marR="88487"/>
                </a:tc>
                <a:tc>
                  <a:txBody>
                    <a:bodyPr/>
                    <a:lstStyle/>
                    <a:p>
                      <a:r>
                        <a:rPr lang="tr-TR" dirty="0" smtClean="0"/>
                        <a:t>Sembolü</a:t>
                      </a:r>
                      <a:endParaRPr lang="tr-TR" dirty="0"/>
                    </a:p>
                  </a:txBody>
                  <a:tcPr marL="88487" marR="88487"/>
                </a:tc>
              </a:tr>
              <a:tr h="370840">
                <a:tc>
                  <a:txBody>
                    <a:bodyPr/>
                    <a:lstStyle/>
                    <a:p>
                      <a:r>
                        <a:rPr kumimoji="0" lang="tr-TR" sz="1800" b="1" kern="1200" baseline="0" dirty="0" smtClean="0">
                          <a:solidFill>
                            <a:schemeClr val="dk1"/>
                          </a:solidFill>
                          <a:latin typeface="+mn-lt"/>
                          <a:ea typeface="+mn-ea"/>
                          <a:cs typeface="+mn-cs"/>
                        </a:rPr>
                        <a:t>VE Kapısı (AND GATE) : </a:t>
                      </a:r>
                      <a:r>
                        <a:rPr kumimoji="0" lang="tr-TR" sz="1800" i="1" kern="1200" baseline="0" dirty="0" smtClean="0">
                          <a:solidFill>
                            <a:schemeClr val="dk1"/>
                          </a:solidFill>
                          <a:latin typeface="+mn-lt"/>
                          <a:ea typeface="+mn-ea"/>
                          <a:cs typeface="+mn-cs"/>
                        </a:rPr>
                        <a:t>Bir VE kapısının girişlerinin tamamı lojik-1 ise çıkışı lojik-1, eğer girişlerden biri veya</a:t>
                      </a:r>
                    </a:p>
                    <a:p>
                      <a:r>
                        <a:rPr kumimoji="0" lang="tr-TR" sz="1800" i="1" kern="1200" baseline="0" dirty="0" smtClean="0">
                          <a:solidFill>
                            <a:schemeClr val="dk1"/>
                          </a:solidFill>
                          <a:latin typeface="+mn-lt"/>
                          <a:ea typeface="+mn-ea"/>
                          <a:cs typeface="+mn-cs"/>
                        </a:rPr>
                        <a:t>tamamı lojik-0 ise çıkış lojik-0 olur.</a:t>
                      </a:r>
                      <a:endParaRPr lang="tr-TR" dirty="0"/>
                    </a:p>
                  </a:txBody>
                  <a:tcPr marL="88487" marR="88487"/>
                </a:tc>
                <a:tc>
                  <a:txBody>
                    <a:bodyPr/>
                    <a:lstStyle/>
                    <a:p>
                      <a:endParaRPr lang="tr-TR" dirty="0"/>
                    </a:p>
                  </a:txBody>
                  <a:tcPr marL="88487" marR="88487"/>
                </a:tc>
              </a:tr>
              <a:tr h="370840">
                <a:tc>
                  <a:txBody>
                    <a:bodyPr/>
                    <a:lstStyle/>
                    <a:p>
                      <a:r>
                        <a:rPr kumimoji="0" lang="tr-TR" sz="1800" b="1" kern="1200" baseline="0" dirty="0" smtClean="0">
                          <a:solidFill>
                            <a:schemeClr val="dk1"/>
                          </a:solidFill>
                          <a:latin typeface="+mn-lt"/>
                          <a:ea typeface="+mn-ea"/>
                          <a:cs typeface="+mn-cs"/>
                        </a:rPr>
                        <a:t>VEYA Kapısı (OR GATE) :</a:t>
                      </a:r>
                      <a:r>
                        <a:rPr kumimoji="0" lang="tr-TR" sz="1800" i="1" kern="1200" baseline="0" dirty="0" smtClean="0">
                          <a:solidFill>
                            <a:schemeClr val="dk1"/>
                          </a:solidFill>
                          <a:latin typeface="+mn-lt"/>
                          <a:ea typeface="+mn-ea"/>
                          <a:cs typeface="+mn-cs"/>
                        </a:rPr>
                        <a:t>Eğer bir VEYA kapısının girişlerinden biri veya tamamı Lojik-1 ise çıkış Lojik-</a:t>
                      </a:r>
                    </a:p>
                    <a:p>
                      <a:r>
                        <a:rPr kumimoji="0" lang="tr-TR" sz="1800" i="1" kern="1200" baseline="0" dirty="0" smtClean="0">
                          <a:solidFill>
                            <a:schemeClr val="dk1"/>
                          </a:solidFill>
                          <a:latin typeface="+mn-lt"/>
                          <a:ea typeface="+mn-ea"/>
                          <a:cs typeface="+mn-cs"/>
                        </a:rPr>
                        <a:t>1,heriki girişin birden Lojik-0 olması halinde çıkış Lojik-0 olur.</a:t>
                      </a:r>
                      <a:endParaRPr lang="tr-TR" dirty="0"/>
                    </a:p>
                  </a:txBody>
                  <a:tcPr marL="88487" marR="88487"/>
                </a:tc>
                <a:tc>
                  <a:txBody>
                    <a:bodyPr/>
                    <a:lstStyle/>
                    <a:p>
                      <a:endParaRPr lang="tr-TR"/>
                    </a:p>
                  </a:txBody>
                  <a:tcPr marL="88487" marR="88487"/>
                </a:tc>
              </a:tr>
              <a:tr h="370840">
                <a:tc>
                  <a:txBody>
                    <a:bodyPr/>
                    <a:lstStyle/>
                    <a:p>
                      <a:r>
                        <a:rPr kumimoji="0" lang="tr-TR" sz="1800" b="1" kern="1200" baseline="0" dirty="0" smtClean="0">
                          <a:solidFill>
                            <a:schemeClr val="dk1"/>
                          </a:solidFill>
                          <a:latin typeface="+mn-lt"/>
                          <a:ea typeface="+mn-ea"/>
                          <a:cs typeface="+mn-cs"/>
                        </a:rPr>
                        <a:t>Değil Kapısı (Not Gate-Inverter)</a:t>
                      </a:r>
                      <a:r>
                        <a:rPr kumimoji="0" lang="tr-TR" sz="1800" b="0" kern="1200" baseline="0" dirty="0" smtClean="0">
                          <a:solidFill>
                            <a:schemeClr val="dk1"/>
                          </a:solidFill>
                          <a:latin typeface="+mn-lt"/>
                          <a:ea typeface="+mn-ea"/>
                          <a:cs typeface="+mn-cs"/>
                        </a:rPr>
                        <a:t>:  </a:t>
                      </a:r>
                      <a:r>
                        <a:rPr kumimoji="0" lang="tr-TR" sz="1800" i="1" kern="1200" baseline="0" dirty="0" smtClean="0">
                          <a:solidFill>
                            <a:schemeClr val="dk1"/>
                          </a:solidFill>
                          <a:latin typeface="+mn-lt"/>
                          <a:ea typeface="+mn-ea"/>
                          <a:cs typeface="+mn-cs"/>
                        </a:rPr>
                        <a:t>Çıkış Boolen ifadesi olarak </a:t>
                      </a:r>
                      <a:r>
                        <a:rPr kumimoji="0" lang="tr-TR" sz="1800" b="1" i="1" kern="1200" baseline="0" dirty="0" smtClean="0">
                          <a:solidFill>
                            <a:schemeClr val="dk1"/>
                          </a:solidFill>
                          <a:latin typeface="+mn-lt"/>
                          <a:ea typeface="+mn-ea"/>
                          <a:cs typeface="+mn-cs"/>
                        </a:rPr>
                        <a:t>Q = A’ olarak yazılır. "Q eşit A'nın değili" </a:t>
                      </a:r>
                      <a:r>
                        <a:rPr kumimoji="0" lang="tr-TR" sz="1800" b="0" i="1" kern="1200" baseline="0" dirty="0" smtClean="0">
                          <a:solidFill>
                            <a:schemeClr val="dk1"/>
                          </a:solidFill>
                          <a:latin typeface="+mn-lt"/>
                          <a:ea typeface="+mn-ea"/>
                          <a:cs typeface="+mn-cs"/>
                        </a:rPr>
                        <a:t>şeklinde</a:t>
                      </a:r>
                      <a:r>
                        <a:rPr kumimoji="0" lang="tr-TR" sz="1800" b="1" i="1" kern="1200" baseline="0" dirty="0" smtClean="0">
                          <a:solidFill>
                            <a:schemeClr val="dk1"/>
                          </a:solidFill>
                          <a:latin typeface="+mn-lt"/>
                          <a:ea typeface="+mn-ea"/>
                          <a:cs typeface="+mn-cs"/>
                        </a:rPr>
                        <a:t> </a:t>
                      </a:r>
                      <a:r>
                        <a:rPr kumimoji="0" lang="tr-TR" sz="1800" i="1" kern="1200" baseline="0" dirty="0" smtClean="0">
                          <a:solidFill>
                            <a:schemeClr val="dk1"/>
                          </a:solidFill>
                          <a:latin typeface="+mn-lt"/>
                          <a:ea typeface="+mn-ea"/>
                          <a:cs typeface="+mn-cs"/>
                        </a:rPr>
                        <a:t>okunur. </a:t>
                      </a:r>
                    </a:p>
                  </a:txBody>
                  <a:tcPr marL="88487" marR="88487"/>
                </a:tc>
                <a:tc>
                  <a:txBody>
                    <a:bodyPr/>
                    <a:lstStyle/>
                    <a:p>
                      <a:endParaRPr lang="tr-TR" dirty="0"/>
                    </a:p>
                  </a:txBody>
                  <a:tcPr marL="88487" marR="88487"/>
                </a:tc>
              </a:tr>
              <a:tr h="370840">
                <a:tc>
                  <a:txBody>
                    <a:bodyPr/>
                    <a:lstStyle/>
                    <a:p>
                      <a:r>
                        <a:rPr kumimoji="0" lang="tr-TR" sz="1800" b="1" kern="1200" baseline="0" dirty="0" smtClean="0">
                          <a:solidFill>
                            <a:schemeClr val="dk1"/>
                          </a:solidFill>
                          <a:latin typeface="+mn-lt"/>
                          <a:ea typeface="+mn-ea"/>
                          <a:cs typeface="+mn-cs"/>
                        </a:rPr>
                        <a:t>VE DEĞİL Kapısı (NAND GATE): </a:t>
                      </a:r>
                      <a:r>
                        <a:rPr kumimoji="0" lang="tr-TR" sz="1800" i="1" kern="1200" baseline="0" dirty="0" smtClean="0">
                          <a:solidFill>
                            <a:schemeClr val="dk1"/>
                          </a:solidFill>
                          <a:latin typeface="+mn-lt"/>
                          <a:ea typeface="+mn-ea"/>
                          <a:cs typeface="+mn-cs"/>
                        </a:rPr>
                        <a:t>VEDEĞİL kapısının girişlerinden birisi veya tamamı Lojik-0 ise çıkış Lojik-1, her iki giriş birden Lojik-1 ise çıkış Lojik-0 olur.”</a:t>
                      </a:r>
                    </a:p>
                  </a:txBody>
                  <a:tcPr marL="88487" marR="88487"/>
                </a:tc>
                <a:tc>
                  <a:txBody>
                    <a:bodyPr/>
                    <a:lstStyle/>
                    <a:p>
                      <a:endParaRPr lang="tr-TR" dirty="0"/>
                    </a:p>
                  </a:txBody>
                  <a:tcPr marL="88487" marR="88487"/>
                </a:tc>
              </a:tr>
            </a:tbl>
          </a:graphicData>
        </a:graphic>
      </p:graphicFrame>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a:t>
            </a:fld>
            <a:endParaRPr lang="tr-TR" altLang="en-US"/>
          </a:p>
        </p:txBody>
      </p:sp>
      <p:pic>
        <p:nvPicPr>
          <p:cNvPr id="2052" name="Picture 4"/>
          <p:cNvPicPr>
            <a:picLocks noChangeAspect="1" noChangeArrowheads="1"/>
          </p:cNvPicPr>
          <p:nvPr/>
        </p:nvPicPr>
        <p:blipFill>
          <a:blip r:embed="rId2" cstate="print"/>
          <a:srcRect/>
          <a:stretch>
            <a:fillRect/>
          </a:stretch>
        </p:blipFill>
        <p:spPr bwMode="auto">
          <a:xfrm>
            <a:off x="7092280" y="1916832"/>
            <a:ext cx="1676400" cy="695325"/>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7308304" y="2996952"/>
            <a:ext cx="1462658" cy="661202"/>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7236296" y="4149080"/>
            <a:ext cx="1552575" cy="495300"/>
          </a:xfrm>
          <a:prstGeom prst="rect">
            <a:avLst/>
          </a:prstGeom>
          <a:noFill/>
          <a:ln w="9525">
            <a:noFill/>
            <a:miter lim="800000"/>
            <a:headEnd/>
            <a:tailEnd/>
          </a:ln>
        </p:spPr>
      </p:pic>
      <p:pic>
        <p:nvPicPr>
          <p:cNvPr id="11" name="Picture 4"/>
          <p:cNvPicPr>
            <a:picLocks noChangeAspect="1" noChangeArrowheads="1"/>
          </p:cNvPicPr>
          <p:nvPr/>
        </p:nvPicPr>
        <p:blipFill>
          <a:blip r:embed="rId2" cstate="print"/>
          <a:srcRect/>
          <a:stretch>
            <a:fillRect/>
          </a:stretch>
        </p:blipFill>
        <p:spPr bwMode="auto">
          <a:xfrm>
            <a:off x="7144072" y="4893915"/>
            <a:ext cx="1676400" cy="695325"/>
          </a:xfrm>
          <a:prstGeom prst="rect">
            <a:avLst/>
          </a:prstGeom>
          <a:noFill/>
          <a:ln w="9525">
            <a:noFill/>
            <a:miter lim="800000"/>
            <a:headEnd/>
            <a:tailEnd/>
          </a:ln>
        </p:spPr>
      </p:pic>
      <p:sp>
        <p:nvSpPr>
          <p:cNvPr id="13" name="Oval 12"/>
          <p:cNvSpPr/>
          <p:nvPr/>
        </p:nvSpPr>
        <p:spPr>
          <a:xfrm>
            <a:off x="8172400" y="5229200"/>
            <a:ext cx="72008" cy="72008"/>
          </a:xfrm>
          <a:prstGeom prst="ellipse">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Oktal (Sekizlik) Sayı Sistemi</a:t>
            </a:r>
            <a:endParaRPr lang="tr-TR" dirty="0"/>
          </a:p>
        </p:txBody>
      </p:sp>
      <p:sp>
        <p:nvSpPr>
          <p:cNvPr id="4" name="Content Placeholder 3"/>
          <p:cNvSpPr>
            <a:spLocks noGrp="1"/>
          </p:cNvSpPr>
          <p:nvPr>
            <p:ph idx="1"/>
          </p:nvPr>
        </p:nvSpPr>
        <p:spPr/>
        <p:txBody>
          <a:bodyPr/>
          <a:lstStyle/>
          <a:p>
            <a:r>
              <a:rPr lang="tr-TR" b="1" dirty="0" smtClean="0"/>
              <a:t>Decimal Sayıların Octal Sayılara Çevrilmesi</a:t>
            </a:r>
          </a:p>
          <a:p>
            <a:pPr lvl="1"/>
            <a:r>
              <a:rPr lang="tr-TR" dirty="0" smtClean="0"/>
              <a:t>Decimal (Onluk) sistemden Octal (Sekizli) sisteme dönüşüm "Bölme-8 metodu ile yapılır. Çıkan sonuç tersinden yazılır.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60</a:t>
            </a:fld>
            <a:endParaRPr lang="tr-TR" altLang="en-US"/>
          </a:p>
        </p:txBody>
      </p:sp>
      <p:pic>
        <p:nvPicPr>
          <p:cNvPr id="31746" name="Picture 2"/>
          <p:cNvPicPr>
            <a:picLocks noChangeAspect="1" noChangeArrowheads="1"/>
          </p:cNvPicPr>
          <p:nvPr/>
        </p:nvPicPr>
        <p:blipFill>
          <a:blip r:embed="rId2" cstate="print"/>
          <a:srcRect/>
          <a:stretch>
            <a:fillRect/>
          </a:stretch>
        </p:blipFill>
        <p:spPr bwMode="auto">
          <a:xfrm>
            <a:off x="1403648" y="3501008"/>
            <a:ext cx="6680097" cy="252028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Oktal (Sekizlik) Sayı Sistemi</a:t>
            </a:r>
            <a:endParaRPr lang="tr-TR" dirty="0"/>
          </a:p>
        </p:txBody>
      </p:sp>
      <p:sp>
        <p:nvSpPr>
          <p:cNvPr id="4" name="Content Placeholder 3"/>
          <p:cNvSpPr>
            <a:spLocks noGrp="1"/>
          </p:cNvSpPr>
          <p:nvPr>
            <p:ph idx="1"/>
          </p:nvPr>
        </p:nvSpPr>
        <p:spPr/>
        <p:txBody>
          <a:bodyPr/>
          <a:lstStyle/>
          <a:p>
            <a:r>
              <a:rPr lang="tr-TR" dirty="0" smtClean="0"/>
              <a:t>Aşağıda verilen Decimal (Onluk) sayıların Octal (Sekizli) karşılıklarını bulunuz.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61</a:t>
            </a:fld>
            <a:endParaRPr lang="tr-TR" altLang="en-US"/>
          </a:p>
        </p:txBody>
      </p:sp>
      <p:pic>
        <p:nvPicPr>
          <p:cNvPr id="32770" name="Picture 2"/>
          <p:cNvPicPr>
            <a:picLocks noChangeAspect="1" noChangeArrowheads="1"/>
          </p:cNvPicPr>
          <p:nvPr/>
        </p:nvPicPr>
        <p:blipFill>
          <a:blip r:embed="rId2" cstate="print"/>
          <a:srcRect/>
          <a:stretch>
            <a:fillRect/>
          </a:stretch>
        </p:blipFill>
        <p:spPr bwMode="auto">
          <a:xfrm>
            <a:off x="1691680" y="3212976"/>
            <a:ext cx="5713890" cy="1639044"/>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Oktal (Sekizlik) Sayı Sistemi</a:t>
            </a:r>
            <a:endParaRPr lang="tr-TR" dirty="0"/>
          </a:p>
        </p:txBody>
      </p:sp>
      <p:sp>
        <p:nvSpPr>
          <p:cNvPr id="4" name="Content Placeholder 3"/>
          <p:cNvSpPr>
            <a:spLocks noGrp="1"/>
          </p:cNvSpPr>
          <p:nvPr>
            <p:ph idx="1"/>
          </p:nvPr>
        </p:nvSpPr>
        <p:spPr>
          <a:xfrm>
            <a:off x="301752" y="1527048"/>
            <a:ext cx="8518720" cy="2910064"/>
          </a:xfrm>
        </p:spPr>
        <p:txBody>
          <a:bodyPr>
            <a:normAutofit/>
          </a:bodyPr>
          <a:lstStyle/>
          <a:p>
            <a:r>
              <a:rPr lang="tr-TR" b="1" dirty="0" smtClean="0"/>
              <a:t>Ondalıklı Decimal Sayıların Octal Sayılara Çevrilmesi</a:t>
            </a:r>
          </a:p>
          <a:p>
            <a:pPr lvl="1"/>
            <a:r>
              <a:rPr lang="tr-TR" dirty="0" smtClean="0"/>
              <a:t>Ondalıklı Decimal (Onlu) Sayıları Octal (Sekizli) sayılara dönüştürürken ondalıklı kısma kadar olan bölüm için normal çevirim yöntemi uygulanır. </a:t>
            </a:r>
          </a:p>
          <a:p>
            <a:pPr lvl="1"/>
            <a:r>
              <a:rPr lang="tr-TR" dirty="0" smtClean="0"/>
              <a:t>Ondalıklı kısım ise 8 ile çarpılır. Bu işlem kesirli kısım sıfıra veya yakın bir değere ulaşıncaya kadar devam eder.</a:t>
            </a:r>
          </a:p>
          <a:p>
            <a:pPr lvl="2"/>
            <a:r>
              <a:rPr lang="tr-TR" sz="2100" b="1" dirty="0" smtClean="0"/>
              <a:t>Örnek: (153,513)</a:t>
            </a:r>
            <a:r>
              <a:rPr lang="tr-TR" sz="100" b="1" dirty="0" smtClean="0"/>
              <a:t>10 </a:t>
            </a:r>
            <a:r>
              <a:rPr lang="tr-TR" sz="2100" b="1" dirty="0" smtClean="0"/>
              <a:t>= ( ? ) </a:t>
            </a:r>
            <a:r>
              <a:rPr lang="tr-TR" sz="100" b="1" dirty="0" smtClean="0"/>
              <a:t>8</a:t>
            </a:r>
          </a:p>
          <a:p>
            <a:pPr lvl="3"/>
            <a:r>
              <a:rPr lang="tr-TR" sz="2100" dirty="0" smtClean="0"/>
              <a:t>İlk önce tam kısımlar daha sonra ondalıklı kısımları çevirelim.</a:t>
            </a:r>
            <a:endParaRPr lang="tr-TR" sz="1300" dirty="0" smtClean="0"/>
          </a:p>
          <a:p>
            <a:pPr lvl="1"/>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62</a:t>
            </a:fld>
            <a:endParaRPr lang="tr-TR" altLang="en-US"/>
          </a:p>
        </p:txBody>
      </p:sp>
      <p:pic>
        <p:nvPicPr>
          <p:cNvPr id="33794" name="Picture 2"/>
          <p:cNvPicPr>
            <a:picLocks noChangeAspect="1" noChangeArrowheads="1"/>
          </p:cNvPicPr>
          <p:nvPr/>
        </p:nvPicPr>
        <p:blipFill>
          <a:blip r:embed="rId2" cstate="print"/>
          <a:srcRect/>
          <a:stretch>
            <a:fillRect/>
          </a:stretch>
        </p:blipFill>
        <p:spPr bwMode="auto">
          <a:xfrm>
            <a:off x="4788024" y="4381500"/>
            <a:ext cx="3733800"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Oktal (Sekizlik) Sayı Sistemi</a:t>
            </a:r>
            <a:endParaRPr lang="tr-TR" dirty="0"/>
          </a:p>
        </p:txBody>
      </p:sp>
      <p:sp>
        <p:nvSpPr>
          <p:cNvPr id="4" name="Content Placeholder 3"/>
          <p:cNvSpPr>
            <a:spLocks noGrp="1"/>
          </p:cNvSpPr>
          <p:nvPr>
            <p:ph idx="1"/>
          </p:nvPr>
        </p:nvSpPr>
        <p:spPr>
          <a:xfrm>
            <a:off x="301752" y="1527048"/>
            <a:ext cx="8503920" cy="4782272"/>
          </a:xfrm>
        </p:spPr>
        <p:txBody>
          <a:bodyPr>
            <a:normAutofit lnSpcReduction="10000"/>
          </a:bodyPr>
          <a:lstStyle/>
          <a:p>
            <a:r>
              <a:rPr lang="tr-TR" b="1" dirty="0" smtClean="0"/>
              <a:t>Binary Sayıların Octal Sayılara Çevrilmesi</a:t>
            </a:r>
          </a:p>
          <a:p>
            <a:pPr lvl="1"/>
            <a:r>
              <a:rPr lang="tr-TR" dirty="0" smtClean="0"/>
              <a:t>Binary (İkilik) sayıları Octal (Sekizli) sayılara dönüştürürken, Binary sayı sağdan başlayarak sola doğru üçerli gruplara ayrılır. Her grubun Octal karşılığı bulunarak çevirme işlemi tamamlanmış olur.</a:t>
            </a:r>
          </a:p>
          <a:p>
            <a:pPr lvl="2"/>
            <a:r>
              <a:rPr lang="tr-TR" b="1" dirty="0" smtClean="0"/>
              <a:t>Örnek: (101110011)</a:t>
            </a:r>
            <a:r>
              <a:rPr lang="tr-TR" b="1" baseline="-25000" dirty="0" smtClean="0"/>
              <a:t>2</a:t>
            </a:r>
            <a:r>
              <a:rPr lang="tr-TR" b="1" dirty="0" smtClean="0"/>
              <a:t> = ( ? ) </a:t>
            </a:r>
            <a:r>
              <a:rPr lang="tr-TR" b="1" baseline="-25000" dirty="0" smtClean="0"/>
              <a:t>8</a:t>
            </a:r>
          </a:p>
          <a:p>
            <a:pPr lvl="3"/>
            <a:r>
              <a:rPr lang="tr-TR" dirty="0" smtClean="0"/>
              <a:t>İlkönce Binary sayı sağdan sola doğru üçerli gruplara ayrılır:</a:t>
            </a:r>
          </a:p>
          <a:p>
            <a:pPr lvl="3"/>
            <a:endParaRPr lang="tr-TR" dirty="0" smtClean="0"/>
          </a:p>
          <a:p>
            <a:pPr lvl="3"/>
            <a:endParaRPr lang="tr-TR" dirty="0" smtClean="0"/>
          </a:p>
          <a:p>
            <a:pPr lvl="3"/>
            <a:endParaRPr lang="tr-TR" dirty="0" smtClean="0"/>
          </a:p>
          <a:p>
            <a:pPr lvl="3"/>
            <a:endParaRPr lang="tr-TR" dirty="0" smtClean="0"/>
          </a:p>
          <a:p>
            <a:pPr lvl="3"/>
            <a:endParaRPr lang="tr-TR" sz="2100" dirty="0" smtClean="0"/>
          </a:p>
          <a:p>
            <a:pPr lvl="3"/>
            <a:endParaRPr lang="tr-TR" sz="2100" dirty="0" smtClean="0"/>
          </a:p>
          <a:p>
            <a:pPr lvl="3"/>
            <a:r>
              <a:rPr lang="tr-TR" sz="2100" dirty="0" smtClean="0"/>
              <a:t>Bu üçerli grupların Octal Karşılıkları yazılarak işlem tamamlanır.</a:t>
            </a:r>
          </a:p>
          <a:p>
            <a:pPr lvl="3"/>
            <a:r>
              <a:rPr lang="tr-TR" sz="1700" dirty="0" smtClean="0"/>
              <a:t>(101110011)</a:t>
            </a:r>
            <a:r>
              <a:rPr lang="tr-TR" sz="1700" baseline="-25000" dirty="0" smtClean="0"/>
              <a:t>2</a:t>
            </a:r>
            <a:r>
              <a:rPr lang="tr-TR" sz="1700" dirty="0" smtClean="0"/>
              <a:t>= (563)</a:t>
            </a:r>
            <a:r>
              <a:rPr lang="tr-TR" sz="1700" baseline="-25000" dirty="0" smtClean="0"/>
              <a:t>8</a:t>
            </a:r>
            <a:endParaRPr lang="tr-TR" baseline="-25000"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63</a:t>
            </a:fld>
            <a:endParaRPr lang="tr-TR" altLang="en-US"/>
          </a:p>
        </p:txBody>
      </p:sp>
      <p:pic>
        <p:nvPicPr>
          <p:cNvPr id="34818" name="Picture 2"/>
          <p:cNvPicPr>
            <a:picLocks noChangeAspect="1" noChangeArrowheads="1"/>
          </p:cNvPicPr>
          <p:nvPr/>
        </p:nvPicPr>
        <p:blipFill>
          <a:blip r:embed="rId2" cstate="print"/>
          <a:srcRect/>
          <a:stretch>
            <a:fillRect/>
          </a:stretch>
        </p:blipFill>
        <p:spPr bwMode="auto">
          <a:xfrm>
            <a:off x="2843808" y="3645024"/>
            <a:ext cx="3420380" cy="1368152"/>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4" name="Content Placeholder 3"/>
          <p:cNvSpPr>
            <a:spLocks noGrp="1"/>
          </p:cNvSpPr>
          <p:nvPr>
            <p:ph idx="1"/>
          </p:nvPr>
        </p:nvSpPr>
        <p:spPr/>
        <p:txBody>
          <a:bodyPr/>
          <a:lstStyle/>
          <a:p>
            <a:r>
              <a:rPr lang="tr-TR" b="1" dirty="0" smtClean="0"/>
              <a:t>Octal Sayıların Binary Sayılara Çevrilmesi</a:t>
            </a:r>
          </a:p>
          <a:p>
            <a:pPr lvl="1"/>
            <a:r>
              <a:rPr lang="tr-TR" dirty="0" smtClean="0"/>
              <a:t>Octal (Sekizli) sayıları Binary (İkilik) sayılara; her Octal (Sekizli) sayının üç bitlik Binary (İkilik) karşılığı yazılması ile çevirim gerçekleştirilir.</a:t>
            </a:r>
          </a:p>
          <a:p>
            <a:pPr lvl="2"/>
            <a:r>
              <a:rPr lang="tr-TR" b="1" dirty="0" smtClean="0"/>
              <a:t>Örnek: (237)</a:t>
            </a:r>
            <a:r>
              <a:rPr lang="tr-TR" b="1" baseline="-25000" dirty="0" smtClean="0"/>
              <a:t>8</a:t>
            </a:r>
            <a:r>
              <a:rPr lang="tr-TR" b="1" dirty="0" smtClean="0"/>
              <a:t> =(?)</a:t>
            </a:r>
            <a:r>
              <a:rPr lang="tr-TR" b="1" baseline="-25000" dirty="0" smtClean="0"/>
              <a:t>2</a:t>
            </a:r>
          </a:p>
          <a:p>
            <a:pPr lvl="3"/>
            <a:r>
              <a:rPr lang="tr-TR" dirty="0" smtClean="0"/>
              <a:t>Her Octal Sayıyı üç bitlik Binary karşılıkları ile ifade edelim.</a:t>
            </a:r>
          </a:p>
          <a:p>
            <a:pPr lvl="3"/>
            <a:endParaRPr lang="tr-TR" dirty="0" smtClean="0"/>
          </a:p>
          <a:p>
            <a:pPr lvl="3"/>
            <a:endParaRPr lang="tr-TR" dirty="0" smtClean="0"/>
          </a:p>
          <a:p>
            <a:pPr lvl="3"/>
            <a:endParaRPr lang="tr-TR" dirty="0" smtClean="0"/>
          </a:p>
          <a:p>
            <a:pPr lvl="3"/>
            <a:endParaRPr lang="tr-TR" dirty="0" smtClean="0"/>
          </a:p>
          <a:p>
            <a:pPr lvl="3"/>
            <a:endParaRPr lang="tr-TR" dirty="0" smtClean="0"/>
          </a:p>
          <a:p>
            <a:pPr lvl="3"/>
            <a:r>
              <a:rPr lang="tr-TR" b="1" i="1" dirty="0" smtClean="0"/>
              <a:t>( 237)</a:t>
            </a:r>
            <a:r>
              <a:rPr lang="tr-TR" b="1" i="1" baseline="-25000" dirty="0" smtClean="0"/>
              <a:t>8</a:t>
            </a:r>
            <a:r>
              <a:rPr lang="tr-TR" b="1" i="1" dirty="0" smtClean="0"/>
              <a:t> =(010011111 )</a:t>
            </a:r>
            <a:r>
              <a:rPr lang="tr-TR" b="1" i="1" baseline="-25000" dirty="0" smtClean="0"/>
              <a:t>2</a:t>
            </a:r>
            <a:r>
              <a:rPr lang="tr-TR" b="1" i="1" dirty="0" smtClean="0"/>
              <a:t> şeklinde bulunur.</a:t>
            </a:r>
          </a:p>
          <a:p>
            <a:pPr lvl="3"/>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64</a:t>
            </a:fld>
            <a:endParaRPr lang="tr-TR" altLang="en-US"/>
          </a:p>
        </p:txBody>
      </p:sp>
      <p:pic>
        <p:nvPicPr>
          <p:cNvPr id="35842" name="Picture 2"/>
          <p:cNvPicPr>
            <a:picLocks noChangeAspect="1" noChangeArrowheads="1"/>
          </p:cNvPicPr>
          <p:nvPr/>
        </p:nvPicPr>
        <p:blipFill>
          <a:blip r:embed="rId2" cstate="print"/>
          <a:srcRect/>
          <a:stretch>
            <a:fillRect/>
          </a:stretch>
        </p:blipFill>
        <p:spPr bwMode="auto">
          <a:xfrm>
            <a:off x="2987824" y="3933056"/>
            <a:ext cx="2477875" cy="1368152"/>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Octal Sayı Sistemi Aritmetiği</a:t>
            </a:r>
            <a:endParaRPr lang="tr-TR" dirty="0"/>
          </a:p>
        </p:txBody>
      </p:sp>
      <p:sp>
        <p:nvSpPr>
          <p:cNvPr id="4" name="Content Placeholder 3"/>
          <p:cNvSpPr>
            <a:spLocks noGrp="1"/>
          </p:cNvSpPr>
          <p:nvPr>
            <p:ph idx="1"/>
          </p:nvPr>
        </p:nvSpPr>
        <p:spPr/>
        <p:txBody>
          <a:bodyPr>
            <a:normAutofit/>
          </a:bodyPr>
          <a:lstStyle/>
          <a:p>
            <a:r>
              <a:rPr lang="tr-TR" b="1" dirty="0" smtClean="0"/>
              <a:t>Octal Sayılarda Toplama</a:t>
            </a:r>
          </a:p>
          <a:p>
            <a:pPr lvl="1"/>
            <a:r>
              <a:rPr lang="tr-TR" dirty="0" smtClean="0"/>
              <a:t>Decimal sayı sistemindeki bütün toplama kuralları Octal sayı sisteminde de geçerlidir.</a:t>
            </a:r>
          </a:p>
          <a:p>
            <a:pPr lvl="2"/>
            <a:r>
              <a:rPr lang="tr-TR" b="1" dirty="0" smtClean="0"/>
              <a:t>Örnek: </a:t>
            </a:r>
            <a:r>
              <a:rPr lang="tr-TR" dirty="0" smtClean="0"/>
              <a:t>Aşağıda verilen toplama işlemlerini gerçekleştirin.</a:t>
            </a:r>
          </a:p>
          <a:p>
            <a:pPr lvl="2"/>
            <a:endParaRPr lang="tr-TR" dirty="0" smtClean="0"/>
          </a:p>
          <a:p>
            <a:pPr>
              <a:buNone/>
            </a:pPr>
            <a:endParaRPr lang="tr-TR" dirty="0" smtClean="0"/>
          </a:p>
          <a:p>
            <a:pPr>
              <a:buNone/>
            </a:pPr>
            <a:endParaRPr lang="tr-TR" sz="2800" dirty="0" smtClean="0"/>
          </a:p>
          <a:p>
            <a:pPr lvl="2"/>
            <a:r>
              <a:rPr lang="tr-TR" sz="2100" dirty="0" smtClean="0"/>
              <a:t>Bu aritmetik işlemi, sekizli sayıyı bilinen bir sayı sistemine dönüştürerek gerçekleştirebiliriz. Aşağıda Octal sayının Binary karşılıkları yazılarak Aritmetik işlem gerçekleştirilmiştir.</a:t>
            </a:r>
          </a:p>
          <a:p>
            <a:pPr lvl="2"/>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65</a:t>
            </a:fld>
            <a:endParaRPr lang="tr-TR" altLang="en-US"/>
          </a:p>
        </p:txBody>
      </p:sp>
      <p:pic>
        <p:nvPicPr>
          <p:cNvPr id="36867" name="Picture 3"/>
          <p:cNvPicPr>
            <a:picLocks noChangeAspect="1" noChangeArrowheads="1"/>
          </p:cNvPicPr>
          <p:nvPr/>
        </p:nvPicPr>
        <p:blipFill>
          <a:blip r:embed="rId2" cstate="print"/>
          <a:srcRect/>
          <a:stretch>
            <a:fillRect/>
          </a:stretch>
        </p:blipFill>
        <p:spPr bwMode="auto">
          <a:xfrm>
            <a:off x="1259632" y="3212976"/>
            <a:ext cx="6720388" cy="936104"/>
          </a:xfrm>
          <a:prstGeom prst="rect">
            <a:avLst/>
          </a:prstGeom>
          <a:noFill/>
          <a:ln w="9525">
            <a:noFill/>
            <a:miter lim="800000"/>
            <a:headEnd/>
            <a:tailEnd/>
          </a:ln>
        </p:spPr>
      </p:pic>
      <p:pic>
        <p:nvPicPr>
          <p:cNvPr id="36868" name="Picture 4"/>
          <p:cNvPicPr>
            <a:picLocks noChangeAspect="1" noChangeArrowheads="1"/>
          </p:cNvPicPr>
          <p:nvPr/>
        </p:nvPicPr>
        <p:blipFill>
          <a:blip r:embed="rId3" cstate="print"/>
          <a:srcRect/>
          <a:stretch>
            <a:fillRect/>
          </a:stretch>
        </p:blipFill>
        <p:spPr bwMode="auto">
          <a:xfrm>
            <a:off x="1187624" y="5661248"/>
            <a:ext cx="7045414" cy="792088"/>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Octal Sayı Sistemi Aritmetiği</a:t>
            </a:r>
            <a:endParaRPr lang="tr-TR" dirty="0"/>
          </a:p>
        </p:txBody>
      </p:sp>
      <p:sp>
        <p:nvSpPr>
          <p:cNvPr id="4" name="Content Placeholder 3"/>
          <p:cNvSpPr>
            <a:spLocks noGrp="1"/>
          </p:cNvSpPr>
          <p:nvPr>
            <p:ph idx="1"/>
          </p:nvPr>
        </p:nvSpPr>
        <p:spPr/>
        <p:txBody>
          <a:bodyPr/>
          <a:lstStyle/>
          <a:p>
            <a:r>
              <a:rPr lang="tr-TR" b="1" dirty="0" smtClean="0"/>
              <a:t>Octal (Sekizli) Sayılarda Çıkarma</a:t>
            </a:r>
          </a:p>
          <a:p>
            <a:pPr lvl="1"/>
            <a:r>
              <a:rPr lang="tr-TR" dirty="0" smtClean="0"/>
              <a:t>Decimal sayı sistemindeki bütün çıkarma kuralları Octal sayı sisteminde geçerlidir.</a:t>
            </a:r>
          </a:p>
          <a:p>
            <a:pPr lvl="2"/>
            <a:r>
              <a:rPr lang="tr-TR" b="1" dirty="0" smtClean="0"/>
              <a:t>Örnek: </a:t>
            </a:r>
            <a:r>
              <a:rPr lang="tr-TR" dirty="0" smtClean="0"/>
              <a:t>Aşağıda verilen çıkarma işlemini gerçekleştirin.</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66</a:t>
            </a:fld>
            <a:endParaRPr lang="tr-TR" altLang="en-US"/>
          </a:p>
        </p:txBody>
      </p:sp>
      <p:pic>
        <p:nvPicPr>
          <p:cNvPr id="37890" name="Picture 2"/>
          <p:cNvPicPr>
            <a:picLocks noChangeAspect="1" noChangeArrowheads="1"/>
          </p:cNvPicPr>
          <p:nvPr/>
        </p:nvPicPr>
        <p:blipFill>
          <a:blip r:embed="rId2" cstate="print"/>
          <a:srcRect/>
          <a:stretch>
            <a:fillRect/>
          </a:stretch>
        </p:blipFill>
        <p:spPr bwMode="auto">
          <a:xfrm>
            <a:off x="683568" y="3717032"/>
            <a:ext cx="7848872" cy="1182472"/>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Hexadecimal (Onaltılı) Sayı Sistemi</a:t>
            </a:r>
            <a:endParaRPr lang="tr-TR" dirty="0"/>
          </a:p>
        </p:txBody>
      </p:sp>
      <p:sp>
        <p:nvSpPr>
          <p:cNvPr id="4" name="Content Placeholder 3"/>
          <p:cNvSpPr>
            <a:spLocks noGrp="1"/>
          </p:cNvSpPr>
          <p:nvPr>
            <p:ph idx="1"/>
          </p:nvPr>
        </p:nvSpPr>
        <p:spPr>
          <a:xfrm>
            <a:off x="301752" y="1527048"/>
            <a:ext cx="8503920" cy="2910064"/>
          </a:xfrm>
        </p:spPr>
        <p:txBody>
          <a:bodyPr>
            <a:normAutofit/>
          </a:bodyPr>
          <a:lstStyle/>
          <a:p>
            <a:r>
              <a:rPr lang="tr-TR" dirty="0" smtClean="0"/>
              <a:t>Hexadecimal (Onaltılık) sayı sisteminin tabanı 16 olup,0-9'a kadar rakamlar ve A-F’ye kadar harfler bu sayı sisteminde tanımlıdır. </a:t>
            </a:r>
          </a:p>
          <a:p>
            <a:r>
              <a:rPr lang="tr-TR" dirty="0" smtClean="0"/>
              <a:t>Bu sayı sisteminde rakamlar bu sembollerin yan yana yazılmasından elde edilir. Hanelerin basamak ağırlıkları sağdan sola doğru 16'nın artan kuvvetleri belirtilir. </a:t>
            </a:r>
          </a:p>
          <a:p>
            <a:r>
              <a:rPr lang="tr-TR" dirty="0" smtClean="0"/>
              <a:t>0-15 arası decimal sayıların hexadecimal karşılıkları</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67</a:t>
            </a:fld>
            <a:endParaRPr lang="tr-TR" altLang="en-US"/>
          </a:p>
        </p:txBody>
      </p:sp>
      <p:pic>
        <p:nvPicPr>
          <p:cNvPr id="38915" name="Picture 3"/>
          <p:cNvPicPr>
            <a:picLocks noChangeAspect="1" noChangeArrowheads="1"/>
          </p:cNvPicPr>
          <p:nvPr/>
        </p:nvPicPr>
        <p:blipFill>
          <a:blip r:embed="rId2" cstate="print"/>
          <a:srcRect/>
          <a:stretch>
            <a:fillRect/>
          </a:stretch>
        </p:blipFill>
        <p:spPr bwMode="auto">
          <a:xfrm>
            <a:off x="2267744" y="4293096"/>
            <a:ext cx="4971981" cy="2088232"/>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Hexadecimal (Onaltılı) Sayı Sistemi</a:t>
            </a:r>
            <a:endParaRPr lang="tr-TR" dirty="0"/>
          </a:p>
        </p:txBody>
      </p:sp>
      <p:sp>
        <p:nvSpPr>
          <p:cNvPr id="4" name="Content Placeholder 3"/>
          <p:cNvSpPr>
            <a:spLocks noGrp="1"/>
          </p:cNvSpPr>
          <p:nvPr>
            <p:ph idx="1"/>
          </p:nvPr>
        </p:nvSpPr>
        <p:spPr/>
        <p:txBody>
          <a:bodyPr/>
          <a:lstStyle/>
          <a:p>
            <a:r>
              <a:rPr lang="tr-TR" b="1" dirty="0" smtClean="0"/>
              <a:t>Hexadecimal Sayıların Yazılışı ve Decimal Sayılara Çevrilmesi</a:t>
            </a:r>
          </a:p>
          <a:p>
            <a:pPr lvl="1"/>
            <a:r>
              <a:rPr lang="tr-TR" dirty="0" smtClean="0"/>
              <a:t>Hexadecimal (Onaltılık) sayıları Decimal (Onlu) sayılara çevirmek için her sayı bulunduğu basamağın konum ağırlığı ile çarpılır. Bu çarpım sonuçları toplanarak sonuç elde edilir</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68</a:t>
            </a:fld>
            <a:endParaRPr lang="tr-TR" altLang="en-US"/>
          </a:p>
        </p:txBody>
      </p:sp>
      <p:pic>
        <p:nvPicPr>
          <p:cNvPr id="39938" name="Picture 2"/>
          <p:cNvPicPr>
            <a:picLocks noChangeAspect="1" noChangeArrowheads="1"/>
          </p:cNvPicPr>
          <p:nvPr/>
        </p:nvPicPr>
        <p:blipFill>
          <a:blip r:embed="rId2" cstate="print"/>
          <a:srcRect/>
          <a:stretch>
            <a:fillRect/>
          </a:stretch>
        </p:blipFill>
        <p:spPr bwMode="auto">
          <a:xfrm>
            <a:off x="755576" y="4005064"/>
            <a:ext cx="8028892" cy="936104"/>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Hexadecimal (Onaltılı) Sayı Sistemi</a:t>
            </a:r>
            <a:endParaRPr lang="tr-TR" dirty="0"/>
          </a:p>
        </p:txBody>
      </p:sp>
      <p:sp>
        <p:nvSpPr>
          <p:cNvPr id="4" name="Content Placeholder 3"/>
          <p:cNvSpPr>
            <a:spLocks noGrp="1"/>
          </p:cNvSpPr>
          <p:nvPr>
            <p:ph idx="1"/>
          </p:nvPr>
        </p:nvSpPr>
        <p:spPr/>
        <p:txBody>
          <a:bodyPr/>
          <a:lstStyle/>
          <a:p>
            <a:r>
              <a:rPr lang="tr-TR" b="1" dirty="0" smtClean="0"/>
              <a:t>Örnek: </a:t>
            </a:r>
            <a:r>
              <a:rPr lang="tr-TR" dirty="0" smtClean="0"/>
              <a:t>( 39 )</a:t>
            </a:r>
            <a:r>
              <a:rPr lang="tr-TR" baseline="-25000" dirty="0" smtClean="0"/>
              <a:t>16</a:t>
            </a:r>
            <a:r>
              <a:rPr lang="tr-TR" dirty="0" smtClean="0"/>
              <a:t> = (?)</a:t>
            </a:r>
            <a:r>
              <a:rPr lang="tr-TR" baseline="-25000" dirty="0" smtClean="0"/>
              <a:t>10 </a:t>
            </a:r>
            <a:r>
              <a:rPr lang="tr-TR" dirty="0" smtClean="0"/>
              <a:t>dönüşümünü gerçekleştiriniz.</a:t>
            </a:r>
          </a:p>
          <a:p>
            <a:pPr lvl="3"/>
            <a:r>
              <a:rPr lang="tr-TR" dirty="0" smtClean="0"/>
              <a:t>(39)</a:t>
            </a:r>
            <a:r>
              <a:rPr lang="tr-TR" baseline="-25000" dirty="0" smtClean="0"/>
              <a:t>16</a:t>
            </a:r>
            <a:r>
              <a:rPr lang="tr-TR" dirty="0" smtClean="0"/>
              <a:t> = 3x16</a:t>
            </a:r>
            <a:r>
              <a:rPr lang="tr-TR" baseline="30000" dirty="0" smtClean="0"/>
              <a:t>1</a:t>
            </a:r>
            <a:r>
              <a:rPr lang="tr-TR" dirty="0" smtClean="0"/>
              <a:t>+9x16</a:t>
            </a:r>
            <a:r>
              <a:rPr lang="tr-TR" baseline="30000" dirty="0" smtClean="0"/>
              <a:t>°</a:t>
            </a:r>
          </a:p>
          <a:p>
            <a:pPr lvl="3"/>
            <a:r>
              <a:rPr lang="tr-TR" dirty="0" smtClean="0"/>
              <a:t>(39)</a:t>
            </a:r>
            <a:r>
              <a:rPr lang="tr-TR" baseline="-25000" dirty="0" smtClean="0"/>
              <a:t>16</a:t>
            </a:r>
            <a:r>
              <a:rPr lang="tr-TR" dirty="0" smtClean="0"/>
              <a:t> = 48+9</a:t>
            </a:r>
          </a:p>
          <a:p>
            <a:pPr lvl="3"/>
            <a:r>
              <a:rPr lang="tr-TR" dirty="0" smtClean="0"/>
              <a:t>(39)</a:t>
            </a:r>
            <a:r>
              <a:rPr lang="tr-TR" baseline="-25000" dirty="0" smtClean="0"/>
              <a:t>16</a:t>
            </a:r>
            <a:r>
              <a:rPr lang="tr-TR" dirty="0" smtClean="0"/>
              <a:t> = (57)</a:t>
            </a:r>
            <a:r>
              <a:rPr lang="tr-TR" baseline="-25000" dirty="0" smtClean="0"/>
              <a:t>10</a:t>
            </a:r>
          </a:p>
          <a:p>
            <a:r>
              <a:rPr lang="tr-TR" dirty="0" smtClean="0"/>
              <a:t>Aşağıda verilen Hexadecimal (Onaltılık) sayıların Decimal (Onluk) karşılıklarını bulunuz.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69</a:t>
            </a:fld>
            <a:endParaRPr lang="tr-TR" altLang="en-US"/>
          </a:p>
        </p:txBody>
      </p:sp>
      <p:pic>
        <p:nvPicPr>
          <p:cNvPr id="40962" name="Picture 2"/>
          <p:cNvPicPr>
            <a:picLocks noChangeAspect="1" noChangeArrowheads="1"/>
          </p:cNvPicPr>
          <p:nvPr/>
        </p:nvPicPr>
        <p:blipFill>
          <a:blip r:embed="rId2" cstate="print"/>
          <a:srcRect/>
          <a:stretch>
            <a:fillRect/>
          </a:stretch>
        </p:blipFill>
        <p:spPr bwMode="auto">
          <a:xfrm>
            <a:off x="1475656" y="4149080"/>
            <a:ext cx="5160573" cy="93610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Mantık Kapıları (Logic Gates)</a:t>
            </a:r>
            <a:endParaRPr lang="tr-TR" dirty="0"/>
          </a:p>
        </p:txBody>
      </p:sp>
      <p:graphicFrame>
        <p:nvGraphicFramePr>
          <p:cNvPr id="5" name="Content Placeholder 4"/>
          <p:cNvGraphicFramePr>
            <a:graphicFrameLocks noGrp="1"/>
          </p:cNvGraphicFramePr>
          <p:nvPr>
            <p:ph idx="1"/>
          </p:nvPr>
        </p:nvGraphicFramePr>
        <p:xfrm>
          <a:off x="457200" y="1600200"/>
          <a:ext cx="8229600" cy="3662680"/>
        </p:xfrm>
        <a:graphic>
          <a:graphicData uri="http://schemas.openxmlformats.org/drawingml/2006/table">
            <a:tbl>
              <a:tblPr firstRow="1" bandRow="1">
                <a:tableStyleId>{5C22544A-7EE6-4342-B048-85BDC9FD1C3A}</a:tableStyleId>
              </a:tblPr>
              <a:tblGrid>
                <a:gridCol w="6431991"/>
                <a:gridCol w="1797609"/>
              </a:tblGrid>
              <a:tr h="370840">
                <a:tc>
                  <a:txBody>
                    <a:bodyPr/>
                    <a:lstStyle/>
                    <a:p>
                      <a:r>
                        <a:rPr lang="tr-TR" dirty="0" smtClean="0"/>
                        <a:t>Mantık Kapıları</a:t>
                      </a:r>
                      <a:endParaRPr lang="tr-TR" dirty="0"/>
                    </a:p>
                  </a:txBody>
                  <a:tcPr marL="88487" marR="88487"/>
                </a:tc>
                <a:tc>
                  <a:txBody>
                    <a:bodyPr/>
                    <a:lstStyle/>
                    <a:p>
                      <a:r>
                        <a:rPr lang="tr-TR" dirty="0" smtClean="0"/>
                        <a:t>Sembolü</a:t>
                      </a:r>
                      <a:endParaRPr lang="tr-TR" dirty="0"/>
                    </a:p>
                  </a:txBody>
                  <a:tcPr marL="88487" marR="88487"/>
                </a:tc>
              </a:tr>
              <a:tr h="370840">
                <a:tc>
                  <a:txBody>
                    <a:bodyPr/>
                    <a:lstStyle/>
                    <a:p>
                      <a:r>
                        <a:rPr kumimoji="0" lang="tr-TR" sz="1800" b="1" kern="1200" baseline="0" dirty="0" smtClean="0">
                          <a:solidFill>
                            <a:schemeClr val="dk1"/>
                          </a:solidFill>
                          <a:latin typeface="+mn-lt"/>
                          <a:ea typeface="+mn-ea"/>
                          <a:cs typeface="+mn-cs"/>
                        </a:rPr>
                        <a:t>VEYA DEĞİL Kapısı (NOR GATE): </a:t>
                      </a:r>
                      <a:r>
                        <a:rPr kumimoji="0" lang="tr-TR" sz="1800" i="1" kern="1200" baseline="0" dirty="0" smtClean="0">
                          <a:solidFill>
                            <a:schemeClr val="dk1"/>
                          </a:solidFill>
                          <a:latin typeface="+mn-lt"/>
                          <a:ea typeface="+mn-ea"/>
                          <a:cs typeface="+mn-cs"/>
                        </a:rPr>
                        <a:t>VEYA DEĞİL kapısının girişlerinden birisi veya tamamı Lojik-1 ise çıkış Lojik-0, her iki giriş birden Lojik-0 ise çıkış Lojik-1 olur”</a:t>
                      </a:r>
                    </a:p>
                  </a:txBody>
                  <a:tcPr marL="88487" marR="88487"/>
                </a:tc>
                <a:tc>
                  <a:txBody>
                    <a:bodyPr/>
                    <a:lstStyle/>
                    <a:p>
                      <a:endParaRPr lang="tr-TR"/>
                    </a:p>
                  </a:txBody>
                  <a:tcPr marL="88487" marR="88487"/>
                </a:tc>
              </a:tr>
              <a:tr h="370840">
                <a:tc>
                  <a:txBody>
                    <a:bodyPr/>
                    <a:lstStyle/>
                    <a:p>
                      <a:r>
                        <a:rPr kumimoji="0" lang="tr-TR" sz="1800" b="1" kern="1200" baseline="0" dirty="0" smtClean="0">
                          <a:solidFill>
                            <a:schemeClr val="dk1"/>
                          </a:solidFill>
                          <a:latin typeface="+mn-lt"/>
                          <a:ea typeface="+mn-ea"/>
                          <a:cs typeface="+mn-cs"/>
                        </a:rPr>
                        <a:t>Özel VEYA Kapısı (XOR GATE) : </a:t>
                      </a:r>
                      <a:r>
                        <a:rPr kumimoji="0" lang="tr-TR" sz="1800" i="1" kern="1200" baseline="0" dirty="0" smtClean="0">
                          <a:solidFill>
                            <a:schemeClr val="dk1"/>
                          </a:solidFill>
                          <a:latin typeface="+mn-lt"/>
                          <a:ea typeface="+mn-ea"/>
                          <a:cs typeface="+mn-cs"/>
                        </a:rPr>
                        <a:t>ÖZEL VEYA kapısının girişleri aynı lojik seviyede ise çıkış Lojik-0, her iki giriş farklı lojik seviyede ise çıkış Lojik-1 olur.”</a:t>
                      </a:r>
                    </a:p>
                    <a:p>
                      <a:endParaRPr lang="tr-TR" dirty="0"/>
                    </a:p>
                  </a:txBody>
                  <a:tcPr marL="88487" marR="88487"/>
                </a:tc>
                <a:tc>
                  <a:txBody>
                    <a:bodyPr/>
                    <a:lstStyle/>
                    <a:p>
                      <a:endParaRPr lang="tr-TR"/>
                    </a:p>
                  </a:txBody>
                  <a:tcPr marL="88487" marR="88487"/>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baseline="0" dirty="0" smtClean="0">
                          <a:solidFill>
                            <a:schemeClr val="dk1"/>
                          </a:solidFill>
                          <a:latin typeface="+mn-lt"/>
                          <a:ea typeface="+mn-ea"/>
                          <a:cs typeface="+mn-cs"/>
                        </a:rPr>
                        <a:t>Özel Veya Değil Kapısı (XNOR GATE): </a:t>
                      </a:r>
                      <a:r>
                        <a:rPr kumimoji="0" lang="tr-TR" sz="1800" i="1" kern="1200" baseline="0" dirty="0" smtClean="0">
                          <a:solidFill>
                            <a:schemeClr val="dk1"/>
                          </a:solidFill>
                          <a:latin typeface="+mn-lt"/>
                          <a:ea typeface="+mn-ea"/>
                          <a:cs typeface="+mn-cs"/>
                        </a:rPr>
                        <a:t>ÖZEL VEYA DEĞİL kapısının girişleri aynı lojik seviyede ise çıkış Lojik-1, her iki giriş farklı lojik seviyede ise çıkış Lojik-0 olur.”</a:t>
                      </a:r>
                      <a:endParaRPr kumimoji="0" lang="tr-TR" sz="1800" b="1" kern="1200" baseline="0" dirty="0" smtClean="0">
                        <a:solidFill>
                          <a:schemeClr val="dk1"/>
                        </a:solidFill>
                        <a:latin typeface="+mn-lt"/>
                        <a:ea typeface="+mn-ea"/>
                        <a:cs typeface="+mn-cs"/>
                      </a:endParaRPr>
                    </a:p>
                    <a:p>
                      <a:endParaRPr lang="tr-TR" dirty="0"/>
                    </a:p>
                  </a:txBody>
                  <a:tcPr marL="88487" marR="88487"/>
                </a:tc>
                <a:tc>
                  <a:txBody>
                    <a:bodyPr/>
                    <a:lstStyle/>
                    <a:p>
                      <a:endParaRPr lang="tr-TR" dirty="0"/>
                    </a:p>
                  </a:txBody>
                  <a:tcPr marL="88487" marR="88487"/>
                </a:tc>
              </a:tr>
            </a:tbl>
          </a:graphicData>
        </a:graphic>
      </p:graphicFrame>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a:t>
            </a:fld>
            <a:endParaRPr lang="tr-TR" altLang="en-US"/>
          </a:p>
        </p:txBody>
      </p:sp>
      <p:pic>
        <p:nvPicPr>
          <p:cNvPr id="6" name="Picture 5"/>
          <p:cNvPicPr>
            <a:picLocks noChangeAspect="1" noChangeArrowheads="1"/>
          </p:cNvPicPr>
          <p:nvPr/>
        </p:nvPicPr>
        <p:blipFill>
          <a:blip r:embed="rId2" cstate="print"/>
          <a:srcRect/>
          <a:stretch>
            <a:fillRect/>
          </a:stretch>
        </p:blipFill>
        <p:spPr bwMode="auto">
          <a:xfrm>
            <a:off x="7308304" y="1916832"/>
            <a:ext cx="1462658" cy="661202"/>
          </a:xfrm>
          <a:prstGeom prst="rect">
            <a:avLst/>
          </a:prstGeom>
          <a:noFill/>
          <a:ln w="9525">
            <a:noFill/>
            <a:miter lim="800000"/>
            <a:headEnd/>
            <a:tailEnd/>
          </a:ln>
        </p:spPr>
      </p:pic>
      <p:sp>
        <p:nvSpPr>
          <p:cNvPr id="7" name="Oval 6"/>
          <p:cNvSpPr/>
          <p:nvPr/>
        </p:nvSpPr>
        <p:spPr>
          <a:xfrm>
            <a:off x="8172400" y="2204864"/>
            <a:ext cx="72008" cy="72008"/>
          </a:xfrm>
          <a:prstGeom prst="ellipse">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074" name="Picture 2"/>
          <p:cNvPicPr>
            <a:picLocks noChangeAspect="1" noChangeArrowheads="1"/>
          </p:cNvPicPr>
          <p:nvPr/>
        </p:nvPicPr>
        <p:blipFill>
          <a:blip r:embed="rId3" cstate="print"/>
          <a:srcRect/>
          <a:stretch>
            <a:fillRect/>
          </a:stretch>
        </p:blipFill>
        <p:spPr bwMode="auto">
          <a:xfrm>
            <a:off x="7164288" y="2852936"/>
            <a:ext cx="1543050" cy="5905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7047681" y="3501008"/>
            <a:ext cx="1628775" cy="428625"/>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7164288" y="4077071"/>
            <a:ext cx="1440160" cy="736826"/>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7131284" y="4797152"/>
            <a:ext cx="1545172" cy="36004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Hexadecimal (Onaltılı) Sayı Sistemi</a:t>
            </a:r>
            <a:endParaRPr lang="tr-TR" dirty="0"/>
          </a:p>
        </p:txBody>
      </p:sp>
      <p:sp>
        <p:nvSpPr>
          <p:cNvPr id="4" name="Content Placeholder 3"/>
          <p:cNvSpPr>
            <a:spLocks noGrp="1"/>
          </p:cNvSpPr>
          <p:nvPr>
            <p:ph idx="1"/>
          </p:nvPr>
        </p:nvSpPr>
        <p:spPr/>
        <p:txBody>
          <a:bodyPr/>
          <a:lstStyle/>
          <a:p>
            <a:r>
              <a:rPr lang="tr-TR" b="1" dirty="0" smtClean="0"/>
              <a:t>Ondalıklı Hexadecimal Sayıların Decimal Sayılara Çevrilmesi</a:t>
            </a:r>
          </a:p>
          <a:p>
            <a:pPr lvl="1"/>
            <a:r>
              <a:rPr lang="tr-TR" dirty="0" smtClean="0"/>
              <a:t>Ondalıklı Hexadecimal (Onaltılık) sayıları Decimal (onluk) sayılara dönüştürmek için izlenilecek yol "Çarpım 16" metodudur. </a:t>
            </a:r>
          </a:p>
          <a:p>
            <a:pPr lvl="1"/>
            <a:r>
              <a:rPr lang="tr-TR" dirty="0" smtClean="0"/>
              <a:t>Ondalıklı kısma kadar olan bölüm normal analiz yöntemini kullanarak dönüştürülürken ondalıklı kısmın basamak ağırlığı 0'ı takip eden negatif sayılar olarak belirlenir.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70</a:t>
            </a:fld>
            <a:endParaRPr lang="tr-TR" altLang="en-US"/>
          </a:p>
        </p:txBody>
      </p:sp>
      <p:pic>
        <p:nvPicPr>
          <p:cNvPr id="41986" name="Picture 2"/>
          <p:cNvPicPr>
            <a:picLocks noChangeAspect="1" noChangeArrowheads="1"/>
          </p:cNvPicPr>
          <p:nvPr/>
        </p:nvPicPr>
        <p:blipFill>
          <a:blip r:embed="rId2" cstate="print"/>
          <a:srcRect/>
          <a:stretch>
            <a:fillRect/>
          </a:stretch>
        </p:blipFill>
        <p:spPr bwMode="auto">
          <a:xfrm>
            <a:off x="2123727" y="4581128"/>
            <a:ext cx="5161379" cy="216024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Hexadecimal (Onaltılı) Sayı Sistemi</a:t>
            </a:r>
            <a:endParaRPr lang="tr-TR" dirty="0"/>
          </a:p>
        </p:txBody>
      </p:sp>
      <p:sp>
        <p:nvSpPr>
          <p:cNvPr id="4" name="Content Placeholder 3"/>
          <p:cNvSpPr>
            <a:spLocks noGrp="1"/>
          </p:cNvSpPr>
          <p:nvPr>
            <p:ph idx="1"/>
          </p:nvPr>
        </p:nvSpPr>
        <p:spPr/>
        <p:txBody>
          <a:bodyPr/>
          <a:lstStyle/>
          <a:p>
            <a:r>
              <a:rPr lang="tr-TR" b="1" dirty="0" smtClean="0"/>
              <a:t>Decimal Sayıların Hexadecimal Sayılara Çevrilmesi</a:t>
            </a:r>
          </a:p>
          <a:p>
            <a:pPr lvl="1"/>
            <a:r>
              <a:rPr lang="tr-TR" dirty="0" smtClean="0"/>
              <a:t>Decimal(Onlu) sistemden Hexadecimal (Onaltılık) sisteme dönüşüm "Bölme-16 metodu ile yapılır. Çıkan sonuç tersinden yazılır.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71</a:t>
            </a:fld>
            <a:endParaRPr lang="tr-TR" altLang="en-US"/>
          </a:p>
        </p:txBody>
      </p:sp>
      <p:pic>
        <p:nvPicPr>
          <p:cNvPr id="43010" name="Picture 2"/>
          <p:cNvPicPr>
            <a:picLocks noChangeAspect="1" noChangeArrowheads="1"/>
          </p:cNvPicPr>
          <p:nvPr/>
        </p:nvPicPr>
        <p:blipFill>
          <a:blip r:embed="rId2" cstate="print"/>
          <a:srcRect/>
          <a:stretch>
            <a:fillRect/>
          </a:stretch>
        </p:blipFill>
        <p:spPr bwMode="auto">
          <a:xfrm>
            <a:off x="1547664" y="3501008"/>
            <a:ext cx="6157985" cy="3024336"/>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Hexadecimal (Onaltılı) Sayı Sistemi</a:t>
            </a:r>
            <a:endParaRPr lang="tr-TR" dirty="0"/>
          </a:p>
        </p:txBody>
      </p:sp>
      <p:sp>
        <p:nvSpPr>
          <p:cNvPr id="4" name="Content Placeholder 3"/>
          <p:cNvSpPr>
            <a:spLocks noGrp="1"/>
          </p:cNvSpPr>
          <p:nvPr>
            <p:ph idx="1"/>
          </p:nvPr>
        </p:nvSpPr>
        <p:spPr/>
        <p:txBody>
          <a:bodyPr/>
          <a:lstStyle/>
          <a:p>
            <a:r>
              <a:rPr lang="tr-TR" b="1" dirty="0" smtClean="0"/>
              <a:t>Ondalıklı Decimal Sayıların Hexadecimal Sayılara Çevrilmesi </a:t>
            </a:r>
          </a:p>
          <a:p>
            <a:pPr lvl="1"/>
            <a:r>
              <a:rPr lang="tr-TR" dirty="0" smtClean="0"/>
              <a:t>Ondalıklı Decimal (Onlu) Sayıları Hexadecimal (Onaltılık) sayılara dönüştürürken ondalıklı kısma kadar olan bölüm için normal çevirim yöntemi uygulanır. </a:t>
            </a:r>
          </a:p>
          <a:p>
            <a:pPr lvl="1"/>
            <a:r>
              <a:rPr lang="tr-TR" dirty="0" smtClean="0"/>
              <a:t>Ondalıklı kısım ise 16 ile çarpılır. Bu işlem kesirli kısım sıfıra veya sıfıra en yakın değere  ulaşıncaya kadar devam eder.</a:t>
            </a:r>
          </a:p>
          <a:p>
            <a:endParaRPr lang="tr-TR" b="1"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72</a:t>
            </a:fld>
            <a:endParaRPr lang="tr-TR" altLang="en-US"/>
          </a:p>
        </p:txBody>
      </p:sp>
      <p:pic>
        <p:nvPicPr>
          <p:cNvPr id="44034" name="Picture 2"/>
          <p:cNvPicPr>
            <a:picLocks noChangeAspect="1" noChangeArrowheads="1"/>
          </p:cNvPicPr>
          <p:nvPr/>
        </p:nvPicPr>
        <p:blipFill>
          <a:blip r:embed="rId2" cstate="print"/>
          <a:srcRect/>
          <a:stretch>
            <a:fillRect/>
          </a:stretch>
        </p:blipFill>
        <p:spPr bwMode="auto">
          <a:xfrm>
            <a:off x="2339752" y="4293096"/>
            <a:ext cx="5018290" cy="2564904"/>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Hexadecimal (Onaltılı) Sayı Sistemi</a:t>
            </a:r>
            <a:endParaRPr lang="tr-TR" dirty="0"/>
          </a:p>
        </p:txBody>
      </p:sp>
      <p:sp>
        <p:nvSpPr>
          <p:cNvPr id="4" name="Content Placeholder 3"/>
          <p:cNvSpPr>
            <a:spLocks noGrp="1"/>
          </p:cNvSpPr>
          <p:nvPr>
            <p:ph idx="1"/>
          </p:nvPr>
        </p:nvSpPr>
        <p:spPr/>
        <p:txBody>
          <a:bodyPr/>
          <a:lstStyle/>
          <a:p>
            <a:r>
              <a:rPr lang="es-ES" b="1" dirty="0" err="1" smtClean="0"/>
              <a:t>Binary</a:t>
            </a:r>
            <a:r>
              <a:rPr lang="es-ES" b="1" dirty="0" smtClean="0"/>
              <a:t> </a:t>
            </a:r>
            <a:r>
              <a:rPr lang="es-ES" b="1" dirty="0" err="1" smtClean="0"/>
              <a:t>Sayıların</a:t>
            </a:r>
            <a:r>
              <a:rPr lang="es-ES" b="1" dirty="0" smtClean="0"/>
              <a:t> Hexadecimal </a:t>
            </a:r>
            <a:r>
              <a:rPr lang="es-ES" b="1" dirty="0" err="1" smtClean="0"/>
              <a:t>Sayılara</a:t>
            </a:r>
            <a:r>
              <a:rPr lang="es-ES" b="1" dirty="0" smtClean="0"/>
              <a:t> </a:t>
            </a:r>
            <a:r>
              <a:rPr lang="es-ES" b="1" dirty="0" err="1" smtClean="0"/>
              <a:t>Çevrilmesi</a:t>
            </a:r>
            <a:endParaRPr lang="es-ES" b="1" dirty="0" smtClean="0"/>
          </a:p>
          <a:p>
            <a:pPr lvl="1"/>
            <a:r>
              <a:rPr lang="tr-TR" dirty="0" smtClean="0"/>
              <a:t>Binary (İkilik) sayıları Hexadecimal (Onaltılık) sayılara dönüştürürken, Binary sayı sağdan başlayarak sola doğru dörderli gruplara ayrılır. Her grubun Hexadecimal karşılığı bulunarak çevirme işlemi tamamlanmış olur.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73</a:t>
            </a:fld>
            <a:endParaRPr lang="tr-TR" altLang="en-US"/>
          </a:p>
        </p:txBody>
      </p:sp>
      <p:pic>
        <p:nvPicPr>
          <p:cNvPr id="45058" name="Picture 2"/>
          <p:cNvPicPr>
            <a:picLocks noChangeAspect="1" noChangeArrowheads="1"/>
          </p:cNvPicPr>
          <p:nvPr/>
        </p:nvPicPr>
        <p:blipFill>
          <a:blip r:embed="rId2" cstate="print"/>
          <a:srcRect/>
          <a:stretch>
            <a:fillRect/>
          </a:stretch>
        </p:blipFill>
        <p:spPr bwMode="auto">
          <a:xfrm>
            <a:off x="1619672" y="3861048"/>
            <a:ext cx="5768741" cy="2808312"/>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Hexadecimal (Onaltılı) Sayı Sistemi</a:t>
            </a:r>
            <a:endParaRPr lang="tr-TR" dirty="0"/>
          </a:p>
        </p:txBody>
      </p:sp>
      <p:sp>
        <p:nvSpPr>
          <p:cNvPr id="4" name="Content Placeholder 3"/>
          <p:cNvSpPr>
            <a:spLocks noGrp="1"/>
          </p:cNvSpPr>
          <p:nvPr>
            <p:ph idx="1"/>
          </p:nvPr>
        </p:nvSpPr>
        <p:spPr/>
        <p:txBody>
          <a:bodyPr/>
          <a:lstStyle/>
          <a:p>
            <a:endParaRPr lang="tr-T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74</a:t>
            </a:fld>
            <a:endParaRPr lang="tr-TR" altLang="en-US"/>
          </a:p>
        </p:txBody>
      </p:sp>
      <p:pic>
        <p:nvPicPr>
          <p:cNvPr id="46082" name="Picture 2"/>
          <p:cNvPicPr>
            <a:picLocks noChangeAspect="1" noChangeArrowheads="1"/>
          </p:cNvPicPr>
          <p:nvPr/>
        </p:nvPicPr>
        <p:blipFill>
          <a:blip r:embed="rId2" cstate="print"/>
          <a:srcRect/>
          <a:stretch>
            <a:fillRect/>
          </a:stretch>
        </p:blipFill>
        <p:spPr bwMode="auto">
          <a:xfrm>
            <a:off x="1043608" y="1340768"/>
            <a:ext cx="7560840" cy="5334017"/>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Hexadecimal (Onaltılı) Sayı Sistemi</a:t>
            </a:r>
            <a:endParaRPr lang="tr-TR" dirty="0"/>
          </a:p>
        </p:txBody>
      </p:sp>
      <p:sp>
        <p:nvSpPr>
          <p:cNvPr id="4" name="Content Placeholder 3"/>
          <p:cNvSpPr>
            <a:spLocks noGrp="1"/>
          </p:cNvSpPr>
          <p:nvPr>
            <p:ph idx="1"/>
          </p:nvPr>
        </p:nvSpPr>
        <p:spPr/>
        <p:txBody>
          <a:bodyPr/>
          <a:lstStyle/>
          <a:p>
            <a:r>
              <a:rPr lang="es-ES" b="1" dirty="0" smtClean="0"/>
              <a:t>Hexadecimal </a:t>
            </a:r>
            <a:r>
              <a:rPr lang="es-ES" b="1" dirty="0" err="1" smtClean="0"/>
              <a:t>Sayıların</a:t>
            </a:r>
            <a:r>
              <a:rPr lang="es-ES" b="1" dirty="0" smtClean="0"/>
              <a:t> </a:t>
            </a:r>
            <a:r>
              <a:rPr lang="es-ES" b="1" dirty="0" err="1" smtClean="0"/>
              <a:t>Binary</a:t>
            </a:r>
            <a:r>
              <a:rPr lang="es-ES" b="1" dirty="0" smtClean="0"/>
              <a:t> </a:t>
            </a:r>
            <a:r>
              <a:rPr lang="es-ES" b="1" dirty="0" err="1" smtClean="0"/>
              <a:t>Sayılara</a:t>
            </a:r>
            <a:r>
              <a:rPr lang="es-ES" b="1" dirty="0" smtClean="0"/>
              <a:t> </a:t>
            </a:r>
            <a:r>
              <a:rPr lang="es-ES" b="1" dirty="0" err="1" smtClean="0"/>
              <a:t>Çevrilmesi</a:t>
            </a:r>
            <a:endParaRPr lang="es-ES" b="1" dirty="0" smtClean="0"/>
          </a:p>
          <a:p>
            <a:pPr lvl="1"/>
            <a:r>
              <a:rPr lang="tr-TR" dirty="0" smtClean="0"/>
              <a:t>Hexadecimal (Onaltılı) sayıları Binary (İkilik) sayılara; her Hexadecimal (Onaltılı) sayının dört bitlik Binary (İkilik) karşılığı yazılması ile çevirim gerçekleştirilir.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75</a:t>
            </a:fld>
            <a:endParaRPr lang="tr-TR" altLang="en-US"/>
          </a:p>
        </p:txBody>
      </p:sp>
      <p:pic>
        <p:nvPicPr>
          <p:cNvPr id="47106" name="Picture 2"/>
          <p:cNvPicPr>
            <a:picLocks noChangeAspect="1" noChangeArrowheads="1"/>
          </p:cNvPicPr>
          <p:nvPr/>
        </p:nvPicPr>
        <p:blipFill>
          <a:blip r:embed="rId2" cstate="print"/>
          <a:srcRect/>
          <a:stretch>
            <a:fillRect/>
          </a:stretch>
        </p:blipFill>
        <p:spPr bwMode="auto">
          <a:xfrm>
            <a:off x="1403648" y="3573016"/>
            <a:ext cx="6783154" cy="2664296"/>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Hexadecimal Sayı Sistemi Aritmetiği</a:t>
            </a:r>
            <a:endParaRPr lang="tr-TR" dirty="0"/>
          </a:p>
        </p:txBody>
      </p:sp>
      <p:sp>
        <p:nvSpPr>
          <p:cNvPr id="4" name="Content Placeholder 3"/>
          <p:cNvSpPr>
            <a:spLocks noGrp="1"/>
          </p:cNvSpPr>
          <p:nvPr>
            <p:ph idx="1"/>
          </p:nvPr>
        </p:nvSpPr>
        <p:spPr/>
        <p:txBody>
          <a:bodyPr>
            <a:normAutofit/>
          </a:bodyPr>
          <a:lstStyle/>
          <a:p>
            <a:r>
              <a:rPr lang="tr-TR" b="1" dirty="0" smtClean="0"/>
              <a:t>Hexadecimal Sayılarda Toplama</a:t>
            </a:r>
          </a:p>
          <a:p>
            <a:pPr lvl="1"/>
            <a:r>
              <a:rPr lang="tr-TR" dirty="0" smtClean="0"/>
              <a:t>Hexadecimal sayılarla iki şekilde toplama işlemini gerçekleştirebiliriz. </a:t>
            </a:r>
          </a:p>
          <a:p>
            <a:pPr lvl="2"/>
            <a:r>
              <a:rPr lang="tr-TR" dirty="0" smtClean="0"/>
              <a:t>Birinci yöntem  sayının direk toplanması, </a:t>
            </a:r>
          </a:p>
          <a:p>
            <a:pPr lvl="2"/>
            <a:r>
              <a:rPr lang="tr-TR" dirty="0" smtClean="0"/>
              <a:t>diğer bir yöntem ise Hexadecimal sayının herhangi bir sayı sistemine dönüştürülmeden toplama işleminin gerçekleştirilmesi. Aşağıdaki örnekte her iki şekilde gösterilmektedir.</a:t>
            </a:r>
          </a:p>
          <a:p>
            <a:pPr lvl="3"/>
            <a:r>
              <a:rPr lang="tr-TR" b="1" dirty="0" smtClean="0"/>
              <a:t>Örnek: </a:t>
            </a:r>
            <a:r>
              <a:rPr lang="tr-TR" dirty="0" smtClean="0"/>
              <a:t>Aşağıda verilen toplama işlemlerini gerçekleştiriniz.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76</a:t>
            </a:fld>
            <a:endParaRPr lang="tr-TR" altLang="en-US"/>
          </a:p>
        </p:txBody>
      </p:sp>
      <p:pic>
        <p:nvPicPr>
          <p:cNvPr id="48130" name="Picture 2"/>
          <p:cNvPicPr>
            <a:picLocks noChangeAspect="1" noChangeArrowheads="1"/>
          </p:cNvPicPr>
          <p:nvPr/>
        </p:nvPicPr>
        <p:blipFill>
          <a:blip r:embed="rId2" cstate="print"/>
          <a:srcRect/>
          <a:stretch>
            <a:fillRect/>
          </a:stretch>
        </p:blipFill>
        <p:spPr bwMode="auto">
          <a:xfrm>
            <a:off x="971600" y="4725144"/>
            <a:ext cx="7904878" cy="936104"/>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Hexadecimal Sayı Sistemi Aritmetiği</a:t>
            </a:r>
            <a:endParaRPr lang="tr-TR" dirty="0"/>
          </a:p>
        </p:txBody>
      </p:sp>
      <p:sp>
        <p:nvSpPr>
          <p:cNvPr id="4" name="Content Placeholder 3"/>
          <p:cNvSpPr>
            <a:spLocks noGrp="1"/>
          </p:cNvSpPr>
          <p:nvPr>
            <p:ph idx="1"/>
          </p:nvPr>
        </p:nvSpPr>
        <p:spPr/>
        <p:txBody>
          <a:bodyPr/>
          <a:lstStyle/>
          <a:p>
            <a:r>
              <a:rPr lang="tr-TR" b="1" dirty="0" smtClean="0"/>
              <a:t>Hexadecimal Sayılarda Toplama</a:t>
            </a:r>
          </a:p>
          <a:p>
            <a:pPr lvl="1"/>
            <a:r>
              <a:rPr lang="tr-TR" dirty="0" smtClean="0"/>
              <a:t>Hexadecimal sayıları da ikili sayılara çevrilerek toplama işlemi gerçekleştirilebilir.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77</a:t>
            </a:fld>
            <a:endParaRPr lang="tr-TR" altLang="en-US"/>
          </a:p>
        </p:txBody>
      </p:sp>
      <p:pic>
        <p:nvPicPr>
          <p:cNvPr id="49154" name="Picture 2"/>
          <p:cNvPicPr>
            <a:picLocks noChangeAspect="1" noChangeArrowheads="1"/>
          </p:cNvPicPr>
          <p:nvPr/>
        </p:nvPicPr>
        <p:blipFill>
          <a:blip r:embed="rId2" cstate="print"/>
          <a:srcRect/>
          <a:stretch>
            <a:fillRect/>
          </a:stretch>
        </p:blipFill>
        <p:spPr bwMode="auto">
          <a:xfrm>
            <a:off x="1115616" y="2852936"/>
            <a:ext cx="7026701" cy="3168352"/>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Hexadecimal Sayı Sistemi Aritmetiği</a:t>
            </a:r>
            <a:endParaRPr lang="tr-TR" dirty="0"/>
          </a:p>
        </p:txBody>
      </p:sp>
      <p:sp>
        <p:nvSpPr>
          <p:cNvPr id="4" name="Content Placeholder 3"/>
          <p:cNvSpPr>
            <a:spLocks noGrp="1"/>
          </p:cNvSpPr>
          <p:nvPr>
            <p:ph idx="1"/>
          </p:nvPr>
        </p:nvSpPr>
        <p:spPr/>
        <p:txBody>
          <a:bodyPr/>
          <a:lstStyle/>
          <a:p>
            <a:r>
              <a:rPr lang="tr-TR" b="1" dirty="0" smtClean="0"/>
              <a:t>Hexadecimal Sayılarda Çıkarma</a:t>
            </a:r>
          </a:p>
          <a:p>
            <a:pPr lvl="1"/>
            <a:r>
              <a:rPr lang="tr-TR" b="1" dirty="0" smtClean="0"/>
              <a:t>Hexadecimal Sayılarda Genel Çıkarma İşlemi</a:t>
            </a:r>
          </a:p>
          <a:p>
            <a:pPr lvl="2"/>
            <a:r>
              <a:rPr lang="tr-TR" sz="2100" dirty="0" smtClean="0"/>
              <a:t>Temel çıkarma kuralları geçerli olmak üzere Hexadecimal (Onaltılık) sayılarla çıkarma işlemi yaparken sayıların direk çıkarılması, tümleyen aritmetiği gibi yöntemler izlenebileceği gibi bilinen bir sayı sistemine dönüşümü gerçekleştirerek bu sayı sisteminde çıkarma işlemi yapılabilir.</a:t>
            </a:r>
          </a:p>
          <a:p>
            <a:pPr lvl="2"/>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78</a:t>
            </a:fld>
            <a:endParaRPr lang="tr-TR" altLang="en-US"/>
          </a:p>
        </p:txBody>
      </p:sp>
      <p:pic>
        <p:nvPicPr>
          <p:cNvPr id="50178" name="Picture 2"/>
          <p:cNvPicPr>
            <a:picLocks noChangeAspect="1" noChangeArrowheads="1"/>
          </p:cNvPicPr>
          <p:nvPr/>
        </p:nvPicPr>
        <p:blipFill>
          <a:blip r:embed="rId2" cstate="print"/>
          <a:srcRect/>
          <a:stretch>
            <a:fillRect/>
          </a:stretch>
        </p:blipFill>
        <p:spPr bwMode="auto">
          <a:xfrm>
            <a:off x="1331640" y="4293096"/>
            <a:ext cx="7144740" cy="2016224"/>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Hexadecimal Sayı Sistemi Aritmetiği</a:t>
            </a:r>
            <a:endParaRPr lang="tr-TR" dirty="0"/>
          </a:p>
        </p:txBody>
      </p:sp>
      <p:sp>
        <p:nvSpPr>
          <p:cNvPr id="4" name="Content Placeholder 3"/>
          <p:cNvSpPr>
            <a:spLocks noGrp="1"/>
          </p:cNvSpPr>
          <p:nvPr>
            <p:ph idx="1"/>
          </p:nvPr>
        </p:nvSpPr>
        <p:spPr/>
        <p:txBody>
          <a:bodyPr>
            <a:normAutofit/>
          </a:bodyPr>
          <a:lstStyle/>
          <a:p>
            <a:r>
              <a:rPr lang="tr-TR" b="1" dirty="0" smtClean="0"/>
              <a:t>Hexadecimal Sayılarda Tümleyen Yöntemi İle Çıkarma İşlemi</a:t>
            </a:r>
          </a:p>
          <a:p>
            <a:pPr lvl="1"/>
            <a:r>
              <a:rPr lang="tr-TR" sz="2300" dirty="0" smtClean="0"/>
              <a:t>Hexadecimal sayılar 15. ve 16. olmak üzere iki adet tümleyen (komplementer)e sahiptir. Bu iki Tümleyen (komplementer) yardımı ile çıkarma işlemi gerçekleştirmek için ;</a:t>
            </a:r>
          </a:p>
          <a:p>
            <a:pPr lvl="2"/>
            <a:r>
              <a:rPr lang="tr-TR" sz="1600" dirty="0" smtClean="0"/>
              <a:t>a) Hexadecimal Sayının 15. Tümleyen (komplementer)i her basamağın " F“ sayısından çıkarılması ile,</a:t>
            </a:r>
          </a:p>
          <a:p>
            <a:pPr lvl="2"/>
            <a:r>
              <a:rPr lang="tr-TR" sz="1600" dirty="0" smtClean="0"/>
              <a:t>b) Hexadecimal Sayının 16. Tümleyen (komplementer)i 15. Tümleyen (komplementer)e 1 eklenerek , Hexadecimal sayıların Komplementeleri bulunur.</a:t>
            </a:r>
          </a:p>
          <a:p>
            <a:pPr lvl="1"/>
            <a:endParaRPr lang="tr-TR" sz="1500" dirty="0" smtClean="0"/>
          </a:p>
          <a:p>
            <a:pPr lvl="1"/>
            <a:endParaRPr lang="tr-TR" b="1"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79</a:t>
            </a:fld>
            <a:endParaRPr lang="tr-TR" altLang="en-US"/>
          </a:p>
        </p:txBody>
      </p:sp>
      <p:pic>
        <p:nvPicPr>
          <p:cNvPr id="51202" name="Picture 2"/>
          <p:cNvPicPr>
            <a:picLocks noChangeAspect="1" noChangeArrowheads="1"/>
          </p:cNvPicPr>
          <p:nvPr/>
        </p:nvPicPr>
        <p:blipFill>
          <a:blip r:embed="rId2" cstate="print"/>
          <a:srcRect/>
          <a:stretch>
            <a:fillRect/>
          </a:stretch>
        </p:blipFill>
        <p:spPr bwMode="auto">
          <a:xfrm>
            <a:off x="1331640" y="5013176"/>
            <a:ext cx="6775610" cy="136815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K-maps</a:t>
            </a:r>
            <a:endParaRPr lang="tr-TR" dirty="0"/>
          </a:p>
        </p:txBody>
      </p:sp>
      <p:sp>
        <p:nvSpPr>
          <p:cNvPr id="3" name="Content Placeholder 2"/>
          <p:cNvSpPr>
            <a:spLocks noGrp="1"/>
          </p:cNvSpPr>
          <p:nvPr>
            <p:ph idx="1"/>
          </p:nvPr>
        </p:nvSpPr>
        <p:spPr/>
        <p:txBody>
          <a:bodyPr>
            <a:normAutofit/>
          </a:bodyPr>
          <a:lstStyle/>
          <a:p>
            <a:r>
              <a:rPr lang="tr-TR" dirty="0"/>
              <a:t>Boole cebri, hataya açıktır</a:t>
            </a:r>
          </a:p>
          <a:p>
            <a:r>
              <a:rPr lang="tr-TR" dirty="0"/>
              <a:t>Her zaman en kısa devre tanımını bulmak kolay olmayabilir</a:t>
            </a:r>
          </a:p>
          <a:p>
            <a:r>
              <a:rPr lang="tr-TR" dirty="0"/>
              <a:t>O zaman kullanabileceğimiz başka bir yöntem</a:t>
            </a:r>
          </a:p>
          <a:p>
            <a:r>
              <a:rPr lang="tr-TR" dirty="0"/>
              <a:t>Karnaugh maps = K-Maps</a:t>
            </a:r>
          </a:p>
          <a:p>
            <a:r>
              <a:rPr lang="tr-TR" dirty="0"/>
              <a:t>Boole cebirinde verilen mantıksal gösterimleri sadeleştirmek için kullanılan haritadır</a:t>
            </a:r>
          </a:p>
          <a:p>
            <a:r>
              <a:rPr lang="en-US" dirty="0" err="1"/>
              <a:t>Dört</a:t>
            </a:r>
            <a:r>
              <a:rPr lang="en-US" dirty="0"/>
              <a:t> </a:t>
            </a:r>
            <a:r>
              <a:rPr lang="en-US" dirty="0" err="1"/>
              <a:t>veya</a:t>
            </a:r>
            <a:r>
              <a:rPr lang="en-US" dirty="0"/>
              <a:t> </a:t>
            </a:r>
            <a:r>
              <a:rPr lang="en-US" dirty="0" err="1"/>
              <a:t>beş</a:t>
            </a:r>
            <a:r>
              <a:rPr lang="en-US" dirty="0"/>
              <a:t> </a:t>
            </a:r>
            <a:r>
              <a:rPr lang="en-US" dirty="0" err="1"/>
              <a:t>değişkenliye</a:t>
            </a:r>
            <a:r>
              <a:rPr lang="en-US" dirty="0"/>
              <a:t> </a:t>
            </a:r>
            <a:r>
              <a:rPr lang="en-US" dirty="0" err="1"/>
              <a:t>kadar</a:t>
            </a:r>
            <a:r>
              <a:rPr lang="en-US" dirty="0"/>
              <a:t> </a:t>
            </a:r>
            <a:r>
              <a:rPr lang="en-US" dirty="0" err="1"/>
              <a:t>fonksiyonların</a:t>
            </a:r>
            <a:r>
              <a:rPr lang="en-US" dirty="0"/>
              <a:t> </a:t>
            </a:r>
            <a:r>
              <a:rPr lang="tr-TR" dirty="0"/>
              <a:t>indirgen</a:t>
            </a:r>
            <a:r>
              <a:rPr lang="en-US" dirty="0" err="1"/>
              <a:t>mesini</a:t>
            </a:r>
            <a:r>
              <a:rPr lang="en-US" dirty="0"/>
              <a:t> </a:t>
            </a:r>
            <a:r>
              <a:rPr lang="en-US" dirty="0" err="1"/>
              <a:t>hızlandıran</a:t>
            </a:r>
            <a:r>
              <a:rPr lang="en-US" dirty="0"/>
              <a:t> </a:t>
            </a:r>
            <a:r>
              <a:rPr lang="en-US" dirty="0" err="1"/>
              <a:t>bir</a:t>
            </a:r>
            <a:r>
              <a:rPr lang="tr-TR" dirty="0"/>
              <a:t> </a:t>
            </a:r>
            <a:r>
              <a:rPr lang="en-US" dirty="0" err="1"/>
              <a:t>yöntem</a:t>
            </a:r>
            <a:r>
              <a:rPr lang="tr-TR" dirty="0"/>
              <a:t>dir</a:t>
            </a:r>
          </a:p>
          <a:p>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8</a:t>
            </a:fld>
            <a:endParaRPr lang="tr-TR" altLang="en-US"/>
          </a:p>
        </p:txBody>
      </p:sp>
    </p:spTree>
    <p:extLst>
      <p:ext uri="{BB962C8B-B14F-4D97-AF65-F5344CB8AC3E}">
        <p14:creationId xmlns:p14="http://schemas.microsoft.com/office/powerpoint/2010/main" val="11310217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Hexadecimal Sayı Sistemi Aritmetiği</a:t>
            </a:r>
            <a:endParaRPr lang="tr-TR" dirty="0"/>
          </a:p>
        </p:txBody>
      </p:sp>
      <p:sp>
        <p:nvSpPr>
          <p:cNvPr id="4" name="Content Placeholder 3"/>
          <p:cNvSpPr>
            <a:spLocks noGrp="1"/>
          </p:cNvSpPr>
          <p:nvPr>
            <p:ph idx="1"/>
          </p:nvPr>
        </p:nvSpPr>
        <p:spPr/>
        <p:txBody>
          <a:bodyPr>
            <a:normAutofit fontScale="85000" lnSpcReduction="10000"/>
          </a:bodyPr>
          <a:lstStyle/>
          <a:p>
            <a:r>
              <a:rPr lang="tr-TR" b="1" dirty="0" smtClean="0"/>
              <a:t>Hexadecimal Sayılarda Tümleyen Yöntemi İle Çıkarma İşlemi</a:t>
            </a:r>
            <a:endParaRPr lang="tr-TR" dirty="0" smtClean="0"/>
          </a:p>
          <a:p>
            <a:pPr lvl="1"/>
            <a:r>
              <a:rPr lang="tr-TR" dirty="0" smtClean="0"/>
              <a:t>Hexadecimal (Onaltılık) sayıları Tümleyen yardımıyla çıkarmak için;</a:t>
            </a:r>
          </a:p>
          <a:p>
            <a:pPr lvl="2"/>
            <a:r>
              <a:rPr lang="tr-TR" b="1" dirty="0" smtClean="0"/>
              <a:t>1</a:t>
            </a:r>
            <a:r>
              <a:rPr lang="tr-TR" dirty="0" smtClean="0"/>
              <a:t>) Çıkan sayının 15. veya 16. Tümleyen (komplementer)i bulunur.</a:t>
            </a:r>
          </a:p>
          <a:p>
            <a:pPr lvl="2"/>
            <a:r>
              <a:rPr lang="tr-TR" dirty="0" smtClean="0"/>
              <a:t>2) Ana sayı ile çıkan sayının15. veya 16. Tümleyen (komplementer)i toplanır.</a:t>
            </a:r>
          </a:p>
          <a:p>
            <a:pPr lvl="2"/>
            <a:r>
              <a:rPr lang="tr-TR" dirty="0" smtClean="0"/>
              <a:t>3) Toplam sonunda bir elde oluşmuşsa sonuç pozitiftir;</a:t>
            </a:r>
          </a:p>
          <a:p>
            <a:pPr lvl="3"/>
            <a:r>
              <a:rPr lang="tr-TR" dirty="0" smtClean="0"/>
              <a:t>a) İşlem 15. Tümleyen (komplementer) yardımı ile yapılıyorsa oluşan elde en sağdaki basamak ile toplanarak gerçek sonuca ulaşılır.</a:t>
            </a:r>
          </a:p>
          <a:p>
            <a:pPr lvl="3"/>
            <a:r>
              <a:rPr lang="tr-TR" dirty="0" smtClean="0"/>
              <a:t>b) İşlem 16. Tümleyen (komplementer) yardımı ile yapılıyorsa oluşan bu elde dikkate alınmaz.</a:t>
            </a:r>
          </a:p>
          <a:p>
            <a:pPr lvl="2"/>
            <a:r>
              <a:rPr lang="tr-TR" dirty="0" smtClean="0"/>
              <a:t>4) Toplam sonunda bir elde oluşmamışsa sonuç negatiftir;</a:t>
            </a:r>
          </a:p>
          <a:p>
            <a:pPr lvl="3"/>
            <a:r>
              <a:rPr lang="tr-TR" dirty="0" smtClean="0"/>
              <a:t>a) İşlem 15. Tümleyen (komplementer) yardımı ile yapılıyorsa gerçek sonuç toplam sonucunun 15. Tümleyen (komplementer)idir.</a:t>
            </a:r>
          </a:p>
          <a:p>
            <a:pPr lvl="3"/>
            <a:r>
              <a:rPr lang="tr-TR" dirty="0" smtClean="0"/>
              <a:t>b) İşlem 16. Tümleyen (komplementer) yardımı ile yapılıyorsa gerçek sonuç toplam sonucunun 16. Tümleyen (komplementer)dir.</a:t>
            </a:r>
          </a:p>
          <a:p>
            <a:endParaRPr lang="tr-TR" b="1"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80</a:t>
            </a:fld>
            <a:endParaRPr lang="tr-TR"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Hexadecimal Sayı Sistemi Aritmetiği</a:t>
            </a:r>
            <a:endParaRPr lang="tr-TR" dirty="0"/>
          </a:p>
        </p:txBody>
      </p:sp>
      <p:sp>
        <p:nvSpPr>
          <p:cNvPr id="4" name="Content Placeholder 3"/>
          <p:cNvSpPr>
            <a:spLocks noGrp="1"/>
          </p:cNvSpPr>
          <p:nvPr>
            <p:ph idx="1"/>
          </p:nvPr>
        </p:nvSpPr>
        <p:spPr/>
        <p:txBody>
          <a:bodyPr/>
          <a:lstStyle/>
          <a:p>
            <a:r>
              <a:rPr lang="tr-TR" b="1" dirty="0" smtClean="0"/>
              <a:t>Örnek: </a:t>
            </a:r>
            <a:r>
              <a:rPr lang="tr-TR" dirty="0" smtClean="0"/>
              <a:t>Aşağıda verilen Hexadecimal (0naltılık) sayıları tümleyen (komplementer)yardımıyla çıkarın.</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81</a:t>
            </a:fld>
            <a:endParaRPr lang="tr-TR" altLang="en-US"/>
          </a:p>
        </p:txBody>
      </p:sp>
      <p:pic>
        <p:nvPicPr>
          <p:cNvPr id="52226" name="Picture 2"/>
          <p:cNvPicPr>
            <a:picLocks noChangeAspect="1" noChangeArrowheads="1"/>
          </p:cNvPicPr>
          <p:nvPr/>
        </p:nvPicPr>
        <p:blipFill>
          <a:blip r:embed="rId2" cstate="print"/>
          <a:srcRect/>
          <a:stretch>
            <a:fillRect/>
          </a:stretch>
        </p:blipFill>
        <p:spPr bwMode="auto">
          <a:xfrm>
            <a:off x="971600" y="2492896"/>
            <a:ext cx="1224136" cy="986110"/>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a:stretch>
            <a:fillRect/>
          </a:stretch>
        </p:blipFill>
        <p:spPr bwMode="auto">
          <a:xfrm>
            <a:off x="2915817" y="2380475"/>
            <a:ext cx="6228184" cy="4358661"/>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VERİ </a:t>
            </a:r>
            <a:r>
              <a:rPr lang="tr-TR" sz="3200" dirty="0" smtClean="0"/>
              <a:t>TÜR</a:t>
            </a:r>
            <a:r>
              <a:rPr lang="en-US" sz="3200" dirty="0" smtClean="0"/>
              <a:t>LERİ</a:t>
            </a:r>
            <a:endParaRPr lang="tr-TR" dirty="0"/>
          </a:p>
        </p:txBody>
      </p:sp>
      <p:sp>
        <p:nvSpPr>
          <p:cNvPr id="4" name="Content Placeholder 3"/>
          <p:cNvSpPr>
            <a:spLocks noGrp="1"/>
          </p:cNvSpPr>
          <p:nvPr>
            <p:ph idx="1"/>
          </p:nvPr>
        </p:nvSpPr>
        <p:spPr/>
        <p:txBody>
          <a:bodyPr/>
          <a:lstStyle/>
          <a:p>
            <a:r>
              <a:rPr lang="en-US" sz="2800" b="1" dirty="0" err="1" smtClean="0"/>
              <a:t>Ses</a:t>
            </a:r>
            <a:r>
              <a:rPr lang="en-US" sz="2800" b="1" dirty="0" smtClean="0"/>
              <a:t> </a:t>
            </a:r>
            <a:r>
              <a:rPr lang="en-US" sz="2800" b="1" dirty="0" err="1" smtClean="0"/>
              <a:t>Verisi</a:t>
            </a:r>
            <a:r>
              <a:rPr lang="en-US" sz="2800" b="1" dirty="0" smtClean="0"/>
              <a:t> </a:t>
            </a:r>
            <a:endParaRPr lang="tr-TR" sz="2800" b="1" dirty="0" smtClean="0"/>
          </a:p>
          <a:p>
            <a:pPr lvl="1"/>
            <a:r>
              <a:rPr lang="en-US" sz="2300" dirty="0" err="1" smtClean="0"/>
              <a:t>Ses</a:t>
            </a:r>
            <a:r>
              <a:rPr lang="en-US" sz="2300" dirty="0" smtClean="0"/>
              <a:t> </a:t>
            </a:r>
            <a:r>
              <a:rPr lang="en-US" sz="2300" dirty="0" err="1" smtClean="0"/>
              <a:t>bir</a:t>
            </a:r>
            <a:r>
              <a:rPr lang="en-US" sz="2300" dirty="0" smtClean="0"/>
              <a:t> </a:t>
            </a:r>
            <a:r>
              <a:rPr lang="en-US" sz="2300" dirty="0" err="1" smtClean="0"/>
              <a:t>dalga</a:t>
            </a:r>
            <a:r>
              <a:rPr lang="en-US" sz="2300" dirty="0" smtClean="0"/>
              <a:t> </a:t>
            </a:r>
            <a:r>
              <a:rPr lang="en-US" sz="2300" dirty="0" err="1" smtClean="0"/>
              <a:t>olduğu</a:t>
            </a:r>
            <a:r>
              <a:rPr lang="en-US" sz="2300" dirty="0" smtClean="0"/>
              <a:t> </a:t>
            </a:r>
            <a:r>
              <a:rPr lang="en-US" sz="2300" dirty="0" err="1" smtClean="0"/>
              <a:t>için</a:t>
            </a:r>
            <a:r>
              <a:rPr lang="en-US" sz="2300" dirty="0" smtClean="0"/>
              <a:t> (frequency) </a:t>
            </a:r>
            <a:r>
              <a:rPr lang="en-US" sz="2300" dirty="0" err="1" smtClean="0"/>
              <a:t>sıklığı</a:t>
            </a:r>
            <a:r>
              <a:rPr lang="en-US" sz="2300" dirty="0" smtClean="0"/>
              <a:t> </a:t>
            </a:r>
            <a:r>
              <a:rPr lang="en-US" sz="2300" dirty="0" err="1" smtClean="0"/>
              <a:t>ve</a:t>
            </a:r>
            <a:r>
              <a:rPr lang="en-US" sz="2300" dirty="0" smtClean="0"/>
              <a:t> (amplitude) </a:t>
            </a:r>
            <a:r>
              <a:rPr lang="en-US" sz="2300" dirty="0" err="1" smtClean="0"/>
              <a:t>genlik</a:t>
            </a:r>
            <a:r>
              <a:rPr lang="en-US" sz="2300" dirty="0" smtClean="0"/>
              <a:t> </a:t>
            </a:r>
            <a:r>
              <a:rPr lang="en-US" sz="2300" dirty="0" err="1" smtClean="0"/>
              <a:t>özellikleri</a:t>
            </a:r>
            <a:r>
              <a:rPr lang="en-US" sz="2300" dirty="0" smtClean="0"/>
              <a:t> </a:t>
            </a:r>
            <a:r>
              <a:rPr lang="en-US" sz="2300" dirty="0" err="1" smtClean="0"/>
              <a:t>vardır</a:t>
            </a:r>
            <a:r>
              <a:rPr lang="en-US" sz="2300" dirty="0" smtClean="0"/>
              <a:t>.</a:t>
            </a:r>
            <a:r>
              <a:rPr lang="tr-TR" sz="2300" dirty="0" smtClean="0"/>
              <a:t> </a:t>
            </a:r>
            <a:r>
              <a:rPr lang="en-US" sz="2300" dirty="0" err="1" smtClean="0"/>
              <a:t>Sıklığın</a:t>
            </a:r>
            <a:r>
              <a:rPr lang="en-US" sz="2300" dirty="0" smtClean="0"/>
              <a:t> </a:t>
            </a:r>
            <a:r>
              <a:rPr lang="en-US" sz="2300" dirty="0" err="1" smtClean="0"/>
              <a:t>birimi</a:t>
            </a:r>
            <a:r>
              <a:rPr lang="en-US" sz="2300" dirty="0" smtClean="0"/>
              <a:t> Hertz (Hz) </a:t>
            </a:r>
            <a:r>
              <a:rPr lang="en-US" sz="2300" dirty="0" err="1" smtClean="0"/>
              <a:t>ile</a:t>
            </a:r>
            <a:r>
              <a:rPr lang="en-US" sz="2300" dirty="0" smtClean="0"/>
              <a:t> </a:t>
            </a:r>
            <a:r>
              <a:rPr lang="en-US" sz="2300" dirty="0" err="1" smtClean="0"/>
              <a:t>gösterilirken</a:t>
            </a:r>
            <a:r>
              <a:rPr lang="en-US" sz="2300" dirty="0" smtClean="0"/>
              <a:t> </a:t>
            </a:r>
            <a:r>
              <a:rPr lang="en-US" sz="2300" dirty="0" err="1" smtClean="0"/>
              <a:t>genliğin</a:t>
            </a:r>
            <a:r>
              <a:rPr lang="en-US" sz="2300" dirty="0" smtClean="0"/>
              <a:t> </a:t>
            </a:r>
            <a:r>
              <a:rPr lang="en-US" sz="2300" dirty="0" err="1" smtClean="0"/>
              <a:t>birimi</a:t>
            </a:r>
            <a:r>
              <a:rPr lang="en-US" sz="2300" dirty="0" smtClean="0"/>
              <a:t> </a:t>
            </a:r>
            <a:r>
              <a:rPr lang="en-US" sz="2300" dirty="0" err="1" smtClean="0"/>
              <a:t>Desibel</a:t>
            </a:r>
            <a:r>
              <a:rPr lang="en-US" sz="2300" dirty="0" smtClean="0"/>
              <a:t> (dB) </a:t>
            </a:r>
            <a:r>
              <a:rPr lang="en-US" sz="2300" dirty="0" err="1" smtClean="0"/>
              <a:t>ile</a:t>
            </a:r>
            <a:r>
              <a:rPr lang="en-US" sz="2300" dirty="0" smtClean="0"/>
              <a:t> </a:t>
            </a:r>
            <a:r>
              <a:rPr lang="en-US" sz="2300" dirty="0" err="1" smtClean="0"/>
              <a:t>tanımlanır</a:t>
            </a:r>
            <a:r>
              <a:rPr lang="en-US" sz="2300" dirty="0" smtClean="0"/>
              <a:t>. </a:t>
            </a:r>
            <a:endParaRPr lang="tr-TR" sz="2300" dirty="0" smtClean="0"/>
          </a:p>
          <a:p>
            <a:pPr lvl="1"/>
            <a:r>
              <a:rPr lang="en-US" sz="2300" dirty="0" err="1" smtClean="0"/>
              <a:t>Genlik</a:t>
            </a:r>
            <a:r>
              <a:rPr lang="en-US" sz="2300" dirty="0" smtClean="0"/>
              <a:t> </a:t>
            </a:r>
            <a:r>
              <a:rPr lang="en-US" sz="2300" dirty="0" err="1" smtClean="0"/>
              <a:t>düşükse</a:t>
            </a:r>
            <a:r>
              <a:rPr lang="en-US" sz="2300" dirty="0" smtClean="0"/>
              <a:t> </a:t>
            </a:r>
            <a:r>
              <a:rPr lang="en-US" sz="2300" dirty="0" err="1" smtClean="0"/>
              <a:t>ses</a:t>
            </a:r>
            <a:r>
              <a:rPr lang="en-US" sz="2300" dirty="0" smtClean="0"/>
              <a:t> </a:t>
            </a:r>
            <a:r>
              <a:rPr lang="en-US" sz="2300" dirty="0" err="1" smtClean="0"/>
              <a:t>kalın</a:t>
            </a:r>
            <a:r>
              <a:rPr lang="en-US" sz="2300" dirty="0" smtClean="0"/>
              <a:t> (bas), </a:t>
            </a:r>
            <a:r>
              <a:rPr lang="en-US" sz="2300" dirty="0" err="1" smtClean="0"/>
              <a:t>yüksekse</a:t>
            </a:r>
            <a:r>
              <a:rPr lang="en-US" sz="2300" dirty="0" smtClean="0"/>
              <a:t> </a:t>
            </a:r>
            <a:r>
              <a:rPr lang="en-US" sz="2300" dirty="0" err="1" smtClean="0"/>
              <a:t>ince</a:t>
            </a:r>
            <a:r>
              <a:rPr lang="en-US" sz="2300" dirty="0" smtClean="0"/>
              <a:t> (</a:t>
            </a:r>
            <a:r>
              <a:rPr lang="en-US" sz="2300" dirty="0" err="1" smtClean="0"/>
              <a:t>tiz</a:t>
            </a:r>
            <a:r>
              <a:rPr lang="en-US" sz="2300" dirty="0" smtClean="0"/>
              <a:t>) </a:t>
            </a:r>
            <a:r>
              <a:rPr lang="en-US" sz="2300" dirty="0" err="1" smtClean="0"/>
              <a:t>olarak</a:t>
            </a:r>
            <a:r>
              <a:rPr lang="en-US" sz="2300" dirty="0" smtClean="0"/>
              <a:t> </a:t>
            </a:r>
            <a:r>
              <a:rPr lang="en-US" sz="2300" dirty="0" err="1" smtClean="0"/>
              <a:t>duyulur</a:t>
            </a:r>
            <a:r>
              <a:rPr lang="en-US" sz="2300" dirty="0" smtClean="0"/>
              <a:t>. </a:t>
            </a:r>
            <a:r>
              <a:rPr lang="en-US" sz="2300" dirty="0" err="1" smtClean="0"/>
              <a:t>Genlik</a:t>
            </a:r>
            <a:r>
              <a:rPr lang="en-US" sz="2300" dirty="0" smtClean="0"/>
              <a:t> </a:t>
            </a:r>
            <a:r>
              <a:rPr lang="en-US" sz="2300" dirty="0" err="1" smtClean="0"/>
              <a:t>ise</a:t>
            </a:r>
            <a:r>
              <a:rPr lang="en-US" sz="2300" dirty="0" smtClean="0"/>
              <a:t> </a:t>
            </a:r>
            <a:r>
              <a:rPr lang="en-US" sz="2300" dirty="0" err="1" smtClean="0"/>
              <a:t>yüksek</a:t>
            </a:r>
            <a:r>
              <a:rPr lang="en-US" sz="2300" dirty="0" smtClean="0"/>
              <a:t> </a:t>
            </a:r>
            <a:r>
              <a:rPr lang="en-US" sz="2300" dirty="0" err="1" smtClean="0"/>
              <a:t>ise</a:t>
            </a:r>
            <a:r>
              <a:rPr lang="en-US" sz="2300" dirty="0" smtClean="0"/>
              <a:t> (</a:t>
            </a:r>
            <a:r>
              <a:rPr lang="en-US" sz="2300" dirty="0" err="1" smtClean="0"/>
              <a:t>sesli</a:t>
            </a:r>
            <a:r>
              <a:rPr lang="en-US" sz="2300" dirty="0" smtClean="0"/>
              <a:t>) , </a:t>
            </a:r>
            <a:r>
              <a:rPr lang="en-US" sz="2300" dirty="0" err="1" smtClean="0"/>
              <a:t>alçak</a:t>
            </a:r>
            <a:r>
              <a:rPr lang="en-US" sz="2300" dirty="0" smtClean="0"/>
              <a:t> </a:t>
            </a:r>
            <a:r>
              <a:rPr lang="en-US" sz="2300" dirty="0" err="1" smtClean="0"/>
              <a:t>ise</a:t>
            </a:r>
            <a:r>
              <a:rPr lang="en-US" sz="2300" dirty="0" smtClean="0"/>
              <a:t> (</a:t>
            </a:r>
            <a:r>
              <a:rPr lang="en-US" sz="2300" dirty="0" err="1" smtClean="0"/>
              <a:t>sessiz</a:t>
            </a:r>
            <a:r>
              <a:rPr lang="en-US" sz="2300" dirty="0" smtClean="0"/>
              <a:t>) </a:t>
            </a:r>
            <a:r>
              <a:rPr lang="en-US" sz="2300" dirty="0" err="1" smtClean="0"/>
              <a:t>duyulur</a:t>
            </a:r>
            <a:r>
              <a:rPr lang="en-US" sz="2800" dirty="0" smtClean="0"/>
              <a:t>. </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82</a:t>
            </a:fld>
            <a:endParaRPr lang="tr-TR" altLang="en-US"/>
          </a:p>
        </p:txBody>
      </p:sp>
      <p:pic>
        <p:nvPicPr>
          <p:cNvPr id="5" name="Picture 2"/>
          <p:cNvPicPr>
            <a:picLocks noChangeAspect="1" noChangeArrowheads="1"/>
          </p:cNvPicPr>
          <p:nvPr/>
        </p:nvPicPr>
        <p:blipFill>
          <a:blip r:embed="rId2" cstate="print"/>
          <a:srcRect/>
          <a:stretch>
            <a:fillRect/>
          </a:stretch>
        </p:blipFill>
        <p:spPr bwMode="auto">
          <a:xfrm>
            <a:off x="3491880" y="4509120"/>
            <a:ext cx="5507906" cy="2201942"/>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VERİ </a:t>
            </a:r>
            <a:r>
              <a:rPr lang="tr-TR" sz="3600" dirty="0" smtClean="0"/>
              <a:t>TÜR</a:t>
            </a:r>
            <a:r>
              <a:rPr lang="en-US" sz="3600" dirty="0" smtClean="0"/>
              <a:t>LERİ</a:t>
            </a:r>
            <a:endParaRPr lang="tr-TR" dirty="0"/>
          </a:p>
        </p:txBody>
      </p:sp>
      <p:sp>
        <p:nvSpPr>
          <p:cNvPr id="4" name="Content Placeholder 3"/>
          <p:cNvSpPr>
            <a:spLocks noGrp="1"/>
          </p:cNvSpPr>
          <p:nvPr>
            <p:ph idx="1"/>
          </p:nvPr>
        </p:nvSpPr>
        <p:spPr/>
        <p:txBody>
          <a:bodyPr/>
          <a:lstStyle/>
          <a:p>
            <a:r>
              <a:rPr lang="en-US" sz="2400" b="1" dirty="0" err="1" smtClean="0"/>
              <a:t>Ses</a:t>
            </a:r>
            <a:r>
              <a:rPr lang="en-US" sz="2400" b="1" dirty="0" smtClean="0"/>
              <a:t> </a:t>
            </a:r>
            <a:r>
              <a:rPr lang="en-US" sz="2400" b="1" dirty="0" err="1" smtClean="0"/>
              <a:t>Verisi</a:t>
            </a:r>
            <a:r>
              <a:rPr lang="en-US" sz="2400" b="1" dirty="0" smtClean="0"/>
              <a:t> </a:t>
            </a:r>
            <a:endParaRPr lang="tr-TR" sz="2400" b="1" dirty="0" smtClean="0"/>
          </a:p>
          <a:p>
            <a:pPr lvl="1" algn="just"/>
            <a:r>
              <a:rPr lang="en-US" sz="2300" dirty="0" err="1" smtClean="0"/>
              <a:t>Sesin</a:t>
            </a:r>
            <a:r>
              <a:rPr lang="en-US" sz="2300" dirty="0" smtClean="0"/>
              <a:t> </a:t>
            </a:r>
            <a:r>
              <a:rPr lang="en-US" sz="2300" dirty="0" err="1" smtClean="0"/>
              <a:t>özniteliklerinin</a:t>
            </a:r>
            <a:r>
              <a:rPr lang="en-US" sz="2300" dirty="0" smtClean="0"/>
              <a:t> </a:t>
            </a:r>
            <a:r>
              <a:rPr lang="en-US" sz="2300" dirty="0" err="1" smtClean="0"/>
              <a:t>bilgisayar</a:t>
            </a:r>
            <a:r>
              <a:rPr lang="en-US" sz="2300" dirty="0" smtClean="0"/>
              <a:t> </a:t>
            </a:r>
            <a:r>
              <a:rPr lang="en-US" sz="2300" dirty="0" err="1" smtClean="0"/>
              <a:t>ortamında</a:t>
            </a:r>
            <a:r>
              <a:rPr lang="en-US" sz="2300" dirty="0" smtClean="0"/>
              <a:t> </a:t>
            </a:r>
            <a:r>
              <a:rPr lang="en-US" sz="2300" dirty="0" err="1" smtClean="0"/>
              <a:t>kayıt</a:t>
            </a:r>
            <a:r>
              <a:rPr lang="en-US" sz="2300" dirty="0" smtClean="0"/>
              <a:t> </a:t>
            </a:r>
            <a:r>
              <a:rPr lang="en-US" sz="2300" dirty="0" err="1" smtClean="0"/>
              <a:t>edilebilmesi</a:t>
            </a:r>
            <a:r>
              <a:rPr lang="en-US" sz="2300" dirty="0" smtClean="0"/>
              <a:t> </a:t>
            </a:r>
            <a:r>
              <a:rPr lang="en-US" sz="2300" dirty="0" err="1" smtClean="0"/>
              <a:t>için</a:t>
            </a:r>
            <a:r>
              <a:rPr lang="en-US" sz="2300" dirty="0" smtClean="0"/>
              <a:t> (“analog”) </a:t>
            </a:r>
            <a:r>
              <a:rPr lang="en-US" sz="2300" dirty="0" err="1" smtClean="0"/>
              <a:t>örneksel</a:t>
            </a:r>
            <a:r>
              <a:rPr lang="en-US" sz="2300" dirty="0" smtClean="0"/>
              <a:t> den (“digital”) </a:t>
            </a:r>
            <a:r>
              <a:rPr lang="en-US" sz="2300" dirty="0" err="1" smtClean="0"/>
              <a:t>sayısal’a</a:t>
            </a:r>
            <a:r>
              <a:rPr lang="en-US" sz="2300" dirty="0" smtClean="0"/>
              <a:t> </a:t>
            </a:r>
            <a:r>
              <a:rPr lang="en-US" sz="2300" dirty="0" err="1" smtClean="0"/>
              <a:t>dönüştürülmesi</a:t>
            </a:r>
            <a:r>
              <a:rPr lang="en-US" sz="2300" dirty="0" smtClean="0"/>
              <a:t> </a:t>
            </a:r>
            <a:r>
              <a:rPr lang="en-US" sz="2300" b="1" dirty="0" smtClean="0"/>
              <a:t>(“Analog to Digital Converter”-ADC)</a:t>
            </a:r>
            <a:r>
              <a:rPr lang="en-US" sz="2300" dirty="0" smtClean="0"/>
              <a:t> </a:t>
            </a:r>
            <a:r>
              <a:rPr lang="en-US" sz="2300" dirty="0" err="1" smtClean="0"/>
              <a:t>Örnekselden</a:t>
            </a:r>
            <a:r>
              <a:rPr lang="en-US" sz="2300" dirty="0" smtClean="0"/>
              <a:t> </a:t>
            </a:r>
            <a:r>
              <a:rPr lang="en-US" sz="2300" dirty="0" err="1" smtClean="0"/>
              <a:t>Sayısala</a:t>
            </a:r>
            <a:r>
              <a:rPr lang="en-US" sz="2300" dirty="0" smtClean="0"/>
              <a:t> </a:t>
            </a:r>
            <a:r>
              <a:rPr lang="en-US" sz="2300" dirty="0" err="1" smtClean="0"/>
              <a:t>Dönüştürücü</a:t>
            </a:r>
            <a:r>
              <a:rPr lang="en-US" sz="2300" dirty="0" smtClean="0"/>
              <a:t> </a:t>
            </a:r>
            <a:r>
              <a:rPr lang="en-US" sz="2300" dirty="0" err="1" smtClean="0"/>
              <a:t>aracılığı</a:t>
            </a:r>
            <a:r>
              <a:rPr lang="en-US" sz="2300" dirty="0" smtClean="0"/>
              <a:t> </a:t>
            </a:r>
            <a:r>
              <a:rPr lang="en-US" sz="2300" dirty="0" err="1" smtClean="0"/>
              <a:t>ile</a:t>
            </a:r>
            <a:r>
              <a:rPr lang="en-US" sz="2300" dirty="0" smtClean="0"/>
              <a:t> </a:t>
            </a:r>
            <a:r>
              <a:rPr lang="en-US" sz="2300" dirty="0" err="1" smtClean="0"/>
              <a:t>gerçekleşir</a:t>
            </a:r>
            <a:r>
              <a:rPr lang="en-US" sz="2300" dirty="0" smtClean="0"/>
              <a:t>. </a:t>
            </a:r>
            <a:endParaRPr lang="tr-TR" sz="2300" dirty="0" smtClean="0"/>
          </a:p>
          <a:p>
            <a:pPr algn="just">
              <a:buNone/>
            </a:pPr>
            <a:endParaRPr lang="tr-TR" sz="2800" dirty="0" smtClean="0"/>
          </a:p>
          <a:p>
            <a:pPr lvl="1" algn="just"/>
            <a:r>
              <a:rPr lang="en-US" sz="2300" dirty="0" smtClean="0"/>
              <a:t>Bit </a:t>
            </a:r>
            <a:r>
              <a:rPr lang="en-US" sz="2300" dirty="0" err="1" smtClean="0"/>
              <a:t>dizelerinden</a:t>
            </a:r>
            <a:r>
              <a:rPr lang="en-US" sz="2300" dirty="0" smtClean="0"/>
              <a:t> </a:t>
            </a:r>
            <a:r>
              <a:rPr lang="en-US" sz="2300" dirty="0" err="1" smtClean="0"/>
              <a:t>ses</a:t>
            </a:r>
            <a:r>
              <a:rPr lang="en-US" sz="2300" dirty="0" smtClean="0"/>
              <a:t> </a:t>
            </a:r>
            <a:r>
              <a:rPr lang="en-US" sz="2300" dirty="0" err="1" smtClean="0"/>
              <a:t>elde</a:t>
            </a:r>
            <a:r>
              <a:rPr lang="en-US" sz="2300" dirty="0" smtClean="0"/>
              <a:t> </a:t>
            </a:r>
            <a:r>
              <a:rPr lang="en-US" sz="2300" dirty="0" err="1" smtClean="0"/>
              <a:t>etmek</a:t>
            </a:r>
            <a:r>
              <a:rPr lang="en-US" sz="2300" dirty="0" smtClean="0"/>
              <a:t> </a:t>
            </a:r>
            <a:r>
              <a:rPr lang="en-US" sz="2300" dirty="0" err="1" smtClean="0"/>
              <a:t>için</a:t>
            </a:r>
            <a:r>
              <a:rPr lang="en-US" sz="2300" dirty="0" smtClean="0"/>
              <a:t> </a:t>
            </a:r>
            <a:r>
              <a:rPr lang="en-US" sz="2300" dirty="0" err="1" smtClean="0"/>
              <a:t>ise</a:t>
            </a:r>
            <a:r>
              <a:rPr lang="en-US" sz="2300" dirty="0" smtClean="0"/>
              <a:t> </a:t>
            </a:r>
            <a:r>
              <a:rPr lang="en-US" sz="2300" b="1" dirty="0" smtClean="0"/>
              <a:t>(“Digital to Analog Converter”-DAC) </a:t>
            </a:r>
            <a:r>
              <a:rPr lang="en-US" sz="2300" dirty="0" err="1" smtClean="0"/>
              <a:t>Sayısaldan</a:t>
            </a:r>
            <a:r>
              <a:rPr lang="en-US" sz="2300" dirty="0" smtClean="0"/>
              <a:t> </a:t>
            </a:r>
            <a:r>
              <a:rPr lang="en-US" sz="2300" dirty="0" err="1" smtClean="0"/>
              <a:t>Örneksele</a:t>
            </a:r>
            <a:r>
              <a:rPr lang="en-US" sz="2300" dirty="0" smtClean="0"/>
              <a:t> </a:t>
            </a:r>
            <a:r>
              <a:rPr lang="en-US" sz="2300" dirty="0" err="1" smtClean="0"/>
              <a:t>Dönüşüm</a:t>
            </a:r>
            <a:r>
              <a:rPr lang="en-US" sz="2300" dirty="0" smtClean="0"/>
              <a:t> </a:t>
            </a:r>
            <a:r>
              <a:rPr lang="en-US" sz="2300" dirty="0" err="1" smtClean="0"/>
              <a:t>gerçekleşir</a:t>
            </a:r>
            <a:r>
              <a:rPr lang="en-US" sz="2300" dirty="0" smtClean="0"/>
              <a:t>. </a:t>
            </a:r>
            <a:endParaRPr lang="tr-TR" sz="2300"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83</a:t>
            </a:fld>
            <a:endParaRPr lang="tr-TR"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VERİ </a:t>
            </a:r>
            <a:r>
              <a:rPr lang="tr-TR" sz="3200" dirty="0" smtClean="0"/>
              <a:t>TÜR</a:t>
            </a:r>
            <a:r>
              <a:rPr lang="en-US" sz="3200" dirty="0" smtClean="0"/>
              <a:t>LERİ</a:t>
            </a:r>
            <a:endParaRPr lang="tr-TR" dirty="0"/>
          </a:p>
        </p:txBody>
      </p:sp>
      <p:sp>
        <p:nvSpPr>
          <p:cNvPr id="4" name="Content Placeholder 3"/>
          <p:cNvSpPr>
            <a:spLocks noGrp="1"/>
          </p:cNvSpPr>
          <p:nvPr>
            <p:ph idx="1"/>
          </p:nvPr>
        </p:nvSpPr>
        <p:spPr/>
        <p:txBody>
          <a:bodyPr>
            <a:normAutofit fontScale="85000" lnSpcReduction="20000"/>
          </a:bodyPr>
          <a:lstStyle/>
          <a:p>
            <a:r>
              <a:rPr lang="tr-TR" sz="2800" b="1" dirty="0" smtClean="0"/>
              <a:t>Resim</a:t>
            </a:r>
            <a:r>
              <a:rPr lang="en-US" sz="2800" b="1" dirty="0" smtClean="0"/>
              <a:t> </a:t>
            </a:r>
            <a:r>
              <a:rPr lang="en-US" sz="2800" b="1" dirty="0" err="1" smtClean="0"/>
              <a:t>Verisi</a:t>
            </a:r>
            <a:r>
              <a:rPr lang="en-US" sz="2800" b="1" dirty="0" smtClean="0"/>
              <a:t> </a:t>
            </a:r>
            <a:endParaRPr lang="tr-TR" sz="2800" b="1" dirty="0" smtClean="0"/>
          </a:p>
          <a:p>
            <a:pPr lvl="1" algn="just"/>
            <a:r>
              <a:rPr lang="en-US" sz="1900" dirty="0" err="1" smtClean="0"/>
              <a:t>Resim</a:t>
            </a:r>
            <a:r>
              <a:rPr lang="en-US" sz="1900" dirty="0" smtClean="0"/>
              <a:t> </a:t>
            </a:r>
            <a:r>
              <a:rPr lang="en-US" sz="1900" dirty="0" err="1" smtClean="0"/>
              <a:t>verilerini</a:t>
            </a:r>
            <a:r>
              <a:rPr lang="en-US" sz="1900" dirty="0" smtClean="0"/>
              <a:t> </a:t>
            </a:r>
            <a:r>
              <a:rPr lang="en-US" sz="1900" dirty="0" err="1" smtClean="0"/>
              <a:t>bilgisayarda</a:t>
            </a:r>
            <a:r>
              <a:rPr lang="en-US" sz="1900" dirty="0" smtClean="0"/>
              <a:t> </a:t>
            </a:r>
            <a:r>
              <a:rPr lang="en-US" sz="1900" dirty="0" err="1" smtClean="0"/>
              <a:t>tutmak</a:t>
            </a:r>
            <a:r>
              <a:rPr lang="en-US" sz="1900" dirty="0" smtClean="0"/>
              <a:t> </a:t>
            </a:r>
            <a:r>
              <a:rPr lang="en-US" sz="1900" dirty="0" err="1" smtClean="0"/>
              <a:t>için</a:t>
            </a:r>
            <a:r>
              <a:rPr lang="en-US" sz="1900" dirty="0" smtClean="0"/>
              <a:t> , </a:t>
            </a:r>
            <a:r>
              <a:rPr lang="en-US" sz="1900" dirty="0" err="1" smtClean="0"/>
              <a:t>resmi</a:t>
            </a:r>
            <a:r>
              <a:rPr lang="en-US" sz="1900" dirty="0" smtClean="0"/>
              <a:t> </a:t>
            </a:r>
            <a:r>
              <a:rPr lang="en-US" sz="1900" dirty="0" err="1" smtClean="0"/>
              <a:t>oluşturan</a:t>
            </a:r>
            <a:r>
              <a:rPr lang="en-US" sz="1900" dirty="0" smtClean="0"/>
              <a:t> </a:t>
            </a:r>
            <a:r>
              <a:rPr lang="en-US" sz="1900" dirty="0" err="1" smtClean="0"/>
              <a:t>noktalarına</a:t>
            </a:r>
            <a:r>
              <a:rPr lang="en-US" sz="1900" dirty="0" smtClean="0"/>
              <a:t> </a:t>
            </a:r>
            <a:r>
              <a:rPr lang="en-US" sz="1900" dirty="0" err="1" smtClean="0"/>
              <a:t>ayırmamız</a:t>
            </a:r>
            <a:r>
              <a:rPr lang="en-US" sz="1900" dirty="0" smtClean="0"/>
              <a:t> </a:t>
            </a:r>
            <a:r>
              <a:rPr lang="en-US" sz="1900" dirty="0" err="1" smtClean="0"/>
              <a:t>gerekir</a:t>
            </a:r>
            <a:r>
              <a:rPr lang="en-US" sz="1900" dirty="0" smtClean="0"/>
              <a:t>. </a:t>
            </a:r>
            <a:endParaRPr lang="tr-TR" sz="1900" dirty="0" smtClean="0"/>
          </a:p>
          <a:p>
            <a:pPr lvl="1" algn="just"/>
            <a:r>
              <a:rPr lang="en-US" sz="1900" dirty="0" err="1" smtClean="0"/>
              <a:t>Daha</a:t>
            </a:r>
            <a:r>
              <a:rPr lang="en-US" sz="1900" dirty="0" smtClean="0"/>
              <a:t> </a:t>
            </a:r>
            <a:r>
              <a:rPr lang="en-US" sz="1900" dirty="0" err="1" smtClean="0"/>
              <a:t>sonrada</a:t>
            </a:r>
            <a:r>
              <a:rPr lang="en-US" sz="1900" dirty="0" smtClean="0"/>
              <a:t> her </a:t>
            </a:r>
            <a:r>
              <a:rPr lang="en-US" sz="1900" dirty="0" err="1" smtClean="0"/>
              <a:t>noktaya</a:t>
            </a:r>
            <a:r>
              <a:rPr lang="en-US" sz="1900" dirty="0" smtClean="0"/>
              <a:t> (“Red </a:t>
            </a:r>
            <a:r>
              <a:rPr lang="en-US" sz="1900" dirty="0" err="1" smtClean="0"/>
              <a:t>Gren</a:t>
            </a:r>
            <a:r>
              <a:rPr lang="en-US" sz="1900" dirty="0" smtClean="0"/>
              <a:t> Blue”-RGB) </a:t>
            </a:r>
            <a:r>
              <a:rPr lang="en-US" sz="1900" dirty="0" err="1" smtClean="0"/>
              <a:t>Kırmızı</a:t>
            </a:r>
            <a:r>
              <a:rPr lang="en-US" sz="1900" dirty="0" smtClean="0"/>
              <a:t> </a:t>
            </a:r>
            <a:r>
              <a:rPr lang="en-US" sz="1900" dirty="0" err="1" smtClean="0"/>
              <a:t>Yeşil</a:t>
            </a:r>
            <a:r>
              <a:rPr lang="en-US" sz="1900" dirty="0" smtClean="0"/>
              <a:t> </a:t>
            </a:r>
            <a:r>
              <a:rPr lang="en-US" sz="1900" dirty="0" err="1" smtClean="0"/>
              <a:t>Mavi</a:t>
            </a:r>
            <a:r>
              <a:rPr lang="en-US" sz="1900" dirty="0" smtClean="0"/>
              <a:t> </a:t>
            </a:r>
            <a:r>
              <a:rPr lang="en-US" sz="1900" dirty="0" err="1" smtClean="0"/>
              <a:t>bileşiminden</a:t>
            </a:r>
            <a:r>
              <a:rPr lang="en-US" sz="1900" dirty="0" smtClean="0"/>
              <a:t> </a:t>
            </a:r>
            <a:r>
              <a:rPr lang="en-US" sz="1900" dirty="0" err="1" smtClean="0"/>
              <a:t>oluşan</a:t>
            </a:r>
            <a:r>
              <a:rPr lang="en-US" sz="1900" dirty="0" smtClean="0"/>
              <a:t> </a:t>
            </a:r>
            <a:r>
              <a:rPr lang="en-US" sz="1900" dirty="0" err="1" smtClean="0"/>
              <a:t>bir</a:t>
            </a:r>
            <a:r>
              <a:rPr lang="en-US" sz="1900" dirty="0" smtClean="0"/>
              <a:t> </a:t>
            </a:r>
            <a:r>
              <a:rPr lang="en-US" sz="1900" dirty="0" err="1" smtClean="0"/>
              <a:t>renk</a:t>
            </a:r>
            <a:r>
              <a:rPr lang="en-US" sz="1900" dirty="0" smtClean="0"/>
              <a:t> </a:t>
            </a:r>
            <a:r>
              <a:rPr lang="en-US" sz="1900" dirty="0" err="1" smtClean="0"/>
              <a:t>atayabiliriz</a:t>
            </a:r>
            <a:r>
              <a:rPr lang="en-US" sz="1900" dirty="0" smtClean="0"/>
              <a:t>. </a:t>
            </a:r>
            <a:endParaRPr lang="tr-TR" sz="1900" dirty="0" smtClean="0"/>
          </a:p>
          <a:p>
            <a:pPr lvl="1" algn="just"/>
            <a:r>
              <a:rPr lang="en-US" sz="1900" dirty="0" smtClean="0"/>
              <a:t>Bu </a:t>
            </a:r>
            <a:r>
              <a:rPr lang="en-US" sz="1900" dirty="0" err="1" smtClean="0"/>
              <a:t>noktaları</a:t>
            </a:r>
            <a:r>
              <a:rPr lang="en-US" sz="1900" dirty="0" smtClean="0"/>
              <a:t> </a:t>
            </a:r>
            <a:r>
              <a:rPr lang="en-US" sz="1900" dirty="0" err="1" smtClean="0"/>
              <a:t>yan</a:t>
            </a:r>
            <a:r>
              <a:rPr lang="en-US" sz="1900" dirty="0" smtClean="0"/>
              <a:t> </a:t>
            </a:r>
            <a:r>
              <a:rPr lang="en-US" sz="1900" dirty="0" err="1" smtClean="0"/>
              <a:t>yana</a:t>
            </a:r>
            <a:r>
              <a:rPr lang="en-US" sz="1900" dirty="0" smtClean="0"/>
              <a:t> </a:t>
            </a:r>
            <a:r>
              <a:rPr lang="en-US" sz="1900" dirty="0" err="1" smtClean="0"/>
              <a:t>ve</a:t>
            </a:r>
            <a:r>
              <a:rPr lang="en-US" sz="1900" dirty="0" smtClean="0"/>
              <a:t> alt </a:t>
            </a:r>
            <a:r>
              <a:rPr lang="en-US" sz="1900" dirty="0" err="1" smtClean="0"/>
              <a:t>alta</a:t>
            </a:r>
            <a:r>
              <a:rPr lang="en-US" sz="1900" dirty="0" smtClean="0"/>
              <a:t> </a:t>
            </a:r>
            <a:r>
              <a:rPr lang="en-US" sz="1900" dirty="0" err="1" smtClean="0"/>
              <a:t>dizdiğimizde</a:t>
            </a:r>
            <a:r>
              <a:rPr lang="en-US" sz="1900" dirty="0" smtClean="0"/>
              <a:t> </a:t>
            </a:r>
            <a:r>
              <a:rPr lang="en-US" sz="1900" dirty="0" err="1" smtClean="0"/>
              <a:t>görüntüyü</a:t>
            </a:r>
            <a:r>
              <a:rPr lang="en-US" sz="1900" dirty="0" smtClean="0"/>
              <a:t> </a:t>
            </a:r>
            <a:r>
              <a:rPr lang="en-US" sz="1900" dirty="0" err="1" smtClean="0"/>
              <a:t>oluşturabiliriz</a:t>
            </a:r>
            <a:r>
              <a:rPr lang="en-US" sz="1900" dirty="0" smtClean="0"/>
              <a:t>. </a:t>
            </a:r>
            <a:endParaRPr lang="tr-TR" sz="1900" dirty="0" smtClean="0"/>
          </a:p>
          <a:p>
            <a:pPr lvl="1" algn="just"/>
            <a:r>
              <a:rPr lang="en-US" sz="1900" dirty="0" err="1" smtClean="0"/>
              <a:t>Resmi</a:t>
            </a:r>
            <a:r>
              <a:rPr lang="en-US" sz="1900" dirty="0" smtClean="0"/>
              <a:t> </a:t>
            </a:r>
            <a:r>
              <a:rPr lang="en-US" sz="1900" dirty="0" err="1" smtClean="0"/>
              <a:t>oluşturan</a:t>
            </a:r>
            <a:r>
              <a:rPr lang="en-US" sz="1900" dirty="0" smtClean="0"/>
              <a:t> </a:t>
            </a:r>
            <a:r>
              <a:rPr lang="en-US" sz="1900" dirty="0" err="1" smtClean="0"/>
              <a:t>nokta</a:t>
            </a:r>
            <a:r>
              <a:rPr lang="en-US" sz="1900" dirty="0" smtClean="0"/>
              <a:t> </a:t>
            </a:r>
            <a:r>
              <a:rPr lang="en-US" sz="1900" dirty="0" err="1" smtClean="0"/>
              <a:t>sayısına</a:t>
            </a:r>
            <a:r>
              <a:rPr lang="en-US" sz="1900" dirty="0" smtClean="0"/>
              <a:t> (“resolution”) </a:t>
            </a:r>
            <a:r>
              <a:rPr lang="en-US" sz="1900" dirty="0" err="1" smtClean="0"/>
              <a:t>çözünürlük</a:t>
            </a:r>
            <a:r>
              <a:rPr lang="en-US" sz="1900" dirty="0" smtClean="0"/>
              <a:t> </a:t>
            </a:r>
            <a:r>
              <a:rPr lang="en-US" sz="1900" dirty="0" err="1" smtClean="0"/>
              <a:t>denir</a:t>
            </a:r>
            <a:r>
              <a:rPr lang="en-US" sz="1900" dirty="0" smtClean="0"/>
              <a:t>. </a:t>
            </a:r>
            <a:endParaRPr lang="tr-TR" sz="1900" dirty="0" smtClean="0"/>
          </a:p>
          <a:p>
            <a:pPr lvl="1" algn="just"/>
            <a:r>
              <a:rPr lang="en-US" sz="1900" dirty="0" err="1" smtClean="0"/>
              <a:t>Resmi</a:t>
            </a:r>
            <a:r>
              <a:rPr lang="en-US" sz="1900" dirty="0" smtClean="0"/>
              <a:t> </a:t>
            </a:r>
            <a:r>
              <a:rPr lang="en-US" sz="1900" dirty="0" err="1" smtClean="0"/>
              <a:t>oluşturan</a:t>
            </a:r>
            <a:r>
              <a:rPr lang="en-US" sz="1900" dirty="0" smtClean="0"/>
              <a:t> </a:t>
            </a:r>
            <a:r>
              <a:rPr lang="en-US" sz="1900" dirty="0" err="1" smtClean="0"/>
              <a:t>noktalara</a:t>
            </a:r>
            <a:r>
              <a:rPr lang="en-US" sz="1900" dirty="0" smtClean="0"/>
              <a:t> </a:t>
            </a:r>
            <a:r>
              <a:rPr lang="en-US" sz="1900" dirty="0" err="1" smtClean="0"/>
              <a:t>da</a:t>
            </a:r>
            <a:r>
              <a:rPr lang="en-US" sz="1900" dirty="0" smtClean="0"/>
              <a:t> (“Picture Elements”-Pixel) </a:t>
            </a:r>
            <a:r>
              <a:rPr lang="en-US" sz="1900" dirty="0" err="1" smtClean="0"/>
              <a:t>resim</a:t>
            </a:r>
            <a:r>
              <a:rPr lang="en-US" sz="1900" dirty="0" smtClean="0"/>
              <a:t> </a:t>
            </a:r>
            <a:r>
              <a:rPr lang="en-US" sz="1900" dirty="0" err="1" smtClean="0"/>
              <a:t>ögesi</a:t>
            </a:r>
            <a:r>
              <a:rPr lang="en-US" sz="1900" dirty="0" smtClean="0"/>
              <a:t> </a:t>
            </a:r>
            <a:r>
              <a:rPr lang="en-US" sz="1900" dirty="0" err="1" smtClean="0"/>
              <a:t>denir</a:t>
            </a:r>
            <a:r>
              <a:rPr lang="en-US" sz="1900" dirty="0" smtClean="0"/>
              <a:t>. </a:t>
            </a:r>
            <a:endParaRPr lang="tr-TR" sz="1900" dirty="0" smtClean="0"/>
          </a:p>
          <a:p>
            <a:pPr lvl="1" algn="just"/>
            <a:r>
              <a:rPr lang="en-US" sz="1900" dirty="0" err="1" smtClean="0"/>
              <a:t>Resim</a:t>
            </a:r>
            <a:r>
              <a:rPr lang="en-US" sz="1900" dirty="0" smtClean="0"/>
              <a:t> </a:t>
            </a:r>
            <a:r>
              <a:rPr lang="en-US" sz="1900" dirty="0" err="1" smtClean="0"/>
              <a:t>bilgisi</a:t>
            </a:r>
            <a:r>
              <a:rPr lang="en-US" sz="1900" dirty="0" smtClean="0"/>
              <a:t> </a:t>
            </a:r>
            <a:r>
              <a:rPr lang="en-US" sz="1900" dirty="0" err="1" smtClean="0"/>
              <a:t>saklamak</a:t>
            </a:r>
            <a:r>
              <a:rPr lang="en-US" sz="1900" dirty="0" smtClean="0"/>
              <a:t> </a:t>
            </a:r>
            <a:r>
              <a:rPr lang="en-US" sz="1900" dirty="0" err="1" smtClean="0"/>
              <a:t>için</a:t>
            </a:r>
            <a:r>
              <a:rPr lang="en-US" sz="1900" dirty="0" smtClean="0"/>
              <a:t> </a:t>
            </a:r>
            <a:r>
              <a:rPr lang="en-US" sz="1900" dirty="0" err="1" smtClean="0"/>
              <a:t>yaygın</a:t>
            </a:r>
            <a:r>
              <a:rPr lang="en-US" sz="1900" dirty="0" smtClean="0"/>
              <a:t> </a:t>
            </a:r>
            <a:r>
              <a:rPr lang="en-US" sz="1900" dirty="0" err="1" smtClean="0"/>
              <a:t>kullanılan</a:t>
            </a:r>
            <a:r>
              <a:rPr lang="en-US" sz="1900" dirty="0" smtClean="0"/>
              <a:t> </a:t>
            </a:r>
            <a:r>
              <a:rPr lang="en-US" sz="1900" dirty="0" err="1" smtClean="0"/>
              <a:t>dosya</a:t>
            </a:r>
            <a:r>
              <a:rPr lang="en-US" sz="1900" dirty="0" smtClean="0"/>
              <a:t> </a:t>
            </a:r>
            <a:r>
              <a:rPr lang="en-US" sz="1900" dirty="0" err="1" smtClean="0"/>
              <a:t>biçimleri</a:t>
            </a:r>
            <a:r>
              <a:rPr lang="tr-TR" sz="1900" dirty="0" smtClean="0"/>
              <a:t>:</a:t>
            </a:r>
          </a:p>
          <a:p>
            <a:pPr algn="just">
              <a:buNone/>
            </a:pPr>
            <a:endParaRPr lang="tr-TR" sz="300" dirty="0" smtClean="0"/>
          </a:p>
          <a:p>
            <a:pPr lvl="2" algn="just">
              <a:spcBef>
                <a:spcPts val="1200"/>
              </a:spcBef>
            </a:pPr>
            <a:r>
              <a:rPr lang="en-US" sz="1900" dirty="0" smtClean="0"/>
              <a:t>Jpeg/Jpg (“Joint Photographic Experts Group” </a:t>
            </a:r>
            <a:r>
              <a:rPr lang="en-US" sz="1900" dirty="0" err="1" smtClean="0"/>
              <a:t>renkli</a:t>
            </a:r>
            <a:r>
              <a:rPr lang="en-US" sz="1900" dirty="0" smtClean="0"/>
              <a:t> </a:t>
            </a:r>
            <a:r>
              <a:rPr lang="en-US" sz="1900" dirty="0" err="1" smtClean="0"/>
              <a:t>ve</a:t>
            </a:r>
            <a:r>
              <a:rPr lang="en-US" sz="1900" dirty="0" smtClean="0"/>
              <a:t> </a:t>
            </a:r>
            <a:r>
              <a:rPr lang="en-US" sz="1900" dirty="0" err="1" smtClean="0"/>
              <a:t>gri</a:t>
            </a:r>
            <a:r>
              <a:rPr lang="en-US" sz="1900" dirty="0" smtClean="0"/>
              <a:t> </a:t>
            </a:r>
            <a:r>
              <a:rPr lang="en-US" sz="1900" dirty="0" err="1" smtClean="0"/>
              <a:t>tonlamalı</a:t>
            </a:r>
            <a:r>
              <a:rPr lang="en-US" sz="1900" dirty="0" smtClean="0"/>
              <a:t> </a:t>
            </a:r>
            <a:r>
              <a:rPr lang="en-US" sz="1900" dirty="0" err="1" smtClean="0"/>
              <a:t>fotoğraf</a:t>
            </a:r>
            <a:r>
              <a:rPr lang="en-US" sz="1900" dirty="0" smtClean="0"/>
              <a:t> </a:t>
            </a:r>
            <a:r>
              <a:rPr lang="en-US" sz="1900" dirty="0" err="1" smtClean="0"/>
              <a:t>türlerini</a:t>
            </a:r>
            <a:r>
              <a:rPr lang="en-US" sz="1900" dirty="0" smtClean="0"/>
              <a:t> </a:t>
            </a:r>
            <a:r>
              <a:rPr lang="en-US" sz="1900" dirty="0" err="1" smtClean="0"/>
              <a:t>kayıplı</a:t>
            </a:r>
            <a:r>
              <a:rPr lang="en-US" sz="1900" dirty="0" smtClean="0"/>
              <a:t> </a:t>
            </a:r>
            <a:r>
              <a:rPr lang="en-US" sz="1900" dirty="0" err="1" smtClean="0"/>
              <a:t>sıkıştırma</a:t>
            </a:r>
            <a:r>
              <a:rPr lang="en-US" sz="1900" dirty="0" smtClean="0"/>
              <a:t> </a:t>
            </a:r>
            <a:r>
              <a:rPr lang="en-US" sz="1900" dirty="0" err="1" smtClean="0"/>
              <a:t>denilen</a:t>
            </a:r>
            <a:r>
              <a:rPr lang="en-US" sz="1900" dirty="0" smtClean="0"/>
              <a:t> </a:t>
            </a:r>
            <a:r>
              <a:rPr lang="en-US" sz="1900" dirty="0" err="1" smtClean="0"/>
              <a:t>yüksek</a:t>
            </a:r>
            <a:r>
              <a:rPr lang="en-US" sz="1900" dirty="0" smtClean="0"/>
              <a:t> </a:t>
            </a:r>
            <a:r>
              <a:rPr lang="en-US" sz="1900" dirty="0" err="1" smtClean="0"/>
              <a:t>sıkıştırma</a:t>
            </a:r>
            <a:r>
              <a:rPr lang="en-US" sz="1900" dirty="0" smtClean="0"/>
              <a:t> </a:t>
            </a:r>
            <a:r>
              <a:rPr lang="en-US" sz="1900" dirty="0" err="1" smtClean="0"/>
              <a:t>oranlı</a:t>
            </a:r>
            <a:r>
              <a:rPr lang="en-US" sz="1900" dirty="0" smtClean="0"/>
              <a:t> </a:t>
            </a:r>
            <a:r>
              <a:rPr lang="en-US" sz="1900" dirty="0" err="1" smtClean="0"/>
              <a:t>saklama</a:t>
            </a:r>
            <a:r>
              <a:rPr lang="en-US" sz="1900" dirty="0" smtClean="0"/>
              <a:t> </a:t>
            </a:r>
            <a:r>
              <a:rPr lang="en-US" sz="1900" dirty="0" err="1" smtClean="0"/>
              <a:t>yapabilen</a:t>
            </a:r>
            <a:r>
              <a:rPr lang="en-US" sz="1900" dirty="0" smtClean="0"/>
              <a:t> </a:t>
            </a:r>
            <a:r>
              <a:rPr lang="en-US" sz="1900" dirty="0" err="1" smtClean="0"/>
              <a:t>bir</a:t>
            </a:r>
            <a:r>
              <a:rPr lang="en-US" sz="1900" dirty="0" smtClean="0"/>
              <a:t> </a:t>
            </a:r>
            <a:r>
              <a:rPr lang="en-US" sz="1900" dirty="0" err="1" smtClean="0"/>
              <a:t>dosya</a:t>
            </a:r>
            <a:r>
              <a:rPr lang="en-US" sz="1900" dirty="0" smtClean="0"/>
              <a:t> </a:t>
            </a:r>
            <a:r>
              <a:rPr lang="en-US" sz="1900" dirty="0" err="1" smtClean="0"/>
              <a:t>türüdür</a:t>
            </a:r>
            <a:r>
              <a:rPr lang="en-US" sz="1900" dirty="0" smtClean="0"/>
              <a:t>. </a:t>
            </a:r>
            <a:endParaRPr lang="tr-TR" sz="1900" dirty="0" smtClean="0"/>
          </a:p>
          <a:p>
            <a:pPr lvl="2" algn="just">
              <a:spcBef>
                <a:spcPts val="1200"/>
              </a:spcBef>
            </a:pPr>
            <a:r>
              <a:rPr lang="en-US" sz="1900" dirty="0" smtClean="0"/>
              <a:t>Gif (“Graphic Interchange Format”) </a:t>
            </a:r>
            <a:r>
              <a:rPr lang="en-US" sz="1900" dirty="0" err="1" smtClean="0"/>
              <a:t>Grafik</a:t>
            </a:r>
            <a:r>
              <a:rPr lang="en-US" sz="1900" dirty="0" smtClean="0"/>
              <a:t> </a:t>
            </a:r>
            <a:r>
              <a:rPr lang="en-US" sz="1900" dirty="0" err="1" smtClean="0"/>
              <a:t>Değişen</a:t>
            </a:r>
            <a:r>
              <a:rPr lang="en-US" sz="1900" dirty="0" smtClean="0"/>
              <a:t> </a:t>
            </a:r>
            <a:r>
              <a:rPr lang="en-US" sz="1900" dirty="0" err="1" smtClean="0"/>
              <a:t>Biçim</a:t>
            </a:r>
            <a:r>
              <a:rPr lang="en-US" sz="1900" dirty="0" smtClean="0"/>
              <a:t> </a:t>
            </a:r>
            <a:r>
              <a:rPr lang="en-US" sz="1900" dirty="0" err="1" smtClean="0"/>
              <a:t>deki</a:t>
            </a:r>
            <a:r>
              <a:rPr lang="en-US" sz="1900" dirty="0" smtClean="0"/>
              <a:t> </a:t>
            </a:r>
            <a:r>
              <a:rPr lang="en-US" sz="1900" dirty="0" err="1" smtClean="0"/>
              <a:t>resimler</a:t>
            </a:r>
            <a:r>
              <a:rPr lang="en-US" sz="1900" dirty="0" smtClean="0"/>
              <a:t> </a:t>
            </a:r>
            <a:r>
              <a:rPr lang="en-US" sz="1900" dirty="0" err="1" smtClean="0"/>
              <a:t>ençok</a:t>
            </a:r>
            <a:r>
              <a:rPr lang="en-US" sz="1900" dirty="0" smtClean="0"/>
              <a:t> 256 </a:t>
            </a:r>
            <a:r>
              <a:rPr lang="en-US" sz="1900" dirty="0" err="1" smtClean="0"/>
              <a:t>renk</a:t>
            </a:r>
            <a:r>
              <a:rPr lang="en-US" sz="1900" dirty="0" smtClean="0"/>
              <a:t> </a:t>
            </a:r>
            <a:r>
              <a:rPr lang="en-US" sz="1900" dirty="0" err="1" smtClean="0"/>
              <a:t>içerebilir</a:t>
            </a:r>
            <a:r>
              <a:rPr lang="en-US" sz="1900" dirty="0" smtClean="0"/>
              <a:t>. Bu </a:t>
            </a:r>
            <a:r>
              <a:rPr lang="en-US" sz="1900" dirty="0" err="1" smtClean="0"/>
              <a:t>biçim</a:t>
            </a:r>
            <a:r>
              <a:rPr lang="en-US" sz="1900" dirty="0" smtClean="0"/>
              <a:t> </a:t>
            </a:r>
            <a:r>
              <a:rPr lang="en-US" sz="1900" dirty="0" err="1" smtClean="0"/>
              <a:t>hareketli</a:t>
            </a:r>
            <a:r>
              <a:rPr lang="en-US" sz="1900" dirty="0" smtClean="0"/>
              <a:t> </a:t>
            </a:r>
            <a:r>
              <a:rPr lang="en-US" sz="1900" dirty="0" err="1" smtClean="0"/>
              <a:t>ve</a:t>
            </a:r>
            <a:r>
              <a:rPr lang="en-US" sz="1900" dirty="0" smtClean="0"/>
              <a:t> </a:t>
            </a:r>
            <a:r>
              <a:rPr lang="en-US" sz="1900" dirty="0" err="1" smtClean="0"/>
              <a:t>arka</a:t>
            </a:r>
            <a:r>
              <a:rPr lang="en-US" sz="1900" dirty="0" smtClean="0"/>
              <a:t> </a:t>
            </a:r>
            <a:r>
              <a:rPr lang="en-US" sz="1900" dirty="0" err="1" smtClean="0"/>
              <a:t>planı</a:t>
            </a:r>
            <a:r>
              <a:rPr lang="en-US" sz="1900" dirty="0" smtClean="0"/>
              <a:t> </a:t>
            </a:r>
            <a:r>
              <a:rPr lang="en-US" sz="1900" dirty="0" err="1" smtClean="0"/>
              <a:t>saydam</a:t>
            </a:r>
            <a:r>
              <a:rPr lang="en-US" sz="1900" dirty="0" smtClean="0"/>
              <a:t> </a:t>
            </a:r>
            <a:r>
              <a:rPr lang="en-US" sz="1900" dirty="0" err="1" smtClean="0"/>
              <a:t>resimleri</a:t>
            </a:r>
            <a:r>
              <a:rPr lang="en-US" sz="1900" dirty="0" smtClean="0"/>
              <a:t> de </a:t>
            </a:r>
            <a:r>
              <a:rPr lang="en-US" sz="1900" dirty="0" err="1" smtClean="0"/>
              <a:t>destekler</a:t>
            </a:r>
            <a:r>
              <a:rPr lang="en-US" sz="1900" dirty="0" smtClean="0"/>
              <a:t>. </a:t>
            </a:r>
            <a:endParaRPr lang="tr-TR" sz="1900" dirty="0" smtClean="0"/>
          </a:p>
          <a:p>
            <a:pPr lvl="2" algn="just">
              <a:spcBef>
                <a:spcPts val="1200"/>
              </a:spcBef>
            </a:pPr>
            <a:r>
              <a:rPr lang="en-US" sz="1900" dirty="0" err="1" smtClean="0"/>
              <a:t>Png</a:t>
            </a:r>
            <a:r>
              <a:rPr lang="en-US" sz="1900" dirty="0" smtClean="0"/>
              <a:t> (“Portable Network Graphics”) </a:t>
            </a:r>
            <a:r>
              <a:rPr lang="en-US" sz="1900" dirty="0" err="1" smtClean="0"/>
              <a:t>taşınabilir</a:t>
            </a:r>
            <a:r>
              <a:rPr lang="en-US" sz="1900" dirty="0" smtClean="0"/>
              <a:t> </a:t>
            </a:r>
            <a:r>
              <a:rPr lang="en-US" sz="1900" dirty="0" err="1" smtClean="0"/>
              <a:t>ağ</a:t>
            </a:r>
            <a:r>
              <a:rPr lang="en-US" sz="1900" dirty="0" smtClean="0"/>
              <a:t> </a:t>
            </a:r>
            <a:r>
              <a:rPr lang="en-US" sz="1900" dirty="0" err="1" smtClean="0"/>
              <a:t>grafikleri</a:t>
            </a:r>
            <a:r>
              <a:rPr lang="en-US" sz="1900" dirty="0" smtClean="0"/>
              <a:t>, </a:t>
            </a:r>
            <a:r>
              <a:rPr lang="en-US" sz="1900" dirty="0" err="1" smtClean="0"/>
              <a:t>Gif’e</a:t>
            </a:r>
            <a:r>
              <a:rPr lang="en-US" sz="1900" dirty="0" smtClean="0"/>
              <a:t> </a:t>
            </a:r>
            <a:r>
              <a:rPr lang="en-US" sz="1900" dirty="0" err="1" smtClean="0"/>
              <a:t>oranla</a:t>
            </a:r>
            <a:r>
              <a:rPr lang="en-US" sz="1900" dirty="0" smtClean="0"/>
              <a:t> </a:t>
            </a:r>
            <a:r>
              <a:rPr lang="en-US" sz="1900" dirty="0" err="1" smtClean="0"/>
              <a:t>daha</a:t>
            </a:r>
            <a:r>
              <a:rPr lang="en-US" sz="1900" dirty="0" smtClean="0"/>
              <a:t> </a:t>
            </a:r>
            <a:r>
              <a:rPr lang="en-US" sz="1900" dirty="0" err="1" smtClean="0"/>
              <a:t>yüksek</a:t>
            </a:r>
            <a:r>
              <a:rPr lang="en-US" sz="1900" dirty="0" smtClean="0"/>
              <a:t> </a:t>
            </a:r>
            <a:r>
              <a:rPr lang="en-US" sz="1900" dirty="0" err="1" smtClean="0"/>
              <a:t>sıkıştır</a:t>
            </a:r>
            <a:r>
              <a:rPr lang="en-US" sz="1900" dirty="0" smtClean="0"/>
              <a:t> </a:t>
            </a:r>
            <a:r>
              <a:rPr lang="en-US" sz="1900" dirty="0" err="1" smtClean="0"/>
              <a:t>oranları</a:t>
            </a:r>
            <a:r>
              <a:rPr lang="en-US" sz="1900" dirty="0" smtClean="0"/>
              <a:t> </a:t>
            </a:r>
            <a:r>
              <a:rPr lang="en-US" sz="1900" dirty="0" err="1" smtClean="0"/>
              <a:t>ve</a:t>
            </a:r>
            <a:r>
              <a:rPr lang="en-US" sz="1900" dirty="0" smtClean="0"/>
              <a:t> </a:t>
            </a:r>
            <a:r>
              <a:rPr lang="en-US" sz="1900" dirty="0" err="1" smtClean="0"/>
              <a:t>saydamlığın</a:t>
            </a:r>
            <a:r>
              <a:rPr lang="en-US" sz="1900" dirty="0" smtClean="0"/>
              <a:t> </a:t>
            </a:r>
            <a:r>
              <a:rPr lang="en-US" sz="1900" dirty="0" err="1" smtClean="0"/>
              <a:t>değişik</a:t>
            </a:r>
            <a:r>
              <a:rPr lang="en-US" sz="1900" dirty="0" smtClean="0"/>
              <a:t> </a:t>
            </a:r>
            <a:r>
              <a:rPr lang="en-US" sz="1900" dirty="0" err="1" smtClean="0"/>
              <a:t>oranlarda</a:t>
            </a:r>
            <a:r>
              <a:rPr lang="en-US" sz="1900" dirty="0" smtClean="0"/>
              <a:t> </a:t>
            </a:r>
            <a:r>
              <a:rPr lang="en-US" sz="1900" dirty="0" err="1" smtClean="0"/>
              <a:t>olmasını</a:t>
            </a:r>
            <a:r>
              <a:rPr lang="en-US" sz="1900" dirty="0" smtClean="0"/>
              <a:t> </a:t>
            </a:r>
            <a:r>
              <a:rPr lang="en-US" sz="1900" dirty="0" err="1" smtClean="0"/>
              <a:t>sağlayabilir</a:t>
            </a:r>
            <a:r>
              <a:rPr lang="en-US" sz="1900" dirty="0" smtClean="0"/>
              <a:t>. </a:t>
            </a:r>
            <a:endParaRPr lang="tr-TR" sz="1900" dirty="0" smtClean="0"/>
          </a:p>
          <a:p>
            <a:pPr lvl="2" algn="just">
              <a:spcBef>
                <a:spcPts val="1200"/>
              </a:spcBef>
            </a:pPr>
            <a:r>
              <a:rPr lang="en-US" sz="1900" dirty="0" smtClean="0"/>
              <a:t>Bmp (“Bitmap”) bit </a:t>
            </a:r>
            <a:r>
              <a:rPr lang="en-US" sz="1900" dirty="0" err="1" smtClean="0"/>
              <a:t>haritası</a:t>
            </a:r>
            <a:r>
              <a:rPr lang="en-US" sz="1900" dirty="0" smtClean="0"/>
              <a:t> Windows </a:t>
            </a:r>
            <a:r>
              <a:rPr lang="en-US" sz="1900" dirty="0" err="1" smtClean="0"/>
              <a:t>ortamına</a:t>
            </a:r>
            <a:r>
              <a:rPr lang="en-US" sz="1900" dirty="0" smtClean="0"/>
              <a:t> </a:t>
            </a:r>
            <a:r>
              <a:rPr lang="en-US" sz="1900" dirty="0" err="1" smtClean="0"/>
              <a:t>özgü</a:t>
            </a:r>
            <a:r>
              <a:rPr lang="en-US" sz="1900" dirty="0" smtClean="0"/>
              <a:t> </a:t>
            </a:r>
            <a:r>
              <a:rPr lang="en-US" sz="1900" dirty="0" err="1" smtClean="0"/>
              <a:t>bir</a:t>
            </a:r>
            <a:r>
              <a:rPr lang="en-US" sz="1900" dirty="0" smtClean="0"/>
              <a:t> </a:t>
            </a:r>
            <a:r>
              <a:rPr lang="en-US" sz="1900" dirty="0" err="1" smtClean="0"/>
              <a:t>resim</a:t>
            </a:r>
            <a:r>
              <a:rPr lang="en-US" sz="1900" dirty="0" smtClean="0"/>
              <a:t> </a:t>
            </a:r>
            <a:r>
              <a:rPr lang="en-US" sz="1900" dirty="0" err="1" smtClean="0"/>
              <a:t>dosya</a:t>
            </a:r>
            <a:r>
              <a:rPr lang="en-US" sz="1900" dirty="0" smtClean="0"/>
              <a:t> </a:t>
            </a:r>
            <a:r>
              <a:rPr lang="en-US" sz="1900" dirty="0" err="1" smtClean="0"/>
              <a:t>biçimdir</a:t>
            </a:r>
            <a:r>
              <a:rPr lang="en-US" sz="1900" dirty="0" smtClean="0"/>
              <a:t>. </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84</a:t>
            </a:fld>
            <a:endParaRPr lang="tr-TR"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VERİ </a:t>
            </a:r>
            <a:r>
              <a:rPr lang="tr-TR" sz="3600" dirty="0" smtClean="0"/>
              <a:t>TÜR</a:t>
            </a:r>
            <a:r>
              <a:rPr lang="en-US" sz="3600" dirty="0" smtClean="0"/>
              <a:t>LERİ</a:t>
            </a:r>
            <a:endParaRPr lang="tr-TR" dirty="0"/>
          </a:p>
        </p:txBody>
      </p:sp>
      <p:sp>
        <p:nvSpPr>
          <p:cNvPr id="4" name="Content Placeholder 3"/>
          <p:cNvSpPr>
            <a:spLocks noGrp="1"/>
          </p:cNvSpPr>
          <p:nvPr>
            <p:ph idx="1"/>
          </p:nvPr>
        </p:nvSpPr>
        <p:spPr/>
        <p:txBody>
          <a:bodyPr>
            <a:normAutofit lnSpcReduction="10000"/>
          </a:bodyPr>
          <a:lstStyle/>
          <a:p>
            <a:r>
              <a:rPr lang="tr-TR" sz="2800" b="1" dirty="0" smtClean="0"/>
              <a:t>Video</a:t>
            </a:r>
            <a:r>
              <a:rPr lang="en-US" sz="2800" b="1" dirty="0" smtClean="0"/>
              <a:t> </a:t>
            </a:r>
            <a:r>
              <a:rPr lang="en-US" sz="2800" b="1" dirty="0" err="1" smtClean="0"/>
              <a:t>Verisi</a:t>
            </a:r>
            <a:r>
              <a:rPr lang="en-US" sz="2800" b="1" dirty="0" smtClean="0"/>
              <a:t> </a:t>
            </a:r>
            <a:endParaRPr lang="tr-TR" sz="2800" b="1" dirty="0" smtClean="0"/>
          </a:p>
          <a:p>
            <a:pPr lvl="1" algn="just"/>
            <a:r>
              <a:rPr lang="en-US" sz="2300" dirty="0" smtClean="0"/>
              <a:t>Video </a:t>
            </a:r>
            <a:r>
              <a:rPr lang="en-US" sz="2300" dirty="0" err="1" smtClean="0"/>
              <a:t>gösterimlerini</a:t>
            </a:r>
            <a:r>
              <a:rPr lang="en-US" sz="2300" dirty="0" smtClean="0"/>
              <a:t> </a:t>
            </a:r>
            <a:r>
              <a:rPr lang="en-US" sz="2300" dirty="0" err="1" smtClean="0"/>
              <a:t>elde</a:t>
            </a:r>
            <a:r>
              <a:rPr lang="en-US" sz="2300" dirty="0" smtClean="0"/>
              <a:t> </a:t>
            </a:r>
            <a:r>
              <a:rPr lang="en-US" sz="2300" dirty="0" err="1" smtClean="0"/>
              <a:t>etmek</a:t>
            </a:r>
            <a:r>
              <a:rPr lang="en-US" sz="2300" dirty="0" smtClean="0"/>
              <a:t> </a:t>
            </a:r>
            <a:r>
              <a:rPr lang="en-US" sz="2300" dirty="0" err="1" smtClean="0"/>
              <a:t>için</a:t>
            </a:r>
            <a:r>
              <a:rPr lang="en-US" sz="2300" dirty="0" smtClean="0"/>
              <a:t> </a:t>
            </a:r>
            <a:r>
              <a:rPr lang="en-US" sz="2300" dirty="0" err="1" smtClean="0"/>
              <a:t>resim</a:t>
            </a:r>
            <a:r>
              <a:rPr lang="en-US" sz="2300" dirty="0" smtClean="0"/>
              <a:t> </a:t>
            </a:r>
            <a:r>
              <a:rPr lang="en-US" sz="2300" dirty="0" err="1" smtClean="0"/>
              <a:t>karelerinin</a:t>
            </a:r>
            <a:r>
              <a:rPr lang="en-US" sz="2300" dirty="0" smtClean="0"/>
              <a:t> </a:t>
            </a:r>
            <a:r>
              <a:rPr lang="en-US" sz="2300" dirty="0" err="1" smtClean="0"/>
              <a:t>saniyede</a:t>
            </a:r>
            <a:r>
              <a:rPr lang="en-US" sz="2300" dirty="0" smtClean="0"/>
              <a:t> </a:t>
            </a:r>
            <a:r>
              <a:rPr lang="en-US" sz="2300" dirty="0" err="1" smtClean="0"/>
              <a:t>yaklaşık</a:t>
            </a:r>
            <a:r>
              <a:rPr lang="en-US" sz="2300" dirty="0" smtClean="0"/>
              <a:t> 25-30 </a:t>
            </a:r>
            <a:r>
              <a:rPr lang="en-US" sz="2300" dirty="0" err="1" smtClean="0"/>
              <a:t>tanesini</a:t>
            </a:r>
            <a:r>
              <a:rPr lang="en-US" sz="2300" dirty="0" smtClean="0"/>
              <a:t> </a:t>
            </a:r>
            <a:r>
              <a:rPr lang="en-US" sz="2300" dirty="0" err="1" smtClean="0"/>
              <a:t>ard</a:t>
            </a:r>
            <a:r>
              <a:rPr lang="en-US" sz="2300" dirty="0" smtClean="0"/>
              <a:t> </a:t>
            </a:r>
            <a:r>
              <a:rPr lang="en-US" sz="2300" dirty="0" err="1" smtClean="0"/>
              <a:t>arda</a:t>
            </a:r>
            <a:r>
              <a:rPr lang="en-US" sz="2300" dirty="0" smtClean="0"/>
              <a:t> </a:t>
            </a:r>
            <a:r>
              <a:rPr lang="en-US" sz="2300" dirty="0" err="1" smtClean="0"/>
              <a:t>göstemek</a:t>
            </a:r>
            <a:r>
              <a:rPr lang="en-US" sz="2300" dirty="0" smtClean="0"/>
              <a:t>, </a:t>
            </a:r>
            <a:r>
              <a:rPr lang="en-US" sz="2300" dirty="0" err="1" smtClean="0"/>
              <a:t>bir</a:t>
            </a:r>
            <a:r>
              <a:rPr lang="en-US" sz="2300" dirty="0" smtClean="0"/>
              <a:t> </a:t>
            </a:r>
            <a:r>
              <a:rPr lang="en-US" sz="2300" dirty="0" err="1" smtClean="0"/>
              <a:t>bakıma</a:t>
            </a:r>
            <a:r>
              <a:rPr lang="en-US" sz="2300" dirty="0" smtClean="0"/>
              <a:t> </a:t>
            </a:r>
            <a:r>
              <a:rPr lang="en-US" sz="2300" dirty="0" err="1" smtClean="0"/>
              <a:t>sinema</a:t>
            </a:r>
            <a:r>
              <a:rPr lang="en-US" sz="2300" dirty="0" smtClean="0"/>
              <a:t> </a:t>
            </a:r>
            <a:r>
              <a:rPr lang="en-US" sz="2300" dirty="0" err="1" smtClean="0"/>
              <a:t>tekniğini</a:t>
            </a:r>
            <a:r>
              <a:rPr lang="en-US" sz="2300" dirty="0" smtClean="0"/>
              <a:t> </a:t>
            </a:r>
            <a:r>
              <a:rPr lang="en-US" sz="2300" dirty="0" err="1" smtClean="0"/>
              <a:t>kullanmak</a:t>
            </a:r>
            <a:r>
              <a:rPr lang="en-US" sz="2300" dirty="0" smtClean="0"/>
              <a:t> </a:t>
            </a:r>
            <a:r>
              <a:rPr lang="en-US" sz="2300" dirty="0" err="1" smtClean="0"/>
              <a:t>gerekecektir</a:t>
            </a:r>
            <a:r>
              <a:rPr lang="en-US" sz="2300" dirty="0" smtClean="0"/>
              <a:t>. </a:t>
            </a:r>
            <a:endParaRPr lang="tr-TR" sz="2300" dirty="0" smtClean="0"/>
          </a:p>
          <a:p>
            <a:pPr lvl="1" algn="just"/>
            <a:r>
              <a:rPr lang="en-US" sz="2300" dirty="0" err="1" smtClean="0"/>
              <a:t>Ancak</a:t>
            </a:r>
            <a:r>
              <a:rPr lang="en-US" sz="2300" dirty="0" smtClean="0"/>
              <a:t> </a:t>
            </a:r>
            <a:r>
              <a:rPr lang="en-US" sz="2300" dirty="0" err="1" smtClean="0"/>
              <a:t>çok</a:t>
            </a:r>
            <a:r>
              <a:rPr lang="en-US" sz="2300" dirty="0" smtClean="0"/>
              <a:t> </a:t>
            </a:r>
            <a:r>
              <a:rPr lang="en-US" sz="2300" dirty="0" err="1" smtClean="0"/>
              <a:t>sayıda</a:t>
            </a:r>
            <a:r>
              <a:rPr lang="en-US" sz="2300" dirty="0" smtClean="0"/>
              <a:t> </a:t>
            </a:r>
            <a:r>
              <a:rPr lang="en-US" sz="2300" dirty="0" err="1" smtClean="0"/>
              <a:t>resim</a:t>
            </a:r>
            <a:r>
              <a:rPr lang="en-US" sz="2300" dirty="0" smtClean="0"/>
              <a:t> </a:t>
            </a:r>
            <a:r>
              <a:rPr lang="en-US" sz="2300" dirty="0" err="1" smtClean="0"/>
              <a:t>kullanılacağı</a:t>
            </a:r>
            <a:r>
              <a:rPr lang="en-US" sz="2300" dirty="0" smtClean="0"/>
              <a:t> </a:t>
            </a:r>
            <a:r>
              <a:rPr lang="en-US" sz="2300" dirty="0" err="1" smtClean="0"/>
              <a:t>için</a:t>
            </a:r>
            <a:r>
              <a:rPr lang="en-US" sz="2300" dirty="0" smtClean="0"/>
              <a:t> </a:t>
            </a:r>
            <a:r>
              <a:rPr lang="en-US" sz="2300" dirty="0" err="1" smtClean="0"/>
              <a:t>büyük</a:t>
            </a:r>
            <a:r>
              <a:rPr lang="en-US" sz="2300" dirty="0" smtClean="0"/>
              <a:t> </a:t>
            </a:r>
            <a:r>
              <a:rPr lang="en-US" sz="2300" dirty="0" err="1" smtClean="0"/>
              <a:t>miktarda</a:t>
            </a:r>
            <a:r>
              <a:rPr lang="en-US" sz="2300" dirty="0" smtClean="0"/>
              <a:t> disk </a:t>
            </a:r>
            <a:r>
              <a:rPr lang="en-US" sz="2300" dirty="0" err="1" smtClean="0"/>
              <a:t>alanın</a:t>
            </a:r>
            <a:r>
              <a:rPr lang="tr-TR" sz="2300" dirty="0" smtClean="0"/>
              <a:t>a</a:t>
            </a:r>
            <a:r>
              <a:rPr lang="en-US" sz="2300" dirty="0" smtClean="0"/>
              <a:t> </a:t>
            </a:r>
            <a:r>
              <a:rPr lang="en-US" sz="2300" dirty="0" err="1" smtClean="0"/>
              <a:t>gerek</a:t>
            </a:r>
            <a:r>
              <a:rPr lang="en-US" sz="2300" dirty="0" smtClean="0"/>
              <a:t> </a:t>
            </a:r>
            <a:r>
              <a:rPr lang="en-US" sz="2300" dirty="0" err="1" smtClean="0"/>
              <a:t>duyulacak</a:t>
            </a:r>
            <a:r>
              <a:rPr lang="en-US" sz="2300" dirty="0" smtClean="0"/>
              <a:t> </a:t>
            </a:r>
            <a:r>
              <a:rPr lang="en-US" sz="2300" dirty="0" err="1" smtClean="0"/>
              <a:t>ve</a:t>
            </a:r>
            <a:r>
              <a:rPr lang="en-US" sz="2300" dirty="0" smtClean="0"/>
              <a:t> </a:t>
            </a:r>
            <a:r>
              <a:rPr lang="en-US" sz="2300" dirty="0" err="1" smtClean="0"/>
              <a:t>verilerin</a:t>
            </a:r>
            <a:r>
              <a:rPr lang="en-US" sz="2300" dirty="0" smtClean="0"/>
              <a:t> Internet </a:t>
            </a:r>
            <a:r>
              <a:rPr lang="en-US" sz="2300" dirty="0" err="1" smtClean="0"/>
              <a:t>hatlarında</a:t>
            </a:r>
            <a:r>
              <a:rPr lang="en-US" sz="2300" dirty="0" smtClean="0"/>
              <a:t> </a:t>
            </a:r>
            <a:r>
              <a:rPr lang="en-US" sz="2300" dirty="0" err="1" smtClean="0"/>
              <a:t>taşınabilmesi</a:t>
            </a:r>
            <a:r>
              <a:rPr lang="en-US" sz="2300" dirty="0" smtClean="0"/>
              <a:t> de </a:t>
            </a:r>
            <a:r>
              <a:rPr lang="en-US" sz="2300" dirty="0" err="1" smtClean="0"/>
              <a:t>ikinci</a:t>
            </a:r>
            <a:r>
              <a:rPr lang="en-US" sz="2300" dirty="0" smtClean="0"/>
              <a:t> </a:t>
            </a:r>
            <a:r>
              <a:rPr lang="en-US" sz="2300" dirty="0" err="1" smtClean="0"/>
              <a:t>bir</a:t>
            </a:r>
            <a:r>
              <a:rPr lang="en-US" sz="2300" dirty="0" smtClean="0"/>
              <a:t> </a:t>
            </a:r>
            <a:r>
              <a:rPr lang="en-US" sz="2300" dirty="0" err="1" smtClean="0"/>
              <a:t>sorun</a:t>
            </a:r>
            <a:r>
              <a:rPr lang="en-US" sz="2300" dirty="0" smtClean="0"/>
              <a:t> </a:t>
            </a:r>
            <a:r>
              <a:rPr lang="en-US" sz="2300" dirty="0" err="1" smtClean="0"/>
              <a:t>oluşturabilecektir</a:t>
            </a:r>
            <a:r>
              <a:rPr lang="en-US" sz="2300" dirty="0" smtClean="0"/>
              <a:t>. </a:t>
            </a:r>
            <a:endParaRPr lang="tr-TR" sz="2300" dirty="0" smtClean="0"/>
          </a:p>
          <a:p>
            <a:pPr lvl="1" algn="just"/>
            <a:r>
              <a:rPr lang="en-US" sz="2300" dirty="0" err="1" smtClean="0"/>
              <a:t>Burada</a:t>
            </a:r>
            <a:r>
              <a:rPr lang="en-US" sz="2300" dirty="0" smtClean="0"/>
              <a:t> </a:t>
            </a:r>
            <a:r>
              <a:rPr lang="en-US" sz="2300" dirty="0" err="1" smtClean="0"/>
              <a:t>sıkıştırma</a:t>
            </a:r>
            <a:r>
              <a:rPr lang="en-US" sz="2300" dirty="0" smtClean="0"/>
              <a:t> </a:t>
            </a:r>
            <a:r>
              <a:rPr lang="en-US" sz="2300" dirty="0" err="1" smtClean="0"/>
              <a:t>uygulamamız</a:t>
            </a:r>
            <a:r>
              <a:rPr lang="en-US" sz="2300" dirty="0" smtClean="0"/>
              <a:t> </a:t>
            </a:r>
            <a:r>
              <a:rPr lang="en-US" sz="2300" dirty="0" err="1" smtClean="0"/>
              <a:t>kaçınılmaz</a:t>
            </a:r>
            <a:r>
              <a:rPr lang="en-US" sz="2300" dirty="0" smtClean="0"/>
              <a:t> </a:t>
            </a:r>
            <a:r>
              <a:rPr lang="en-US" sz="2300" dirty="0" err="1" smtClean="0"/>
              <a:t>olmaktadır</a:t>
            </a:r>
            <a:r>
              <a:rPr lang="en-US" sz="2300" dirty="0" smtClean="0"/>
              <a:t>. </a:t>
            </a:r>
            <a:endParaRPr lang="tr-TR" sz="2300" dirty="0" smtClean="0"/>
          </a:p>
          <a:p>
            <a:pPr lvl="2" algn="just"/>
            <a:r>
              <a:rPr lang="en-US" sz="2100" dirty="0" smtClean="0"/>
              <a:t>Bu </a:t>
            </a:r>
            <a:r>
              <a:rPr lang="en-US" sz="2100" dirty="0" err="1" smtClean="0"/>
              <a:t>tür</a:t>
            </a:r>
            <a:r>
              <a:rPr lang="en-US" sz="2100" dirty="0" smtClean="0"/>
              <a:t> </a:t>
            </a:r>
            <a:r>
              <a:rPr lang="en-US" sz="2100" dirty="0" err="1" smtClean="0"/>
              <a:t>verilerin</a:t>
            </a:r>
            <a:r>
              <a:rPr lang="en-US" sz="2100" dirty="0" smtClean="0"/>
              <a:t> </a:t>
            </a:r>
            <a:r>
              <a:rPr lang="en-US" sz="2100" dirty="0" err="1" smtClean="0"/>
              <a:t>sıkıştırılmasın</a:t>
            </a:r>
            <a:r>
              <a:rPr lang="tr-TR" sz="2100" dirty="0" smtClean="0"/>
              <a:t>d</a:t>
            </a:r>
            <a:r>
              <a:rPr lang="en-US" sz="2100" dirty="0" smtClean="0"/>
              <a:t>a Codec </a:t>
            </a:r>
            <a:r>
              <a:rPr lang="tr-TR" sz="2100" dirty="0" smtClean="0"/>
              <a:t>kullanılır </a:t>
            </a:r>
            <a:r>
              <a:rPr lang="tr-TR" sz="2100" dirty="0" smtClean="0">
                <a:sym typeface="Wingdings" pitchFamily="2" charset="2"/>
              </a:rPr>
              <a:t> </a:t>
            </a:r>
            <a:r>
              <a:rPr lang="en-US" sz="2100" dirty="0" smtClean="0"/>
              <a:t>(“Compressor / </a:t>
            </a:r>
            <a:r>
              <a:rPr lang="en-US" sz="2100" dirty="0" err="1" smtClean="0"/>
              <a:t>Decompressor</a:t>
            </a:r>
            <a:r>
              <a:rPr lang="en-US" sz="2100" dirty="0" smtClean="0"/>
              <a:t>”</a:t>
            </a:r>
            <a:r>
              <a:rPr lang="tr-TR" sz="2100" dirty="0" smtClean="0"/>
              <a:t> =</a:t>
            </a:r>
            <a:r>
              <a:rPr lang="en-US" sz="2100" dirty="0" err="1" smtClean="0"/>
              <a:t>sıkıştırıcı</a:t>
            </a:r>
            <a:r>
              <a:rPr lang="en-US" sz="2100" dirty="0" smtClean="0"/>
              <a:t> </a:t>
            </a:r>
            <a:r>
              <a:rPr lang="en-US" sz="2100" dirty="0" err="1" smtClean="0"/>
              <a:t>açıc</a:t>
            </a:r>
            <a:r>
              <a:rPr lang="tr-TR" sz="2100" dirty="0" smtClean="0"/>
              <a:t>ı)</a:t>
            </a:r>
          </a:p>
          <a:p>
            <a:pPr lvl="1" algn="just"/>
            <a:r>
              <a:rPr lang="en-US" sz="2300" dirty="0" err="1" smtClean="0"/>
              <a:t>Yaygın</a:t>
            </a:r>
            <a:r>
              <a:rPr lang="en-US" sz="2300" dirty="0" smtClean="0"/>
              <a:t> </a:t>
            </a:r>
            <a:r>
              <a:rPr lang="en-US" sz="2300" dirty="0" err="1" smtClean="0"/>
              <a:t>kullanılan</a:t>
            </a:r>
            <a:r>
              <a:rPr lang="en-US" sz="2300" dirty="0" smtClean="0"/>
              <a:t> Codec </a:t>
            </a:r>
            <a:r>
              <a:rPr lang="en-US" sz="2300" dirty="0" err="1" smtClean="0"/>
              <a:t>lerden</a:t>
            </a:r>
            <a:r>
              <a:rPr lang="en-US" sz="2300" dirty="0" smtClean="0"/>
              <a:t> </a:t>
            </a:r>
            <a:r>
              <a:rPr lang="en-US" sz="2300" dirty="0" err="1" smtClean="0"/>
              <a:t>bazıları</a:t>
            </a:r>
            <a:r>
              <a:rPr lang="en-US" sz="2300" dirty="0" smtClean="0"/>
              <a:t> MPEG, </a:t>
            </a:r>
            <a:r>
              <a:rPr lang="en-US" sz="2300" dirty="0" err="1" smtClean="0"/>
              <a:t>DivX</a:t>
            </a:r>
            <a:r>
              <a:rPr lang="en-US" sz="2300" dirty="0" smtClean="0"/>
              <a:t>, </a:t>
            </a:r>
            <a:r>
              <a:rPr lang="en-US" sz="2300" dirty="0" err="1" smtClean="0"/>
              <a:t>Cinepak</a:t>
            </a:r>
            <a:r>
              <a:rPr lang="en-US" sz="2300" dirty="0" smtClean="0"/>
              <a:t>, </a:t>
            </a:r>
            <a:r>
              <a:rPr lang="en-US" sz="2300" dirty="0" err="1" smtClean="0"/>
              <a:t>XviD</a:t>
            </a:r>
            <a:r>
              <a:rPr lang="en-US" sz="2300" dirty="0" smtClean="0"/>
              <a:t>, </a:t>
            </a:r>
            <a:r>
              <a:rPr lang="en-US" sz="2300" dirty="0" err="1" smtClean="0"/>
              <a:t>Indeo</a:t>
            </a:r>
            <a:r>
              <a:rPr lang="en-US" sz="2300" dirty="0" smtClean="0"/>
              <a:t>, Real Video </a:t>
            </a:r>
            <a:r>
              <a:rPr lang="en-US" sz="2300" dirty="0" err="1" smtClean="0"/>
              <a:t>dur</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85</a:t>
            </a:fld>
            <a:endParaRPr lang="tr-TR"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Veri</a:t>
            </a:r>
            <a:r>
              <a:rPr lang="en-US" sz="3200" dirty="0" smtClean="0"/>
              <a:t> </a:t>
            </a:r>
            <a:r>
              <a:rPr lang="en-US" sz="3200" dirty="0" err="1" smtClean="0"/>
              <a:t>Sıkıştırma</a:t>
            </a:r>
            <a:r>
              <a:rPr lang="en-US" sz="3200" dirty="0" smtClean="0"/>
              <a:t> </a:t>
            </a:r>
            <a:endParaRPr lang="tr-TR" dirty="0"/>
          </a:p>
        </p:txBody>
      </p:sp>
      <p:sp>
        <p:nvSpPr>
          <p:cNvPr id="4" name="Content Placeholder 3"/>
          <p:cNvSpPr>
            <a:spLocks noGrp="1"/>
          </p:cNvSpPr>
          <p:nvPr>
            <p:ph idx="1"/>
          </p:nvPr>
        </p:nvSpPr>
        <p:spPr/>
        <p:txBody>
          <a:bodyPr/>
          <a:lstStyle/>
          <a:p>
            <a:pPr algn="just"/>
            <a:r>
              <a:rPr lang="en-US" sz="2200" dirty="0" err="1" smtClean="0"/>
              <a:t>Sıkıştırma</a:t>
            </a:r>
            <a:r>
              <a:rPr lang="en-US" sz="2200" dirty="0" smtClean="0"/>
              <a:t> , </a:t>
            </a:r>
            <a:r>
              <a:rPr lang="en-US" sz="2200" dirty="0" err="1" smtClean="0"/>
              <a:t>verileri</a:t>
            </a:r>
            <a:r>
              <a:rPr lang="en-US" sz="2200" dirty="0" smtClean="0"/>
              <a:t> </a:t>
            </a:r>
            <a:r>
              <a:rPr lang="en-US" sz="2200" dirty="0" err="1" smtClean="0"/>
              <a:t>saklama</a:t>
            </a:r>
            <a:r>
              <a:rPr lang="en-US" sz="2200" dirty="0" smtClean="0"/>
              <a:t> </a:t>
            </a:r>
            <a:r>
              <a:rPr lang="en-US" sz="2200" dirty="0" err="1" smtClean="0"/>
              <a:t>ve</a:t>
            </a:r>
            <a:r>
              <a:rPr lang="en-US" sz="2200" dirty="0" smtClean="0"/>
              <a:t> </a:t>
            </a:r>
            <a:r>
              <a:rPr lang="en-US" sz="2200" dirty="0" err="1" smtClean="0"/>
              <a:t>göndermede</a:t>
            </a:r>
            <a:r>
              <a:rPr lang="en-US" sz="2200" dirty="0" smtClean="0"/>
              <a:t> problem </a:t>
            </a:r>
            <a:r>
              <a:rPr lang="en-US" sz="2200" dirty="0" err="1" smtClean="0"/>
              <a:t>oluştu</a:t>
            </a:r>
            <a:r>
              <a:rPr lang="tr-TR" sz="2200" dirty="0" smtClean="0"/>
              <a:t>r</a:t>
            </a:r>
            <a:r>
              <a:rPr lang="en-US" sz="2200" dirty="0" err="1" smtClean="0"/>
              <a:t>mamaları</a:t>
            </a:r>
            <a:r>
              <a:rPr lang="en-US" sz="2200" dirty="0" smtClean="0"/>
              <a:t> </a:t>
            </a:r>
            <a:r>
              <a:rPr lang="en-US" sz="2200" dirty="0" err="1" smtClean="0"/>
              <a:t>için</a:t>
            </a:r>
            <a:r>
              <a:rPr lang="en-US" sz="2200" dirty="0" smtClean="0"/>
              <a:t> </a:t>
            </a:r>
            <a:r>
              <a:rPr lang="en-US" sz="2200" dirty="0" err="1" smtClean="0"/>
              <a:t>kullanılan</a:t>
            </a:r>
            <a:r>
              <a:rPr lang="en-US" sz="2200" dirty="0" smtClean="0"/>
              <a:t> </a:t>
            </a:r>
            <a:r>
              <a:rPr lang="en-US" sz="2200" dirty="0" err="1" smtClean="0"/>
              <a:t>yöntemler</a:t>
            </a:r>
            <a:r>
              <a:rPr lang="en-US" sz="2200" dirty="0" smtClean="0"/>
              <a:t> </a:t>
            </a:r>
            <a:r>
              <a:rPr lang="en-US" sz="2200" dirty="0" err="1" smtClean="0"/>
              <a:t>bütünüdür</a:t>
            </a:r>
            <a:r>
              <a:rPr lang="en-US" sz="2200" dirty="0" smtClean="0"/>
              <a:t>. </a:t>
            </a:r>
            <a:endParaRPr lang="tr-TR" sz="2200" dirty="0" smtClean="0"/>
          </a:p>
          <a:p>
            <a:pPr algn="just"/>
            <a:endParaRPr lang="tr-TR" sz="2200" dirty="0" smtClean="0"/>
          </a:p>
          <a:p>
            <a:pPr algn="just"/>
            <a:r>
              <a:rPr lang="en-US" sz="2200" dirty="0" err="1" smtClean="0"/>
              <a:t>Bir</a:t>
            </a:r>
            <a:r>
              <a:rPr lang="en-US" sz="2200" dirty="0" smtClean="0"/>
              <a:t> </a:t>
            </a:r>
            <a:r>
              <a:rPr lang="en-US" sz="2200" dirty="0" err="1" smtClean="0"/>
              <a:t>bakıma</a:t>
            </a:r>
            <a:r>
              <a:rPr lang="en-US" sz="2200" dirty="0" smtClean="0"/>
              <a:t> </a:t>
            </a:r>
            <a:r>
              <a:rPr lang="en-US" sz="2200" dirty="0" err="1" smtClean="0"/>
              <a:t>sıkıştırma</a:t>
            </a:r>
            <a:r>
              <a:rPr lang="en-US" sz="2200" dirty="0" smtClean="0"/>
              <a:t> </a:t>
            </a:r>
            <a:r>
              <a:rPr lang="en-US" sz="2200" dirty="0" err="1" smtClean="0"/>
              <a:t>dosya</a:t>
            </a:r>
            <a:r>
              <a:rPr lang="en-US" sz="2200" dirty="0" smtClean="0"/>
              <a:t> </a:t>
            </a:r>
            <a:r>
              <a:rPr lang="en-US" sz="2200" dirty="0" err="1" smtClean="0"/>
              <a:t>boyutunu</a:t>
            </a:r>
            <a:r>
              <a:rPr lang="en-US" sz="2200" dirty="0" smtClean="0"/>
              <a:t> </a:t>
            </a:r>
            <a:r>
              <a:rPr lang="en-US" sz="2200" dirty="0" err="1" smtClean="0"/>
              <a:t>küçültme</a:t>
            </a:r>
            <a:r>
              <a:rPr lang="en-US" sz="2200" dirty="0" smtClean="0"/>
              <a:t> </a:t>
            </a:r>
            <a:r>
              <a:rPr lang="en-US" sz="2200" dirty="0" err="1" smtClean="0"/>
              <a:t>işlemidir</a:t>
            </a:r>
            <a:r>
              <a:rPr lang="en-US" sz="2200" dirty="0" smtClean="0"/>
              <a:t>. </a:t>
            </a:r>
            <a:endParaRPr lang="tr-TR" sz="2200" dirty="0" smtClean="0"/>
          </a:p>
          <a:p>
            <a:pPr algn="just"/>
            <a:endParaRPr lang="tr-TR" sz="2200" dirty="0" smtClean="0"/>
          </a:p>
          <a:p>
            <a:pPr algn="just"/>
            <a:r>
              <a:rPr lang="en-US" sz="2200" dirty="0" err="1" smtClean="0"/>
              <a:t>Sıkıştırma</a:t>
            </a:r>
            <a:r>
              <a:rPr lang="en-US" sz="2200" dirty="0" smtClean="0"/>
              <a:t> </a:t>
            </a:r>
            <a:r>
              <a:rPr lang="en-US" sz="2200" dirty="0" err="1" smtClean="0"/>
              <a:t>oranı</a:t>
            </a:r>
            <a:r>
              <a:rPr lang="en-US" sz="2200" dirty="0" smtClean="0"/>
              <a:t> </a:t>
            </a:r>
            <a:r>
              <a:rPr lang="en-US" sz="2200" dirty="0" err="1" smtClean="0"/>
              <a:t>dosyanın</a:t>
            </a:r>
            <a:r>
              <a:rPr lang="en-US" sz="2200" dirty="0" smtClean="0"/>
              <a:t> ne </a:t>
            </a:r>
            <a:r>
              <a:rPr lang="en-US" sz="2200" dirty="0" err="1" smtClean="0"/>
              <a:t>oranda</a:t>
            </a:r>
            <a:r>
              <a:rPr lang="en-US" sz="2200" dirty="0" smtClean="0"/>
              <a:t> </a:t>
            </a:r>
            <a:r>
              <a:rPr lang="en-US" sz="2200" dirty="0" err="1" smtClean="0"/>
              <a:t>küçültüldüğünün</a:t>
            </a:r>
            <a:r>
              <a:rPr lang="en-US" sz="2200" dirty="0" smtClean="0"/>
              <a:t> </a:t>
            </a:r>
            <a:r>
              <a:rPr lang="en-US" sz="2200" dirty="0" err="1" smtClean="0"/>
              <a:t>bir</a:t>
            </a:r>
            <a:r>
              <a:rPr lang="en-US" sz="2200" dirty="0" smtClean="0"/>
              <a:t> </a:t>
            </a:r>
            <a:r>
              <a:rPr lang="en-US" sz="2200" dirty="0" err="1" smtClean="0"/>
              <a:t>göstergesidir</a:t>
            </a:r>
            <a:r>
              <a:rPr lang="en-US" sz="2200" dirty="0" smtClean="0"/>
              <a:t>. </a:t>
            </a:r>
            <a:endParaRPr lang="tr-TR" sz="2200" dirty="0" smtClean="0"/>
          </a:p>
          <a:p>
            <a:pPr algn="just"/>
            <a:endParaRPr lang="tr-TR" sz="2200" dirty="0" smtClean="0"/>
          </a:p>
          <a:p>
            <a:pPr algn="just"/>
            <a:r>
              <a:rPr lang="en-US" sz="2200" dirty="0" err="1" smtClean="0"/>
              <a:t>Sıkıştırma</a:t>
            </a:r>
            <a:r>
              <a:rPr lang="en-US" sz="2200" dirty="0" smtClean="0"/>
              <a:t> </a:t>
            </a:r>
            <a:r>
              <a:rPr lang="en-US" sz="2200" dirty="0" err="1" smtClean="0"/>
              <a:t>yöntemleri</a:t>
            </a:r>
            <a:r>
              <a:rPr lang="en-US" sz="2200" dirty="0" smtClean="0"/>
              <a:t> </a:t>
            </a:r>
            <a:r>
              <a:rPr lang="en-US" sz="2200" dirty="0" err="1" smtClean="0"/>
              <a:t>ikiye</a:t>
            </a:r>
            <a:r>
              <a:rPr lang="en-US" sz="2200" dirty="0" smtClean="0"/>
              <a:t> </a:t>
            </a:r>
            <a:r>
              <a:rPr lang="en-US" sz="2200" dirty="0" err="1" smtClean="0"/>
              <a:t>ayrılır</a:t>
            </a:r>
            <a:r>
              <a:rPr lang="tr-TR" sz="2200" dirty="0" smtClean="0"/>
              <a:t>:</a:t>
            </a:r>
          </a:p>
          <a:p>
            <a:pPr lvl="1" algn="just"/>
            <a:r>
              <a:rPr lang="en-US" dirty="0" smtClean="0"/>
              <a:t>(“</a:t>
            </a:r>
            <a:r>
              <a:rPr lang="en-US" dirty="0" err="1" smtClean="0"/>
              <a:t>Lossy</a:t>
            </a:r>
            <a:r>
              <a:rPr lang="en-US" dirty="0" smtClean="0"/>
              <a:t>”) </a:t>
            </a:r>
            <a:r>
              <a:rPr lang="en-US" dirty="0" err="1" smtClean="0"/>
              <a:t>kayıplı</a:t>
            </a:r>
            <a:endParaRPr lang="tr-TR" dirty="0" smtClean="0"/>
          </a:p>
          <a:p>
            <a:pPr lvl="1" algn="just"/>
            <a:r>
              <a:rPr lang="en-US" dirty="0" smtClean="0"/>
              <a:t>(“</a:t>
            </a:r>
            <a:r>
              <a:rPr lang="tr-TR" dirty="0" smtClean="0"/>
              <a:t>L</a:t>
            </a:r>
            <a:r>
              <a:rPr lang="en-US" dirty="0" err="1" smtClean="0"/>
              <a:t>ossless</a:t>
            </a:r>
            <a:r>
              <a:rPr lang="en-US" dirty="0" smtClean="0"/>
              <a:t>”) </a:t>
            </a:r>
            <a:r>
              <a:rPr lang="en-US" dirty="0" err="1" smtClean="0"/>
              <a:t>kayıpsız</a:t>
            </a:r>
            <a:r>
              <a:rPr lang="en-US" dirty="0" smtClean="0"/>
              <a:t> </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86</a:t>
            </a:fld>
            <a:endParaRPr lang="tr-TR"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Kayıpsız</a:t>
            </a:r>
            <a:r>
              <a:rPr lang="en-US" sz="3200" dirty="0" smtClean="0"/>
              <a:t> </a:t>
            </a:r>
            <a:r>
              <a:rPr lang="en-US" sz="3200" dirty="0" err="1" smtClean="0"/>
              <a:t>Sıkıştırma</a:t>
            </a:r>
            <a:endParaRPr lang="tr-TR" dirty="0"/>
          </a:p>
        </p:txBody>
      </p:sp>
      <p:sp>
        <p:nvSpPr>
          <p:cNvPr id="4" name="Content Placeholder 3"/>
          <p:cNvSpPr>
            <a:spLocks noGrp="1"/>
          </p:cNvSpPr>
          <p:nvPr>
            <p:ph idx="1"/>
          </p:nvPr>
        </p:nvSpPr>
        <p:spPr/>
        <p:txBody>
          <a:bodyPr>
            <a:normAutofit/>
          </a:bodyPr>
          <a:lstStyle/>
          <a:p>
            <a:pPr algn="just"/>
            <a:r>
              <a:rPr lang="en-US" sz="2000" dirty="0" err="1" smtClean="0"/>
              <a:t>Dosya</a:t>
            </a:r>
            <a:r>
              <a:rPr lang="en-US" sz="2000" dirty="0" smtClean="0"/>
              <a:t> </a:t>
            </a:r>
            <a:r>
              <a:rPr lang="en-US" sz="2000" dirty="0" err="1" smtClean="0"/>
              <a:t>içer</a:t>
            </a:r>
            <a:r>
              <a:rPr lang="tr-TR" sz="2000" dirty="0" smtClean="0"/>
              <a:t>i</a:t>
            </a:r>
            <a:r>
              <a:rPr lang="en-US" sz="2000" dirty="0" err="1" smtClean="0"/>
              <a:t>sinde</a:t>
            </a:r>
            <a:r>
              <a:rPr lang="en-US" sz="2000" dirty="0" smtClean="0"/>
              <a:t> </a:t>
            </a:r>
            <a:r>
              <a:rPr lang="en-US" sz="2000" dirty="0" err="1" smtClean="0"/>
              <a:t>tekrar</a:t>
            </a:r>
            <a:r>
              <a:rPr lang="en-US" sz="2000" dirty="0" smtClean="0"/>
              <a:t> </a:t>
            </a:r>
            <a:r>
              <a:rPr lang="en-US" sz="2000" dirty="0" err="1" smtClean="0"/>
              <a:t>eden</a:t>
            </a:r>
            <a:r>
              <a:rPr lang="en-US" sz="2000" dirty="0" smtClean="0"/>
              <a:t> </a:t>
            </a:r>
            <a:r>
              <a:rPr lang="en-US" sz="2000" dirty="0" err="1" smtClean="0"/>
              <a:t>desenlerin</a:t>
            </a:r>
            <a:r>
              <a:rPr lang="en-US" sz="2000" dirty="0" smtClean="0"/>
              <a:t> </a:t>
            </a:r>
            <a:r>
              <a:rPr lang="en-US" sz="2000" dirty="0" err="1" smtClean="0"/>
              <a:t>daha</a:t>
            </a:r>
            <a:r>
              <a:rPr lang="en-US" sz="2000" dirty="0" smtClean="0"/>
              <a:t> </a:t>
            </a:r>
            <a:r>
              <a:rPr lang="tr-TR" sz="2000" dirty="0" smtClean="0"/>
              <a:t>dar </a:t>
            </a:r>
            <a:r>
              <a:rPr lang="en-US" sz="2000" dirty="0" err="1" smtClean="0"/>
              <a:t>bir</a:t>
            </a:r>
            <a:r>
              <a:rPr lang="en-US" sz="2000" dirty="0" smtClean="0"/>
              <a:t> </a:t>
            </a:r>
            <a:r>
              <a:rPr lang="en-US" sz="2000" dirty="0" err="1" smtClean="0"/>
              <a:t>alan</a:t>
            </a:r>
            <a:r>
              <a:rPr lang="en-US" sz="2000" dirty="0" smtClean="0"/>
              <a:t> </a:t>
            </a:r>
            <a:r>
              <a:rPr lang="en-US" sz="2000" dirty="0" err="1" smtClean="0"/>
              <a:t>kapsayacak</a:t>
            </a:r>
            <a:r>
              <a:rPr lang="en-US" sz="2000" dirty="0" smtClean="0"/>
              <a:t> </a:t>
            </a:r>
            <a:r>
              <a:rPr lang="en-US" sz="2000" dirty="0" err="1" smtClean="0"/>
              <a:t>biçimde</a:t>
            </a:r>
            <a:r>
              <a:rPr lang="en-US" sz="2000" dirty="0" smtClean="0"/>
              <a:t> </a:t>
            </a:r>
            <a:r>
              <a:rPr lang="en-US" sz="2000" dirty="0" err="1" smtClean="0"/>
              <a:t>gösterilmesine</a:t>
            </a:r>
            <a:r>
              <a:rPr lang="en-US" sz="2000" dirty="0" smtClean="0"/>
              <a:t> </a:t>
            </a:r>
            <a:r>
              <a:rPr lang="en-US" sz="2000" dirty="0" err="1" smtClean="0"/>
              <a:t>dayanır</a:t>
            </a:r>
            <a:r>
              <a:rPr lang="en-US" sz="2000" dirty="0" smtClean="0"/>
              <a:t>. </a:t>
            </a:r>
            <a:endParaRPr lang="tr-TR" sz="2000" dirty="0" smtClean="0"/>
          </a:p>
          <a:p>
            <a:pPr algn="just"/>
            <a:r>
              <a:rPr lang="en-US" sz="2000" dirty="0" err="1" smtClean="0"/>
              <a:t>Bunlardan</a:t>
            </a:r>
            <a:r>
              <a:rPr lang="en-US" sz="2000" dirty="0" smtClean="0"/>
              <a:t> </a:t>
            </a:r>
            <a:r>
              <a:rPr lang="en-US" sz="2000" dirty="0" err="1" smtClean="0"/>
              <a:t>iki</a:t>
            </a:r>
            <a:r>
              <a:rPr lang="en-US" sz="2000" dirty="0" smtClean="0"/>
              <a:t> </a:t>
            </a:r>
            <a:r>
              <a:rPr lang="en-US" sz="2000" dirty="0" err="1" smtClean="0"/>
              <a:t>tanesini</a:t>
            </a:r>
            <a:r>
              <a:rPr lang="en-US" sz="2000" dirty="0" smtClean="0"/>
              <a:t> </a:t>
            </a:r>
            <a:r>
              <a:rPr lang="en-US" sz="2000" dirty="0" err="1" smtClean="0"/>
              <a:t>örnekleyelim</a:t>
            </a:r>
            <a:r>
              <a:rPr lang="en-US" sz="2000" dirty="0" smtClean="0"/>
              <a:t>: </a:t>
            </a:r>
            <a:endParaRPr lang="tr-TR" sz="2000" dirty="0" smtClean="0"/>
          </a:p>
          <a:p>
            <a:pPr lvl="1" algn="just"/>
            <a:r>
              <a:rPr lang="en-US" sz="2000" b="1" dirty="0" smtClean="0"/>
              <a:t>“Run Length Encoding”</a:t>
            </a:r>
            <a:r>
              <a:rPr lang="tr-TR" sz="2000" b="1" dirty="0" smtClean="0"/>
              <a:t> </a:t>
            </a:r>
            <a:r>
              <a:rPr lang="tr-TR" sz="2000" dirty="0" smtClean="0">
                <a:sym typeface="Wingdings" pitchFamily="2" charset="2"/>
              </a:rPr>
              <a:t></a:t>
            </a:r>
            <a:r>
              <a:rPr lang="en-US" sz="2000" dirty="0" smtClean="0"/>
              <a:t> </a:t>
            </a:r>
            <a:r>
              <a:rPr lang="en-US" sz="2000" dirty="0" err="1" smtClean="0"/>
              <a:t>tekrar</a:t>
            </a:r>
            <a:r>
              <a:rPr lang="en-US" sz="2000" dirty="0" smtClean="0"/>
              <a:t> </a:t>
            </a:r>
            <a:r>
              <a:rPr lang="en-US" sz="2000" dirty="0" err="1" smtClean="0"/>
              <a:t>eden</a:t>
            </a:r>
            <a:r>
              <a:rPr lang="en-US" sz="2000" dirty="0" smtClean="0"/>
              <a:t> </a:t>
            </a:r>
            <a:r>
              <a:rPr lang="en-US" sz="2000" dirty="0" err="1" smtClean="0"/>
              <a:t>dizinlerin</a:t>
            </a:r>
            <a:r>
              <a:rPr lang="en-US" sz="2000" dirty="0" smtClean="0"/>
              <a:t> </a:t>
            </a:r>
            <a:r>
              <a:rPr lang="en-US" sz="2000" dirty="0" err="1" smtClean="0"/>
              <a:t>değişik</a:t>
            </a:r>
            <a:r>
              <a:rPr lang="en-US" sz="2000" dirty="0" smtClean="0"/>
              <a:t> </a:t>
            </a:r>
            <a:r>
              <a:rPr lang="en-US" sz="2000" dirty="0" err="1" smtClean="0"/>
              <a:t>bir</a:t>
            </a:r>
            <a:r>
              <a:rPr lang="en-US" sz="2000" dirty="0" smtClean="0"/>
              <a:t> </a:t>
            </a:r>
            <a:r>
              <a:rPr lang="en-US" sz="2000" dirty="0" err="1" smtClean="0"/>
              <a:t>biçimde</a:t>
            </a:r>
            <a:r>
              <a:rPr lang="en-US" sz="2000" dirty="0" smtClean="0"/>
              <a:t> </a:t>
            </a:r>
            <a:r>
              <a:rPr lang="en-US" sz="2000" dirty="0" err="1" smtClean="0"/>
              <a:t>yazılmasıdır</a:t>
            </a:r>
            <a:r>
              <a:rPr lang="en-US" sz="2000" dirty="0" smtClean="0"/>
              <a:t>.</a:t>
            </a:r>
            <a:r>
              <a:rPr lang="tr-TR" sz="2000" dirty="0" smtClean="0"/>
              <a:t> </a:t>
            </a:r>
          </a:p>
          <a:p>
            <a:pPr lvl="2" algn="just"/>
            <a:r>
              <a:rPr lang="en-US" dirty="0" smtClean="0"/>
              <a:t>ABABABABAB” </a:t>
            </a:r>
            <a:r>
              <a:rPr lang="en-US" dirty="0" err="1" smtClean="0"/>
              <a:t>dizini</a:t>
            </a:r>
            <a:r>
              <a:rPr lang="en-US" dirty="0" smtClean="0"/>
              <a:t> </a:t>
            </a:r>
            <a:r>
              <a:rPr lang="en-US" dirty="0" err="1" smtClean="0"/>
              <a:t>yerine</a:t>
            </a:r>
            <a:r>
              <a:rPr lang="en-US" dirty="0" smtClean="0"/>
              <a:t> “AB5” </a:t>
            </a:r>
            <a:r>
              <a:rPr lang="en-US" dirty="0" err="1" smtClean="0"/>
              <a:t>yazılabilir</a:t>
            </a:r>
            <a:r>
              <a:rPr lang="en-US" dirty="0" smtClean="0"/>
              <a:t>. </a:t>
            </a:r>
            <a:endParaRPr lang="tr-TR" dirty="0" smtClean="0"/>
          </a:p>
          <a:p>
            <a:pPr lvl="2" algn="just"/>
            <a:r>
              <a:rPr lang="en-US" dirty="0" smtClean="0"/>
              <a:t>Bu </a:t>
            </a:r>
            <a:r>
              <a:rPr lang="en-US" dirty="0" err="1" smtClean="0"/>
              <a:t>durumda</a:t>
            </a:r>
            <a:r>
              <a:rPr lang="en-US" dirty="0" smtClean="0"/>
              <a:t> </a:t>
            </a:r>
            <a:r>
              <a:rPr lang="en-US" dirty="0" err="1" smtClean="0"/>
              <a:t>sıkıştırma</a:t>
            </a:r>
            <a:r>
              <a:rPr lang="en-US" dirty="0" smtClean="0"/>
              <a:t> %70 </a:t>
            </a:r>
            <a:r>
              <a:rPr lang="en-US" dirty="0" err="1" smtClean="0"/>
              <a:t>olmakta</a:t>
            </a:r>
            <a:r>
              <a:rPr lang="en-US" dirty="0" smtClean="0"/>
              <a:t> , </a:t>
            </a:r>
            <a:r>
              <a:rPr lang="en-US" dirty="0" err="1" smtClean="0"/>
              <a:t>yüzde</a:t>
            </a:r>
            <a:r>
              <a:rPr lang="en-US" dirty="0" smtClean="0"/>
              <a:t> </a:t>
            </a:r>
            <a:r>
              <a:rPr lang="en-US" dirty="0" err="1" smtClean="0"/>
              <a:t>yetmişlik</a:t>
            </a:r>
            <a:r>
              <a:rPr lang="en-US" dirty="0" smtClean="0"/>
              <a:t> </a:t>
            </a:r>
            <a:r>
              <a:rPr lang="en-US" dirty="0" err="1" smtClean="0"/>
              <a:t>bir</a:t>
            </a:r>
            <a:r>
              <a:rPr lang="en-US" dirty="0" smtClean="0"/>
              <a:t> </a:t>
            </a:r>
            <a:r>
              <a:rPr lang="en-US" dirty="0" err="1" smtClean="0"/>
              <a:t>alan</a:t>
            </a:r>
            <a:r>
              <a:rPr lang="en-US" dirty="0" smtClean="0"/>
              <a:t> </a:t>
            </a:r>
            <a:r>
              <a:rPr lang="en-US" dirty="0" err="1" smtClean="0"/>
              <a:t>kazancı</a:t>
            </a:r>
            <a:r>
              <a:rPr lang="en-US" dirty="0" smtClean="0"/>
              <a:t> </a:t>
            </a:r>
            <a:r>
              <a:rPr lang="en-US" dirty="0" err="1" smtClean="0"/>
              <a:t>olmaktadır</a:t>
            </a:r>
            <a:r>
              <a:rPr lang="en-US" dirty="0" smtClean="0"/>
              <a:t>. </a:t>
            </a:r>
            <a:endParaRPr lang="tr-TR" dirty="0" smtClean="0"/>
          </a:p>
          <a:p>
            <a:pPr lvl="1" algn="just"/>
            <a:r>
              <a:rPr lang="tr-TR" sz="2000" b="1" dirty="0" smtClean="0"/>
              <a:t>“</a:t>
            </a:r>
            <a:r>
              <a:rPr lang="en-US" sz="2000" b="1" dirty="0" smtClean="0"/>
              <a:t>Huffman Encoding” </a:t>
            </a:r>
            <a:r>
              <a:rPr lang="tr-TR" sz="2000" dirty="0" smtClean="0">
                <a:sym typeface="Wingdings" pitchFamily="2" charset="2"/>
              </a:rPr>
              <a:t></a:t>
            </a:r>
            <a:r>
              <a:rPr lang="en-US" sz="2000" dirty="0" smtClean="0"/>
              <a:t> </a:t>
            </a:r>
            <a:r>
              <a:rPr lang="en-US" sz="2000" dirty="0" err="1" smtClean="0"/>
              <a:t>veriyi</a:t>
            </a:r>
            <a:r>
              <a:rPr lang="en-US" sz="2000" dirty="0" smtClean="0"/>
              <a:t> </a:t>
            </a:r>
            <a:r>
              <a:rPr lang="en-US" sz="2000" dirty="0" err="1" smtClean="0"/>
              <a:t>oluşturan</a:t>
            </a:r>
            <a:r>
              <a:rPr lang="en-US" sz="2000" dirty="0" smtClean="0"/>
              <a:t> </a:t>
            </a:r>
            <a:r>
              <a:rPr lang="en-US" sz="2000" dirty="0" err="1" smtClean="0"/>
              <a:t>karakterler</a:t>
            </a:r>
            <a:r>
              <a:rPr lang="en-US" sz="2000" dirty="0" smtClean="0"/>
              <a:t> </a:t>
            </a:r>
            <a:r>
              <a:rPr lang="en-US" sz="2000" dirty="0" err="1" smtClean="0"/>
              <a:t>için</a:t>
            </a:r>
            <a:r>
              <a:rPr lang="en-US" sz="2000" dirty="0" smtClean="0"/>
              <a:t> </a:t>
            </a:r>
            <a:r>
              <a:rPr lang="en-US" sz="2000" dirty="0" err="1" smtClean="0"/>
              <a:t>standart</a:t>
            </a:r>
            <a:r>
              <a:rPr lang="en-US" sz="2000" dirty="0" smtClean="0"/>
              <a:t> bit </a:t>
            </a:r>
            <a:r>
              <a:rPr lang="en-US" sz="2000" dirty="0" err="1" smtClean="0"/>
              <a:t>genişliği</a:t>
            </a:r>
            <a:r>
              <a:rPr lang="en-US" sz="2000" dirty="0" smtClean="0"/>
              <a:t> </a:t>
            </a:r>
            <a:r>
              <a:rPr lang="en-US" sz="2000" dirty="0" err="1" smtClean="0"/>
              <a:t>yerine</a:t>
            </a:r>
            <a:r>
              <a:rPr lang="en-US" sz="2000" dirty="0" smtClean="0"/>
              <a:t> </a:t>
            </a:r>
            <a:r>
              <a:rPr lang="en-US" sz="2000" dirty="0" err="1" smtClean="0"/>
              <a:t>değişebilir</a:t>
            </a:r>
            <a:r>
              <a:rPr lang="en-US" sz="2000" dirty="0" smtClean="0"/>
              <a:t> bit </a:t>
            </a:r>
            <a:r>
              <a:rPr lang="en-US" sz="2000" dirty="0" err="1" smtClean="0"/>
              <a:t>genişliği</a:t>
            </a:r>
            <a:r>
              <a:rPr lang="en-US" sz="2000" dirty="0" smtClean="0"/>
              <a:t> </a:t>
            </a:r>
            <a:r>
              <a:rPr lang="en-US" sz="2000" dirty="0" err="1" smtClean="0"/>
              <a:t>kullanmayı</a:t>
            </a:r>
            <a:r>
              <a:rPr lang="en-US" sz="2000" dirty="0" smtClean="0"/>
              <a:t> </a:t>
            </a:r>
            <a:r>
              <a:rPr lang="en-US" sz="2000" dirty="0" err="1" smtClean="0"/>
              <a:t>temel</a:t>
            </a:r>
            <a:r>
              <a:rPr lang="en-US" sz="2000" dirty="0" smtClean="0"/>
              <a:t> </a:t>
            </a:r>
            <a:r>
              <a:rPr lang="en-US" sz="2000" dirty="0" err="1" smtClean="0"/>
              <a:t>alır</a:t>
            </a:r>
            <a:r>
              <a:rPr lang="en-US" sz="2000" dirty="0" smtClean="0"/>
              <a:t>. </a:t>
            </a:r>
            <a:endParaRPr lang="tr-TR" sz="2000" dirty="0" smtClean="0"/>
          </a:p>
          <a:p>
            <a:pPr lvl="2" algn="just"/>
            <a:r>
              <a:rPr lang="en-US" dirty="0" smtClean="0"/>
              <a:t>“AAAAAAAAAABBBBBBBBCCCCCCDDDDDEE” </a:t>
            </a:r>
            <a:r>
              <a:rPr lang="en-US" dirty="0" err="1" smtClean="0"/>
              <a:t>dizininde</a:t>
            </a:r>
            <a:r>
              <a:rPr lang="en-US" dirty="0" smtClean="0"/>
              <a:t>, </a:t>
            </a:r>
            <a:r>
              <a:rPr lang="en-US" dirty="0" err="1" smtClean="0"/>
              <a:t>önce</a:t>
            </a:r>
            <a:r>
              <a:rPr lang="en-US" dirty="0" smtClean="0"/>
              <a:t>, </a:t>
            </a:r>
            <a:r>
              <a:rPr lang="en-US" dirty="0" err="1" smtClean="0"/>
              <a:t>dizin</a:t>
            </a:r>
            <a:r>
              <a:rPr lang="en-US" dirty="0" smtClean="0"/>
              <a:t> </a:t>
            </a:r>
            <a:r>
              <a:rPr lang="en-US" dirty="0" err="1" smtClean="0"/>
              <a:t>içindeki</a:t>
            </a:r>
            <a:r>
              <a:rPr lang="en-US" dirty="0" smtClean="0"/>
              <a:t> </a:t>
            </a:r>
            <a:r>
              <a:rPr lang="en-US" dirty="0" err="1" smtClean="0"/>
              <a:t>karakterlerin</a:t>
            </a:r>
            <a:r>
              <a:rPr lang="en-US" dirty="0" smtClean="0"/>
              <a:t> </a:t>
            </a:r>
            <a:r>
              <a:rPr lang="en-US" dirty="0" err="1" smtClean="0"/>
              <a:t>kaçar</a:t>
            </a:r>
            <a:r>
              <a:rPr lang="en-US" dirty="0" smtClean="0"/>
              <a:t> </a:t>
            </a:r>
            <a:r>
              <a:rPr lang="en-US" dirty="0" err="1" smtClean="0"/>
              <a:t>defa</a:t>
            </a:r>
            <a:r>
              <a:rPr lang="en-US" dirty="0" smtClean="0"/>
              <a:t> </a:t>
            </a:r>
            <a:r>
              <a:rPr lang="en-US" dirty="0" err="1" smtClean="0"/>
              <a:t>yinelendiği</a:t>
            </a:r>
            <a:r>
              <a:rPr lang="en-US" dirty="0" smtClean="0"/>
              <a:t> </a:t>
            </a:r>
            <a:r>
              <a:rPr lang="en-US" dirty="0" err="1" smtClean="0"/>
              <a:t>bir</a:t>
            </a:r>
            <a:r>
              <a:rPr lang="en-US" dirty="0" smtClean="0"/>
              <a:t> </a:t>
            </a:r>
            <a:r>
              <a:rPr lang="en-US" dirty="0" err="1" smtClean="0"/>
              <a:t>tablo</a:t>
            </a:r>
            <a:r>
              <a:rPr lang="en-US" dirty="0" smtClean="0"/>
              <a:t> </a:t>
            </a:r>
            <a:r>
              <a:rPr lang="en-US" dirty="0" err="1" smtClean="0"/>
              <a:t>içine</a:t>
            </a:r>
            <a:r>
              <a:rPr lang="en-US" dirty="0" smtClean="0"/>
              <a:t> </a:t>
            </a:r>
            <a:r>
              <a:rPr lang="en-US" dirty="0" err="1" smtClean="0"/>
              <a:t>yerleştirilir</a:t>
            </a:r>
            <a:r>
              <a:rPr lang="en-US" dirty="0" smtClean="0"/>
              <a:t>.[A,10], [B,8], [C,6], [D,5], [E,2] </a:t>
            </a:r>
            <a:r>
              <a:rPr lang="en-US" dirty="0" err="1" smtClean="0"/>
              <a:t>bu</a:t>
            </a:r>
            <a:r>
              <a:rPr lang="en-US" dirty="0" smtClean="0"/>
              <a:t> </a:t>
            </a:r>
            <a:r>
              <a:rPr lang="en-US" dirty="0" err="1" smtClean="0"/>
              <a:t>tabloya</a:t>
            </a:r>
            <a:r>
              <a:rPr lang="en-US" dirty="0" smtClean="0"/>
              <a:t> </a:t>
            </a:r>
            <a:r>
              <a:rPr lang="en-US" dirty="0" err="1" smtClean="0"/>
              <a:t>dayanan</a:t>
            </a:r>
            <a:r>
              <a:rPr lang="en-US" dirty="0" smtClean="0"/>
              <a:t> Huffman </a:t>
            </a:r>
            <a:r>
              <a:rPr lang="en-US" dirty="0" err="1" smtClean="0"/>
              <a:t>ağacı</a:t>
            </a:r>
            <a:r>
              <a:rPr lang="en-US" dirty="0" smtClean="0"/>
              <a:t> </a:t>
            </a:r>
            <a:r>
              <a:rPr lang="en-US" dirty="0" err="1" smtClean="0"/>
              <a:t>oluşturulur</a:t>
            </a:r>
            <a:r>
              <a:rPr lang="en-US" dirty="0" smtClean="0"/>
              <a:t>. </a:t>
            </a:r>
            <a:endParaRPr lang="tr-TR" dirty="0" smtClean="0"/>
          </a:p>
          <a:p>
            <a:pPr lvl="2" algn="just"/>
            <a:r>
              <a:rPr lang="en-US" dirty="0" err="1" smtClean="0"/>
              <a:t>Özgün</a:t>
            </a:r>
            <a:r>
              <a:rPr lang="en-US" dirty="0" smtClean="0"/>
              <a:t> </a:t>
            </a:r>
            <a:r>
              <a:rPr lang="en-US" dirty="0" err="1" smtClean="0"/>
              <a:t>dosya</a:t>
            </a:r>
            <a:r>
              <a:rPr lang="en-US" dirty="0" smtClean="0"/>
              <a:t> </a:t>
            </a:r>
            <a:r>
              <a:rPr lang="en-US" dirty="0" err="1" smtClean="0"/>
              <a:t>ile</a:t>
            </a:r>
            <a:r>
              <a:rPr lang="en-US" dirty="0" smtClean="0"/>
              <a:t> Huffman </a:t>
            </a:r>
            <a:r>
              <a:rPr lang="en-US" dirty="0" err="1" smtClean="0"/>
              <a:t>ağacı</a:t>
            </a:r>
            <a:r>
              <a:rPr lang="en-US" dirty="0" smtClean="0"/>
              <a:t> </a:t>
            </a:r>
            <a:r>
              <a:rPr lang="en-US" dirty="0" err="1" smtClean="0"/>
              <a:t>arasında</a:t>
            </a:r>
            <a:r>
              <a:rPr lang="en-US" dirty="0" smtClean="0"/>
              <a:t> %50 </a:t>
            </a:r>
            <a:r>
              <a:rPr lang="en-US" dirty="0" err="1" smtClean="0"/>
              <a:t>kazanç</a:t>
            </a:r>
            <a:r>
              <a:rPr lang="en-US" dirty="0" smtClean="0"/>
              <a:t> </a:t>
            </a:r>
            <a:r>
              <a:rPr lang="en-US" dirty="0" err="1" smtClean="0"/>
              <a:t>sağlanmış</a:t>
            </a:r>
            <a:r>
              <a:rPr lang="en-US" dirty="0" smtClean="0"/>
              <a:t> </a:t>
            </a:r>
            <a:r>
              <a:rPr lang="en-US" dirty="0" err="1" smtClean="0"/>
              <a:t>olur</a:t>
            </a:r>
            <a:r>
              <a:rPr lang="en-US" dirty="0" smtClean="0"/>
              <a:t>.</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87</a:t>
            </a:fld>
            <a:endParaRPr lang="tr-TR"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Kayıp</a:t>
            </a:r>
            <a:r>
              <a:rPr lang="tr-TR" sz="3200" dirty="0" smtClean="0"/>
              <a:t>lı</a:t>
            </a:r>
            <a:r>
              <a:rPr lang="en-US" sz="3200" dirty="0" smtClean="0"/>
              <a:t> </a:t>
            </a:r>
            <a:r>
              <a:rPr lang="en-US" sz="3200" dirty="0" err="1" smtClean="0"/>
              <a:t>Sıkıştırma</a:t>
            </a:r>
            <a:endParaRPr lang="tr-TR" dirty="0"/>
          </a:p>
        </p:txBody>
      </p:sp>
      <p:sp>
        <p:nvSpPr>
          <p:cNvPr id="4" name="Content Placeholder 3"/>
          <p:cNvSpPr>
            <a:spLocks noGrp="1"/>
          </p:cNvSpPr>
          <p:nvPr>
            <p:ph idx="1"/>
          </p:nvPr>
        </p:nvSpPr>
        <p:spPr/>
        <p:txBody>
          <a:bodyPr>
            <a:normAutofit/>
          </a:bodyPr>
          <a:lstStyle/>
          <a:p>
            <a:pPr algn="just"/>
            <a:r>
              <a:rPr lang="tr-TR" sz="2800" dirty="0" smtClean="0"/>
              <a:t>İ</a:t>
            </a:r>
            <a:r>
              <a:rPr lang="en-US" sz="2400" dirty="0" err="1" smtClean="0"/>
              <a:t>lke</a:t>
            </a:r>
            <a:r>
              <a:rPr lang="en-US" sz="2400" dirty="0" smtClean="0"/>
              <a:t> </a:t>
            </a:r>
            <a:r>
              <a:rPr lang="tr-TR" sz="2400" dirty="0" smtClean="0">
                <a:sym typeface="Wingdings" pitchFamily="2" charset="2"/>
              </a:rPr>
              <a:t></a:t>
            </a:r>
            <a:r>
              <a:rPr lang="en-US" sz="2400" dirty="0" smtClean="0"/>
              <a:t> </a:t>
            </a:r>
            <a:r>
              <a:rPr lang="en-US" sz="2400" dirty="0" err="1" smtClean="0"/>
              <a:t>kodlama</a:t>
            </a:r>
            <a:r>
              <a:rPr lang="en-US" sz="2400" dirty="0" smtClean="0"/>
              <a:t> </a:t>
            </a:r>
            <a:r>
              <a:rPr lang="en-US" sz="2400" dirty="0" err="1" smtClean="0"/>
              <a:t>yapmak</a:t>
            </a:r>
            <a:r>
              <a:rPr lang="en-US" sz="2400" dirty="0" smtClean="0"/>
              <a:t> </a:t>
            </a:r>
            <a:r>
              <a:rPr lang="en-US" sz="2400" dirty="0" err="1" smtClean="0"/>
              <a:t>için</a:t>
            </a:r>
            <a:r>
              <a:rPr lang="en-US" sz="2400" dirty="0" smtClean="0"/>
              <a:t> </a:t>
            </a:r>
            <a:r>
              <a:rPr lang="en-US" sz="2400" dirty="0" err="1" smtClean="0"/>
              <a:t>bazı</a:t>
            </a:r>
            <a:r>
              <a:rPr lang="en-US" sz="2400" dirty="0" smtClean="0"/>
              <a:t> </a:t>
            </a:r>
            <a:r>
              <a:rPr lang="en-US" sz="2400" dirty="0" err="1" smtClean="0"/>
              <a:t>bilgilerin</a:t>
            </a:r>
            <a:r>
              <a:rPr lang="en-US" sz="2400" dirty="0" smtClean="0"/>
              <a:t> </a:t>
            </a:r>
            <a:r>
              <a:rPr lang="en-US" sz="2400" dirty="0" err="1" smtClean="0"/>
              <a:t>silinmesi</a:t>
            </a:r>
            <a:endParaRPr lang="tr-TR" sz="2400" dirty="0" smtClean="0"/>
          </a:p>
          <a:p>
            <a:pPr algn="just"/>
            <a:endParaRPr lang="tr-TR" sz="2400" dirty="0" smtClean="0"/>
          </a:p>
          <a:p>
            <a:pPr algn="just"/>
            <a:r>
              <a:rPr lang="en-US" sz="2400" dirty="0" err="1" smtClean="0"/>
              <a:t>Burada</a:t>
            </a:r>
            <a:r>
              <a:rPr lang="en-US" sz="2400" dirty="0" smtClean="0"/>
              <a:t> </a:t>
            </a:r>
            <a:r>
              <a:rPr lang="en-US" sz="2400" dirty="0" err="1" smtClean="0"/>
              <a:t>resim</a:t>
            </a:r>
            <a:r>
              <a:rPr lang="en-US" sz="2400" dirty="0" smtClean="0"/>
              <a:t>, </a:t>
            </a:r>
            <a:r>
              <a:rPr lang="en-US" sz="2400" dirty="0" err="1" smtClean="0"/>
              <a:t>ses</a:t>
            </a:r>
            <a:r>
              <a:rPr lang="en-US" sz="2400" dirty="0" smtClean="0"/>
              <a:t> </a:t>
            </a:r>
            <a:r>
              <a:rPr lang="en-US" sz="2400" dirty="0" err="1" smtClean="0"/>
              <a:t>ve</a:t>
            </a:r>
            <a:r>
              <a:rPr lang="en-US" sz="2400" dirty="0" smtClean="0"/>
              <a:t> video </a:t>
            </a:r>
            <a:r>
              <a:rPr lang="en-US" sz="2400" dirty="0" err="1" smtClean="0"/>
              <a:t>dosyalarında</a:t>
            </a:r>
            <a:r>
              <a:rPr lang="en-US" sz="2400" dirty="0" smtClean="0"/>
              <a:t> </a:t>
            </a:r>
            <a:r>
              <a:rPr lang="en-US" sz="2400" dirty="0" err="1" smtClean="0"/>
              <a:t>insanların</a:t>
            </a:r>
            <a:r>
              <a:rPr lang="en-US" sz="2400" dirty="0" smtClean="0"/>
              <a:t> </a:t>
            </a:r>
            <a:r>
              <a:rPr lang="en-US" sz="2400" dirty="0" err="1" smtClean="0"/>
              <a:t>işitme</a:t>
            </a:r>
            <a:r>
              <a:rPr lang="en-US" sz="2400" dirty="0" smtClean="0"/>
              <a:t> </a:t>
            </a:r>
            <a:r>
              <a:rPr lang="en-US" sz="2400" dirty="0" err="1" smtClean="0"/>
              <a:t>ve</a:t>
            </a:r>
            <a:r>
              <a:rPr lang="en-US" sz="2400" dirty="0" smtClean="0"/>
              <a:t> </a:t>
            </a:r>
            <a:r>
              <a:rPr lang="en-US" sz="2400" dirty="0" err="1" smtClean="0"/>
              <a:t>görme</a:t>
            </a:r>
            <a:r>
              <a:rPr lang="en-US" sz="2400" dirty="0" smtClean="0"/>
              <a:t> </a:t>
            </a:r>
            <a:r>
              <a:rPr lang="en-US" sz="2400" dirty="0" err="1" smtClean="0"/>
              <a:t>organlarının</a:t>
            </a:r>
            <a:r>
              <a:rPr lang="en-US" sz="2400" dirty="0" smtClean="0"/>
              <a:t> </a:t>
            </a:r>
            <a:r>
              <a:rPr lang="en-US" sz="2400" dirty="0" err="1" smtClean="0"/>
              <a:t>görem</a:t>
            </a:r>
            <a:r>
              <a:rPr lang="tr-TR" sz="2400" dirty="0" smtClean="0"/>
              <a:t>e</a:t>
            </a:r>
            <a:r>
              <a:rPr lang="en-US" sz="2400" dirty="0" err="1" smtClean="0"/>
              <a:t>yeceği</a:t>
            </a:r>
            <a:r>
              <a:rPr lang="en-US" sz="2400" dirty="0" smtClean="0"/>
              <a:t> </a:t>
            </a:r>
            <a:r>
              <a:rPr lang="en-US" sz="2400" dirty="0" err="1" smtClean="0"/>
              <a:t>ayrıntıları</a:t>
            </a:r>
            <a:r>
              <a:rPr lang="tr-TR" sz="2400" dirty="0" smtClean="0"/>
              <a:t>nı</a:t>
            </a:r>
            <a:r>
              <a:rPr lang="en-US" sz="2400" dirty="0" smtClean="0"/>
              <a:t>n </a:t>
            </a:r>
            <a:r>
              <a:rPr lang="en-US" sz="2400" dirty="0" err="1" smtClean="0"/>
              <a:t>silinmesini</a:t>
            </a:r>
            <a:r>
              <a:rPr lang="en-US" sz="2400" dirty="0" smtClean="0"/>
              <a:t> </a:t>
            </a:r>
            <a:r>
              <a:rPr lang="en-US" sz="2400" dirty="0" err="1" smtClean="0"/>
              <a:t>temel</a:t>
            </a:r>
            <a:r>
              <a:rPr lang="en-US" sz="2400" dirty="0" smtClean="0"/>
              <a:t> </a:t>
            </a:r>
            <a:r>
              <a:rPr lang="en-US" sz="2400" dirty="0" err="1" smtClean="0"/>
              <a:t>alır</a:t>
            </a:r>
            <a:r>
              <a:rPr lang="en-US" sz="2400" dirty="0" smtClean="0"/>
              <a:t>. </a:t>
            </a:r>
            <a:endParaRPr lang="tr-TR" sz="2400" dirty="0" smtClean="0"/>
          </a:p>
          <a:p>
            <a:pPr algn="just"/>
            <a:endParaRPr lang="tr-TR" sz="2400" dirty="0" smtClean="0"/>
          </a:p>
          <a:p>
            <a:pPr algn="just"/>
            <a:r>
              <a:rPr lang="en-US" sz="2400" dirty="0" err="1" smtClean="0"/>
              <a:t>Ses</a:t>
            </a:r>
            <a:r>
              <a:rPr lang="en-US" sz="2400" dirty="0" smtClean="0"/>
              <a:t> </a:t>
            </a:r>
            <a:r>
              <a:rPr lang="en-US" sz="2400" dirty="0" err="1" smtClean="0"/>
              <a:t>dosyalarında</a:t>
            </a:r>
            <a:r>
              <a:rPr lang="en-US" sz="2400" dirty="0" smtClean="0"/>
              <a:t> MP3, </a:t>
            </a:r>
            <a:r>
              <a:rPr lang="en-US" sz="2400" dirty="0" err="1" smtClean="0"/>
              <a:t>görüntü</a:t>
            </a:r>
            <a:r>
              <a:rPr lang="en-US" sz="2400" dirty="0" smtClean="0"/>
              <a:t> </a:t>
            </a:r>
            <a:r>
              <a:rPr lang="en-US" sz="2400" dirty="0" err="1" smtClean="0"/>
              <a:t>dosyalarında</a:t>
            </a:r>
            <a:r>
              <a:rPr lang="en-US" sz="2400" dirty="0" smtClean="0"/>
              <a:t> JPEG </a:t>
            </a:r>
            <a:r>
              <a:rPr lang="en-US" sz="2400" dirty="0" err="1" smtClean="0"/>
              <a:t>ve</a:t>
            </a:r>
            <a:r>
              <a:rPr lang="en-US" sz="2400" dirty="0" smtClean="0"/>
              <a:t> video </a:t>
            </a:r>
            <a:r>
              <a:rPr lang="en-US" sz="2400" dirty="0" err="1" smtClean="0"/>
              <a:t>dosyalarında</a:t>
            </a:r>
            <a:r>
              <a:rPr lang="en-US" sz="2400" dirty="0" smtClean="0"/>
              <a:t> MPEG, </a:t>
            </a:r>
            <a:r>
              <a:rPr lang="en-US" sz="2400" dirty="0" err="1" smtClean="0"/>
              <a:t>DivX</a:t>
            </a:r>
            <a:r>
              <a:rPr lang="en-US" sz="2400" dirty="0" smtClean="0"/>
              <a:t> </a:t>
            </a:r>
            <a:r>
              <a:rPr lang="en-US" sz="2400" dirty="0" err="1" smtClean="0"/>
              <a:t>kayıplı</a:t>
            </a:r>
            <a:r>
              <a:rPr lang="en-US" sz="2400" dirty="0" smtClean="0"/>
              <a:t> </a:t>
            </a:r>
            <a:r>
              <a:rPr lang="en-US" sz="2400" dirty="0" err="1" smtClean="0"/>
              <a:t>sıkıştırma</a:t>
            </a:r>
            <a:r>
              <a:rPr lang="en-US" sz="2400" dirty="0" smtClean="0"/>
              <a:t> </a:t>
            </a:r>
            <a:r>
              <a:rPr lang="en-US" sz="2400" dirty="0" err="1" smtClean="0"/>
              <a:t>dosya</a:t>
            </a:r>
            <a:r>
              <a:rPr lang="en-US" sz="2400" dirty="0" smtClean="0"/>
              <a:t> </a:t>
            </a:r>
            <a:r>
              <a:rPr lang="en-US" sz="2400" dirty="0" err="1" smtClean="0"/>
              <a:t>türleridir</a:t>
            </a:r>
            <a:r>
              <a:rPr lang="en-US" sz="2800" dirty="0" smtClean="0"/>
              <a:t>. </a:t>
            </a:r>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88</a:t>
            </a:fld>
            <a:endParaRPr lang="tr-TR"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Şifreleme</a:t>
            </a:r>
            <a:r>
              <a:rPr lang="en-US" sz="3200" dirty="0" smtClean="0"/>
              <a:t> </a:t>
            </a:r>
            <a:r>
              <a:rPr lang="en-US" sz="3200" dirty="0" err="1" smtClean="0"/>
              <a:t>Terimleri</a:t>
            </a:r>
            <a:r>
              <a:rPr lang="en-US" sz="3200" dirty="0" smtClean="0"/>
              <a:t> </a:t>
            </a:r>
            <a:endParaRPr lang="tr-TR" dirty="0"/>
          </a:p>
        </p:txBody>
      </p:sp>
      <p:sp>
        <p:nvSpPr>
          <p:cNvPr id="4" name="Content Placeholder 3"/>
          <p:cNvSpPr>
            <a:spLocks noGrp="1"/>
          </p:cNvSpPr>
          <p:nvPr>
            <p:ph idx="1"/>
          </p:nvPr>
        </p:nvSpPr>
        <p:spPr/>
        <p:txBody>
          <a:bodyPr>
            <a:normAutofit/>
          </a:bodyPr>
          <a:lstStyle/>
          <a:p>
            <a:pPr algn="just"/>
            <a:r>
              <a:rPr lang="en-US" sz="2400" dirty="0" err="1" smtClean="0"/>
              <a:t>Şifreleme</a:t>
            </a:r>
            <a:r>
              <a:rPr lang="en-US" sz="2400" dirty="0" smtClean="0"/>
              <a:t> </a:t>
            </a:r>
            <a:r>
              <a:rPr lang="en-US" sz="2400" dirty="0" err="1" smtClean="0"/>
              <a:t>terimine</a:t>
            </a:r>
            <a:r>
              <a:rPr lang="en-US" sz="2400" dirty="0" smtClean="0"/>
              <a:t>, </a:t>
            </a:r>
            <a:endParaRPr lang="tr-TR" sz="2400" dirty="0" smtClean="0"/>
          </a:p>
          <a:p>
            <a:pPr lvl="1" algn="just"/>
            <a:r>
              <a:rPr lang="en-US" sz="1900" dirty="0" err="1" smtClean="0"/>
              <a:t>yetkili</a:t>
            </a:r>
            <a:r>
              <a:rPr lang="en-US" sz="1900" dirty="0" smtClean="0"/>
              <a:t> </a:t>
            </a:r>
            <a:r>
              <a:rPr lang="en-US" sz="1900" dirty="0" err="1" smtClean="0"/>
              <a:t>olmayan</a:t>
            </a:r>
            <a:r>
              <a:rPr lang="en-US" sz="1900" dirty="0" smtClean="0"/>
              <a:t> </a:t>
            </a:r>
            <a:r>
              <a:rPr lang="en-US" sz="1900" dirty="0" err="1" smtClean="0"/>
              <a:t>kişilerin</a:t>
            </a:r>
            <a:r>
              <a:rPr lang="en-US" sz="1900" dirty="0" smtClean="0"/>
              <a:t> </a:t>
            </a:r>
            <a:r>
              <a:rPr lang="en-US" sz="1900" dirty="0" err="1" smtClean="0"/>
              <a:t>çözme</a:t>
            </a:r>
            <a:r>
              <a:rPr lang="en-US" sz="1900" dirty="0" smtClean="0"/>
              <a:t> </a:t>
            </a:r>
            <a:r>
              <a:rPr lang="en-US" sz="1900" dirty="0" err="1" smtClean="0"/>
              <a:t>eğilimlerine</a:t>
            </a:r>
            <a:r>
              <a:rPr lang="en-US" sz="1900" dirty="0" smtClean="0"/>
              <a:t> </a:t>
            </a:r>
            <a:r>
              <a:rPr lang="en-US" sz="1900" dirty="0" err="1" smtClean="0"/>
              <a:t>dayanıklı</a:t>
            </a:r>
            <a:r>
              <a:rPr lang="en-US" sz="1900" dirty="0" smtClean="0"/>
              <a:t> , </a:t>
            </a:r>
            <a:endParaRPr lang="tr-TR" sz="1900" dirty="0" smtClean="0"/>
          </a:p>
          <a:p>
            <a:pPr lvl="1" algn="just"/>
            <a:r>
              <a:rPr lang="en-US" sz="1900" dirty="0" err="1" smtClean="0"/>
              <a:t>yetkili</a:t>
            </a:r>
            <a:r>
              <a:rPr lang="en-US" sz="1900" dirty="0" smtClean="0"/>
              <a:t> </a:t>
            </a:r>
            <a:r>
              <a:rPr lang="en-US" sz="1900" dirty="0" err="1" smtClean="0"/>
              <a:t>olanların</a:t>
            </a:r>
            <a:r>
              <a:rPr lang="en-US" sz="1900" dirty="0" smtClean="0"/>
              <a:t> </a:t>
            </a:r>
            <a:r>
              <a:rPr lang="en-US" sz="1900" dirty="0" err="1" smtClean="0"/>
              <a:t>ise</a:t>
            </a:r>
            <a:r>
              <a:rPr lang="en-US" sz="1900" dirty="0" smtClean="0"/>
              <a:t> </a:t>
            </a:r>
            <a:r>
              <a:rPr lang="en-US" sz="1900" dirty="0" err="1" smtClean="0"/>
              <a:t>bilgiyi</a:t>
            </a:r>
            <a:r>
              <a:rPr lang="en-US" sz="1900" dirty="0" smtClean="0"/>
              <a:t> </a:t>
            </a:r>
            <a:r>
              <a:rPr lang="en-US" sz="1900" dirty="0" err="1" smtClean="0"/>
              <a:t>giz</a:t>
            </a:r>
            <a:r>
              <a:rPr lang="tr-TR" sz="1900" dirty="0" smtClean="0"/>
              <a:t>l</a:t>
            </a:r>
            <a:r>
              <a:rPr lang="en-US" sz="1900" dirty="0" err="1" smtClean="0"/>
              <a:t>emeleri</a:t>
            </a:r>
            <a:r>
              <a:rPr lang="en-US" sz="1900" dirty="0" smtClean="0"/>
              <a:t> </a:t>
            </a:r>
            <a:r>
              <a:rPr lang="en-US" sz="1900" dirty="0" err="1" smtClean="0"/>
              <a:t>gerektiğinde</a:t>
            </a:r>
            <a:r>
              <a:rPr lang="en-US" sz="1900" dirty="0" smtClean="0"/>
              <a:t> </a:t>
            </a:r>
            <a:r>
              <a:rPr lang="en-US" sz="1900" dirty="0" err="1" smtClean="0"/>
              <a:t>eski</a:t>
            </a:r>
            <a:r>
              <a:rPr lang="en-US" sz="1900" dirty="0" smtClean="0"/>
              <a:t> </a:t>
            </a:r>
            <a:r>
              <a:rPr lang="en-US" sz="1900" dirty="0" err="1" smtClean="0"/>
              <a:t>haline</a:t>
            </a:r>
            <a:r>
              <a:rPr lang="en-US" sz="1900" dirty="0" smtClean="0"/>
              <a:t> </a:t>
            </a:r>
            <a:r>
              <a:rPr lang="en-US" sz="1900" dirty="0" err="1" smtClean="0"/>
              <a:t>dönüştürebilmelerinde</a:t>
            </a:r>
            <a:r>
              <a:rPr lang="en-US" sz="1900" dirty="0" smtClean="0"/>
              <a:t> </a:t>
            </a:r>
            <a:endParaRPr lang="tr-TR" sz="1900" dirty="0" smtClean="0"/>
          </a:p>
          <a:p>
            <a:pPr lvl="1" algn="just">
              <a:buNone/>
            </a:pPr>
            <a:r>
              <a:rPr lang="en-US" sz="1900" dirty="0" err="1" smtClean="0"/>
              <a:t>kullanılabilen</a:t>
            </a:r>
            <a:r>
              <a:rPr lang="en-US" sz="1900" dirty="0" smtClean="0"/>
              <a:t> </a:t>
            </a:r>
            <a:r>
              <a:rPr lang="en-US" sz="1900" dirty="0" err="1" smtClean="0"/>
              <a:t>bir</a:t>
            </a:r>
            <a:r>
              <a:rPr lang="en-US" sz="1900" dirty="0" smtClean="0"/>
              <a:t> </a:t>
            </a:r>
            <a:r>
              <a:rPr lang="en-US" sz="1900" dirty="0" err="1" smtClean="0"/>
              <a:t>bilim</a:t>
            </a:r>
            <a:r>
              <a:rPr lang="en-US" sz="1900" dirty="0" smtClean="0"/>
              <a:t> </a:t>
            </a:r>
            <a:r>
              <a:rPr lang="en-US" sz="1900" dirty="0" err="1" smtClean="0"/>
              <a:t>olarak</a:t>
            </a:r>
            <a:r>
              <a:rPr lang="en-US" sz="1900" dirty="0" smtClean="0"/>
              <a:t> </a:t>
            </a:r>
            <a:r>
              <a:rPr lang="en-US" sz="1900" dirty="0" err="1" smtClean="0"/>
              <a:t>başvurulur</a:t>
            </a:r>
            <a:r>
              <a:rPr lang="en-US" sz="1900" dirty="0" smtClean="0"/>
              <a:t>. </a:t>
            </a:r>
            <a:endParaRPr lang="tr-TR" sz="1900" dirty="0" smtClean="0"/>
          </a:p>
          <a:p>
            <a:pPr algn="just"/>
            <a:r>
              <a:rPr lang="en-US" sz="2400" dirty="0" smtClean="0"/>
              <a:t>Bu </a:t>
            </a:r>
            <a:r>
              <a:rPr lang="en-US" sz="2400" dirty="0" err="1" smtClean="0"/>
              <a:t>genel</a:t>
            </a:r>
            <a:r>
              <a:rPr lang="en-US" sz="2400" dirty="0" smtClean="0"/>
              <a:t> </a:t>
            </a:r>
            <a:r>
              <a:rPr lang="en-US" sz="2400" dirty="0" err="1" smtClean="0"/>
              <a:t>konu</a:t>
            </a:r>
            <a:r>
              <a:rPr lang="en-US" sz="2400" dirty="0" smtClean="0"/>
              <a:t> </a:t>
            </a:r>
            <a:r>
              <a:rPr lang="en-US" sz="2400" dirty="0" err="1" smtClean="0"/>
              <a:t>daha</a:t>
            </a:r>
            <a:r>
              <a:rPr lang="en-US" sz="2400" dirty="0" smtClean="0"/>
              <a:t> </a:t>
            </a:r>
            <a:r>
              <a:rPr lang="en-US" sz="2400" dirty="0" err="1" smtClean="0"/>
              <a:t>doğu</a:t>
            </a:r>
            <a:r>
              <a:rPr lang="en-US" sz="2400" dirty="0" smtClean="0"/>
              <a:t> </a:t>
            </a:r>
            <a:r>
              <a:rPr lang="en-US" sz="2400" dirty="0" err="1" smtClean="0"/>
              <a:t>olarak</a:t>
            </a:r>
            <a:r>
              <a:rPr lang="en-US" sz="2400" dirty="0" smtClean="0"/>
              <a:t> (cryptology) </a:t>
            </a:r>
            <a:r>
              <a:rPr lang="en-US" sz="2400" dirty="0" err="1" smtClean="0"/>
              <a:t>gizleme</a:t>
            </a:r>
            <a:r>
              <a:rPr lang="en-US" sz="2400" dirty="0" smtClean="0"/>
              <a:t> </a:t>
            </a:r>
            <a:r>
              <a:rPr lang="en-US" sz="2400" dirty="0" err="1" smtClean="0"/>
              <a:t>bilimidir</a:t>
            </a:r>
            <a:r>
              <a:rPr lang="en-US" sz="2400" dirty="0" smtClean="0"/>
              <a:t>.</a:t>
            </a:r>
            <a:endParaRPr lang="tr-TR" sz="2400" dirty="0" smtClean="0"/>
          </a:p>
          <a:p>
            <a:pPr algn="just"/>
            <a:r>
              <a:rPr lang="en-US" sz="2400" dirty="0" err="1" smtClean="0"/>
              <a:t>Gizleme</a:t>
            </a:r>
            <a:r>
              <a:rPr lang="en-US" sz="2400" dirty="0" smtClean="0"/>
              <a:t> </a:t>
            </a:r>
            <a:r>
              <a:rPr lang="en-US" sz="2400" dirty="0" err="1" smtClean="0"/>
              <a:t>bilimi</a:t>
            </a:r>
            <a:r>
              <a:rPr lang="en-US" sz="2400" dirty="0" smtClean="0"/>
              <a:t> (cryptography) </a:t>
            </a:r>
            <a:r>
              <a:rPr lang="en-US" sz="2400" dirty="0" err="1" smtClean="0"/>
              <a:t>bilgi</a:t>
            </a:r>
            <a:r>
              <a:rPr lang="en-US" sz="2400" dirty="0" smtClean="0"/>
              <a:t> </a:t>
            </a:r>
            <a:r>
              <a:rPr lang="en-US" sz="2400" dirty="0" err="1" smtClean="0"/>
              <a:t>gizleme</a:t>
            </a:r>
            <a:r>
              <a:rPr lang="en-US" sz="2400" dirty="0" smtClean="0"/>
              <a:t> </a:t>
            </a:r>
            <a:r>
              <a:rPr lang="en-US" sz="2400" dirty="0" err="1" smtClean="0"/>
              <a:t>tekniklerini</a:t>
            </a:r>
            <a:r>
              <a:rPr lang="en-US" sz="2400" dirty="0" smtClean="0"/>
              <a:t> </a:t>
            </a:r>
            <a:r>
              <a:rPr lang="en-US" sz="2400" dirty="0" err="1" smtClean="0"/>
              <a:t>içine</a:t>
            </a:r>
            <a:r>
              <a:rPr lang="en-US" sz="2400" dirty="0" smtClean="0"/>
              <a:t> </a:t>
            </a:r>
            <a:r>
              <a:rPr lang="en-US" sz="2400" dirty="0" err="1" smtClean="0"/>
              <a:t>alır</a:t>
            </a:r>
            <a:r>
              <a:rPr lang="en-US" sz="2400" dirty="0" smtClean="0"/>
              <a:t> </a:t>
            </a:r>
            <a:endParaRPr lang="tr-TR" sz="2400" dirty="0" smtClean="0"/>
          </a:p>
          <a:p>
            <a:pPr algn="just"/>
            <a:r>
              <a:rPr lang="en-US" sz="2400" dirty="0" err="1" smtClean="0"/>
              <a:t>Gizleme</a:t>
            </a:r>
            <a:r>
              <a:rPr lang="en-US" sz="2400" dirty="0" smtClean="0"/>
              <a:t> </a:t>
            </a:r>
            <a:r>
              <a:rPr lang="en-US" sz="2400" dirty="0" err="1" smtClean="0"/>
              <a:t>biliminin</a:t>
            </a:r>
            <a:r>
              <a:rPr lang="en-US" sz="2400" dirty="0" smtClean="0"/>
              <a:t> </a:t>
            </a:r>
            <a:r>
              <a:rPr lang="en-US" sz="2400" dirty="0" err="1" smtClean="0"/>
              <a:t>içinde</a:t>
            </a:r>
            <a:r>
              <a:rPr lang="en-US" sz="2400" dirty="0" smtClean="0"/>
              <a:t> </a:t>
            </a:r>
            <a:r>
              <a:rPr lang="en-US" sz="2400" dirty="0" err="1" smtClean="0"/>
              <a:t>ayrıca</a:t>
            </a:r>
            <a:r>
              <a:rPr lang="en-US" sz="2400" dirty="0" smtClean="0"/>
              <a:t> (</a:t>
            </a:r>
            <a:r>
              <a:rPr lang="en-US" sz="2400" dirty="0" err="1" smtClean="0"/>
              <a:t>cryptoanalysis</a:t>
            </a:r>
            <a:r>
              <a:rPr lang="en-US" sz="2400" dirty="0" smtClean="0"/>
              <a:t>) </a:t>
            </a:r>
            <a:r>
              <a:rPr lang="en-US" sz="2400" dirty="0" err="1" smtClean="0"/>
              <a:t>gizi</a:t>
            </a:r>
            <a:r>
              <a:rPr lang="en-US" sz="2400" dirty="0" smtClean="0"/>
              <a:t> </a:t>
            </a:r>
            <a:r>
              <a:rPr lang="en-US" sz="2400" dirty="0" err="1" smtClean="0"/>
              <a:t>kırma</a:t>
            </a:r>
            <a:r>
              <a:rPr lang="en-US" sz="2400" dirty="0" smtClean="0"/>
              <a:t>, </a:t>
            </a:r>
            <a:r>
              <a:rPr lang="en-US" sz="2400" dirty="0" err="1" smtClean="0"/>
              <a:t>yani</a:t>
            </a:r>
            <a:r>
              <a:rPr lang="en-US" sz="2400" dirty="0" smtClean="0"/>
              <a:t> </a:t>
            </a:r>
            <a:r>
              <a:rPr lang="en-US" sz="2400" dirty="0" err="1" smtClean="0"/>
              <a:t>şifrelenmiş</a:t>
            </a:r>
            <a:r>
              <a:rPr lang="en-US" sz="2400" dirty="0" smtClean="0"/>
              <a:t> </a:t>
            </a:r>
            <a:r>
              <a:rPr lang="en-US" sz="2400" dirty="0" err="1" smtClean="0"/>
              <a:t>metinden</a:t>
            </a:r>
            <a:r>
              <a:rPr lang="en-US" sz="2400" dirty="0" smtClean="0"/>
              <a:t> </a:t>
            </a:r>
            <a:r>
              <a:rPr lang="en-US" sz="2400" dirty="0" err="1" smtClean="0"/>
              <a:t>rakiplerin</a:t>
            </a:r>
            <a:r>
              <a:rPr lang="en-US" sz="2400" dirty="0" smtClean="0"/>
              <a:t> </a:t>
            </a:r>
            <a:r>
              <a:rPr lang="en-US" sz="2400" dirty="0" err="1" smtClean="0"/>
              <a:t>zekice</a:t>
            </a:r>
            <a:r>
              <a:rPr lang="en-US" sz="2400" dirty="0" smtClean="0"/>
              <a:t> </a:t>
            </a:r>
            <a:r>
              <a:rPr lang="en-US" sz="2400" dirty="0" err="1" smtClean="0"/>
              <a:t>şifreyi</a:t>
            </a:r>
            <a:r>
              <a:rPr lang="en-US" sz="2400" dirty="0" smtClean="0"/>
              <a:t> </a:t>
            </a:r>
            <a:r>
              <a:rPr lang="en-US" sz="2400" dirty="0" err="1" smtClean="0"/>
              <a:t>çözümlemeleri</a:t>
            </a:r>
            <a:r>
              <a:rPr lang="en-US" sz="2400" dirty="0" smtClean="0"/>
              <a:t> de </a:t>
            </a:r>
            <a:r>
              <a:rPr lang="en-US" sz="2400" dirty="0" err="1" smtClean="0"/>
              <a:t>yer</a:t>
            </a:r>
            <a:r>
              <a:rPr lang="en-US" sz="2400" dirty="0" smtClean="0"/>
              <a:t> </a:t>
            </a:r>
            <a:r>
              <a:rPr lang="en-US" sz="2400" dirty="0" err="1" smtClean="0"/>
              <a:t>almaktadır</a:t>
            </a:r>
            <a:r>
              <a:rPr lang="en-US" sz="2400" dirty="0" smtClean="0"/>
              <a:t>. </a:t>
            </a:r>
            <a:endParaRPr lang="en-US" sz="2200"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89</a:t>
            </a:fld>
            <a:endParaRPr lang="tr-TR"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K-maps</a:t>
            </a:r>
          </a:p>
        </p:txBody>
      </p:sp>
      <p:sp>
        <p:nvSpPr>
          <p:cNvPr id="3" name="Content Placeholder 2"/>
          <p:cNvSpPr>
            <a:spLocks noGrp="1"/>
          </p:cNvSpPr>
          <p:nvPr>
            <p:ph idx="1"/>
          </p:nvPr>
        </p:nvSpPr>
        <p:spPr/>
        <p:txBody>
          <a:bodyPr/>
          <a:lstStyle/>
          <a:p>
            <a:r>
              <a:rPr lang="tr-TR" dirty="0"/>
              <a:t>Karnaugh tablolarında değerler tanımlanırken şöyle bir özellik vardır:</a:t>
            </a:r>
          </a:p>
          <a:p>
            <a:pPr lvl="1"/>
            <a:r>
              <a:rPr lang="tr-TR" dirty="0"/>
              <a:t>Her terim kendi komşusu ile birer atlamalı yakınlığı nedeniyle sadece 1 bit değiştirilebilir</a:t>
            </a:r>
          </a:p>
          <a:p>
            <a:pPr lvl="1"/>
            <a:r>
              <a:rPr lang="tr-TR" dirty="0"/>
              <a:t>Tabloda 00 değerinin 1 biti değiştirilerek 01 ya da 10 elde edilir</a:t>
            </a:r>
          </a:p>
          <a:p>
            <a:pPr lvl="1"/>
            <a:r>
              <a:rPr lang="tr-TR" dirty="0"/>
              <a:t>Böylece 00, 01 ve 10 ile komşudur</a:t>
            </a:r>
          </a:p>
          <a:p>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9</a:t>
            </a:fld>
            <a:endParaRPr lang="tr-TR" altLang="en-US"/>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4293096"/>
            <a:ext cx="4474840" cy="1789082"/>
          </a:xfrm>
          <a:prstGeom prst="rect">
            <a:avLst/>
          </a:prstGeom>
        </p:spPr>
      </p:pic>
    </p:spTree>
    <p:extLst>
      <p:ext uri="{BB962C8B-B14F-4D97-AF65-F5344CB8AC3E}">
        <p14:creationId xmlns:p14="http://schemas.microsoft.com/office/powerpoint/2010/main" val="35567036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Şifreleme</a:t>
            </a:r>
            <a:endParaRPr lang="tr-TR" dirty="0"/>
          </a:p>
        </p:txBody>
      </p:sp>
      <p:pic>
        <p:nvPicPr>
          <p:cNvPr id="5" name="Picture 2"/>
          <p:cNvPicPr>
            <a:picLocks noGrp="1" noChangeAspect="1" noChangeArrowheads="1"/>
          </p:cNvPicPr>
          <p:nvPr>
            <p:ph idx="1"/>
          </p:nvPr>
        </p:nvPicPr>
        <p:blipFill>
          <a:blip r:embed="rId2" cstate="print"/>
          <a:stretch>
            <a:fillRect/>
          </a:stretch>
        </p:blipFill>
        <p:spPr bwMode="auto">
          <a:xfrm>
            <a:off x="638175" y="1762125"/>
            <a:ext cx="7867650" cy="455295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90</a:t>
            </a:fld>
            <a:endParaRPr lang="tr-TR"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Şifreleme</a:t>
            </a:r>
            <a:endParaRPr lang="tr-TR" dirty="0"/>
          </a:p>
        </p:txBody>
      </p:sp>
      <p:sp>
        <p:nvSpPr>
          <p:cNvPr id="4" name="Content Placeholder 3"/>
          <p:cNvSpPr>
            <a:spLocks noGrp="1"/>
          </p:cNvSpPr>
          <p:nvPr>
            <p:ph idx="1"/>
          </p:nvPr>
        </p:nvSpPr>
        <p:spPr/>
        <p:txBody>
          <a:bodyPr/>
          <a:lstStyle/>
          <a:p>
            <a:r>
              <a:rPr lang="tr-TR" dirty="0" smtClean="0"/>
              <a:t>Dağıtık sistemlerde güvenliği sağlamada etkili olan dört parametre</a:t>
            </a:r>
          </a:p>
          <a:p>
            <a:pPr lvl="1"/>
            <a:r>
              <a:rPr lang="tr-TR" dirty="0" smtClean="0"/>
              <a:t>Kimlik doğrulama (authentication)</a:t>
            </a:r>
          </a:p>
          <a:p>
            <a:pPr lvl="1"/>
            <a:r>
              <a:rPr lang="tr-TR" dirty="0" smtClean="0"/>
              <a:t>Yetkilendirme (authorization)</a:t>
            </a:r>
          </a:p>
          <a:p>
            <a:pPr lvl="1"/>
            <a:r>
              <a:rPr lang="tr-TR" dirty="0" smtClean="0"/>
              <a:t>Veri bütünlüğü (data iintegrity)</a:t>
            </a:r>
          </a:p>
          <a:p>
            <a:pPr lvl="1"/>
            <a:r>
              <a:rPr lang="tr-TR" dirty="0" smtClean="0"/>
              <a:t>Gizlilik (privacy)</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91</a:t>
            </a:fld>
            <a:endParaRPr lang="tr-TR"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Şifreleme</a:t>
            </a:r>
            <a:endParaRPr lang="tr-TR" dirty="0"/>
          </a:p>
        </p:txBody>
      </p:sp>
      <p:sp>
        <p:nvSpPr>
          <p:cNvPr id="4" name="Content Placeholder 3"/>
          <p:cNvSpPr>
            <a:spLocks noGrp="1"/>
          </p:cNvSpPr>
          <p:nvPr>
            <p:ph idx="1"/>
          </p:nvPr>
        </p:nvSpPr>
        <p:spPr/>
        <p:txBody>
          <a:bodyPr/>
          <a:lstStyle/>
          <a:p>
            <a:r>
              <a:rPr lang="tr-TR" dirty="0" smtClean="0"/>
              <a:t>Gizlilik sağlamak amacıyla</a:t>
            </a:r>
          </a:p>
          <a:p>
            <a:pPr marL="548640" lvl="2">
              <a:buClr>
                <a:schemeClr val="accent1"/>
              </a:buClr>
              <a:buSzPct val="85000"/>
              <a:buFont typeface="Wingdings 2"/>
              <a:buChar char=""/>
            </a:pPr>
            <a:r>
              <a:rPr lang="tr-TR" dirty="0" smtClean="0"/>
              <a:t>Özel anahtar (private key) şifreleme: hem gönderici hem alıcı tekil bir anahtarı bilirler</a:t>
            </a:r>
          </a:p>
          <a:p>
            <a:pPr marL="548640" lvl="2">
              <a:buClr>
                <a:schemeClr val="accent1"/>
              </a:buClr>
              <a:buSzPct val="85000"/>
              <a:buFont typeface="Wingdings 2"/>
              <a:buChar char=""/>
            </a:pPr>
            <a:r>
              <a:rPr lang="tr-TR" dirty="0" smtClean="0"/>
              <a:t>Genel anahtar (public key) şifreleme: Her paydaş iki anahtara sahip</a:t>
            </a:r>
          </a:p>
          <a:p>
            <a:pPr marL="822960" lvl="3">
              <a:buClr>
                <a:schemeClr val="accent1"/>
              </a:buClr>
              <a:buSzPct val="85000"/>
              <a:buFont typeface="Wingdings 2"/>
              <a:buChar char=""/>
            </a:pPr>
            <a:r>
              <a:rPr lang="tr-TR" dirty="0" smtClean="0"/>
              <a:t>Özel anahtar: Paydaşın kendisi dışında hiç kimse tarafından bilinmez</a:t>
            </a:r>
          </a:p>
          <a:p>
            <a:pPr marL="822960" lvl="3">
              <a:buClr>
                <a:schemeClr val="accent1"/>
              </a:buClr>
              <a:buSzPct val="85000"/>
              <a:buFont typeface="Wingdings 2"/>
              <a:buChar char=""/>
            </a:pPr>
            <a:r>
              <a:rPr lang="tr-TR" dirty="0" smtClean="0"/>
              <a:t>Genel anahtarı: Herkes tarafından bilinir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92</a:t>
            </a:fld>
            <a:endParaRPr lang="tr-TR"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Referanslar</a:t>
            </a:r>
            <a:endParaRPr lang="tr-TR" dirty="0"/>
          </a:p>
        </p:txBody>
      </p:sp>
      <p:sp>
        <p:nvSpPr>
          <p:cNvPr id="4" name="Content Placeholder 3"/>
          <p:cNvSpPr>
            <a:spLocks noGrp="1"/>
          </p:cNvSpPr>
          <p:nvPr>
            <p:ph idx="1"/>
          </p:nvPr>
        </p:nvSpPr>
        <p:spPr/>
        <p:txBody>
          <a:bodyPr>
            <a:normAutofit/>
          </a:bodyPr>
          <a:lstStyle/>
          <a:p>
            <a:r>
              <a:rPr lang="tr-TR" sz="2000" dirty="0" smtClean="0"/>
              <a:t>MEGEP Elektrik Elektronik Teknolojisi; Lojik Devreler ders modulu: http://kisi.deu.edu.tr/ozlem.karaca/sunumlar/lojik_devreler.pdf</a:t>
            </a:r>
          </a:p>
          <a:p>
            <a:r>
              <a:rPr lang="tr-TR" sz="2000" dirty="0" smtClean="0"/>
              <a:t>Reed, D. 2011. A Balanced Introduction to Computer Science. Pearson Prentice Hall, Boston.</a:t>
            </a:r>
          </a:p>
          <a:p>
            <a:r>
              <a:rPr lang="tr-TR" sz="2000" dirty="0" smtClean="0"/>
              <a:t>Şengonca, H. “Sayı ve Kodlama Sistemleri”. Çölkesen, R. (edt) Bilgisayar Mühendisliğine Giriş ; Papatya Yayıncılık, İstanbul</a:t>
            </a:r>
          </a:p>
          <a:p>
            <a:pPr>
              <a:buNone/>
            </a:pPr>
            <a:endParaRPr lang="tr-TR" sz="2000"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93</a:t>
            </a:fld>
            <a:endParaRPr lang="tr-TR"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2951</TotalTime>
  <Words>3995</Words>
  <Application>Microsoft Office PowerPoint</Application>
  <PresentationFormat>On-screen Show (4:3)</PresentationFormat>
  <Paragraphs>550</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Clarity</vt:lpstr>
      <vt:lpstr>BLM 103 Bilgisayar Mühendisliğine Giriş</vt:lpstr>
      <vt:lpstr>BLM 103 BMG</vt:lpstr>
      <vt:lpstr>Doğruluk Tabloları</vt:lpstr>
      <vt:lpstr>Doğruluk Tabloları </vt:lpstr>
      <vt:lpstr>Boole Cebri</vt:lpstr>
      <vt:lpstr>Mantık Kapıları (Logic Gates)</vt:lpstr>
      <vt:lpstr>Mantık Kapıları (Logic Gates)</vt:lpstr>
      <vt:lpstr>K-maps</vt:lpstr>
      <vt:lpstr>K-maps</vt:lpstr>
      <vt:lpstr>ÖRNEK – 1</vt:lpstr>
      <vt:lpstr>ÖRNEK – 1 - Çözüm</vt:lpstr>
      <vt:lpstr>ÖRNEK – 1 - Çözüm</vt:lpstr>
      <vt:lpstr>Çalışma Sorusu</vt:lpstr>
      <vt:lpstr>Çalışma Sorusu - Çözüm</vt:lpstr>
      <vt:lpstr>Çalışma Sorusu - Çözüm</vt:lpstr>
      <vt:lpstr>Çalışma Sorusu - Çözüm</vt:lpstr>
      <vt:lpstr>BU HAFTA: MATEMATİKSEL KAVRAMLAR II SAYI SİSTEMLERİ</vt:lpstr>
      <vt:lpstr>Sayı Sistemleri</vt:lpstr>
      <vt:lpstr>Sayı Sistemleri</vt:lpstr>
      <vt:lpstr>Decimal (Onluk) Sayı Sistemi</vt:lpstr>
      <vt:lpstr>Decimal (Onluk) Sayı Sistemi</vt:lpstr>
      <vt:lpstr>Decimal (Onluk) Sayı Sistemi</vt:lpstr>
      <vt:lpstr>Binary (İkilik) Sayı Sistemi</vt:lpstr>
      <vt:lpstr>Binary (İkilik) Sayı Sistemi</vt:lpstr>
      <vt:lpstr>Binary (İkilik) Sayı Sistemi</vt:lpstr>
      <vt:lpstr>Binary (İkilik) Sayı Sistemi</vt:lpstr>
      <vt:lpstr>Binary (İkilik) Sayı Sistemi</vt:lpstr>
      <vt:lpstr>Binary (İkilik) Sayı Sistemi</vt:lpstr>
      <vt:lpstr>Binary (İkilik) Sayı Sistemi</vt:lpstr>
      <vt:lpstr>Binary (İkilik) Sayı Sistemi</vt:lpstr>
      <vt:lpstr>Binary (İkilik) Sayı Sistemi</vt:lpstr>
      <vt:lpstr>Binary (İkilik) Sayı Sistemi</vt:lpstr>
      <vt:lpstr>Binary (İkilik) Sayı Sistemi</vt:lpstr>
      <vt:lpstr>Binary (İkilik) Sayı Sistemi</vt:lpstr>
      <vt:lpstr>Binary (İkilik) Sayı Sistemi</vt:lpstr>
      <vt:lpstr>Binary (İkilik) Sayı Sistemi</vt:lpstr>
      <vt:lpstr>Binary Sayı Sistemi Aritmetiği</vt:lpstr>
      <vt:lpstr>Binary Sayı Sistemi Aritmetiği</vt:lpstr>
      <vt:lpstr>Binary Sayı Sistemi Aritmetiği</vt:lpstr>
      <vt:lpstr>Binary Sayı Sistemi Aritmetiği</vt:lpstr>
      <vt:lpstr>Binary Sayı Sistemi Aritmetiği</vt:lpstr>
      <vt:lpstr>Binary Sayı Sistemi Aritmetiği</vt:lpstr>
      <vt:lpstr>Tamamlayıcı (Komplementer) Aritmetiği</vt:lpstr>
      <vt:lpstr>Tamamlayıcı (Komplementer) Aritmetiği</vt:lpstr>
      <vt:lpstr>Bire-Tümleyenle Çıkarma İşlemi</vt:lpstr>
      <vt:lpstr>Bire-Tümleyenle Çıkarma İşlemi</vt:lpstr>
      <vt:lpstr>Bire-Tümleyenle Çıkarma İşlemi</vt:lpstr>
      <vt:lpstr>İkiye -Tümleyenle Çıkarma İşlemi</vt:lpstr>
      <vt:lpstr>İkiye -Tümleyenle Çıkarma İşlemi</vt:lpstr>
      <vt:lpstr>İkiye -Tümleyenle Çıkarma İşlemi</vt:lpstr>
      <vt:lpstr>Binary Sayılarda Çarpma</vt:lpstr>
      <vt:lpstr>Binary Sayılarda Çarpma</vt:lpstr>
      <vt:lpstr>Binary Sayılarda Çarpma</vt:lpstr>
      <vt:lpstr>Binary Sayılarda Bölme</vt:lpstr>
      <vt:lpstr>Binary Sayılarda Bölme</vt:lpstr>
      <vt:lpstr>Oktal (Sekizlik) Sayı Sistemi</vt:lpstr>
      <vt:lpstr>Oktal (Sekizlik) Sayı Sistemi</vt:lpstr>
      <vt:lpstr>Oktal (Sekizlik) Sayı Sistemi</vt:lpstr>
      <vt:lpstr>Oktal (Sekizlik) Sayı Sistemi</vt:lpstr>
      <vt:lpstr>Oktal (Sekizlik) Sayı Sistemi</vt:lpstr>
      <vt:lpstr>Oktal (Sekizlik) Sayı Sistemi</vt:lpstr>
      <vt:lpstr>Oktal (Sekizlik) Sayı Sistemi</vt:lpstr>
      <vt:lpstr>Oktal (Sekizlik) Sayı Sistemi</vt:lpstr>
      <vt:lpstr>PowerPoint Presentation</vt:lpstr>
      <vt:lpstr>Octal Sayı Sistemi Aritmetiği</vt:lpstr>
      <vt:lpstr>Octal Sayı Sistemi Aritmetiği</vt:lpstr>
      <vt:lpstr>Hexadecimal (Onaltılı) Sayı Sistemi</vt:lpstr>
      <vt:lpstr>Hexadecimal (Onaltılı) Sayı Sistemi</vt:lpstr>
      <vt:lpstr>Hexadecimal (Onaltılı) Sayı Sistemi</vt:lpstr>
      <vt:lpstr>Hexadecimal (Onaltılı) Sayı Sistemi</vt:lpstr>
      <vt:lpstr>Hexadecimal (Onaltılı) Sayı Sistemi</vt:lpstr>
      <vt:lpstr>Hexadecimal (Onaltılı) Sayı Sistemi</vt:lpstr>
      <vt:lpstr>Hexadecimal (Onaltılı) Sayı Sistemi</vt:lpstr>
      <vt:lpstr>Hexadecimal (Onaltılı) Sayı Sistemi</vt:lpstr>
      <vt:lpstr>Hexadecimal (Onaltılı) Sayı Sistemi</vt:lpstr>
      <vt:lpstr>Hexadecimal Sayı Sistemi Aritmetiği</vt:lpstr>
      <vt:lpstr>Hexadecimal Sayı Sistemi Aritmetiği</vt:lpstr>
      <vt:lpstr>Hexadecimal Sayı Sistemi Aritmetiği</vt:lpstr>
      <vt:lpstr>Hexadecimal Sayı Sistemi Aritmetiği</vt:lpstr>
      <vt:lpstr>Hexadecimal Sayı Sistemi Aritmetiği</vt:lpstr>
      <vt:lpstr>Hexadecimal Sayı Sistemi Aritmetiği</vt:lpstr>
      <vt:lpstr>VERİ TÜRLERİ</vt:lpstr>
      <vt:lpstr>VERİ TÜRLERİ</vt:lpstr>
      <vt:lpstr>VERİ TÜRLERİ</vt:lpstr>
      <vt:lpstr>VERİ TÜRLERİ</vt:lpstr>
      <vt:lpstr>Veri Sıkıştırma </vt:lpstr>
      <vt:lpstr>Kayıpsız Sıkıştırma</vt:lpstr>
      <vt:lpstr>Kayıplı Sıkıştırma</vt:lpstr>
      <vt:lpstr>Şifreleme Terimleri </vt:lpstr>
      <vt:lpstr>Şifreleme</vt:lpstr>
      <vt:lpstr>Şifreleme</vt:lpstr>
      <vt:lpstr>Şifreleme</vt:lpstr>
      <vt:lpstr>Referanslar</vt:lpstr>
    </vt:vector>
  </TitlesOfParts>
  <Company>serap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serap</dc:creator>
  <cp:lastModifiedBy>Pınar Onay Durdu</cp:lastModifiedBy>
  <cp:revision>344</cp:revision>
  <dcterms:created xsi:type="dcterms:W3CDTF">2002-05-27T10:56:22Z</dcterms:created>
  <dcterms:modified xsi:type="dcterms:W3CDTF">2013-10-09T17:19:32Z</dcterms:modified>
</cp:coreProperties>
</file>