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sldIdLst>
    <p:sldId id="404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92" r:id="rId13"/>
    <p:sldId id="588" r:id="rId14"/>
    <p:sldId id="594" r:id="rId15"/>
    <p:sldId id="595" r:id="rId16"/>
    <p:sldId id="596" r:id="rId17"/>
    <p:sldId id="593" r:id="rId18"/>
    <p:sldId id="589" r:id="rId19"/>
    <p:sldId id="590" r:id="rId20"/>
    <p:sldId id="591" r:id="rId21"/>
    <p:sldId id="597" r:id="rId22"/>
    <p:sldId id="598" r:id="rId23"/>
    <p:sldId id="599" r:id="rId24"/>
    <p:sldId id="406" r:id="rId25"/>
  </p:sldIdLst>
  <p:sldSz cx="9144000" cy="6858000" type="screen4x3"/>
  <p:notesSz cx="6797675" cy="9926638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3300"/>
    <a:srgbClr val="9900FF"/>
    <a:srgbClr val="6600FF"/>
    <a:srgbClr val="9966FF"/>
    <a:srgbClr val="25037B"/>
    <a:srgbClr val="00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5" autoAdjust="0"/>
    <p:restoredTop sz="94719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1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5D07BE-7861-42A2-8A60-01112055AC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301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400" dirty="0" smtClean="0"/>
              <a:t>BLM 103</a:t>
            </a:r>
            <a:br>
              <a:rPr lang="tr-TR" sz="4400" dirty="0" smtClean="0"/>
            </a:br>
            <a:r>
              <a:rPr lang="tr-TR" sz="4400" dirty="0" smtClean="0"/>
              <a:t>Bilgisayar Mühendisliğine Giriş</a:t>
            </a:r>
            <a:endParaRPr lang="tr-TR" sz="4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Matematik Kavramlar</a:t>
            </a:r>
          </a:p>
          <a:p>
            <a:r>
              <a:rPr lang="tr-TR" dirty="0" smtClean="0"/>
              <a:t>(Tekrar)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</a:t>
            </a:fld>
            <a:endParaRPr lang="tr-T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Sayısal Veri - İşaretsiz (pozitif)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İşaretsiz tam sayılar = doğal sayılar (0,1,2,3...)</a:t>
            </a:r>
          </a:p>
          <a:p>
            <a:pPr lvl="1"/>
            <a:r>
              <a:rPr lang="tr-TR" dirty="0" smtClean="0"/>
              <a:t>Bit dizileri doğrudan, işaretsiz tamsayı şeklindeki sayısal verileri ifade edebilir.</a:t>
            </a:r>
          </a:p>
          <a:p>
            <a:pPr lvl="1"/>
            <a:r>
              <a:rPr lang="tr-TR" dirty="0" smtClean="0"/>
              <a:t>İfade edebileceğimiz sayı büyüklüğü, kullandığımız bit dizisinin uzunluğu tarafından sınırlandırılacaktır</a:t>
            </a:r>
          </a:p>
          <a:p>
            <a:pPr lvl="1"/>
            <a:r>
              <a:rPr lang="tr-TR" dirty="0" smtClean="0"/>
              <a:t>8 bit (2</a:t>
            </a:r>
            <a:r>
              <a:rPr lang="tr-TR" baseline="30000" dirty="0" smtClean="0"/>
              <a:t>8</a:t>
            </a:r>
            <a:r>
              <a:rPr lang="tr-TR" dirty="0" smtClean="0"/>
              <a:t>=256) </a:t>
            </a:r>
            <a:r>
              <a:rPr lang="tr-TR" dirty="0" smtClean="0">
                <a:sym typeface="Wingdings" pitchFamily="2" charset="2"/>
              </a:rPr>
              <a:t> 0 ile 255 arası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16 bit (2</a:t>
            </a:r>
            <a:r>
              <a:rPr lang="tr-TR" baseline="30000" dirty="0" smtClean="0">
                <a:sym typeface="Wingdings" pitchFamily="2" charset="2"/>
              </a:rPr>
              <a:t>16</a:t>
            </a:r>
            <a:r>
              <a:rPr lang="tr-TR" dirty="0" smtClean="0">
                <a:sym typeface="Wingdings" pitchFamily="2" charset="2"/>
              </a:rPr>
              <a:t>=65536)  0 ile 65535 arası</a:t>
            </a:r>
            <a:endParaRPr lang="tr-TR" dirty="0" smtClean="0"/>
          </a:p>
          <a:p>
            <a:r>
              <a:rPr lang="tr-TR" dirty="0" smtClean="0"/>
              <a:t>n bit içeren işaretsiz tamsayıları 0 ile 2</a:t>
            </a:r>
            <a:r>
              <a:rPr lang="tr-TR" baseline="30000" dirty="0" smtClean="0"/>
              <a:t>n-1</a:t>
            </a:r>
            <a:r>
              <a:rPr lang="tr-TR" dirty="0" smtClean="0"/>
              <a:t> arası sayılar ile ifade edebiliriz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10</a:t>
            </a:fld>
            <a:endParaRPr lang="tr-T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Peki negatif tamsayıları nasıl gösterebiliriz?</a:t>
            </a:r>
          </a:p>
          <a:p>
            <a:pPr lvl="1"/>
            <a:r>
              <a:rPr lang="tr-TR" dirty="0" smtClean="0"/>
              <a:t>İşaret büyüklük (sign-magnitude) yöntemi</a:t>
            </a:r>
          </a:p>
          <a:p>
            <a:pPr lvl="1"/>
            <a:r>
              <a:rPr lang="tr-TR" dirty="0" smtClean="0"/>
              <a:t>İkiye tümleyen ( Two’s complement) yöntemi</a:t>
            </a:r>
          </a:p>
          <a:p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11</a:t>
            </a:fld>
            <a:endParaRPr lang="tr-T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İşaret büyüklük (sign-magnitude) yöntemi</a:t>
            </a:r>
          </a:p>
          <a:p>
            <a:pPr lvl="2"/>
            <a:r>
              <a:rPr lang="tr-TR" dirty="0" smtClean="0"/>
              <a:t>Onlu sayı sisteminde negatif sayıların önüne ‘–’ işareti koyuyoruz (işaret-büyüklük (sign magnitude) gösterimi)</a:t>
            </a:r>
          </a:p>
          <a:p>
            <a:pPr lvl="2"/>
            <a:r>
              <a:rPr lang="tr-TR" dirty="0" smtClean="0"/>
              <a:t>İkili sayılarda da en soldaki biti işaret(sign) biti olarak kabul ederek, bitin durumuna göre sayıları işaretli kabul edebiliriz.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2"/>
            <a:r>
              <a:rPr lang="tr-TR" dirty="0" smtClean="0"/>
              <a:t>En soldaki bit = 1 </a:t>
            </a:r>
            <a:r>
              <a:rPr lang="tr-TR" dirty="0" smtClean="0">
                <a:sym typeface="Wingdings" pitchFamily="2" charset="2"/>
              </a:rPr>
              <a:t> sayı negatif</a:t>
            </a:r>
          </a:p>
          <a:p>
            <a:pPr lvl="2"/>
            <a:r>
              <a:rPr lang="tr-TR" dirty="0" smtClean="0"/>
              <a:t>En soldaki bit = 0 </a:t>
            </a:r>
            <a:r>
              <a:rPr lang="tr-TR" dirty="0" smtClean="0">
                <a:sym typeface="Wingdings" pitchFamily="2" charset="2"/>
              </a:rPr>
              <a:t> sayı pozitif</a:t>
            </a:r>
          </a:p>
          <a:p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  <p:sp>
        <p:nvSpPr>
          <p:cNvPr id="5" name="Rectangle 4"/>
          <p:cNvSpPr/>
          <p:nvPr/>
        </p:nvSpPr>
        <p:spPr>
          <a:xfrm>
            <a:off x="2699792" y="3429000"/>
            <a:ext cx="1296144" cy="3600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İŞARET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3429000"/>
            <a:ext cx="1296144" cy="3600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SAYI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Böylece 8 bit ile (en soldaki 1 bit işaret için, sonraki 7 bit sayı için kullanılıyor) -127 ile +127 arasındaki 255 sayıyı ifade edebiliriz.</a:t>
            </a:r>
          </a:p>
          <a:p>
            <a:pPr lvl="1"/>
            <a:r>
              <a:rPr lang="tr-TR" dirty="0" smtClean="0"/>
              <a:t>1  1001 = -9</a:t>
            </a:r>
          </a:p>
          <a:p>
            <a:pPr lvl="1"/>
            <a:r>
              <a:rPr lang="tr-TR" dirty="0" smtClean="0"/>
              <a:t>0 1001 = 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13</a:t>
            </a:fld>
            <a:endParaRPr lang="tr-T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-41 ve +41 sayılarının işaret büyüklük yönetimine göre 8 bitlik gösterimi nedir?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14</a:t>
            </a:fld>
            <a:endParaRPr lang="tr-T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ÇÖZÜM: </a:t>
            </a:r>
          </a:p>
          <a:p>
            <a:pPr lvl="1"/>
            <a:r>
              <a:rPr lang="tr-TR" dirty="0" smtClean="0"/>
              <a:t>+41 pozitif bir sayı olduğuna göre işaret bitini 0 olarak tanımlarız, böylece geri kalan 7 bit değeri göstermek için kullanılır</a:t>
            </a:r>
          </a:p>
          <a:p>
            <a:pPr lvl="2"/>
            <a:r>
              <a:rPr lang="tr-TR" dirty="0" smtClean="0"/>
              <a:t>+41 = (0101001)</a:t>
            </a:r>
            <a:r>
              <a:rPr lang="tr-TR" baseline="-25000" dirty="0" smtClean="0"/>
              <a:t>2</a:t>
            </a:r>
          </a:p>
          <a:p>
            <a:pPr lvl="1"/>
            <a:r>
              <a:rPr lang="tr-TR" dirty="0" smtClean="0"/>
              <a:t>-41’in işaret değer gösterimi içinse sadece işaret bitini 1 olarak değiştirmek yeterli olacaktır. Sayının değer gösterimi  aynı olacağından  </a:t>
            </a:r>
          </a:p>
          <a:p>
            <a:pPr lvl="2"/>
            <a:r>
              <a:rPr lang="tr-TR" dirty="0" smtClean="0"/>
              <a:t>-41 = (1101001)</a:t>
            </a:r>
            <a:r>
              <a:rPr lang="tr-TR" baseline="-25000" dirty="0" smtClean="0"/>
              <a:t>2</a:t>
            </a:r>
          </a:p>
          <a:p>
            <a:pPr lvl="1">
              <a:buNone/>
            </a:pPr>
            <a:endParaRPr lang="tr-TR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15</a:t>
            </a:fld>
            <a:endParaRPr lang="tr-T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İşaret büyüklük yöntemine göre gösterimleri  (10100011)</a:t>
            </a:r>
            <a:r>
              <a:rPr lang="tr-TR" baseline="-25000" dirty="0" smtClean="0"/>
              <a:t>2</a:t>
            </a:r>
            <a:r>
              <a:rPr lang="tr-TR" dirty="0" smtClean="0"/>
              <a:t> ve (00010110)</a:t>
            </a:r>
            <a:r>
              <a:rPr lang="tr-TR" baseline="-25000" dirty="0" smtClean="0"/>
              <a:t>2</a:t>
            </a:r>
            <a:r>
              <a:rPr lang="tr-TR" dirty="0" smtClean="0"/>
              <a:t> olan iki sayının toplamı onluk sistemde kaçtır? (kullanılan birim bayttır)</a:t>
            </a:r>
          </a:p>
          <a:p>
            <a:pPr lvl="1"/>
            <a:r>
              <a:rPr lang="tr-TR" dirty="0" smtClean="0"/>
              <a:t>(10100011)2 </a:t>
            </a:r>
            <a:endParaRPr lang="tr-TR" dirty="0" smtClean="0">
              <a:sym typeface="Wingdings" pitchFamily="2" charset="2"/>
            </a:endParaRPr>
          </a:p>
          <a:p>
            <a:pPr lvl="2"/>
            <a:r>
              <a:rPr lang="tr-TR" dirty="0" smtClean="0">
                <a:sym typeface="Wingdings" pitchFamily="2" charset="2"/>
              </a:rPr>
              <a:t>İşaret = 1 negatif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Büyüklük=35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 -35</a:t>
            </a:r>
          </a:p>
          <a:p>
            <a:pPr lvl="1"/>
            <a:r>
              <a:rPr lang="tr-TR" dirty="0" smtClean="0"/>
              <a:t>(00010110)</a:t>
            </a:r>
            <a:r>
              <a:rPr lang="tr-TR" baseline="-25000" dirty="0" smtClean="0"/>
              <a:t>2 </a:t>
            </a:r>
            <a:r>
              <a:rPr lang="tr-TR" baseline="-25000" dirty="0" smtClean="0">
                <a:sym typeface="Wingdings" pitchFamily="2" charset="2"/>
              </a:rPr>
              <a:t>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İşaret = 0 pozitif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Büyüklük=22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 22</a:t>
            </a:r>
          </a:p>
          <a:p>
            <a:pPr lvl="2" algn="ctr">
              <a:buNone/>
            </a:pPr>
            <a:r>
              <a:rPr lang="tr-TR" b="1" dirty="0" smtClean="0"/>
              <a:t>(-35+22) = -13</a:t>
            </a:r>
            <a:endParaRPr lang="tr-TR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İkiye tümleyen ( Two’s complement) yöntemi</a:t>
            </a:r>
          </a:p>
          <a:p>
            <a:pPr lvl="1"/>
            <a:r>
              <a:rPr lang="tr-TR" dirty="0" smtClean="0"/>
              <a:t>Negatif sayıların ifadesinde kolay yöntem </a:t>
            </a:r>
            <a:r>
              <a:rPr lang="tr-TR" dirty="0" smtClean="0">
                <a:sym typeface="Wingdings" pitchFamily="2" charset="2"/>
              </a:rPr>
              <a:t> </a:t>
            </a:r>
            <a:r>
              <a:rPr lang="tr-TR" b="1" i="1" dirty="0" smtClean="0">
                <a:sym typeface="Wingdings" pitchFamily="2" charset="2"/>
              </a:rPr>
              <a:t>ikiye tümleyen (two’s complement)</a:t>
            </a:r>
          </a:p>
          <a:p>
            <a:pPr marL="1062990" lvl="2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Sayıyı ikili sistemde yaz 	(0101)</a:t>
            </a:r>
            <a:r>
              <a:rPr lang="tr-TR" baseline="-25000" dirty="0" smtClean="0">
                <a:sym typeface="Wingdings" pitchFamily="2" charset="2"/>
              </a:rPr>
              <a:t>2</a:t>
            </a:r>
            <a:r>
              <a:rPr lang="tr-TR" dirty="0" smtClean="0">
                <a:sym typeface="Wingdings" pitchFamily="2" charset="2"/>
              </a:rPr>
              <a:t>= +5</a:t>
            </a:r>
          </a:p>
          <a:p>
            <a:pPr marL="1062990" lvl="2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Sayının tersini al 		(1010)</a:t>
            </a:r>
            <a:r>
              <a:rPr lang="tr-TR" baseline="-25000" dirty="0" smtClean="0">
                <a:sym typeface="Wingdings" pitchFamily="2" charset="2"/>
              </a:rPr>
              <a:t>2</a:t>
            </a:r>
          </a:p>
          <a:p>
            <a:pPr marL="1062990" lvl="2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1 ekle				(1011)</a:t>
            </a:r>
            <a:r>
              <a:rPr lang="tr-TR" baseline="-25000" dirty="0" smtClean="0">
                <a:sym typeface="Wingdings" pitchFamily="2" charset="2"/>
              </a:rPr>
              <a:t>2</a:t>
            </a:r>
            <a:r>
              <a:rPr lang="tr-TR" dirty="0" smtClean="0">
                <a:sym typeface="Wingdings" pitchFamily="2" charset="2"/>
              </a:rPr>
              <a:t> = -5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17</a:t>
            </a:fld>
            <a:endParaRPr lang="tr-T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Mantık nasıl işliyor?</a:t>
            </a:r>
          </a:p>
          <a:p>
            <a:r>
              <a:rPr lang="tr-TR" dirty="0" smtClean="0"/>
              <a:t>Mesela 8 bit sayılarla çalışırken 26 sayısının negatifini bulmak için</a:t>
            </a:r>
          </a:p>
          <a:p>
            <a:pPr marL="788670" lvl="1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Sayıyı ikili sistemde yaz 	(00011010)</a:t>
            </a:r>
            <a:r>
              <a:rPr lang="tr-TR" baseline="-25000" dirty="0" smtClean="0">
                <a:sym typeface="Wingdings" pitchFamily="2" charset="2"/>
              </a:rPr>
              <a:t>2</a:t>
            </a:r>
            <a:r>
              <a:rPr lang="tr-TR" dirty="0" smtClean="0">
                <a:sym typeface="Wingdings" pitchFamily="2" charset="2"/>
              </a:rPr>
              <a:t>= 26</a:t>
            </a:r>
          </a:p>
          <a:p>
            <a:pPr marL="788670" lvl="1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Sayının tersini al 		(11100101)</a:t>
            </a:r>
            <a:r>
              <a:rPr lang="tr-TR" baseline="-25000" dirty="0" smtClean="0">
                <a:sym typeface="Wingdings" pitchFamily="2" charset="2"/>
              </a:rPr>
              <a:t>2</a:t>
            </a:r>
          </a:p>
          <a:p>
            <a:pPr marL="788670" lvl="1" indent="-514350"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1 ekle			(11100110)</a:t>
            </a:r>
            <a:r>
              <a:rPr lang="tr-TR" baseline="-25000" dirty="0" smtClean="0">
                <a:sym typeface="Wingdings" pitchFamily="2" charset="2"/>
              </a:rPr>
              <a:t>2 </a:t>
            </a:r>
            <a:r>
              <a:rPr lang="tr-TR" dirty="0" smtClean="0">
                <a:sym typeface="Wingdings" pitchFamily="2" charset="2"/>
              </a:rPr>
              <a:t>= -26</a:t>
            </a:r>
            <a:endParaRPr lang="tr-TR" dirty="0" smtClean="0"/>
          </a:p>
          <a:p>
            <a:r>
              <a:rPr lang="tr-TR" dirty="0" smtClean="0"/>
              <a:t>En soldaki bit, işaret-büyüklük yönteminde sayının negatif ya da pozitif işaretini gösteriyordu. </a:t>
            </a:r>
          </a:p>
          <a:p>
            <a:r>
              <a:rPr lang="tr-TR" dirty="0" smtClean="0"/>
              <a:t>İkiye tümleyen yönteminde ise sayının değerine katılacak negatif büyüklüğü gösteriyor </a:t>
            </a:r>
            <a:r>
              <a:rPr lang="tr-TR" dirty="0" smtClean="0">
                <a:sym typeface="Wingdings" pitchFamily="2" charset="2"/>
              </a:rPr>
              <a:t> en soldaki bit negatif değer olarak toplama katılıyor</a:t>
            </a:r>
          </a:p>
          <a:p>
            <a:r>
              <a:rPr lang="tr-TR" dirty="0" smtClean="0">
                <a:sym typeface="Wingdings" pitchFamily="2" charset="2"/>
              </a:rPr>
              <a:t>(11100110)</a:t>
            </a:r>
            <a:r>
              <a:rPr lang="tr-TR" baseline="-25000" dirty="0" smtClean="0">
                <a:sym typeface="Wingdings" pitchFamily="2" charset="2"/>
              </a:rPr>
              <a:t>2     </a:t>
            </a:r>
            <a:r>
              <a:rPr lang="tr-TR" dirty="0" smtClean="0">
                <a:sym typeface="Wingdings" pitchFamily="2" charset="2"/>
              </a:rPr>
              <a:t>= 2</a:t>
            </a:r>
            <a:r>
              <a:rPr lang="tr-TR" baseline="30000" dirty="0" smtClean="0">
                <a:sym typeface="Wingdings" pitchFamily="2" charset="2"/>
              </a:rPr>
              <a:t>0</a:t>
            </a:r>
            <a:r>
              <a:rPr lang="tr-TR" dirty="0" smtClean="0">
                <a:sym typeface="Wingdings" pitchFamily="2" charset="2"/>
              </a:rPr>
              <a:t>*0+2</a:t>
            </a:r>
            <a:r>
              <a:rPr lang="tr-TR" baseline="30000" dirty="0" smtClean="0">
                <a:sym typeface="Wingdings" pitchFamily="2" charset="2"/>
              </a:rPr>
              <a:t>1</a:t>
            </a:r>
            <a:r>
              <a:rPr lang="tr-TR" dirty="0" smtClean="0">
                <a:sym typeface="Wingdings" pitchFamily="2" charset="2"/>
              </a:rPr>
              <a:t>*1+2</a:t>
            </a:r>
            <a:r>
              <a:rPr lang="tr-TR" baseline="30000" dirty="0" smtClean="0">
                <a:sym typeface="Wingdings" pitchFamily="2" charset="2"/>
              </a:rPr>
              <a:t>2</a:t>
            </a:r>
            <a:r>
              <a:rPr lang="tr-TR" dirty="0" smtClean="0">
                <a:sym typeface="Wingdings" pitchFamily="2" charset="2"/>
              </a:rPr>
              <a:t>*1+2</a:t>
            </a:r>
            <a:r>
              <a:rPr lang="tr-TR" baseline="30000" dirty="0" smtClean="0">
                <a:sym typeface="Wingdings" pitchFamily="2" charset="2"/>
              </a:rPr>
              <a:t>3</a:t>
            </a:r>
            <a:r>
              <a:rPr lang="tr-TR" dirty="0" smtClean="0">
                <a:sym typeface="Wingdings" pitchFamily="2" charset="2"/>
              </a:rPr>
              <a:t>*0+2</a:t>
            </a:r>
            <a:r>
              <a:rPr lang="tr-TR" baseline="30000" dirty="0" smtClean="0">
                <a:sym typeface="Wingdings" pitchFamily="2" charset="2"/>
              </a:rPr>
              <a:t>4</a:t>
            </a:r>
            <a:r>
              <a:rPr lang="tr-TR" dirty="0" smtClean="0">
                <a:sym typeface="Wingdings" pitchFamily="2" charset="2"/>
              </a:rPr>
              <a:t>*0+2</a:t>
            </a:r>
            <a:r>
              <a:rPr lang="tr-TR" baseline="30000" dirty="0" smtClean="0">
                <a:sym typeface="Wingdings" pitchFamily="2" charset="2"/>
              </a:rPr>
              <a:t>5</a:t>
            </a:r>
            <a:r>
              <a:rPr lang="tr-TR" dirty="0" smtClean="0">
                <a:sym typeface="Wingdings" pitchFamily="2" charset="2"/>
              </a:rPr>
              <a:t>*1+2</a:t>
            </a:r>
            <a:r>
              <a:rPr lang="tr-TR" baseline="30000" dirty="0" smtClean="0">
                <a:sym typeface="Wingdings" pitchFamily="2" charset="2"/>
              </a:rPr>
              <a:t>6</a:t>
            </a:r>
            <a:r>
              <a:rPr lang="tr-TR" dirty="0" smtClean="0">
                <a:sym typeface="Wingdings" pitchFamily="2" charset="2"/>
              </a:rPr>
              <a:t>*1 </a:t>
            </a:r>
            <a:r>
              <a:rPr lang="tr-TR" b="1" i="1" u="sng" dirty="0" smtClean="0">
                <a:sym typeface="Wingdings" pitchFamily="2" charset="2"/>
              </a:rPr>
              <a:t>- 2</a:t>
            </a:r>
            <a:r>
              <a:rPr lang="tr-TR" b="1" i="1" u="sng" baseline="30000" dirty="0" smtClean="0">
                <a:sym typeface="Wingdings" pitchFamily="2" charset="2"/>
              </a:rPr>
              <a:t>7</a:t>
            </a:r>
            <a:r>
              <a:rPr lang="tr-TR" b="1" i="1" u="sng" dirty="0" smtClean="0">
                <a:sym typeface="Wingdings" pitchFamily="2" charset="2"/>
              </a:rPr>
              <a:t>*1</a:t>
            </a:r>
          </a:p>
          <a:p>
            <a:pPr>
              <a:buNone/>
            </a:pPr>
            <a:r>
              <a:rPr lang="tr-TR" baseline="-25000" dirty="0" smtClean="0">
                <a:sym typeface="Wingdings" pitchFamily="2" charset="2"/>
              </a:rPr>
              <a:t>			</a:t>
            </a:r>
            <a:r>
              <a:rPr lang="tr-TR" dirty="0" smtClean="0">
                <a:sym typeface="Wingdings" pitchFamily="2" charset="2"/>
              </a:rPr>
              <a:t>= 0+2+4+0+0+32+64 </a:t>
            </a:r>
            <a:r>
              <a:rPr lang="tr-TR" b="1" i="1" u="sng" dirty="0" smtClean="0">
                <a:sym typeface="Wingdings" pitchFamily="2" charset="2"/>
              </a:rPr>
              <a:t>- 128</a:t>
            </a:r>
          </a:p>
          <a:p>
            <a:pPr>
              <a:buNone/>
            </a:pPr>
            <a:r>
              <a:rPr lang="tr-TR" dirty="0" smtClean="0">
                <a:sym typeface="Wingdings" pitchFamily="2" charset="2"/>
              </a:rPr>
              <a:t>			= 102-128</a:t>
            </a:r>
          </a:p>
          <a:p>
            <a:pPr>
              <a:buNone/>
            </a:pPr>
            <a:r>
              <a:rPr lang="tr-TR" dirty="0" smtClean="0">
                <a:sym typeface="Wingdings" pitchFamily="2" charset="2"/>
              </a:rPr>
              <a:t>			= -26    </a:t>
            </a:r>
          </a:p>
          <a:p>
            <a:pPr lvl="1"/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18</a:t>
            </a:fld>
            <a:endParaRPr lang="tr-T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yöntemde ifade edilebilecek </a:t>
            </a:r>
          </a:p>
          <a:p>
            <a:pPr lvl="1"/>
            <a:r>
              <a:rPr lang="tr-TR" dirty="0" smtClean="0"/>
              <a:t>en küçük sayı (10000000)2 = (-128) değeridir. </a:t>
            </a:r>
          </a:p>
          <a:p>
            <a:pPr lvl="1"/>
            <a:r>
              <a:rPr lang="tr-TR" dirty="0" smtClean="0"/>
              <a:t>en büyük sayı (01111111)2 = (127) değeridir.</a:t>
            </a:r>
          </a:p>
          <a:p>
            <a:r>
              <a:rPr lang="tr-TR" dirty="0" smtClean="0"/>
              <a:t>8 bit ile -128 ile +127 arası 256 farklı sayıyı gösterebiliriz.</a:t>
            </a:r>
          </a:p>
          <a:p>
            <a:r>
              <a:rPr lang="tr-TR" dirty="0" smtClean="0"/>
              <a:t>Bu yöntemde en soldaki bit pozitif sayılar için daima 0 ve negatif sayılar için daima 1 olacaktır </a:t>
            </a:r>
            <a:r>
              <a:rPr lang="tr-TR" dirty="0" smtClean="0">
                <a:sym typeface="Wingdings" pitchFamily="2" charset="2"/>
              </a:rPr>
              <a:t> buradan sayının negatif ya da pozitif olduğunu anlarız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19</a:t>
            </a:fld>
            <a:endParaRPr lang="tr-T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Elektronik Devreler ve 1/0 Kodlaması</a:t>
            </a:r>
          </a:p>
          <a:p>
            <a:pPr lvl="1"/>
            <a:r>
              <a:rPr lang="tr-TR" dirty="0" smtClean="0"/>
              <a:t>Devrenin sahip olabileceği 2 durum: </a:t>
            </a:r>
          </a:p>
          <a:p>
            <a:pPr lvl="2"/>
            <a:r>
              <a:rPr lang="tr-TR" dirty="0" smtClean="0"/>
              <a:t>Elektrik var </a:t>
            </a:r>
            <a:r>
              <a:rPr lang="tr-TR" dirty="0" smtClean="0">
                <a:sym typeface="Wingdings" pitchFamily="2" charset="2"/>
              </a:rPr>
              <a:t> mantıksal 1</a:t>
            </a:r>
            <a:endParaRPr lang="tr-TR" dirty="0" smtClean="0"/>
          </a:p>
          <a:p>
            <a:pPr lvl="2"/>
            <a:r>
              <a:rPr lang="tr-TR" dirty="0" smtClean="0"/>
              <a:t>Elektrik yok </a:t>
            </a:r>
            <a:r>
              <a:rPr lang="tr-TR" dirty="0" smtClean="0">
                <a:sym typeface="Wingdings" pitchFamily="2" charset="2"/>
              </a:rPr>
              <a:t> mantıksal 0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Mantıksal  çünkü 1 ve 0 voltajları değil bizim o voltajlara yüklediğimiz anlamları gösteriyor</a:t>
            </a:r>
          </a:p>
          <a:p>
            <a:pPr lvl="3"/>
            <a:endParaRPr lang="tr-TR" dirty="0" smtClean="0">
              <a:sym typeface="Wingdings" pitchFamily="2" charset="2"/>
            </a:endParaRPr>
          </a:p>
          <a:p>
            <a:pPr lvl="3"/>
            <a:endParaRPr lang="tr-TR" dirty="0" smtClean="0">
              <a:sym typeface="Wingdings" pitchFamily="2" charset="2"/>
            </a:endParaRPr>
          </a:p>
          <a:p>
            <a:pPr lvl="3"/>
            <a:endParaRPr lang="tr-TR" dirty="0" smtClean="0">
              <a:sym typeface="Wingdings" pitchFamily="2" charset="2"/>
            </a:endParaRPr>
          </a:p>
          <a:p>
            <a:pPr lvl="3"/>
            <a:endParaRPr lang="tr-TR" dirty="0" smtClean="0">
              <a:sym typeface="Wingdings" pitchFamily="2" charset="2"/>
            </a:endParaRPr>
          </a:p>
          <a:p>
            <a:pPr lvl="3"/>
            <a:endParaRPr lang="tr-TR" dirty="0" smtClean="0">
              <a:sym typeface="Wingdings" pitchFamily="2" charset="2"/>
            </a:endParaRPr>
          </a:p>
          <a:p>
            <a:pPr lvl="3"/>
            <a:endParaRPr lang="tr-TR" b="1" i="1" dirty="0" smtClean="0">
              <a:sym typeface="Wingdings" pitchFamily="2" charset="2"/>
            </a:endParaRPr>
          </a:p>
          <a:p>
            <a:pPr lvl="3"/>
            <a:endParaRPr lang="tr-TR" b="1" i="1" dirty="0">
              <a:sym typeface="Wingdings" pitchFamily="2" charset="2"/>
            </a:endParaRPr>
          </a:p>
          <a:p>
            <a:pPr lvl="3"/>
            <a:r>
              <a:rPr lang="tr-TR" b="1" i="1" dirty="0" smtClean="0">
                <a:sym typeface="Wingdings" pitchFamily="2" charset="2"/>
              </a:rPr>
              <a:t>KURAL</a:t>
            </a:r>
            <a:r>
              <a:rPr lang="tr-TR" dirty="0" smtClean="0">
                <a:sym typeface="Wingdings" pitchFamily="2" charset="2"/>
              </a:rPr>
              <a:t>: Ortamda 2 farklı durum oluşturulabilir ve bu durumlar mantıksal 1 ve 0 olarak kabul edilmektedir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</a:t>
            </a:fld>
            <a:endParaRPr lang="tr-TR" altLang="en-US"/>
          </a:p>
        </p:txBody>
      </p:sp>
      <p:pic>
        <p:nvPicPr>
          <p:cNvPr id="6" name="Picture 5" descr="dev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861048"/>
            <a:ext cx="3721100" cy="139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- İşaretli (negatif) sayılar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2766048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ÖNEMLİ = Tamsayı Veri Tipleri</a:t>
            </a:r>
          </a:p>
          <a:p>
            <a:pPr lvl="1"/>
            <a:r>
              <a:rPr lang="tr-TR" dirty="0" smtClean="0"/>
              <a:t>Programlama dilleri içerisinde çalışacağınız tamsayıların büyüklüklerine ve işaretli olup olmadıklarına göre farklı veri tipleri oluşturmalısınız</a:t>
            </a:r>
          </a:p>
          <a:p>
            <a:pPr lvl="1"/>
            <a:r>
              <a:rPr lang="tr-TR" dirty="0" smtClean="0"/>
              <a:t>Programın kaplayacağı bellek alanı ve performansı iyi duruma getirmek için gereklidir</a:t>
            </a:r>
          </a:p>
          <a:p>
            <a:pPr lvl="1"/>
            <a:r>
              <a:rPr lang="tr-TR" dirty="0" smtClean="0"/>
              <a:t>Eğer veri tipini gerekenden küçük tutarsanız, taşma hataları ile karşılaşırsınız </a:t>
            </a:r>
            <a:r>
              <a:rPr lang="tr-TR" dirty="0" smtClean="0">
                <a:sym typeface="Wingdings" pitchFamily="2" charset="2"/>
              </a:rPr>
              <a:t> işlem sonucun hatalı çıkar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Aşağıda pascal programlama dili içerisindeki tamsayı veri tipleri gösterilmiştir: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20</a:t>
            </a:fld>
            <a:endParaRPr lang="tr-TR" altLang="en-US"/>
          </a:p>
        </p:txBody>
      </p:sp>
      <p:pic>
        <p:nvPicPr>
          <p:cNvPr id="5" name="Picture 4" descr="pascal_verit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5104"/>
            <a:ext cx="6658905" cy="22386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Aşağıdaki ikili gösterimlerin onlu karşılıklarını yazınız</a:t>
            </a:r>
          </a:p>
          <a:p>
            <a:pPr lvl="1"/>
            <a:r>
              <a:rPr lang="tr-TR" dirty="0" smtClean="0"/>
              <a:t>101010</a:t>
            </a:r>
          </a:p>
          <a:p>
            <a:pPr lvl="1"/>
            <a:r>
              <a:rPr lang="tr-TR" dirty="0" smtClean="0"/>
              <a:t>100001</a:t>
            </a:r>
          </a:p>
          <a:p>
            <a:pPr lvl="1"/>
            <a:r>
              <a:rPr lang="tr-TR" dirty="0" smtClean="0"/>
              <a:t>10111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sz="2700" dirty="0" smtClean="0">
                <a:solidFill>
                  <a:schemeClr val="tx1"/>
                </a:solidFill>
              </a:rPr>
              <a:t>Aşağıdaki onlu gösterimlerin ikili karşılıklarını yazınız</a:t>
            </a:r>
            <a:endParaRPr lang="tr-TR" dirty="0" smtClean="0"/>
          </a:p>
          <a:p>
            <a:pPr lvl="1"/>
            <a:r>
              <a:rPr lang="tr-TR" dirty="0" smtClean="0"/>
              <a:t>32</a:t>
            </a:r>
          </a:p>
          <a:p>
            <a:pPr lvl="1"/>
            <a:r>
              <a:rPr lang="tr-TR" dirty="0" smtClean="0"/>
              <a:t>96</a:t>
            </a:r>
          </a:p>
          <a:p>
            <a:pPr lvl="1"/>
            <a:r>
              <a:rPr lang="tr-TR" dirty="0" smtClean="0"/>
              <a:t>27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21</a:t>
            </a:fld>
            <a:endParaRPr lang="tr-T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Aşağıdakileri ikili sayı sisteminde gösteriniz</a:t>
            </a:r>
          </a:p>
          <a:p>
            <a:pPr lvl="1"/>
            <a:r>
              <a:rPr lang="tr-TR" dirty="0" smtClean="0"/>
              <a:t>4 ½</a:t>
            </a:r>
          </a:p>
          <a:p>
            <a:pPr lvl="1"/>
            <a:r>
              <a:rPr lang="tr-TR" dirty="0" smtClean="0"/>
              <a:t>2 ¾</a:t>
            </a:r>
          </a:p>
          <a:p>
            <a:pPr lvl="1"/>
            <a:r>
              <a:rPr lang="tr-TR" dirty="0" smtClean="0"/>
              <a:t>5/16</a:t>
            </a:r>
          </a:p>
          <a:p>
            <a:r>
              <a:rPr lang="tr-TR" dirty="0" smtClean="0"/>
              <a:t>Aşağıdaki ikili gösterimlerin onlu gösterimlerini bulunuz</a:t>
            </a:r>
          </a:p>
          <a:p>
            <a:pPr lvl="1"/>
            <a:r>
              <a:rPr lang="tr-TR" dirty="0" smtClean="0"/>
              <a:t>11,01</a:t>
            </a:r>
          </a:p>
          <a:p>
            <a:pPr lvl="1"/>
            <a:r>
              <a:rPr lang="tr-TR" dirty="0" smtClean="0"/>
              <a:t>110,011</a:t>
            </a:r>
          </a:p>
          <a:p>
            <a:pPr lvl="1"/>
            <a:r>
              <a:rPr lang="tr-TR" dirty="0" smtClean="0"/>
              <a:t>0,101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22</a:t>
            </a:fld>
            <a:endParaRPr lang="tr-T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(10001100)2 sayısının aşağıdaki durumlarında onlu sistemdeki karşılıkları nelerdir?</a:t>
            </a:r>
          </a:p>
          <a:p>
            <a:pPr lvl="1"/>
            <a:r>
              <a:rPr lang="tr-TR" dirty="0" smtClean="0"/>
              <a:t>İşaretsiz ikili sayı</a:t>
            </a:r>
          </a:p>
          <a:p>
            <a:pPr lvl="1"/>
            <a:r>
              <a:rPr lang="tr-TR" dirty="0" smtClean="0"/>
              <a:t>İşaret-değer gösteriminde sayı</a:t>
            </a:r>
          </a:p>
          <a:p>
            <a:pPr lvl="1"/>
            <a:r>
              <a:rPr lang="tr-TR" dirty="0" smtClean="0"/>
              <a:t>İkiye tümleyen sayı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23</a:t>
            </a:fld>
            <a:endParaRPr lang="tr-T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Karaca, M.S. (2006) Bilgisaya Uzmanlığı, Nobel Yayıncılık, Ankara</a:t>
            </a:r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24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Neden ikili sayı sistemi (4,8 ya da 10’lu değil)?</a:t>
            </a:r>
          </a:p>
          <a:p>
            <a:pPr lvl="1"/>
            <a:r>
              <a:rPr lang="tr-TR" dirty="0" smtClean="0"/>
              <a:t>10’lu sistem kullanılsaydı voltaj değerlerini 10 farklı duruma kodlayabilirdik.</a:t>
            </a:r>
          </a:p>
          <a:p>
            <a:pPr lvl="2"/>
            <a:r>
              <a:rPr lang="tr-TR" dirty="0" smtClean="0"/>
              <a:t>Bir depolama hücresinde 2 durum (0 ve 1) yerine 10 (0,1,2,3,4,5,6,7,8,9) durum bulunabilirdi</a:t>
            </a:r>
          </a:p>
          <a:p>
            <a:pPr lvl="3"/>
            <a:r>
              <a:rPr lang="tr-TR" dirty="0" smtClean="0"/>
              <a:t>Örn 7 sayısı için 3 depolama hücresi (bit) (111) gerekirken 1 depolama hücresi (7) yeterli olurdu</a:t>
            </a:r>
          </a:p>
          <a:p>
            <a:pPr lvl="1"/>
            <a:r>
              <a:rPr lang="tr-TR" dirty="0" smtClean="0"/>
              <a:t>Teorik olarak engel hiçbir sebep yok</a:t>
            </a:r>
          </a:p>
          <a:p>
            <a:pPr lvl="2"/>
            <a:r>
              <a:rPr lang="tr-TR" dirty="0" smtClean="0"/>
              <a:t>ENIAC onlu sistem ile çalışmaktaydı</a:t>
            </a:r>
          </a:p>
          <a:p>
            <a:pPr lvl="2"/>
            <a:r>
              <a:rPr lang="tr-TR" dirty="0" smtClean="0"/>
              <a:t>Ancak iki duruma sahip devrelerin tasarımı</a:t>
            </a:r>
          </a:p>
          <a:p>
            <a:pPr lvl="3"/>
            <a:r>
              <a:rPr lang="tr-TR" dirty="0" smtClean="0"/>
              <a:t>daha az karmaşık</a:t>
            </a:r>
          </a:p>
          <a:p>
            <a:pPr lvl="3"/>
            <a:r>
              <a:rPr lang="tr-TR" dirty="0" smtClean="0"/>
              <a:t>çok daha ucuz</a:t>
            </a:r>
          </a:p>
          <a:p>
            <a:pPr lvl="2"/>
            <a:r>
              <a:rPr lang="tr-TR" dirty="0" smtClean="0"/>
              <a:t>3 ya da daha fazla olduğunda sinyal seviyesinin algılanması daha zor ve etraftan gelebilen bozulmalardan etkilenmesi kolay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3</a:t>
            </a:fld>
            <a:endParaRPr lang="tr-T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Kodlama (encoding) ve Çözümleme (decoding)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Bilgisayarlar 1 ve 0 ile işlem yapıyor</a:t>
            </a:r>
          </a:p>
          <a:p>
            <a:r>
              <a:rPr lang="tr-TR" dirty="0" smtClean="0"/>
              <a:t>Gerçek dünyadaki bilgiler ise farklı </a:t>
            </a:r>
            <a:r>
              <a:rPr lang="tr-TR" dirty="0" smtClean="0">
                <a:sym typeface="Wingdings" pitchFamily="2" charset="2"/>
              </a:rPr>
              <a:t> yazılı metin veya ses gibi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 gerçek dünya verisinin 1 ve 0’lar şeklinde kodlanması (encoding) gerekli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 saklanan verilerin gerçek dünya verisine dönüştürülmesi için de  çözümleme (decoding) gerekli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4</a:t>
            </a:fld>
            <a:endParaRPr lang="tr-T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Kodlama (encoding) ve Çözümleme (decoding)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Kodlamak istediğimiz verinin muhtemel tüm hallerini içerecek bir bit dizisine ihtiyacımız var</a:t>
            </a:r>
          </a:p>
          <a:p>
            <a:pPr lvl="1"/>
            <a:r>
              <a:rPr lang="tr-TR" dirty="0" smtClean="0"/>
              <a:t>Verinin alabileceği farklı değerlerin sayısı </a:t>
            </a:r>
          </a:p>
          <a:p>
            <a:pPr lvl="1"/>
            <a:r>
              <a:rPr lang="tr-TR" dirty="0" smtClean="0"/>
              <a:t>n, kaç bite ihtiyaç duyduğumuz</a:t>
            </a:r>
          </a:p>
          <a:p>
            <a:r>
              <a:rPr lang="tr-TR" dirty="0" smtClean="0"/>
              <a:t>Bunu belirledikten sonra bu bit dizilerini bir araya getirerek istediğimiz kadar bilgiyi ifade edebiliriz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5</a:t>
            </a:fld>
            <a:endParaRPr lang="tr-T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Kodlama (encoding) ve Çözümleme (decoding)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 metinleri nasıl kodlayabiliriz;</a:t>
            </a:r>
          </a:p>
          <a:p>
            <a:pPr lvl="1"/>
            <a:r>
              <a:rPr lang="tr-TR" dirty="0" smtClean="0"/>
              <a:t>Alfabede 29 harf var</a:t>
            </a:r>
          </a:p>
          <a:p>
            <a:pPr lvl="1"/>
            <a:r>
              <a:rPr lang="tr-TR" dirty="0" smtClean="0"/>
              <a:t>Büyük ve küçük harfler toplamı 58</a:t>
            </a:r>
          </a:p>
          <a:p>
            <a:pPr lvl="1"/>
            <a:r>
              <a:rPr lang="tr-TR" dirty="0" smtClean="0"/>
              <a:t>Boşluk, noktalama işaretleri , özel simgeler (-,+,$ gibi) </a:t>
            </a:r>
            <a:r>
              <a:rPr lang="tr-TR" dirty="0" smtClean="0">
                <a:sym typeface="Wingdings" pitchFamily="2" charset="2"/>
              </a:rPr>
              <a:t> 96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En az 7 bit  2</a:t>
            </a:r>
            <a:r>
              <a:rPr lang="tr-TR" baseline="30000" dirty="0" smtClean="0">
                <a:sym typeface="Wingdings" pitchFamily="2" charset="2"/>
              </a:rPr>
              <a:t>7</a:t>
            </a:r>
            <a:r>
              <a:rPr lang="tr-TR" dirty="0" smtClean="0">
                <a:sym typeface="Wingdings" pitchFamily="2" charset="2"/>
              </a:rPr>
              <a:t> = 128 ile ifade edebiliriz ki 8 bit 2</a:t>
            </a:r>
            <a:r>
              <a:rPr lang="tr-TR" baseline="30000" dirty="0" smtClean="0">
                <a:sym typeface="Wingdings" pitchFamily="2" charset="2"/>
              </a:rPr>
              <a:t>8</a:t>
            </a:r>
            <a:r>
              <a:rPr lang="tr-TR" dirty="0" smtClean="0">
                <a:sym typeface="Wingdings" pitchFamily="2" charset="2"/>
              </a:rPr>
              <a:t> =256 kullanılmaktadır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6</a:t>
            </a:fld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 Dijital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Gerçek dünyada veriyi ifade etme analog iken bilgisayar dünyasında dijitaldir.</a:t>
            </a:r>
          </a:p>
          <a:p>
            <a:pPr lvl="1"/>
            <a:r>
              <a:rPr lang="tr-TR" dirty="0" smtClean="0"/>
              <a:t>Analog </a:t>
            </a:r>
            <a:r>
              <a:rPr lang="tr-TR" dirty="0" smtClean="0">
                <a:sym typeface="Wingdings" pitchFamily="2" charset="2"/>
              </a:rPr>
              <a:t> paralellik/benzerlik (analogy) – süreklilik (continuity)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Dijital  rakam (digit) – aralıklı/ayrık (discrete)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Örn. Saat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Analog (akrep yelkovanlı saat) saatte akrep kadranı, 12 saatlik aralıkta sonsuz noktadan herhangibirini gösterebilir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Dijital saatlerde ise, saat göstergesi belli değerleri alabilir, aradakileri göstermez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7</a:t>
            </a:fld>
            <a:endParaRPr lang="tr-T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 Dijital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Bilgisayarlar veriyi ancak bit dizileri şeklinde ifade edebilirler.</a:t>
            </a:r>
          </a:p>
          <a:p>
            <a:pPr lvl="1"/>
            <a:r>
              <a:rPr lang="tr-TR" dirty="0" smtClean="0"/>
              <a:t>Sonsuz sayıdaki durum için sonsuz bit dizisi gerekeceği için bu mümkün olamaz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 gerçek dünya verisi bilgisayar ortamına taşınırken, ihtiyacımızı görecek ve duyuları tatmin edecek kadarı taşınır 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Gerçek dünya verisi ayrık durum haline getirilir</a:t>
            </a:r>
          </a:p>
          <a:p>
            <a:pPr lvl="3"/>
            <a:r>
              <a:rPr lang="tr-TR" dirty="0" smtClean="0">
                <a:sym typeface="Wingdings" pitchFamily="2" charset="2"/>
              </a:rPr>
              <a:t>Bu durumlar bit dizileri halinde kodlanır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8</a:t>
            </a:fld>
            <a:endParaRPr lang="tr-T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İşaretsiz (pozitif) sayılar</a:t>
            </a:r>
          </a:p>
          <a:p>
            <a:r>
              <a:rPr lang="tr-TR" dirty="0" smtClean="0"/>
              <a:t>İşaretli (negatif) sayılar</a:t>
            </a:r>
          </a:p>
          <a:p>
            <a:r>
              <a:rPr lang="tr-TR" dirty="0" smtClean="0"/>
              <a:t>Reel sayılar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ACF13-59EF-4401-BF45-22ADBFCA4E1E}" type="slidenum">
              <a:rPr lang="tr-TR" altLang="en-US" smtClean="0"/>
              <a:pPr>
                <a:defRPr/>
              </a:pPr>
              <a:t>9</a:t>
            </a:fld>
            <a:endParaRPr lang="tr-T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3397</TotalTime>
  <Words>1103</Words>
  <Application>Microsoft Office PowerPoint</Application>
  <PresentationFormat>On-screen Show 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BLM 103 Bilgisayar Mühendisliğine Giriş</vt:lpstr>
      <vt:lpstr>PowerPoint Presentation</vt:lpstr>
      <vt:lpstr>PowerPoint Presentation</vt:lpstr>
      <vt:lpstr>Kodlama (encoding) ve Çözümleme (decoding)</vt:lpstr>
      <vt:lpstr>Kodlama (encoding) ve Çözümleme (decoding)</vt:lpstr>
      <vt:lpstr>Kodlama (encoding) ve Çözümleme (decoding)</vt:lpstr>
      <vt:lpstr>Analog ve Dijital</vt:lpstr>
      <vt:lpstr>Analog ve Dijital</vt:lpstr>
      <vt:lpstr>Sayısal Veri</vt:lpstr>
      <vt:lpstr>Sayısal Veri - İşaretsiz (pozitif)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Sayısal Veri - İşaretli (negatif) sayılar</vt:lpstr>
      <vt:lpstr>Alıştırmalar</vt:lpstr>
      <vt:lpstr>Alıştırmalar</vt:lpstr>
      <vt:lpstr>Alıştırmalar</vt:lpstr>
      <vt:lpstr>Referanslar</vt:lpstr>
    </vt:vector>
  </TitlesOfParts>
  <Company>serap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serap</dc:creator>
  <cp:lastModifiedBy>Pınar Onay Durdu</cp:lastModifiedBy>
  <cp:revision>379</cp:revision>
  <dcterms:created xsi:type="dcterms:W3CDTF">2002-05-27T10:56:22Z</dcterms:created>
  <dcterms:modified xsi:type="dcterms:W3CDTF">2013-10-22T14:02:55Z</dcterms:modified>
</cp:coreProperties>
</file>