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67"/>
  </p:notesMasterIdLst>
  <p:sldIdLst>
    <p:sldId id="404" r:id="rId2"/>
    <p:sldId id="473" r:id="rId3"/>
    <p:sldId id="413" r:id="rId4"/>
    <p:sldId id="474" r:id="rId5"/>
    <p:sldId id="475" r:id="rId6"/>
    <p:sldId id="407" r:id="rId7"/>
    <p:sldId id="412" r:id="rId8"/>
    <p:sldId id="439" r:id="rId9"/>
    <p:sldId id="440" r:id="rId10"/>
    <p:sldId id="441" r:id="rId11"/>
    <p:sldId id="442" r:id="rId12"/>
    <p:sldId id="443" r:id="rId13"/>
    <p:sldId id="409" r:id="rId14"/>
    <p:sldId id="410" r:id="rId15"/>
    <p:sldId id="411" r:id="rId16"/>
    <p:sldId id="414" r:id="rId17"/>
    <p:sldId id="462" r:id="rId18"/>
    <p:sldId id="463" r:id="rId19"/>
    <p:sldId id="464" r:id="rId20"/>
    <p:sldId id="465" r:id="rId21"/>
    <p:sldId id="466" r:id="rId22"/>
    <p:sldId id="467" r:id="rId23"/>
    <p:sldId id="468" r:id="rId24"/>
    <p:sldId id="469" r:id="rId25"/>
    <p:sldId id="477" r:id="rId26"/>
    <p:sldId id="470" r:id="rId27"/>
    <p:sldId id="471" r:id="rId28"/>
    <p:sldId id="444" r:id="rId29"/>
    <p:sldId id="445" r:id="rId30"/>
    <p:sldId id="446" r:id="rId31"/>
    <p:sldId id="447" r:id="rId32"/>
    <p:sldId id="448" r:id="rId33"/>
    <p:sldId id="449" r:id="rId34"/>
    <p:sldId id="476" r:id="rId35"/>
    <p:sldId id="450" r:id="rId36"/>
    <p:sldId id="451" r:id="rId37"/>
    <p:sldId id="452" r:id="rId38"/>
    <p:sldId id="453" r:id="rId39"/>
    <p:sldId id="454" r:id="rId40"/>
    <p:sldId id="455" r:id="rId41"/>
    <p:sldId id="456" r:id="rId42"/>
    <p:sldId id="457" r:id="rId43"/>
    <p:sldId id="458" r:id="rId44"/>
    <p:sldId id="461" r:id="rId45"/>
    <p:sldId id="459" r:id="rId46"/>
    <p:sldId id="460" r:id="rId47"/>
    <p:sldId id="415" r:id="rId48"/>
    <p:sldId id="416" r:id="rId49"/>
    <p:sldId id="417" r:id="rId50"/>
    <p:sldId id="418" r:id="rId51"/>
    <p:sldId id="419" r:id="rId52"/>
    <p:sldId id="420" r:id="rId53"/>
    <p:sldId id="421" r:id="rId54"/>
    <p:sldId id="423" r:id="rId55"/>
    <p:sldId id="424" r:id="rId56"/>
    <p:sldId id="425" r:id="rId57"/>
    <p:sldId id="422" r:id="rId58"/>
    <p:sldId id="426" r:id="rId59"/>
    <p:sldId id="427" r:id="rId60"/>
    <p:sldId id="428" r:id="rId61"/>
    <p:sldId id="472" r:id="rId62"/>
    <p:sldId id="478" r:id="rId63"/>
    <p:sldId id="479" r:id="rId64"/>
    <p:sldId id="480" r:id="rId65"/>
    <p:sldId id="406" r:id="rId66"/>
  </p:sldIdLst>
  <p:sldSz cx="9144000" cy="6858000" type="screen4x3"/>
  <p:notesSz cx="6797675" cy="9926638"/>
  <p:defaultTextStyle>
    <a:defPPr>
      <a:defRPr lang="tr-TR"/>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993300"/>
    <a:srgbClr val="9900FF"/>
    <a:srgbClr val="6600FF"/>
    <a:srgbClr val="9966FF"/>
    <a:srgbClr val="25037B"/>
    <a:srgbClr val="0066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815" autoAdjust="0"/>
    <p:restoredTop sz="94719" autoAdjust="0"/>
  </p:normalViewPr>
  <p:slideViewPr>
    <p:cSldViewPr>
      <p:cViewPr varScale="1">
        <p:scale>
          <a:sx n="87" d="100"/>
          <a:sy n="87" d="100"/>
        </p:scale>
        <p:origin x="-13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40"/>
    </p:cViewPr>
  </p:sorterViewPr>
  <p:notesViewPr>
    <p:cSldViewPr>
      <p:cViewPr varScale="1">
        <p:scale>
          <a:sx n="55" d="100"/>
          <a:sy n="55" d="100"/>
        </p:scale>
        <p:origin x="-1212"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tr-TR"/>
          </a:p>
        </p:txBody>
      </p:sp>
      <p:sp>
        <p:nvSpPr>
          <p:cNvPr id="61443"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tr-TR"/>
          </a:p>
        </p:txBody>
      </p:sp>
      <p:sp>
        <p:nvSpPr>
          <p:cNvPr id="63492"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p>
        </p:txBody>
      </p:sp>
      <p:sp>
        <p:nvSpPr>
          <p:cNvPr id="61446"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tr-TR"/>
          </a:p>
        </p:txBody>
      </p:sp>
      <p:sp>
        <p:nvSpPr>
          <p:cNvPr id="61447"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25D07BE-7861-42A2-8A60-01112055AC71}" type="slidenum">
              <a:rPr lang="tr-TR"/>
              <a:pPr>
                <a:defRPr/>
              </a:pPr>
              <a:t>‹#›</a:t>
            </a:fld>
            <a:endParaRPr lang="tr-TR"/>
          </a:p>
        </p:txBody>
      </p:sp>
    </p:spTree>
    <p:extLst>
      <p:ext uri="{BB962C8B-B14F-4D97-AF65-F5344CB8AC3E}">
        <p14:creationId xmlns:p14="http://schemas.microsoft.com/office/powerpoint/2010/main" val="27221686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tr-TR" altLang="en-US"/>
          </a:p>
        </p:txBody>
      </p:sp>
      <p:sp>
        <p:nvSpPr>
          <p:cNvPr id="6" name="Footer Placeholder 5"/>
          <p:cNvSpPr>
            <a:spLocks noGrp="1"/>
          </p:cNvSpPr>
          <p:nvPr>
            <p:ph type="ftr" sz="quarter" idx="11"/>
          </p:nvPr>
        </p:nvSpPr>
        <p:spPr/>
        <p:txBody>
          <a:bodyPr/>
          <a:lstStyle/>
          <a:p>
            <a:pPr>
              <a:defRPr/>
            </a:pPr>
            <a:endParaRPr lang="tr-TR" altLang="en-US"/>
          </a:p>
        </p:txBody>
      </p:sp>
      <p:sp>
        <p:nvSpPr>
          <p:cNvPr id="7" name="Slide Number Placeholder 6"/>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tr-TR" altLang="en-US"/>
          </a:p>
        </p:txBody>
      </p:sp>
      <p:sp>
        <p:nvSpPr>
          <p:cNvPr id="8" name="Footer Placeholder 7"/>
          <p:cNvSpPr>
            <a:spLocks noGrp="1"/>
          </p:cNvSpPr>
          <p:nvPr>
            <p:ph type="ftr" sz="quarter" idx="11"/>
          </p:nvPr>
        </p:nvSpPr>
        <p:spPr/>
        <p:txBody>
          <a:bodyPr/>
          <a:lstStyle/>
          <a:p>
            <a:pPr>
              <a:defRPr/>
            </a:pPr>
            <a:endParaRPr lang="tr-TR" altLang="en-US"/>
          </a:p>
        </p:txBody>
      </p:sp>
      <p:sp>
        <p:nvSpPr>
          <p:cNvPr id="9" name="Slide Number Placeholder 8"/>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tr-TR" altLang="en-US"/>
          </a:p>
        </p:txBody>
      </p:sp>
      <p:sp>
        <p:nvSpPr>
          <p:cNvPr id="4" name="Footer Placeholder 3"/>
          <p:cNvSpPr>
            <a:spLocks noGrp="1"/>
          </p:cNvSpPr>
          <p:nvPr>
            <p:ph type="ftr" sz="quarter" idx="11"/>
          </p:nvPr>
        </p:nvSpPr>
        <p:spPr/>
        <p:txBody>
          <a:bodyPr/>
          <a:lstStyle/>
          <a:p>
            <a:pPr>
              <a:defRPr/>
            </a:pPr>
            <a:endParaRPr lang="tr-TR" altLang="en-US"/>
          </a:p>
        </p:txBody>
      </p:sp>
      <p:sp>
        <p:nvSpPr>
          <p:cNvPr id="5" name="Slide Number Placeholder 4"/>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tr-TR" altLang="en-US"/>
          </a:p>
        </p:txBody>
      </p:sp>
      <p:sp>
        <p:nvSpPr>
          <p:cNvPr id="3" name="Footer Placeholder 2"/>
          <p:cNvSpPr>
            <a:spLocks noGrp="1"/>
          </p:cNvSpPr>
          <p:nvPr>
            <p:ph type="ftr" sz="quarter" idx="11"/>
          </p:nvPr>
        </p:nvSpPr>
        <p:spPr/>
        <p:txBody>
          <a:bodyPr/>
          <a:lstStyle/>
          <a:p>
            <a:pPr>
              <a:defRPr/>
            </a:pPr>
            <a:endParaRPr lang="tr-TR" altLang="en-US"/>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tr-TR" altLang="en-US"/>
          </a:p>
        </p:txBody>
      </p:sp>
      <p:sp>
        <p:nvSpPr>
          <p:cNvPr id="6" name="Footer Placeholder 5"/>
          <p:cNvSpPr>
            <a:spLocks noGrp="1"/>
          </p:cNvSpPr>
          <p:nvPr>
            <p:ph type="ftr" sz="quarter" idx="11"/>
          </p:nvPr>
        </p:nvSpPr>
        <p:spPr/>
        <p:txBody>
          <a:bodyPr/>
          <a:lstStyle/>
          <a:p>
            <a:pPr>
              <a:defRPr/>
            </a:pPr>
            <a:endParaRPr lang="tr-TR" altLang="en-US"/>
          </a:p>
        </p:txBody>
      </p:sp>
      <p:sp>
        <p:nvSpPr>
          <p:cNvPr id="7" name="Slide Number Placeholder 6"/>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tr-TR" altLang="en-US"/>
          </a:p>
        </p:txBody>
      </p:sp>
      <p:sp>
        <p:nvSpPr>
          <p:cNvPr id="6" name="Footer Placeholder 5"/>
          <p:cNvSpPr>
            <a:spLocks noGrp="1"/>
          </p:cNvSpPr>
          <p:nvPr>
            <p:ph type="ftr" sz="quarter" idx="11"/>
          </p:nvPr>
        </p:nvSpPr>
        <p:spPr/>
        <p:txBody>
          <a:bodyPr/>
          <a:lstStyle/>
          <a:p>
            <a:pPr>
              <a:defRPr/>
            </a:pPr>
            <a:endParaRPr lang="tr-TR" altLang="en-US"/>
          </a:p>
        </p:txBody>
      </p:sp>
      <p:sp>
        <p:nvSpPr>
          <p:cNvPr id="7" name="Slide Number Placeholder 6"/>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tr-TR"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tr-TR"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4FCACF13-59EF-4401-BF45-22ADBFCA4E1E}" type="slidenum">
              <a:rPr lang="tr-TR" altLang="en-US" smtClean="0"/>
              <a:pPr>
                <a:defRPr/>
              </a:pPr>
              <a:t>‹#›</a:t>
            </a:fld>
            <a:endParaRPr lang="tr-TR" alt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www.youtube.com/watch?v=k0xgjUhEG3U"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tr.wikibooks.org/wiki/Algoritm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tr-TR" sz="4400" dirty="0" smtClean="0"/>
              <a:t>BLM 103</a:t>
            </a:r>
            <a:br>
              <a:rPr lang="tr-TR" sz="4400" dirty="0" smtClean="0"/>
            </a:br>
            <a:r>
              <a:rPr lang="tr-TR" sz="4400" dirty="0" smtClean="0"/>
              <a:t>Bilgisayar Mühendisliğine Giriş</a:t>
            </a:r>
            <a:endParaRPr lang="tr-TR" sz="4400" dirty="0"/>
          </a:p>
        </p:txBody>
      </p:sp>
      <p:sp>
        <p:nvSpPr>
          <p:cNvPr id="2" name="Subtitle 1"/>
          <p:cNvSpPr>
            <a:spLocks noGrp="1"/>
          </p:cNvSpPr>
          <p:nvPr>
            <p:ph type="subTitle" idx="1"/>
          </p:nvPr>
        </p:nvSpPr>
        <p:spPr/>
        <p:txBody>
          <a:bodyPr/>
          <a:lstStyle/>
          <a:p>
            <a:r>
              <a:rPr lang="tr-TR" dirty="0" smtClean="0"/>
              <a:t>ALGORİTMA VE AKIŞ ŞEMALARI</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a:t>
            </a:fld>
            <a:endParaRPr lang="tr-TR"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Algoritma Kavramı</a:t>
            </a:r>
            <a:endParaRPr lang="tr-TR" dirty="0"/>
          </a:p>
        </p:txBody>
      </p:sp>
      <p:sp>
        <p:nvSpPr>
          <p:cNvPr id="4" name="Content Placeholder 3"/>
          <p:cNvSpPr>
            <a:spLocks noGrp="1"/>
          </p:cNvSpPr>
          <p:nvPr>
            <p:ph idx="1"/>
          </p:nvPr>
        </p:nvSpPr>
        <p:spPr/>
        <p:txBody>
          <a:bodyPr>
            <a:normAutofit/>
          </a:bodyPr>
          <a:lstStyle/>
          <a:p>
            <a:r>
              <a:rPr lang="tr-TR" b="1" dirty="0" smtClean="0"/>
              <a:t>Üç sayının toplamını bulup ekrana yazdırma</a:t>
            </a:r>
          </a:p>
          <a:p>
            <a:pPr marL="731520" lvl="1" indent="-457200">
              <a:buFont typeface="+mj-lt"/>
              <a:buAutoNum type="arabicPeriod"/>
            </a:pPr>
            <a:r>
              <a:rPr lang="tr-TR" dirty="0" smtClean="0"/>
              <a:t>başla,(Algoritma başlangıcını ifade eder)</a:t>
            </a:r>
          </a:p>
          <a:p>
            <a:pPr marL="731520" lvl="1" indent="-457200">
              <a:buFont typeface="+mj-lt"/>
              <a:buAutoNum type="arabicPeriod"/>
            </a:pPr>
            <a:r>
              <a:rPr lang="tr-TR" dirty="0" smtClean="0"/>
              <a:t>A sayısını al, (Bilgisayara, kullanıcıdan sayı bilgisi istediğini belirtmesi ve A ‘ya aktarması isteniyor)</a:t>
            </a:r>
          </a:p>
          <a:p>
            <a:pPr marL="731520" lvl="1" indent="-457200">
              <a:buFont typeface="+mj-lt"/>
              <a:buAutoNum type="arabicPeriod"/>
            </a:pPr>
            <a:r>
              <a:rPr lang="tr-TR" dirty="0" smtClean="0"/>
              <a:t>B sayısını al,</a:t>
            </a:r>
          </a:p>
          <a:p>
            <a:pPr marL="731520" lvl="1" indent="-457200">
              <a:buFont typeface="+mj-lt"/>
              <a:buAutoNum type="arabicPeriod"/>
            </a:pPr>
            <a:r>
              <a:rPr lang="tr-TR" dirty="0" smtClean="0"/>
              <a:t>C sayısını al,</a:t>
            </a:r>
          </a:p>
          <a:p>
            <a:pPr marL="731520" lvl="1" indent="-457200">
              <a:buFont typeface="+mj-lt"/>
              <a:buAutoNum type="arabicPeriod"/>
            </a:pPr>
            <a:r>
              <a:rPr lang="tr-TR" dirty="0" smtClean="0"/>
              <a:t>D = A + B + C</a:t>
            </a:r>
          </a:p>
          <a:p>
            <a:pPr marL="731520" lvl="1" indent="-457200">
              <a:buFont typeface="+mj-lt"/>
              <a:buAutoNum type="arabicPeriod"/>
            </a:pPr>
            <a:r>
              <a:rPr lang="tr-TR" dirty="0" smtClean="0"/>
              <a:t>yaz D, (toplam sonucunu barındıran D değerini ekrana yazması isteniyor)</a:t>
            </a:r>
          </a:p>
          <a:p>
            <a:pPr marL="731520" lvl="1" indent="-457200">
              <a:buFont typeface="+mj-lt"/>
              <a:buAutoNum type="arabicPeriod"/>
            </a:pPr>
            <a:r>
              <a:rPr lang="tr-TR" dirty="0" smtClean="0"/>
              <a:t>dur (Algoritma sonunu ifade eder)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10</a:t>
            </a:fld>
            <a:endParaRPr lang="tr-TR"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Algoritma Kavramı</a:t>
            </a:r>
            <a:endParaRPr lang="tr-TR" dirty="0"/>
          </a:p>
        </p:txBody>
      </p:sp>
      <p:sp>
        <p:nvSpPr>
          <p:cNvPr id="4" name="Content Placeholder 3"/>
          <p:cNvSpPr>
            <a:spLocks noGrp="1"/>
          </p:cNvSpPr>
          <p:nvPr>
            <p:ph idx="1"/>
          </p:nvPr>
        </p:nvSpPr>
        <p:spPr/>
        <p:txBody>
          <a:bodyPr>
            <a:normAutofit/>
          </a:bodyPr>
          <a:lstStyle/>
          <a:p>
            <a:r>
              <a:rPr lang="tr-TR" dirty="0" smtClean="0"/>
              <a:t>Aynı örneği iki değişkenle yapma yöntemine</a:t>
            </a:r>
          </a:p>
          <a:p>
            <a:pPr marL="731520" lvl="1" indent="-457200">
              <a:buFont typeface="+mj-lt"/>
              <a:buAutoNum type="arabicPeriod"/>
            </a:pPr>
            <a:r>
              <a:rPr lang="tr-TR" dirty="0" smtClean="0"/>
              <a:t>başla,</a:t>
            </a:r>
          </a:p>
          <a:p>
            <a:pPr marL="731520" lvl="1" indent="-457200">
              <a:buFont typeface="+mj-lt"/>
              <a:buAutoNum type="arabicPeriod"/>
            </a:pPr>
            <a:r>
              <a:rPr lang="tr-TR" dirty="0" smtClean="0"/>
              <a:t>A sayısını al,</a:t>
            </a:r>
          </a:p>
          <a:p>
            <a:pPr marL="731520" lvl="1" indent="-457200">
              <a:buFont typeface="+mj-lt"/>
              <a:buAutoNum type="arabicPeriod"/>
            </a:pPr>
            <a:r>
              <a:rPr lang="tr-TR" dirty="0" smtClean="0"/>
              <a:t>D = D + A (D değişkenine D nin önceki değeri ve A toplanır, yani D değerine A değeri eklenir)</a:t>
            </a:r>
          </a:p>
          <a:p>
            <a:pPr marL="731520" lvl="1" indent="-457200">
              <a:buFont typeface="+mj-lt"/>
              <a:buAutoNum type="arabicPeriod"/>
            </a:pPr>
            <a:r>
              <a:rPr lang="tr-TR" dirty="0" smtClean="0"/>
              <a:t>A sayısını al,</a:t>
            </a:r>
          </a:p>
          <a:p>
            <a:pPr marL="731520" lvl="1" indent="-457200">
              <a:buFont typeface="+mj-lt"/>
              <a:buAutoNum type="arabicPeriod"/>
            </a:pPr>
            <a:r>
              <a:rPr lang="tr-TR" dirty="0" smtClean="0"/>
              <a:t>D = D + A</a:t>
            </a:r>
          </a:p>
          <a:p>
            <a:pPr marL="731520" lvl="1" indent="-457200">
              <a:buFont typeface="+mj-lt"/>
              <a:buAutoNum type="arabicPeriod"/>
            </a:pPr>
            <a:r>
              <a:rPr lang="tr-TR" dirty="0" smtClean="0"/>
              <a:t>A sayısını al,</a:t>
            </a:r>
          </a:p>
          <a:p>
            <a:pPr marL="731520" lvl="1" indent="-457200">
              <a:buFont typeface="+mj-lt"/>
              <a:buAutoNum type="arabicPeriod"/>
            </a:pPr>
            <a:r>
              <a:rPr lang="tr-TR" dirty="0" smtClean="0"/>
              <a:t>D = D + A</a:t>
            </a:r>
          </a:p>
          <a:p>
            <a:pPr marL="731520" lvl="1" indent="-457200">
              <a:buFont typeface="+mj-lt"/>
              <a:buAutoNum type="arabicPeriod"/>
            </a:pPr>
            <a:r>
              <a:rPr lang="tr-TR" dirty="0" smtClean="0"/>
              <a:t>yaz D,</a:t>
            </a:r>
          </a:p>
          <a:p>
            <a:pPr marL="731520" lvl="1" indent="-457200">
              <a:buFont typeface="+mj-lt"/>
              <a:buAutoNum type="arabicPeriod"/>
            </a:pPr>
            <a:r>
              <a:rPr lang="tr-TR" dirty="0" smtClean="0"/>
              <a:t>dur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11</a:t>
            </a:fld>
            <a:endParaRPr lang="tr-TR"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Algoritma Kavramı</a:t>
            </a:r>
            <a:endParaRPr lang="tr-TR" dirty="0"/>
          </a:p>
        </p:txBody>
      </p:sp>
      <p:sp>
        <p:nvSpPr>
          <p:cNvPr id="4" name="Content Placeholder 3"/>
          <p:cNvSpPr>
            <a:spLocks noGrp="1"/>
          </p:cNvSpPr>
          <p:nvPr>
            <p:ph idx="1"/>
          </p:nvPr>
        </p:nvSpPr>
        <p:spPr/>
        <p:txBody>
          <a:bodyPr>
            <a:normAutofit/>
          </a:bodyPr>
          <a:lstStyle/>
          <a:p>
            <a:r>
              <a:rPr lang="tr-TR" dirty="0"/>
              <a:t>V</a:t>
            </a:r>
            <a:r>
              <a:rPr lang="tr-TR" dirty="0" smtClean="0"/>
              <a:t>erilen toplama örneğini üçüncü bir yöntemle, döngü kullanarak yapalım</a:t>
            </a:r>
          </a:p>
          <a:p>
            <a:pPr marL="731520" lvl="1" indent="-457200">
              <a:buFont typeface="+mj-lt"/>
              <a:buAutoNum type="arabicPeriod"/>
            </a:pPr>
            <a:r>
              <a:rPr lang="tr-TR" dirty="0" smtClean="0"/>
              <a:t>başla,</a:t>
            </a:r>
          </a:p>
          <a:p>
            <a:pPr marL="731520" lvl="1" indent="-457200">
              <a:buFont typeface="+mj-lt"/>
              <a:buAutoNum type="arabicPeriod"/>
            </a:pPr>
            <a:r>
              <a:rPr lang="tr-TR" dirty="0" smtClean="0"/>
              <a:t>K = 0 (K kontrol değişkenidir ve döngünün tekrar sayısını hesaplamak için kullanılır)</a:t>
            </a:r>
          </a:p>
          <a:p>
            <a:pPr marL="731520" lvl="1" indent="-457200">
              <a:buFont typeface="+mj-lt"/>
              <a:buAutoNum type="arabicPeriod"/>
            </a:pPr>
            <a:r>
              <a:rPr lang="tr-TR" dirty="0" smtClean="0"/>
              <a:t>A sayısını al,</a:t>
            </a:r>
          </a:p>
          <a:p>
            <a:pPr marL="731520" lvl="1" indent="-457200">
              <a:buFont typeface="+mj-lt"/>
              <a:buAutoNum type="arabicPeriod"/>
            </a:pPr>
            <a:r>
              <a:rPr lang="tr-TR" dirty="0" smtClean="0"/>
              <a:t>D = D + A</a:t>
            </a:r>
          </a:p>
          <a:p>
            <a:pPr marL="731520" lvl="1" indent="-457200">
              <a:buFont typeface="+mj-lt"/>
              <a:buAutoNum type="arabicPeriod"/>
            </a:pPr>
            <a:r>
              <a:rPr lang="tr-TR" dirty="0" smtClean="0"/>
              <a:t>K = K + 1 (Her sayı alma ve toplama işlemini sayar, yani değerini bir artırır)</a:t>
            </a:r>
          </a:p>
          <a:p>
            <a:pPr marL="731520" lvl="1" indent="-457200">
              <a:buFont typeface="+mj-lt"/>
              <a:buAutoNum type="arabicPeriod"/>
            </a:pPr>
            <a:r>
              <a:rPr lang="tr-TR" dirty="0" smtClean="0"/>
              <a:t>K &lt; 3 ise git 3 (K değeri 3 ten az ise üzere 3. satıra yönlendirir.)</a:t>
            </a:r>
          </a:p>
          <a:p>
            <a:pPr marL="731520" lvl="1" indent="-457200">
              <a:buFont typeface="+mj-lt"/>
              <a:buAutoNum type="arabicPeriod"/>
            </a:pPr>
            <a:r>
              <a:rPr lang="tr-TR" dirty="0" smtClean="0"/>
              <a:t>yaz D,</a:t>
            </a:r>
          </a:p>
          <a:p>
            <a:pPr marL="731520" lvl="1" indent="-457200">
              <a:buFont typeface="+mj-lt"/>
              <a:buAutoNum type="arabicPeriod"/>
            </a:pPr>
            <a:r>
              <a:rPr lang="tr-TR" dirty="0" smtClean="0"/>
              <a:t>dur</a:t>
            </a:r>
          </a:p>
          <a:p>
            <a:pPr>
              <a:buNone/>
            </a:pP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12</a:t>
            </a:fld>
            <a:endParaRPr lang="tr-TR"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Algoritma Kavramı</a:t>
            </a:r>
            <a:endParaRPr lang="tr-TR" dirty="0"/>
          </a:p>
        </p:txBody>
      </p:sp>
      <p:sp>
        <p:nvSpPr>
          <p:cNvPr id="4" name="Content Placeholder 3"/>
          <p:cNvSpPr>
            <a:spLocks noGrp="1"/>
          </p:cNvSpPr>
          <p:nvPr>
            <p:ph idx="1"/>
          </p:nvPr>
        </p:nvSpPr>
        <p:spPr/>
        <p:txBody>
          <a:bodyPr>
            <a:normAutofit/>
          </a:bodyPr>
          <a:lstStyle/>
          <a:p>
            <a:endParaRPr lang="tr-TR" dirty="0" smtClean="0"/>
          </a:p>
          <a:p>
            <a:r>
              <a:rPr lang="tr-TR" dirty="0" smtClean="0"/>
              <a:t>Algoritmanın özellikleri</a:t>
            </a:r>
          </a:p>
          <a:p>
            <a:pPr lvl="1"/>
            <a:r>
              <a:rPr lang="tr-TR" dirty="0" smtClean="0"/>
              <a:t>Girdi: Kullanıcıdan ya da başka kaynaklardan sağlanan girdiler.</a:t>
            </a:r>
          </a:p>
          <a:p>
            <a:pPr lvl="1"/>
            <a:r>
              <a:rPr lang="tr-TR" dirty="0" smtClean="0"/>
              <a:t>Çıktı: En azından bir tane çıktı sağlamalı</a:t>
            </a:r>
          </a:p>
          <a:p>
            <a:pPr lvl="1"/>
            <a:r>
              <a:rPr lang="tr-TR" dirty="0" smtClean="0"/>
              <a:t>Fineteness – sonluluk: </a:t>
            </a:r>
            <a:r>
              <a:rPr lang="tr-TR" dirty="0"/>
              <a:t>Sonlanan bir süreci içermeli, algoritmanın sonu olmalı </a:t>
            </a:r>
            <a:endParaRPr lang="tr-TR" dirty="0" smtClean="0"/>
          </a:p>
          <a:p>
            <a:pPr lvl="2"/>
            <a:r>
              <a:rPr lang="tr-TR" dirty="0"/>
              <a:t>Uygulanabilecek/gerçekleştirlebilecek adımlar içermeli</a:t>
            </a:r>
          </a:p>
          <a:p>
            <a:pPr lvl="2"/>
            <a:r>
              <a:rPr lang="tr-TR" strike="sngStrike" dirty="0"/>
              <a:t>Tüm pozitif tamsayıların listesini </a:t>
            </a:r>
            <a:r>
              <a:rPr lang="tr-TR" strike="sngStrike" dirty="0" smtClean="0"/>
              <a:t>yap</a:t>
            </a:r>
            <a:endParaRPr lang="tr-TR" dirty="0" smtClean="0"/>
          </a:p>
          <a:p>
            <a:pPr lvl="1"/>
            <a:r>
              <a:rPr lang="tr-TR" dirty="0" smtClean="0"/>
              <a:t>Defineteness – belirlilik: </a:t>
            </a:r>
            <a:r>
              <a:rPr lang="tr-TR" dirty="0"/>
              <a:t>Açık ve anlaşılır olmalı </a:t>
            </a:r>
            <a:endParaRPr lang="tr-TR" dirty="0" smtClean="0"/>
          </a:p>
          <a:p>
            <a:pPr lvl="1"/>
            <a:r>
              <a:rPr lang="tr-TR" dirty="0" smtClean="0"/>
              <a:t>Effectiveness: Bir iş gerçekleştirmeli </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13</a:t>
            </a:fld>
            <a:endParaRPr lang="tr-TR"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Algoritma Kavramı</a:t>
            </a:r>
            <a:endParaRPr lang="tr-TR" dirty="0"/>
          </a:p>
        </p:txBody>
      </p:sp>
      <p:sp>
        <p:nvSpPr>
          <p:cNvPr id="4" name="Content Placeholder 3"/>
          <p:cNvSpPr>
            <a:spLocks noGrp="1"/>
          </p:cNvSpPr>
          <p:nvPr>
            <p:ph idx="1"/>
          </p:nvPr>
        </p:nvSpPr>
        <p:spPr/>
        <p:txBody>
          <a:bodyPr>
            <a:normAutofit/>
          </a:bodyPr>
          <a:lstStyle/>
          <a:p>
            <a:r>
              <a:rPr lang="tr-TR" dirty="0" smtClean="0"/>
              <a:t>Algoritmanın soyut doğası</a:t>
            </a:r>
          </a:p>
          <a:p>
            <a:pPr lvl="1"/>
            <a:r>
              <a:rPr lang="tr-TR" dirty="0" smtClean="0"/>
              <a:t>Algoritma ve gösterimi arasındaki ayrım</a:t>
            </a:r>
          </a:p>
          <a:p>
            <a:pPr lvl="2"/>
            <a:r>
              <a:rPr lang="tr-TR" dirty="0" smtClean="0"/>
              <a:t>Hikaye ve kitap </a:t>
            </a:r>
            <a:r>
              <a:rPr lang="tr-TR" dirty="0" smtClean="0">
                <a:sym typeface="Wingdings" pitchFamily="2" charset="2"/>
              </a:rPr>
              <a:t> Hikaye soyuttur, kitap hikayenin fiziksel gösterimidir. Eğer kitap başka bir dile çevrilirse hikayenin gösterimi değişir, kendisi aynı kalır</a:t>
            </a:r>
          </a:p>
          <a:p>
            <a:pPr lvl="2"/>
            <a:r>
              <a:rPr lang="tr-TR" dirty="0" smtClean="0">
                <a:sym typeface="Wingdings" pitchFamily="2" charset="2"/>
              </a:rPr>
              <a:t>Aynı şekilde algoritma soyuttur ve gösteriminden farklıdır. Pek çok şekilde gösterilebilir.</a:t>
            </a:r>
          </a:p>
          <a:p>
            <a:pPr lvl="3"/>
            <a:r>
              <a:rPr lang="tr-TR" dirty="0" smtClean="0">
                <a:sym typeface="Wingdings" pitchFamily="2" charset="2"/>
              </a:rPr>
              <a:t>Okunan santigrat dereceleri fahrenhayta çevirmenin gösterimi</a:t>
            </a:r>
          </a:p>
          <a:p>
            <a:pPr lvl="4"/>
            <a:r>
              <a:rPr lang="tr-TR" dirty="0" smtClean="0">
                <a:sym typeface="Wingdings" pitchFamily="2" charset="2"/>
              </a:rPr>
              <a:t>Matematiksel formülü   F = (9/5)C + 32</a:t>
            </a:r>
          </a:p>
          <a:p>
            <a:pPr lvl="4"/>
            <a:r>
              <a:rPr lang="tr-TR" dirty="0" smtClean="0">
                <a:sym typeface="Wingdings" pitchFamily="2" charset="2"/>
              </a:rPr>
              <a:t>Aynı zamanda “okunan santigrat dereeceyi 9/5 ile çarpıp, çarpıma 32 ekle” şeklinde de</a:t>
            </a:r>
          </a:p>
          <a:p>
            <a:pPr lvl="4"/>
            <a:r>
              <a:rPr lang="tr-TR" dirty="0" smtClean="0">
                <a:sym typeface="Wingdings" pitchFamily="2" charset="2"/>
              </a:rPr>
              <a:t>Elektrik devre biçiminde bile</a:t>
            </a:r>
          </a:p>
          <a:p>
            <a:pPr lvl="2">
              <a:buNone/>
            </a:pPr>
            <a:r>
              <a:rPr lang="tr-TR" sz="2200" dirty="0" smtClean="0">
                <a:solidFill>
                  <a:schemeClr val="tx2"/>
                </a:solidFill>
                <a:sym typeface="Wingdings" pitchFamily="2" charset="2"/>
              </a:rPr>
              <a:t>		</a:t>
            </a:r>
            <a:r>
              <a:rPr lang="tr-TR" sz="2200" dirty="0" smtClean="0">
                <a:sym typeface="Wingdings" pitchFamily="2" charset="2"/>
              </a:rPr>
              <a:t>gösterilebilir</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14</a:t>
            </a:fld>
            <a:endParaRPr lang="tr-TR"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Algoritma Kavramı</a:t>
            </a:r>
            <a:endParaRPr lang="tr-TR" dirty="0"/>
          </a:p>
        </p:txBody>
      </p:sp>
      <p:sp>
        <p:nvSpPr>
          <p:cNvPr id="4" name="Content Placeholder 3"/>
          <p:cNvSpPr>
            <a:spLocks noGrp="1"/>
          </p:cNvSpPr>
          <p:nvPr>
            <p:ph idx="1"/>
          </p:nvPr>
        </p:nvSpPr>
        <p:spPr/>
        <p:txBody>
          <a:bodyPr/>
          <a:lstStyle/>
          <a:p>
            <a:r>
              <a:rPr lang="tr-TR" dirty="0" smtClean="0"/>
              <a:t>Diğer iki alakalı kavram</a:t>
            </a:r>
          </a:p>
          <a:p>
            <a:pPr lvl="1"/>
            <a:r>
              <a:rPr lang="tr-TR" dirty="0" smtClean="0"/>
              <a:t>Program </a:t>
            </a:r>
            <a:r>
              <a:rPr lang="tr-TR" dirty="0" smtClean="0">
                <a:sym typeface="Wingdings" pitchFamily="2" charset="2"/>
              </a:rPr>
              <a:t> algoritmanın gösterimi / bilgisayar uygulaması için tasarlanmış olan algoritmanın resmi gösterimi</a:t>
            </a:r>
            <a:endParaRPr lang="tr-TR" dirty="0" smtClean="0"/>
          </a:p>
          <a:p>
            <a:pPr lvl="1"/>
            <a:r>
              <a:rPr lang="tr-TR" dirty="0" smtClean="0"/>
              <a:t>Process (süreç) </a:t>
            </a:r>
            <a:r>
              <a:rPr lang="tr-TR" dirty="0" smtClean="0">
                <a:sym typeface="Wingdings" pitchFamily="2" charset="2"/>
              </a:rPr>
              <a:t> programı uygulamak için aktivite</a:t>
            </a:r>
          </a:p>
          <a:p>
            <a:pPr lvl="2"/>
            <a:r>
              <a:rPr lang="tr-TR" dirty="0" smtClean="0">
                <a:sym typeface="Wingdings" pitchFamily="2" charset="2"/>
              </a:rPr>
              <a:t>Aynı zamanda algoritmayı uygulamak için aktivitedir</a:t>
            </a:r>
            <a:endParaRPr lang="tr-TR" dirty="0" smtClean="0"/>
          </a:p>
          <a:p>
            <a:pPr lvl="1"/>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15</a:t>
            </a:fld>
            <a:endParaRPr lang="tr-TR"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Algoritmaların Gösterimi</a:t>
            </a:r>
            <a:endParaRPr lang="tr-TR" dirty="0"/>
          </a:p>
        </p:txBody>
      </p:sp>
      <p:sp>
        <p:nvSpPr>
          <p:cNvPr id="4" name="Content Placeholder 3"/>
          <p:cNvSpPr>
            <a:spLocks noGrp="1"/>
          </p:cNvSpPr>
          <p:nvPr>
            <p:ph idx="1"/>
          </p:nvPr>
        </p:nvSpPr>
        <p:spPr/>
        <p:txBody>
          <a:bodyPr/>
          <a:lstStyle/>
          <a:p>
            <a:r>
              <a:rPr lang="tr-TR" dirty="0" smtClean="0"/>
              <a:t>Akış şemaları </a:t>
            </a:r>
            <a:r>
              <a:rPr lang="tr-TR" dirty="0" smtClean="0">
                <a:sym typeface="Wingdings" pitchFamily="2" charset="2"/>
              </a:rPr>
              <a:t> </a:t>
            </a:r>
            <a:r>
              <a:rPr lang="tr-TR" sz="2800" dirty="0" smtClean="0"/>
              <a:t>Algoritmanın görsel olarak resimlerle ifade edilmesi = Algoritmanın diyagramı</a:t>
            </a:r>
            <a:endParaRPr lang="tr-TR" dirty="0" smtClean="0"/>
          </a:p>
          <a:p>
            <a:r>
              <a:rPr lang="tr-TR" dirty="0" smtClean="0"/>
              <a:t>Kaba (pseudo) kod </a:t>
            </a:r>
            <a:r>
              <a:rPr lang="tr-TR" dirty="0" smtClean="0">
                <a:sym typeface="Wingdings" pitchFamily="2" charset="2"/>
              </a:rPr>
              <a:t> </a:t>
            </a:r>
            <a:r>
              <a:rPr lang="tr-TR" sz="2800" dirty="0" smtClean="0"/>
              <a:t>Algoritmanın yarı programlama dili kuralları, yarı konuşma diline dönük olarak tanımlanması</a:t>
            </a:r>
            <a:endParaRPr lang="tr-TR" dirty="0" smtClean="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16</a:t>
            </a:fld>
            <a:endParaRPr lang="tr-TR"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Kontrol Yapıları</a:t>
            </a:r>
            <a:endParaRPr lang="tr-TR" dirty="0"/>
          </a:p>
        </p:txBody>
      </p:sp>
      <p:sp>
        <p:nvSpPr>
          <p:cNvPr id="4" name="Content Placeholder 3"/>
          <p:cNvSpPr>
            <a:spLocks noGrp="1"/>
          </p:cNvSpPr>
          <p:nvPr>
            <p:ph idx="1"/>
          </p:nvPr>
        </p:nvSpPr>
        <p:spPr/>
        <p:txBody>
          <a:bodyPr>
            <a:normAutofit/>
          </a:bodyPr>
          <a:lstStyle/>
          <a:p>
            <a:r>
              <a:rPr lang="tr-TR" dirty="0" smtClean="0"/>
              <a:t> </a:t>
            </a:r>
            <a:r>
              <a:rPr lang="tr-TR" sz="2800" dirty="0" smtClean="0"/>
              <a:t>Kontrol Yapıları</a:t>
            </a:r>
          </a:p>
          <a:p>
            <a:pPr lvl="1"/>
            <a:r>
              <a:rPr lang="tr-TR" dirty="0" smtClean="0"/>
              <a:t>Seçimli Yapı</a:t>
            </a:r>
          </a:p>
          <a:p>
            <a:pPr lvl="2"/>
            <a:r>
              <a:rPr lang="tr-TR" sz="1800" dirty="0" smtClean="0"/>
              <a:t>Tekil Seçimli Yapı (if)</a:t>
            </a:r>
          </a:p>
          <a:p>
            <a:pPr lvl="2"/>
            <a:r>
              <a:rPr lang="tr-TR" dirty="0" smtClean="0"/>
              <a:t>İkili Seçimli Yapı (if...else, if... else if)</a:t>
            </a:r>
          </a:p>
          <a:p>
            <a:pPr lvl="2"/>
            <a:r>
              <a:rPr lang="tr-TR" dirty="0" smtClean="0"/>
              <a:t>Çoklu Seçimli Yapı (switch-case)</a:t>
            </a:r>
          </a:p>
          <a:p>
            <a:pPr lvl="1"/>
            <a:r>
              <a:rPr lang="tr-TR" dirty="0" smtClean="0"/>
              <a:t>Tekrarlamalı Yapı (Döngüler)</a:t>
            </a:r>
          </a:p>
          <a:p>
            <a:pPr lvl="2"/>
            <a:r>
              <a:rPr lang="tr-TR" sz="1800" dirty="0" smtClean="0"/>
              <a:t>for döngüsü</a:t>
            </a:r>
          </a:p>
          <a:p>
            <a:pPr lvl="2"/>
            <a:r>
              <a:rPr lang="tr-TR" sz="2000" dirty="0" smtClean="0"/>
              <a:t>while döngüleri</a:t>
            </a:r>
          </a:p>
          <a:p>
            <a:pPr lvl="2"/>
            <a:r>
              <a:rPr lang="tr-TR" sz="2000" dirty="0" smtClean="0"/>
              <a:t>do...while döngüleri</a:t>
            </a:r>
          </a:p>
          <a:p>
            <a:pPr lvl="1" algn="just">
              <a:lnSpc>
                <a:spcPct val="150000"/>
              </a:lnSpc>
              <a:spcBef>
                <a:spcPct val="0"/>
              </a:spcBef>
              <a:buClr>
                <a:schemeClr val="tx1"/>
              </a:buClr>
              <a:buNone/>
            </a:pPr>
            <a:r>
              <a:rPr lang="tr-TR" sz="2000" dirty="0" smtClean="0"/>
              <a:t>		</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17</a:t>
            </a:fld>
            <a:endParaRPr lang="tr-TR"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Seçimli Yapı</a:t>
            </a:r>
            <a:endParaRPr lang="tr-TR" dirty="0"/>
          </a:p>
        </p:txBody>
      </p:sp>
      <p:sp>
        <p:nvSpPr>
          <p:cNvPr id="4" name="Content Placeholder 3"/>
          <p:cNvSpPr>
            <a:spLocks noGrp="1"/>
          </p:cNvSpPr>
          <p:nvPr>
            <p:ph idx="1"/>
          </p:nvPr>
        </p:nvSpPr>
        <p:spPr/>
        <p:txBody>
          <a:bodyPr/>
          <a:lstStyle/>
          <a:p>
            <a:r>
              <a:rPr lang="tr-TR" sz="2800" b="1" dirty="0" smtClean="0"/>
              <a:t>Tekil Seçimli Yapı (</a:t>
            </a:r>
            <a:r>
              <a:rPr lang="tr-TR" sz="2800" b="1" dirty="0" smtClean="0">
                <a:solidFill>
                  <a:srgbClr val="008000"/>
                </a:solidFill>
              </a:rPr>
              <a:t>if</a:t>
            </a:r>
            <a:r>
              <a:rPr lang="tr-TR" sz="2800" b="1" dirty="0" smtClean="0"/>
              <a:t>)</a:t>
            </a:r>
            <a:endParaRPr lang="en-US" sz="2800" b="1" dirty="0" smtClean="0"/>
          </a:p>
          <a:p>
            <a:pPr lvl="1"/>
            <a:r>
              <a:rPr lang="tr-TR" sz="1700" dirty="0" smtClean="0"/>
              <a:t>Verilen durum ya da koşula göre istenilen işlem ya da işlemleri gerçekleştirmek için kullanılır.</a:t>
            </a:r>
          </a:p>
          <a:p>
            <a:pPr>
              <a:buFont typeface="Wingdings" pitchFamily="2" charset="2"/>
              <a:buNone/>
            </a:pPr>
            <a:endParaRPr lang="tr-TR" sz="800" dirty="0" smtClean="0"/>
          </a:p>
          <a:p>
            <a:pPr lvl="1"/>
            <a:r>
              <a:rPr lang="tr-TR" sz="1700" dirty="0" smtClean="0"/>
              <a:t>if deyimi şu şekilde tanımlanır;</a:t>
            </a:r>
          </a:p>
          <a:p>
            <a:pPr lvl="2">
              <a:buFont typeface="Wingdings" pitchFamily="2" charset="2"/>
              <a:buChar char="§"/>
            </a:pPr>
            <a:r>
              <a:rPr lang="tr-TR" sz="1800" b="1" dirty="0" smtClean="0"/>
              <a:t>if </a:t>
            </a:r>
            <a:r>
              <a:rPr lang="tr-TR" sz="1800" b="1" i="1" u="sng" dirty="0" smtClean="0"/>
              <a:t>koşul</a:t>
            </a:r>
            <a:r>
              <a:rPr lang="tr-TR" sz="1800" b="1" i="1" dirty="0" smtClean="0"/>
              <a:t> </a:t>
            </a:r>
            <a:r>
              <a:rPr lang="tr-TR" sz="1800" b="1" i="1" u="sng" dirty="0" smtClean="0"/>
              <a:t>deyim</a:t>
            </a:r>
            <a:r>
              <a:rPr lang="tr-TR" sz="1800" b="1" dirty="0" smtClean="0"/>
              <a:t>;</a:t>
            </a:r>
          </a:p>
          <a:p>
            <a:pPr lvl="1">
              <a:buFont typeface="Wingdings" pitchFamily="2" charset="2"/>
              <a:buNone/>
            </a:pPr>
            <a:endParaRPr lang="tr-TR" sz="800" dirty="0" smtClean="0">
              <a:solidFill>
                <a:srgbClr val="00B050"/>
              </a:solidFill>
            </a:endParaRPr>
          </a:p>
          <a:p>
            <a:pPr lvl="1"/>
            <a:r>
              <a:rPr lang="tr-TR" sz="1700" dirty="0" smtClean="0"/>
              <a:t>Şarta ya da duruma bağlı olarak çalışması gereken birden fazla komut ya da çalıştırılabilir ifade mevcutsa blok açılır. </a:t>
            </a:r>
            <a:endParaRPr lang="en-US" sz="1700"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18</a:t>
            </a:fld>
            <a:endParaRPr lang="tr-TR" altLang="en-US"/>
          </a:p>
        </p:txBody>
      </p:sp>
      <p:sp>
        <p:nvSpPr>
          <p:cNvPr id="5" name="Rounded Rectangle 4"/>
          <p:cNvSpPr/>
          <p:nvPr/>
        </p:nvSpPr>
        <p:spPr bwMode="auto">
          <a:xfrm>
            <a:off x="3124200" y="4776936"/>
            <a:ext cx="2667000" cy="167640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274320" anchor="ctr"/>
          <a:lstStyle/>
          <a:p>
            <a:pPr>
              <a:lnSpc>
                <a:spcPct val="150000"/>
              </a:lnSpc>
              <a:spcBef>
                <a:spcPts val="0"/>
              </a:spcBef>
              <a:spcAft>
                <a:spcPts val="0"/>
              </a:spcAft>
              <a:defRPr/>
            </a:pPr>
            <a:r>
              <a:rPr lang="tr-TR" sz="1400" b="1" dirty="0">
                <a:solidFill>
                  <a:schemeClr val="tx1"/>
                </a:solidFill>
                <a:latin typeface="Tahoma" pitchFamily="34" charset="0"/>
              </a:rPr>
              <a:t>if </a:t>
            </a:r>
            <a:r>
              <a:rPr lang="tr-TR" sz="1400" b="1" i="1" u="sng" dirty="0">
                <a:solidFill>
                  <a:schemeClr val="tx1"/>
                </a:solidFill>
                <a:latin typeface="Tahoma" pitchFamily="34" charset="0"/>
              </a:rPr>
              <a:t>ifade</a:t>
            </a:r>
          </a:p>
          <a:p>
            <a:pPr>
              <a:lnSpc>
                <a:spcPct val="150000"/>
              </a:lnSpc>
              <a:spcBef>
                <a:spcPts val="0"/>
              </a:spcBef>
              <a:spcAft>
                <a:spcPts val="0"/>
              </a:spcAft>
              <a:defRPr/>
            </a:pPr>
            <a:r>
              <a:rPr lang="tr-TR" sz="1400" b="1" dirty="0">
                <a:solidFill>
                  <a:schemeClr val="tx1"/>
                </a:solidFill>
                <a:latin typeface="Tahoma" pitchFamily="34" charset="0"/>
              </a:rPr>
              <a:t>{</a:t>
            </a:r>
          </a:p>
          <a:p>
            <a:pPr>
              <a:lnSpc>
                <a:spcPct val="150000"/>
              </a:lnSpc>
              <a:spcBef>
                <a:spcPts val="0"/>
              </a:spcBef>
              <a:spcAft>
                <a:spcPts val="0"/>
              </a:spcAft>
              <a:defRPr/>
            </a:pPr>
            <a:r>
              <a:rPr lang="tr-TR" sz="1400" b="1" dirty="0">
                <a:solidFill>
                  <a:schemeClr val="tx1"/>
                </a:solidFill>
                <a:latin typeface="Tahoma" pitchFamily="34" charset="0"/>
              </a:rPr>
              <a:t>komut 1;</a:t>
            </a:r>
          </a:p>
          <a:p>
            <a:pPr>
              <a:lnSpc>
                <a:spcPct val="150000"/>
              </a:lnSpc>
              <a:spcBef>
                <a:spcPts val="0"/>
              </a:spcBef>
              <a:spcAft>
                <a:spcPts val="0"/>
              </a:spcAft>
              <a:defRPr/>
            </a:pPr>
            <a:r>
              <a:rPr lang="tr-TR" sz="1400" b="1" dirty="0">
                <a:solidFill>
                  <a:schemeClr val="tx1"/>
                </a:solidFill>
                <a:latin typeface="Tahoma" pitchFamily="34" charset="0"/>
              </a:rPr>
              <a:t>komut 2;</a:t>
            </a:r>
          </a:p>
          <a:p>
            <a:pPr>
              <a:lnSpc>
                <a:spcPct val="150000"/>
              </a:lnSpc>
              <a:spcBef>
                <a:spcPts val="0"/>
              </a:spcBef>
              <a:spcAft>
                <a:spcPts val="0"/>
              </a:spcAft>
              <a:defRPr/>
            </a:pPr>
            <a:r>
              <a:rPr lang="tr-TR" sz="1400" b="1" dirty="0">
                <a:solidFill>
                  <a:schemeClr val="tx1"/>
                </a:solidFill>
                <a:latin typeface="Tahoma" pitchFamily="34" charset="0"/>
              </a:rPr>
              <a:t>}</a:t>
            </a:r>
            <a:endParaRPr lang="en-US" sz="1400" b="1" dirty="0">
              <a:solidFill>
                <a:schemeClr val="tx1"/>
              </a:solidFill>
              <a:latin typeface="Tahoma" pitchFamily="34" charset="0"/>
            </a:endParaRPr>
          </a:p>
        </p:txBody>
      </p:sp>
      <p:cxnSp>
        <p:nvCxnSpPr>
          <p:cNvPr id="6" name="Straight Arrow Connector 5"/>
          <p:cNvCxnSpPr>
            <a:endCxn id="7" idx="1"/>
          </p:cNvCxnSpPr>
          <p:nvPr/>
        </p:nvCxnSpPr>
        <p:spPr bwMode="auto">
          <a:xfrm>
            <a:off x="4343400" y="5005536"/>
            <a:ext cx="2057400" cy="1588"/>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7" name="TextBox 39"/>
          <p:cNvSpPr txBox="1">
            <a:spLocks noChangeArrowheads="1"/>
          </p:cNvSpPr>
          <p:nvPr/>
        </p:nvSpPr>
        <p:spPr bwMode="auto">
          <a:xfrm>
            <a:off x="6400800" y="4853136"/>
            <a:ext cx="1366838" cy="307975"/>
          </a:xfrm>
          <a:prstGeom prst="rect">
            <a:avLst/>
          </a:prstGeom>
          <a:noFill/>
          <a:ln w="9525">
            <a:noFill/>
            <a:miter lim="800000"/>
            <a:headEnd/>
            <a:tailEnd/>
          </a:ln>
        </p:spPr>
        <p:txBody>
          <a:bodyPr wrap="none">
            <a:spAutoFit/>
          </a:bodyPr>
          <a:lstStyle/>
          <a:p>
            <a:r>
              <a:rPr lang="tr-TR" sz="1400" b="1"/>
              <a:t>Koşul İfadesi</a:t>
            </a:r>
            <a:endParaRPr lang="en-US" sz="1400" b="1"/>
          </a:p>
        </p:txBody>
      </p:sp>
      <p:sp>
        <p:nvSpPr>
          <p:cNvPr id="8" name="Right Brace 31"/>
          <p:cNvSpPr>
            <a:spLocks/>
          </p:cNvSpPr>
          <p:nvPr/>
        </p:nvSpPr>
        <p:spPr bwMode="auto">
          <a:xfrm>
            <a:off x="4338638" y="5538936"/>
            <a:ext cx="152400" cy="533400"/>
          </a:xfrm>
          <a:prstGeom prst="rightBrace">
            <a:avLst>
              <a:gd name="adj1" fmla="val 85000"/>
              <a:gd name="adj2" fmla="val 50000"/>
            </a:avLst>
          </a:prstGeom>
          <a:ln>
            <a:headEnd/>
            <a:tailEnd/>
          </a:ln>
        </p:spPr>
        <p:style>
          <a:lnRef idx="2">
            <a:schemeClr val="dk1"/>
          </a:lnRef>
          <a:fillRef idx="0">
            <a:schemeClr val="dk1"/>
          </a:fillRef>
          <a:effectRef idx="1">
            <a:schemeClr val="dk1"/>
          </a:effectRef>
          <a:fontRef idx="minor">
            <a:schemeClr val="tx1"/>
          </a:fontRef>
        </p:style>
        <p:txBody>
          <a:bodyPr/>
          <a:lstStyle/>
          <a:p>
            <a:pPr>
              <a:defRPr/>
            </a:pPr>
            <a:endParaRPr lang="tr-TR">
              <a:solidFill>
                <a:srgbClr val="00B050"/>
              </a:solidFill>
            </a:endParaRPr>
          </a:p>
        </p:txBody>
      </p:sp>
      <p:sp>
        <p:nvSpPr>
          <p:cNvPr id="9" name="Right Brace 31"/>
          <p:cNvSpPr>
            <a:spLocks/>
          </p:cNvSpPr>
          <p:nvPr/>
        </p:nvSpPr>
        <p:spPr bwMode="auto">
          <a:xfrm flipH="1" flipV="1">
            <a:off x="3195638" y="5386536"/>
            <a:ext cx="228600" cy="914400"/>
          </a:xfrm>
          <a:prstGeom prst="rightBrace">
            <a:avLst>
              <a:gd name="adj1" fmla="val 85000"/>
              <a:gd name="adj2" fmla="val 50000"/>
            </a:avLst>
          </a:prstGeom>
          <a:ln>
            <a:headEnd/>
            <a:tailEnd/>
          </a:ln>
        </p:spPr>
        <p:style>
          <a:lnRef idx="2">
            <a:schemeClr val="dk1"/>
          </a:lnRef>
          <a:fillRef idx="0">
            <a:schemeClr val="dk1"/>
          </a:fillRef>
          <a:effectRef idx="1">
            <a:schemeClr val="dk1"/>
          </a:effectRef>
          <a:fontRef idx="minor">
            <a:schemeClr val="tx1"/>
          </a:fontRef>
        </p:style>
        <p:txBody>
          <a:bodyPr/>
          <a:lstStyle/>
          <a:p>
            <a:pPr>
              <a:defRPr/>
            </a:pPr>
            <a:endParaRPr lang="tr-TR">
              <a:solidFill>
                <a:srgbClr val="00B050"/>
              </a:solidFill>
            </a:endParaRPr>
          </a:p>
        </p:txBody>
      </p:sp>
      <p:cxnSp>
        <p:nvCxnSpPr>
          <p:cNvPr id="10" name="Straight Arrow Connector 9"/>
          <p:cNvCxnSpPr/>
          <p:nvPr/>
        </p:nvCxnSpPr>
        <p:spPr bwMode="auto">
          <a:xfrm>
            <a:off x="4643438" y="5767536"/>
            <a:ext cx="1752600" cy="1588"/>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11" name="Straight Arrow Connector 10"/>
          <p:cNvCxnSpPr/>
          <p:nvPr/>
        </p:nvCxnSpPr>
        <p:spPr bwMode="auto">
          <a:xfrm rot="10800000">
            <a:off x="1366838" y="5843736"/>
            <a:ext cx="1681162" cy="1588"/>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12" name="TextBox 44"/>
          <p:cNvSpPr txBox="1">
            <a:spLocks noChangeArrowheads="1"/>
          </p:cNvSpPr>
          <p:nvPr/>
        </p:nvSpPr>
        <p:spPr bwMode="auto">
          <a:xfrm>
            <a:off x="6396038" y="5615136"/>
            <a:ext cx="2362200" cy="523875"/>
          </a:xfrm>
          <a:prstGeom prst="rect">
            <a:avLst/>
          </a:prstGeom>
          <a:noFill/>
          <a:ln w="9525">
            <a:noFill/>
            <a:miter lim="800000"/>
            <a:headEnd/>
            <a:tailEnd/>
          </a:ln>
        </p:spPr>
        <p:txBody>
          <a:bodyPr>
            <a:spAutoFit/>
          </a:bodyPr>
          <a:lstStyle/>
          <a:p>
            <a:r>
              <a:rPr lang="tr-TR" sz="1400" b="1"/>
              <a:t>Koşul doğru ise çalıştırılacak komutlar.</a:t>
            </a:r>
            <a:endParaRPr lang="en-US" sz="1400" b="1"/>
          </a:p>
        </p:txBody>
      </p:sp>
      <p:sp>
        <p:nvSpPr>
          <p:cNvPr id="13" name="TextBox 45"/>
          <p:cNvSpPr txBox="1">
            <a:spLocks noChangeArrowheads="1"/>
          </p:cNvSpPr>
          <p:nvPr/>
        </p:nvSpPr>
        <p:spPr bwMode="auto">
          <a:xfrm>
            <a:off x="681038" y="5691336"/>
            <a:ext cx="579437" cy="307975"/>
          </a:xfrm>
          <a:prstGeom prst="rect">
            <a:avLst/>
          </a:prstGeom>
          <a:noFill/>
          <a:ln w="9525">
            <a:noFill/>
            <a:miter lim="800000"/>
            <a:headEnd/>
            <a:tailEnd/>
          </a:ln>
        </p:spPr>
        <p:txBody>
          <a:bodyPr wrap="none">
            <a:spAutoFit/>
          </a:bodyPr>
          <a:lstStyle/>
          <a:p>
            <a:r>
              <a:rPr lang="tr-TR" sz="1400" b="1"/>
              <a:t>Blok</a:t>
            </a:r>
            <a:endParaRPr lang="en-US" sz="14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600" dirty="0" smtClean="0"/>
              <a:t>Seçimli Yapı</a:t>
            </a:r>
            <a:endParaRPr lang="tr-TR" dirty="0"/>
          </a:p>
        </p:txBody>
      </p:sp>
      <p:sp>
        <p:nvSpPr>
          <p:cNvPr id="4" name="Content Placeholder 3"/>
          <p:cNvSpPr>
            <a:spLocks noGrp="1"/>
          </p:cNvSpPr>
          <p:nvPr>
            <p:ph idx="1"/>
          </p:nvPr>
        </p:nvSpPr>
        <p:spPr/>
        <p:txBody>
          <a:bodyPr/>
          <a:lstStyle/>
          <a:p>
            <a:r>
              <a:rPr lang="tr-TR" sz="2400" b="1" dirty="0" smtClean="0"/>
              <a:t>Tekil Seçimli Yapı (</a:t>
            </a:r>
            <a:r>
              <a:rPr lang="tr-TR" sz="2400" b="1" dirty="0" smtClean="0">
                <a:solidFill>
                  <a:srgbClr val="008000"/>
                </a:solidFill>
              </a:rPr>
              <a:t>if</a:t>
            </a:r>
            <a:r>
              <a:rPr lang="tr-TR" sz="2400" b="1" dirty="0" smtClean="0"/>
              <a:t>)</a:t>
            </a:r>
          </a:p>
          <a:p>
            <a:pPr lvl="1"/>
            <a:r>
              <a:rPr lang="tr-TR" sz="2000" dirty="0" smtClean="0">
                <a:latin typeface="Trebuchet MS" pitchFamily="34" charset="0"/>
              </a:rPr>
              <a:t>Bu yapıda </a:t>
            </a:r>
            <a:r>
              <a:rPr lang="tr-TR" sz="2000" b="1" dirty="0" smtClean="0">
                <a:latin typeface="Trebuchet MS" pitchFamily="34" charset="0"/>
              </a:rPr>
              <a:t>if </a:t>
            </a:r>
            <a:r>
              <a:rPr lang="tr-TR" sz="2000" dirty="0" smtClean="0">
                <a:latin typeface="Trebuchet MS" pitchFamily="34" charset="0"/>
              </a:rPr>
              <a:t>komutundan sonra gelen koşul ya da durum ifadesinin sonucu doğru (evet) olması halinde, if içinde belirtilen deyim (komut) çalışır. durum ya da koşula göre istenilen işlem ya da işlemleri gerçekleştirmek için kullanılır.</a:t>
            </a:r>
          </a:p>
          <a:p>
            <a:pPr lvl="1"/>
            <a:endParaRPr lang="tr-TR" sz="2000" dirty="0" smtClean="0">
              <a:latin typeface="Trebuchet MS" pitchFamily="34" charset="0"/>
            </a:endParaRPr>
          </a:p>
          <a:p>
            <a:pPr lvl="1"/>
            <a:r>
              <a:rPr lang="tr-TR" sz="2000" dirty="0" smtClean="0">
                <a:latin typeface="Trebuchet MS" pitchFamily="34" charset="0"/>
              </a:rPr>
              <a:t>Koşulun sonucu yanlış (hayır) ise, if içinde tanımlanan deyim işlem görmez, if komutundan sonra gelen komutlar çalışır.</a:t>
            </a:r>
            <a:endParaRPr lang="en-US" sz="2000" dirty="0" smtClean="0">
              <a:latin typeface="Trebuchet MS" pitchFamily="34" charset="0"/>
            </a:endParaRPr>
          </a:p>
          <a:p>
            <a:pPr>
              <a:buNone/>
            </a:pPr>
            <a:endParaRPr lang="en-US" sz="2400" b="1" dirty="0" smtClean="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19</a:t>
            </a:fld>
            <a:endParaRPr lang="tr-TR" altLang="en-US"/>
          </a:p>
        </p:txBody>
      </p:sp>
      <p:sp>
        <p:nvSpPr>
          <p:cNvPr id="5" name="Rounded Rectangle 4"/>
          <p:cNvSpPr/>
          <p:nvPr/>
        </p:nvSpPr>
        <p:spPr bwMode="auto">
          <a:xfrm>
            <a:off x="3124200" y="4776936"/>
            <a:ext cx="2667000" cy="167640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274320" anchor="ctr"/>
          <a:lstStyle/>
          <a:p>
            <a:pPr>
              <a:lnSpc>
                <a:spcPct val="150000"/>
              </a:lnSpc>
              <a:spcBef>
                <a:spcPts val="0"/>
              </a:spcBef>
              <a:spcAft>
                <a:spcPts val="0"/>
              </a:spcAft>
              <a:defRPr/>
            </a:pPr>
            <a:r>
              <a:rPr lang="tr-TR" sz="1400" b="1" dirty="0">
                <a:solidFill>
                  <a:schemeClr val="tx1"/>
                </a:solidFill>
                <a:latin typeface="Tahoma" pitchFamily="34" charset="0"/>
              </a:rPr>
              <a:t>if </a:t>
            </a:r>
            <a:r>
              <a:rPr lang="tr-TR" sz="1400" b="1" i="1" u="sng" dirty="0">
                <a:solidFill>
                  <a:schemeClr val="tx1"/>
                </a:solidFill>
                <a:latin typeface="Tahoma" pitchFamily="34" charset="0"/>
              </a:rPr>
              <a:t>ifade</a:t>
            </a:r>
          </a:p>
          <a:p>
            <a:pPr>
              <a:lnSpc>
                <a:spcPct val="150000"/>
              </a:lnSpc>
              <a:spcBef>
                <a:spcPts val="0"/>
              </a:spcBef>
              <a:spcAft>
                <a:spcPts val="0"/>
              </a:spcAft>
              <a:defRPr/>
            </a:pPr>
            <a:r>
              <a:rPr lang="tr-TR" sz="1400" b="1" dirty="0">
                <a:solidFill>
                  <a:schemeClr val="tx1"/>
                </a:solidFill>
                <a:latin typeface="Tahoma" pitchFamily="34" charset="0"/>
              </a:rPr>
              <a:t>{</a:t>
            </a:r>
          </a:p>
          <a:p>
            <a:pPr>
              <a:lnSpc>
                <a:spcPct val="150000"/>
              </a:lnSpc>
              <a:spcBef>
                <a:spcPts val="0"/>
              </a:spcBef>
              <a:spcAft>
                <a:spcPts val="0"/>
              </a:spcAft>
              <a:defRPr/>
            </a:pPr>
            <a:r>
              <a:rPr lang="tr-TR" sz="1400" b="1" dirty="0">
                <a:solidFill>
                  <a:schemeClr val="tx1"/>
                </a:solidFill>
                <a:latin typeface="Tahoma" pitchFamily="34" charset="0"/>
              </a:rPr>
              <a:t>komut 1;</a:t>
            </a:r>
          </a:p>
          <a:p>
            <a:pPr>
              <a:lnSpc>
                <a:spcPct val="150000"/>
              </a:lnSpc>
              <a:spcBef>
                <a:spcPts val="0"/>
              </a:spcBef>
              <a:spcAft>
                <a:spcPts val="0"/>
              </a:spcAft>
              <a:defRPr/>
            </a:pPr>
            <a:r>
              <a:rPr lang="tr-TR" sz="1400" b="1" dirty="0">
                <a:solidFill>
                  <a:schemeClr val="tx1"/>
                </a:solidFill>
                <a:latin typeface="Tahoma" pitchFamily="34" charset="0"/>
              </a:rPr>
              <a:t>komut 2;</a:t>
            </a:r>
          </a:p>
          <a:p>
            <a:pPr>
              <a:lnSpc>
                <a:spcPct val="150000"/>
              </a:lnSpc>
              <a:spcBef>
                <a:spcPts val="0"/>
              </a:spcBef>
              <a:spcAft>
                <a:spcPts val="0"/>
              </a:spcAft>
              <a:defRPr/>
            </a:pPr>
            <a:r>
              <a:rPr lang="tr-TR" sz="1400" b="1" dirty="0">
                <a:solidFill>
                  <a:schemeClr val="tx1"/>
                </a:solidFill>
                <a:latin typeface="Tahoma" pitchFamily="34" charset="0"/>
              </a:rPr>
              <a:t>}</a:t>
            </a:r>
            <a:endParaRPr lang="en-US" sz="1400" b="1" dirty="0">
              <a:solidFill>
                <a:schemeClr val="tx1"/>
              </a:solidFill>
              <a:latin typeface="Tahoma" pitchFamily="34" charset="0"/>
            </a:endParaRPr>
          </a:p>
        </p:txBody>
      </p:sp>
      <p:sp>
        <p:nvSpPr>
          <p:cNvPr id="7" name="Right Brace 31"/>
          <p:cNvSpPr>
            <a:spLocks/>
          </p:cNvSpPr>
          <p:nvPr/>
        </p:nvSpPr>
        <p:spPr bwMode="auto">
          <a:xfrm>
            <a:off x="4338638" y="5538936"/>
            <a:ext cx="152400" cy="533400"/>
          </a:xfrm>
          <a:prstGeom prst="rightBrace">
            <a:avLst>
              <a:gd name="adj1" fmla="val 85000"/>
              <a:gd name="adj2" fmla="val 50000"/>
            </a:avLst>
          </a:prstGeom>
          <a:ln>
            <a:headEnd/>
            <a:tailEnd/>
          </a:ln>
        </p:spPr>
        <p:style>
          <a:lnRef idx="2">
            <a:schemeClr val="dk1"/>
          </a:lnRef>
          <a:fillRef idx="0">
            <a:schemeClr val="dk1"/>
          </a:fillRef>
          <a:effectRef idx="1">
            <a:schemeClr val="dk1"/>
          </a:effectRef>
          <a:fontRef idx="minor">
            <a:schemeClr val="tx1"/>
          </a:fontRef>
        </p:style>
        <p:txBody>
          <a:bodyPr/>
          <a:lstStyle/>
          <a:p>
            <a:pPr>
              <a:defRPr/>
            </a:pPr>
            <a:endParaRPr lang="tr-TR">
              <a:solidFill>
                <a:srgbClr val="00B050"/>
              </a:solidFill>
            </a:endParaRPr>
          </a:p>
        </p:txBody>
      </p:sp>
      <p:sp>
        <p:nvSpPr>
          <p:cNvPr id="8" name="Right Brace 31"/>
          <p:cNvSpPr>
            <a:spLocks/>
          </p:cNvSpPr>
          <p:nvPr/>
        </p:nvSpPr>
        <p:spPr bwMode="auto">
          <a:xfrm flipH="1" flipV="1">
            <a:off x="3195638" y="5386536"/>
            <a:ext cx="228600" cy="914400"/>
          </a:xfrm>
          <a:prstGeom prst="rightBrace">
            <a:avLst>
              <a:gd name="adj1" fmla="val 85000"/>
              <a:gd name="adj2" fmla="val 50000"/>
            </a:avLst>
          </a:prstGeom>
          <a:ln>
            <a:headEnd/>
            <a:tailEnd/>
          </a:ln>
        </p:spPr>
        <p:style>
          <a:lnRef idx="2">
            <a:schemeClr val="dk1"/>
          </a:lnRef>
          <a:fillRef idx="0">
            <a:schemeClr val="dk1"/>
          </a:fillRef>
          <a:effectRef idx="1">
            <a:schemeClr val="dk1"/>
          </a:effectRef>
          <a:fontRef idx="minor">
            <a:schemeClr val="tx1"/>
          </a:fontRef>
        </p:style>
        <p:txBody>
          <a:bodyPr/>
          <a:lstStyle/>
          <a:p>
            <a:pPr>
              <a:defRPr/>
            </a:pPr>
            <a:endParaRPr lang="tr-TR">
              <a:solidFill>
                <a:srgbClr val="00B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Problem Çözme</a:t>
            </a:r>
            <a:endParaRPr lang="tr-TR" dirty="0"/>
          </a:p>
        </p:txBody>
      </p:sp>
      <p:sp>
        <p:nvSpPr>
          <p:cNvPr id="3" name="Content Placeholder 2"/>
          <p:cNvSpPr>
            <a:spLocks noGrp="1"/>
          </p:cNvSpPr>
          <p:nvPr>
            <p:ph idx="1"/>
          </p:nvPr>
        </p:nvSpPr>
        <p:spPr/>
        <p:txBody>
          <a:bodyPr/>
          <a:lstStyle/>
          <a:p>
            <a:r>
              <a:rPr lang="tr-TR" dirty="0" smtClean="0"/>
              <a:t>Günlük hayatımızda pek çok probelme ile karşılaşırız</a:t>
            </a:r>
          </a:p>
          <a:p>
            <a:r>
              <a:rPr lang="tr-TR" dirty="0" smtClean="0"/>
              <a:t>Ve bu problemleri çözmekle uğraşırız</a:t>
            </a:r>
          </a:p>
          <a:p>
            <a:pPr lvl="1"/>
            <a:r>
              <a:rPr lang="tr-TR" dirty="0" smtClean="0"/>
              <a:t>Peki ama nasıl çözeceğiz</a:t>
            </a:r>
          </a:p>
          <a:p>
            <a:pPr lvl="1"/>
            <a:endParaRPr lang="tr-TR" dirty="0"/>
          </a:p>
          <a:p>
            <a:pPr lvl="1"/>
            <a:r>
              <a:rPr lang="tr-TR" dirty="0" smtClean="0"/>
              <a:t>Önce problemleri analiz ederiz</a:t>
            </a:r>
          </a:p>
          <a:p>
            <a:pPr lvl="1"/>
            <a:r>
              <a:rPr lang="tr-TR" dirty="0" smtClean="0"/>
              <a:t>Bir çözüm tasarlar ve hazırlarız</a:t>
            </a:r>
          </a:p>
          <a:p>
            <a:pPr lvl="1"/>
            <a:r>
              <a:rPr lang="tr-TR" dirty="0" smtClean="0"/>
              <a:t>Bunu uygularız</a:t>
            </a:r>
          </a:p>
          <a:p>
            <a:pPr lvl="1"/>
            <a:r>
              <a:rPr lang="tr-TR" dirty="0" smtClean="0"/>
              <a:t>Sonucunu değerlendiririz</a:t>
            </a:r>
            <a:endParaRPr lang="tr-TR"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2</a:t>
            </a:fld>
            <a:endParaRPr lang="tr-TR" altLang="en-US"/>
          </a:p>
        </p:txBody>
      </p:sp>
    </p:spTree>
    <p:extLst>
      <p:ext uri="{BB962C8B-B14F-4D97-AF65-F5344CB8AC3E}">
        <p14:creationId xmlns:p14="http://schemas.microsoft.com/office/powerpoint/2010/main" val="2658818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600" dirty="0" smtClean="0"/>
              <a:t>Seçimli Yapı</a:t>
            </a:r>
            <a:endParaRPr lang="tr-TR" dirty="0"/>
          </a:p>
        </p:txBody>
      </p:sp>
      <p:sp>
        <p:nvSpPr>
          <p:cNvPr id="4" name="Content Placeholder 3"/>
          <p:cNvSpPr>
            <a:spLocks noGrp="1"/>
          </p:cNvSpPr>
          <p:nvPr>
            <p:ph idx="1"/>
          </p:nvPr>
        </p:nvSpPr>
        <p:spPr>
          <a:xfrm>
            <a:off x="301752" y="1527048"/>
            <a:ext cx="8503920" cy="2550024"/>
          </a:xfrm>
        </p:spPr>
        <p:txBody>
          <a:bodyPr>
            <a:normAutofit/>
          </a:bodyPr>
          <a:lstStyle/>
          <a:p>
            <a:r>
              <a:rPr lang="tr-TR" sz="2000" b="1" dirty="0" smtClean="0"/>
              <a:t>İkili Seçimli Yapı (</a:t>
            </a:r>
            <a:r>
              <a:rPr lang="tr-TR" sz="2000" b="1" dirty="0" smtClean="0">
                <a:solidFill>
                  <a:srgbClr val="00B050"/>
                </a:solidFill>
              </a:rPr>
              <a:t>if...else</a:t>
            </a:r>
            <a:r>
              <a:rPr lang="tr-TR" sz="2000" b="1" dirty="0" smtClean="0"/>
              <a:t>)</a:t>
            </a:r>
            <a:r>
              <a:rPr lang="tr-TR" sz="2000" b="1" dirty="0" smtClean="0">
                <a:solidFill>
                  <a:srgbClr val="00B050"/>
                </a:solidFill>
              </a:rPr>
              <a:t> </a:t>
            </a:r>
            <a:endParaRPr lang="en-US" sz="2000" b="1" dirty="0" smtClean="0"/>
          </a:p>
          <a:p>
            <a:pPr lvl="1" algn="just"/>
            <a:r>
              <a:rPr lang="tr-TR" sz="1500" dirty="0" smtClean="0"/>
              <a:t>Bu yapıda  </a:t>
            </a:r>
            <a:r>
              <a:rPr lang="tr-TR" sz="1500" b="1" dirty="0" smtClean="0">
                <a:solidFill>
                  <a:srgbClr val="00B050"/>
                </a:solidFill>
              </a:rPr>
              <a:t>if </a:t>
            </a:r>
            <a:r>
              <a:rPr lang="tr-TR" sz="1500" b="1" dirty="0" smtClean="0"/>
              <a:t> </a:t>
            </a:r>
            <a:r>
              <a:rPr lang="tr-TR" sz="1500" dirty="0" smtClean="0"/>
              <a:t>komutundan sonra gelen koşul ya da durum ifadesinin sonucu doğru (true) ise şarttan sonra gelen komut(lar) çalışır.</a:t>
            </a:r>
          </a:p>
          <a:p>
            <a:pPr lvl="1" algn="just"/>
            <a:r>
              <a:rPr lang="tr-TR" sz="1500" dirty="0" smtClean="0"/>
              <a:t>Koşul yanlış (false) ise </a:t>
            </a:r>
            <a:r>
              <a:rPr lang="tr-TR" sz="1500" b="1" dirty="0" smtClean="0">
                <a:solidFill>
                  <a:srgbClr val="00B050"/>
                </a:solidFill>
              </a:rPr>
              <a:t>else</a:t>
            </a:r>
            <a:r>
              <a:rPr lang="tr-TR" sz="1500" b="1" dirty="0" smtClean="0"/>
              <a:t>'</a:t>
            </a:r>
            <a:r>
              <a:rPr lang="tr-TR" sz="1500" dirty="0" smtClean="0"/>
              <a:t>den</a:t>
            </a:r>
            <a:r>
              <a:rPr lang="tr-TR" sz="1500" b="1" dirty="0" smtClean="0"/>
              <a:t> </a:t>
            </a:r>
            <a:r>
              <a:rPr lang="tr-TR" sz="1500" dirty="0" smtClean="0"/>
              <a:t>sonra gelen komut(lar) çalışır.</a:t>
            </a:r>
            <a:endParaRPr lang="en-US" sz="1500" dirty="0" smtClean="0"/>
          </a:p>
          <a:p>
            <a:endParaRPr lang="tr-TR" sz="2000"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20</a:t>
            </a:fld>
            <a:endParaRPr lang="tr-TR" altLang="en-US"/>
          </a:p>
        </p:txBody>
      </p:sp>
      <p:sp>
        <p:nvSpPr>
          <p:cNvPr id="5" name="Rounded Rectangle 4"/>
          <p:cNvSpPr/>
          <p:nvPr/>
        </p:nvSpPr>
        <p:spPr bwMode="auto">
          <a:xfrm>
            <a:off x="2532856" y="2996953"/>
            <a:ext cx="2667000" cy="365760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274320" anchor="ctr"/>
          <a:lstStyle/>
          <a:p>
            <a:pPr>
              <a:spcBef>
                <a:spcPts val="0"/>
              </a:spcBef>
              <a:spcAft>
                <a:spcPts val="300"/>
              </a:spcAft>
              <a:defRPr/>
            </a:pPr>
            <a:r>
              <a:rPr lang="tr-TR" sz="1400" b="1" dirty="0">
                <a:solidFill>
                  <a:schemeClr val="tx1"/>
                </a:solidFill>
                <a:latin typeface="Tahoma" pitchFamily="34" charset="0"/>
              </a:rPr>
              <a:t>if </a:t>
            </a:r>
            <a:r>
              <a:rPr lang="tr-TR" sz="1400" b="1" i="1" u="sng" dirty="0">
                <a:solidFill>
                  <a:schemeClr val="tx1"/>
                </a:solidFill>
                <a:latin typeface="Tahoma" pitchFamily="34" charset="0"/>
              </a:rPr>
              <a:t>ifade</a:t>
            </a:r>
          </a:p>
          <a:p>
            <a:pPr>
              <a:spcBef>
                <a:spcPts val="0"/>
              </a:spcBef>
              <a:spcAft>
                <a:spcPts val="300"/>
              </a:spcAft>
              <a:defRPr/>
            </a:pPr>
            <a:r>
              <a:rPr lang="tr-TR" sz="1400" b="1" dirty="0">
                <a:solidFill>
                  <a:schemeClr val="tx1"/>
                </a:solidFill>
                <a:latin typeface="Tahoma" pitchFamily="34" charset="0"/>
              </a:rPr>
              <a:t>        {</a:t>
            </a:r>
          </a:p>
          <a:p>
            <a:pPr>
              <a:spcBef>
                <a:spcPts val="0"/>
              </a:spcBef>
              <a:spcAft>
                <a:spcPts val="300"/>
              </a:spcAft>
              <a:defRPr/>
            </a:pPr>
            <a:r>
              <a:rPr lang="tr-TR" sz="1400" b="1" dirty="0">
                <a:solidFill>
                  <a:schemeClr val="tx1"/>
                </a:solidFill>
                <a:latin typeface="Tahoma" pitchFamily="34" charset="0"/>
              </a:rPr>
              <a:t>            komut 1;</a:t>
            </a:r>
          </a:p>
          <a:p>
            <a:pPr>
              <a:spcBef>
                <a:spcPts val="0"/>
              </a:spcBef>
              <a:spcAft>
                <a:spcPts val="300"/>
              </a:spcAft>
              <a:defRPr/>
            </a:pPr>
            <a:r>
              <a:rPr lang="tr-TR" sz="1400" b="1" dirty="0">
                <a:solidFill>
                  <a:schemeClr val="tx1"/>
                </a:solidFill>
                <a:latin typeface="Tahoma" pitchFamily="34" charset="0"/>
              </a:rPr>
              <a:t>            komut 2;</a:t>
            </a:r>
          </a:p>
          <a:p>
            <a:pPr>
              <a:spcBef>
                <a:spcPts val="0"/>
              </a:spcBef>
              <a:spcAft>
                <a:spcPts val="300"/>
              </a:spcAft>
              <a:defRPr/>
            </a:pPr>
            <a:r>
              <a:rPr lang="tr-TR" sz="1400" b="1" dirty="0">
                <a:solidFill>
                  <a:schemeClr val="tx1"/>
                </a:solidFill>
                <a:latin typeface="Tahoma" pitchFamily="34" charset="0"/>
              </a:rPr>
              <a:t>            ...</a:t>
            </a:r>
          </a:p>
          <a:p>
            <a:pPr>
              <a:spcBef>
                <a:spcPts val="0"/>
              </a:spcBef>
              <a:spcAft>
                <a:spcPts val="300"/>
              </a:spcAft>
              <a:defRPr/>
            </a:pPr>
            <a:r>
              <a:rPr lang="tr-TR" sz="1400" b="1" dirty="0">
                <a:solidFill>
                  <a:schemeClr val="tx1"/>
                </a:solidFill>
                <a:latin typeface="Tahoma" pitchFamily="34" charset="0"/>
              </a:rPr>
              <a:t>            komut n; </a:t>
            </a:r>
          </a:p>
          <a:p>
            <a:pPr>
              <a:spcBef>
                <a:spcPts val="0"/>
              </a:spcBef>
              <a:spcAft>
                <a:spcPts val="300"/>
              </a:spcAft>
              <a:defRPr/>
            </a:pPr>
            <a:r>
              <a:rPr lang="tr-TR" sz="1400" b="1" dirty="0">
                <a:solidFill>
                  <a:schemeClr val="tx1"/>
                </a:solidFill>
                <a:latin typeface="Tahoma" pitchFamily="34" charset="0"/>
              </a:rPr>
              <a:t>        }</a:t>
            </a:r>
          </a:p>
          <a:p>
            <a:pPr>
              <a:spcBef>
                <a:spcPts val="0"/>
              </a:spcBef>
              <a:spcAft>
                <a:spcPts val="300"/>
              </a:spcAft>
              <a:defRPr/>
            </a:pPr>
            <a:r>
              <a:rPr lang="tr-TR" sz="1400" b="1" dirty="0">
                <a:solidFill>
                  <a:schemeClr val="tx1"/>
                </a:solidFill>
                <a:latin typeface="Tahoma" pitchFamily="34" charset="0"/>
              </a:rPr>
              <a:t>else</a:t>
            </a:r>
          </a:p>
          <a:p>
            <a:pPr>
              <a:spcBef>
                <a:spcPts val="0"/>
              </a:spcBef>
              <a:spcAft>
                <a:spcPts val="300"/>
              </a:spcAft>
              <a:defRPr/>
            </a:pPr>
            <a:r>
              <a:rPr lang="tr-TR" sz="1400" b="1" dirty="0">
                <a:solidFill>
                  <a:schemeClr val="tx1"/>
                </a:solidFill>
                <a:latin typeface="Tahoma" pitchFamily="34" charset="0"/>
              </a:rPr>
              <a:t>        {</a:t>
            </a:r>
          </a:p>
          <a:p>
            <a:pPr>
              <a:spcBef>
                <a:spcPts val="0"/>
              </a:spcBef>
              <a:spcAft>
                <a:spcPts val="300"/>
              </a:spcAft>
              <a:defRPr/>
            </a:pPr>
            <a:r>
              <a:rPr lang="tr-TR" sz="1400" b="1" dirty="0">
                <a:solidFill>
                  <a:schemeClr val="tx1"/>
                </a:solidFill>
                <a:latin typeface="Tahoma" pitchFamily="34" charset="0"/>
              </a:rPr>
              <a:t>            komut 1;</a:t>
            </a:r>
          </a:p>
          <a:p>
            <a:pPr>
              <a:spcBef>
                <a:spcPts val="0"/>
              </a:spcBef>
              <a:spcAft>
                <a:spcPts val="300"/>
              </a:spcAft>
              <a:defRPr/>
            </a:pPr>
            <a:r>
              <a:rPr lang="tr-TR" sz="1400" b="1" dirty="0">
                <a:solidFill>
                  <a:schemeClr val="tx1"/>
                </a:solidFill>
                <a:latin typeface="Tahoma" pitchFamily="34" charset="0"/>
              </a:rPr>
              <a:t>            komut 2;</a:t>
            </a:r>
          </a:p>
          <a:p>
            <a:pPr>
              <a:spcBef>
                <a:spcPts val="0"/>
              </a:spcBef>
              <a:spcAft>
                <a:spcPts val="300"/>
              </a:spcAft>
              <a:defRPr/>
            </a:pPr>
            <a:r>
              <a:rPr lang="tr-TR" sz="1400" b="1" dirty="0">
                <a:solidFill>
                  <a:schemeClr val="tx1"/>
                </a:solidFill>
                <a:latin typeface="Tahoma" pitchFamily="34" charset="0"/>
              </a:rPr>
              <a:t>            ...</a:t>
            </a:r>
          </a:p>
          <a:p>
            <a:pPr>
              <a:spcBef>
                <a:spcPts val="0"/>
              </a:spcBef>
              <a:spcAft>
                <a:spcPts val="300"/>
              </a:spcAft>
              <a:defRPr/>
            </a:pPr>
            <a:r>
              <a:rPr lang="tr-TR" sz="1400" b="1" dirty="0">
                <a:solidFill>
                  <a:schemeClr val="tx1"/>
                </a:solidFill>
                <a:latin typeface="Tahoma" pitchFamily="34" charset="0"/>
              </a:rPr>
              <a:t>            komut n;       </a:t>
            </a:r>
          </a:p>
          <a:p>
            <a:pPr>
              <a:spcBef>
                <a:spcPts val="0"/>
              </a:spcBef>
              <a:spcAft>
                <a:spcPts val="300"/>
              </a:spcAft>
              <a:defRPr/>
            </a:pPr>
            <a:r>
              <a:rPr lang="tr-TR" sz="1400" b="1" dirty="0">
                <a:solidFill>
                  <a:schemeClr val="tx1"/>
                </a:solidFill>
                <a:latin typeface="Tahoma" pitchFamily="34" charset="0"/>
              </a:rPr>
              <a:t>        </a:t>
            </a:r>
            <a:r>
              <a:rPr lang="tr-TR" sz="1400" b="1" dirty="0" smtClean="0">
                <a:solidFill>
                  <a:schemeClr val="tx1"/>
                </a:solidFill>
                <a:latin typeface="Tahoma" pitchFamily="34" charset="0"/>
              </a:rPr>
              <a:t>}</a:t>
            </a:r>
            <a:endParaRPr lang="en-US" sz="1400" b="1" dirty="0">
              <a:solidFill>
                <a:schemeClr val="tx1"/>
              </a:solidFill>
              <a:latin typeface="Tahoma" pitchFamily="34" charset="0"/>
            </a:endParaRPr>
          </a:p>
        </p:txBody>
      </p:sp>
      <p:cxnSp>
        <p:nvCxnSpPr>
          <p:cNvPr id="6" name="Straight Arrow Connector 5"/>
          <p:cNvCxnSpPr/>
          <p:nvPr/>
        </p:nvCxnSpPr>
        <p:spPr bwMode="auto">
          <a:xfrm>
            <a:off x="4818856" y="4063753"/>
            <a:ext cx="609600" cy="1588"/>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7" name="TextBox 9"/>
          <p:cNvSpPr txBox="1">
            <a:spLocks noChangeArrowheads="1"/>
          </p:cNvSpPr>
          <p:nvPr/>
        </p:nvSpPr>
        <p:spPr bwMode="auto">
          <a:xfrm>
            <a:off x="5428456" y="3503366"/>
            <a:ext cx="1447800" cy="1169987"/>
          </a:xfrm>
          <a:prstGeom prst="rect">
            <a:avLst/>
          </a:prstGeom>
          <a:noFill/>
          <a:ln w="9525">
            <a:noFill/>
            <a:miter lim="800000"/>
            <a:headEnd/>
            <a:tailEnd/>
          </a:ln>
        </p:spPr>
        <p:txBody>
          <a:bodyPr>
            <a:spAutoFit/>
          </a:bodyPr>
          <a:lstStyle/>
          <a:p>
            <a:r>
              <a:rPr lang="tr-TR" sz="1400" b="1"/>
              <a:t>Koşul ifadesinin neticesi “doğru” ise bu blok çalışır</a:t>
            </a:r>
            <a:endParaRPr lang="en-US" sz="1400" b="1"/>
          </a:p>
        </p:txBody>
      </p:sp>
      <p:sp>
        <p:nvSpPr>
          <p:cNvPr id="8" name="Rectangle 7"/>
          <p:cNvSpPr/>
          <p:nvPr/>
        </p:nvSpPr>
        <p:spPr bwMode="auto">
          <a:xfrm>
            <a:off x="3066256" y="5359153"/>
            <a:ext cx="1676400" cy="990600"/>
          </a:xfrm>
          <a:prstGeom prst="rect">
            <a:avLst/>
          </a:prstGeom>
          <a:noFill/>
          <a:ln w="25400">
            <a:solidFill>
              <a:schemeClr val="bg1"/>
            </a:solidFill>
            <a:prstDash val="sysDash"/>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en-US">
              <a:solidFill>
                <a:schemeClr val="tx1"/>
              </a:solidFill>
              <a:latin typeface="Tahoma" pitchFamily="34" charset="0"/>
            </a:endParaRPr>
          </a:p>
        </p:txBody>
      </p:sp>
      <p:sp>
        <p:nvSpPr>
          <p:cNvPr id="9" name="Rectangle 8"/>
          <p:cNvSpPr/>
          <p:nvPr/>
        </p:nvSpPr>
        <p:spPr bwMode="auto">
          <a:xfrm>
            <a:off x="3066256" y="3606553"/>
            <a:ext cx="1676400" cy="990600"/>
          </a:xfrm>
          <a:prstGeom prst="rect">
            <a:avLst/>
          </a:prstGeom>
          <a:noFill/>
          <a:ln w="25400">
            <a:solidFill>
              <a:schemeClr val="bg1"/>
            </a:solidFill>
            <a:prstDash val="sysDash"/>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en-US">
              <a:solidFill>
                <a:schemeClr val="tx1"/>
              </a:solidFill>
              <a:latin typeface="Tahoma" pitchFamily="34" charset="0"/>
            </a:endParaRPr>
          </a:p>
        </p:txBody>
      </p:sp>
      <p:cxnSp>
        <p:nvCxnSpPr>
          <p:cNvPr id="10" name="Straight Arrow Connector 9"/>
          <p:cNvCxnSpPr/>
          <p:nvPr/>
        </p:nvCxnSpPr>
        <p:spPr bwMode="auto">
          <a:xfrm>
            <a:off x="4818856" y="5890966"/>
            <a:ext cx="609600" cy="1587"/>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24" name="TextBox 35"/>
          <p:cNvSpPr txBox="1">
            <a:spLocks noChangeArrowheads="1"/>
          </p:cNvSpPr>
          <p:nvPr/>
        </p:nvSpPr>
        <p:spPr bwMode="auto">
          <a:xfrm>
            <a:off x="5428456" y="5332166"/>
            <a:ext cx="1447800" cy="1169987"/>
          </a:xfrm>
          <a:prstGeom prst="rect">
            <a:avLst/>
          </a:prstGeom>
          <a:noFill/>
          <a:ln w="9525">
            <a:noFill/>
            <a:miter lim="800000"/>
            <a:headEnd/>
            <a:tailEnd/>
          </a:ln>
        </p:spPr>
        <p:txBody>
          <a:bodyPr>
            <a:spAutoFit/>
          </a:bodyPr>
          <a:lstStyle/>
          <a:p>
            <a:r>
              <a:rPr lang="tr-TR" sz="1400" b="1"/>
              <a:t>Koşul ifadesinin neticesi “yanlış” ise bu blok çalışır</a:t>
            </a:r>
            <a:endParaRPr lang="en-US" sz="14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600" dirty="0" smtClean="0"/>
              <a:t>Seçimli Yapı</a:t>
            </a:r>
            <a:endParaRPr lang="tr-TR" dirty="0"/>
          </a:p>
        </p:txBody>
      </p:sp>
      <p:sp>
        <p:nvSpPr>
          <p:cNvPr id="4" name="Content Placeholder 3"/>
          <p:cNvSpPr>
            <a:spLocks noGrp="1"/>
          </p:cNvSpPr>
          <p:nvPr>
            <p:ph idx="1"/>
          </p:nvPr>
        </p:nvSpPr>
        <p:spPr/>
        <p:txBody>
          <a:bodyPr/>
          <a:lstStyle/>
          <a:p>
            <a:r>
              <a:rPr lang="tr-TR" dirty="0" smtClean="0"/>
              <a:t>İç içe if Deyimleri </a:t>
            </a:r>
            <a:r>
              <a:rPr lang="tr-TR" dirty="0" smtClean="0">
                <a:solidFill>
                  <a:srgbClr val="00B050"/>
                </a:solidFill>
              </a:rPr>
              <a:t>(i</a:t>
            </a:r>
            <a:r>
              <a:rPr lang="en-US" dirty="0" smtClean="0">
                <a:solidFill>
                  <a:srgbClr val="00B050"/>
                </a:solidFill>
              </a:rPr>
              <a:t>f</a:t>
            </a:r>
            <a:r>
              <a:rPr lang="tr-TR" dirty="0" smtClean="0">
                <a:solidFill>
                  <a:srgbClr val="00B050"/>
                </a:solidFill>
              </a:rPr>
              <a:t>...</a:t>
            </a:r>
            <a:r>
              <a:rPr lang="en-US" dirty="0" smtClean="0">
                <a:solidFill>
                  <a:srgbClr val="00B050"/>
                </a:solidFill>
              </a:rPr>
              <a:t>else if</a:t>
            </a:r>
            <a:r>
              <a:rPr lang="tr-TR" dirty="0" smtClean="0">
                <a:solidFill>
                  <a:srgbClr val="00B050"/>
                </a:solidFill>
              </a:rPr>
              <a:t>)</a:t>
            </a:r>
            <a:endParaRPr lang="en-US" dirty="0" smtClean="0">
              <a:solidFill>
                <a:srgbClr val="00B050"/>
              </a:solidFill>
            </a:endParaRP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21</a:t>
            </a:fld>
            <a:endParaRPr lang="tr-TR" altLang="en-US"/>
          </a:p>
        </p:txBody>
      </p:sp>
      <p:sp>
        <p:nvSpPr>
          <p:cNvPr id="5" name="Rounded Rectangle 4"/>
          <p:cNvSpPr/>
          <p:nvPr/>
        </p:nvSpPr>
        <p:spPr bwMode="auto">
          <a:xfrm>
            <a:off x="2483768" y="2060848"/>
            <a:ext cx="2667000" cy="449580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274320" anchor="ctr"/>
          <a:lstStyle/>
          <a:p>
            <a:pPr>
              <a:spcBef>
                <a:spcPts val="0"/>
              </a:spcBef>
              <a:spcAft>
                <a:spcPts val="300"/>
              </a:spcAft>
              <a:defRPr/>
            </a:pPr>
            <a:r>
              <a:rPr lang="tr-TR" sz="1400" b="1" dirty="0">
                <a:solidFill>
                  <a:schemeClr val="tx1"/>
                </a:solidFill>
                <a:latin typeface="Tahoma" pitchFamily="34" charset="0"/>
              </a:rPr>
              <a:t>if </a:t>
            </a:r>
            <a:r>
              <a:rPr lang="tr-TR" sz="1400" b="1" dirty="0">
                <a:solidFill>
                  <a:schemeClr val="tx1"/>
                </a:solidFill>
                <a:latin typeface="Tahoma" pitchFamily="34" charset="0"/>
                <a:cs typeface="Tahoma" pitchFamily="34" charset="0"/>
              </a:rPr>
              <a:t>(</a:t>
            </a:r>
            <a:r>
              <a:rPr lang="tr-TR" sz="1400" b="1" i="1" dirty="0">
                <a:solidFill>
                  <a:schemeClr val="tx1"/>
                </a:solidFill>
                <a:latin typeface="Tahoma" pitchFamily="34" charset="0"/>
                <a:cs typeface="Tahoma" pitchFamily="34" charset="0"/>
              </a:rPr>
              <a:t>koşul_1)</a:t>
            </a:r>
            <a:endParaRPr lang="tr-TR" sz="1400" b="1" i="1" u="sng" dirty="0">
              <a:solidFill>
                <a:schemeClr val="tx1"/>
              </a:solidFill>
              <a:latin typeface="Tahoma" pitchFamily="34" charset="0"/>
              <a:cs typeface="Tahoma" pitchFamily="34" charset="0"/>
            </a:endParaRPr>
          </a:p>
          <a:p>
            <a:pPr>
              <a:spcBef>
                <a:spcPts val="0"/>
              </a:spcBef>
              <a:spcAft>
                <a:spcPts val="300"/>
              </a:spcAft>
              <a:defRPr/>
            </a:pPr>
            <a:r>
              <a:rPr lang="tr-TR" sz="1400" b="1" dirty="0">
                <a:solidFill>
                  <a:schemeClr val="tx1"/>
                </a:solidFill>
                <a:latin typeface="Tahoma" pitchFamily="34" charset="0"/>
              </a:rPr>
              <a:t>        {</a:t>
            </a:r>
          </a:p>
          <a:p>
            <a:pPr>
              <a:spcBef>
                <a:spcPts val="0"/>
              </a:spcBef>
              <a:spcAft>
                <a:spcPts val="300"/>
              </a:spcAft>
              <a:defRPr/>
            </a:pPr>
            <a:r>
              <a:rPr lang="tr-TR" sz="1400" b="1" dirty="0">
                <a:solidFill>
                  <a:schemeClr val="tx1"/>
                </a:solidFill>
                <a:latin typeface="Tahoma" pitchFamily="34" charset="0"/>
              </a:rPr>
              <a:t>            komut(lar);</a:t>
            </a:r>
          </a:p>
          <a:p>
            <a:pPr>
              <a:spcBef>
                <a:spcPts val="0"/>
              </a:spcBef>
              <a:spcAft>
                <a:spcPts val="300"/>
              </a:spcAft>
              <a:defRPr/>
            </a:pPr>
            <a:r>
              <a:rPr lang="tr-TR" sz="1400" b="1" dirty="0">
                <a:solidFill>
                  <a:schemeClr val="tx1"/>
                </a:solidFill>
                <a:latin typeface="Tahoma" pitchFamily="34" charset="0"/>
              </a:rPr>
              <a:t>        }</a:t>
            </a:r>
          </a:p>
          <a:p>
            <a:pPr>
              <a:spcBef>
                <a:spcPts val="0"/>
              </a:spcBef>
              <a:spcAft>
                <a:spcPts val="300"/>
              </a:spcAft>
              <a:defRPr/>
            </a:pPr>
            <a:r>
              <a:rPr lang="tr-TR" sz="1400" b="1" dirty="0">
                <a:solidFill>
                  <a:schemeClr val="tx1"/>
                </a:solidFill>
                <a:latin typeface="Tahoma" pitchFamily="34" charset="0"/>
              </a:rPr>
              <a:t>else if </a:t>
            </a:r>
            <a:r>
              <a:rPr lang="tr-TR" sz="1400" b="1" i="1" dirty="0">
                <a:solidFill>
                  <a:schemeClr val="tx1"/>
                </a:solidFill>
                <a:latin typeface="Tahoma" pitchFamily="34" charset="0"/>
              </a:rPr>
              <a:t>(koşul_2)</a:t>
            </a:r>
          </a:p>
          <a:p>
            <a:pPr>
              <a:spcBef>
                <a:spcPts val="0"/>
              </a:spcBef>
              <a:spcAft>
                <a:spcPts val="300"/>
              </a:spcAft>
              <a:defRPr/>
            </a:pPr>
            <a:r>
              <a:rPr lang="tr-TR" sz="1400" b="1" dirty="0">
                <a:solidFill>
                  <a:schemeClr val="tx1"/>
                </a:solidFill>
                <a:latin typeface="Tahoma" pitchFamily="34" charset="0"/>
              </a:rPr>
              <a:t>        {</a:t>
            </a:r>
          </a:p>
          <a:p>
            <a:pPr>
              <a:spcBef>
                <a:spcPts val="0"/>
              </a:spcBef>
              <a:spcAft>
                <a:spcPts val="300"/>
              </a:spcAft>
              <a:defRPr/>
            </a:pPr>
            <a:r>
              <a:rPr lang="tr-TR" sz="1400" b="1" dirty="0">
                <a:solidFill>
                  <a:schemeClr val="tx1"/>
                </a:solidFill>
                <a:latin typeface="Tahoma" pitchFamily="34" charset="0"/>
              </a:rPr>
              <a:t>            komut(lar);</a:t>
            </a:r>
          </a:p>
          <a:p>
            <a:pPr>
              <a:spcBef>
                <a:spcPts val="0"/>
              </a:spcBef>
              <a:spcAft>
                <a:spcPts val="300"/>
              </a:spcAft>
              <a:defRPr/>
            </a:pPr>
            <a:r>
              <a:rPr lang="tr-TR" sz="1400" b="1" dirty="0">
                <a:solidFill>
                  <a:schemeClr val="tx1"/>
                </a:solidFill>
                <a:latin typeface="Tahoma" pitchFamily="34" charset="0"/>
              </a:rPr>
              <a:t>        }</a:t>
            </a:r>
          </a:p>
          <a:p>
            <a:pPr>
              <a:spcBef>
                <a:spcPts val="0"/>
              </a:spcBef>
              <a:spcAft>
                <a:spcPts val="300"/>
              </a:spcAft>
              <a:defRPr/>
            </a:pPr>
            <a:r>
              <a:rPr lang="tr-TR" sz="1400" b="1" dirty="0">
                <a:solidFill>
                  <a:schemeClr val="tx1"/>
                </a:solidFill>
                <a:latin typeface="Tahoma" pitchFamily="34" charset="0"/>
              </a:rPr>
              <a:t>else if </a:t>
            </a:r>
            <a:r>
              <a:rPr lang="tr-TR" sz="1400" b="1" i="1" dirty="0">
                <a:solidFill>
                  <a:schemeClr val="tx1"/>
                </a:solidFill>
                <a:latin typeface="Tahoma" pitchFamily="34" charset="0"/>
              </a:rPr>
              <a:t>(koşul_3)</a:t>
            </a:r>
          </a:p>
          <a:p>
            <a:pPr>
              <a:spcBef>
                <a:spcPts val="0"/>
              </a:spcBef>
              <a:spcAft>
                <a:spcPts val="300"/>
              </a:spcAft>
              <a:defRPr/>
            </a:pPr>
            <a:r>
              <a:rPr lang="tr-TR" sz="1400" b="1" dirty="0">
                <a:solidFill>
                  <a:schemeClr val="tx1"/>
                </a:solidFill>
                <a:latin typeface="Tahoma" pitchFamily="34" charset="0"/>
              </a:rPr>
              <a:t>        {</a:t>
            </a:r>
          </a:p>
          <a:p>
            <a:pPr>
              <a:spcBef>
                <a:spcPts val="0"/>
              </a:spcBef>
              <a:spcAft>
                <a:spcPts val="300"/>
              </a:spcAft>
              <a:defRPr/>
            </a:pPr>
            <a:r>
              <a:rPr lang="tr-TR" sz="1400" b="1" dirty="0">
                <a:solidFill>
                  <a:schemeClr val="tx1"/>
                </a:solidFill>
                <a:latin typeface="Tahoma" pitchFamily="34" charset="0"/>
              </a:rPr>
              <a:t>            komut(lar);</a:t>
            </a:r>
          </a:p>
          <a:p>
            <a:pPr>
              <a:spcBef>
                <a:spcPts val="0"/>
              </a:spcBef>
              <a:spcAft>
                <a:spcPts val="300"/>
              </a:spcAft>
              <a:defRPr/>
            </a:pPr>
            <a:r>
              <a:rPr lang="tr-TR" sz="1400" b="1" dirty="0">
                <a:solidFill>
                  <a:schemeClr val="tx1"/>
                </a:solidFill>
                <a:latin typeface="Tahoma" pitchFamily="34" charset="0"/>
              </a:rPr>
              <a:t>        }</a:t>
            </a:r>
          </a:p>
          <a:p>
            <a:pPr>
              <a:spcBef>
                <a:spcPts val="0"/>
              </a:spcBef>
              <a:spcAft>
                <a:spcPts val="300"/>
              </a:spcAft>
              <a:defRPr/>
            </a:pPr>
            <a:r>
              <a:rPr lang="tr-TR" sz="1400" b="1" dirty="0">
                <a:solidFill>
                  <a:schemeClr val="tx1"/>
                </a:solidFill>
                <a:latin typeface="Tahoma" pitchFamily="34" charset="0"/>
              </a:rPr>
              <a:t>else</a:t>
            </a:r>
            <a:endParaRPr lang="tr-TR" sz="1400" b="1" i="1" dirty="0">
              <a:solidFill>
                <a:schemeClr val="tx1"/>
              </a:solidFill>
              <a:latin typeface="Tahoma" pitchFamily="34" charset="0"/>
            </a:endParaRPr>
          </a:p>
          <a:p>
            <a:pPr>
              <a:spcBef>
                <a:spcPts val="0"/>
              </a:spcBef>
              <a:spcAft>
                <a:spcPts val="300"/>
              </a:spcAft>
              <a:defRPr/>
            </a:pPr>
            <a:r>
              <a:rPr lang="tr-TR" sz="1400" b="1" dirty="0">
                <a:solidFill>
                  <a:schemeClr val="tx1"/>
                </a:solidFill>
                <a:latin typeface="Tahoma" pitchFamily="34" charset="0"/>
              </a:rPr>
              <a:t>        {</a:t>
            </a:r>
          </a:p>
          <a:p>
            <a:pPr>
              <a:spcBef>
                <a:spcPts val="0"/>
              </a:spcBef>
              <a:spcAft>
                <a:spcPts val="300"/>
              </a:spcAft>
              <a:defRPr/>
            </a:pPr>
            <a:r>
              <a:rPr lang="tr-TR" sz="1400" b="1" dirty="0">
                <a:solidFill>
                  <a:schemeClr val="tx1"/>
                </a:solidFill>
                <a:latin typeface="Tahoma" pitchFamily="34" charset="0"/>
              </a:rPr>
              <a:t>            komut(lar);</a:t>
            </a:r>
          </a:p>
          <a:p>
            <a:pPr>
              <a:spcBef>
                <a:spcPts val="0"/>
              </a:spcBef>
              <a:spcAft>
                <a:spcPts val="300"/>
              </a:spcAft>
              <a:defRPr/>
            </a:pPr>
            <a:r>
              <a:rPr lang="tr-TR" sz="1400" b="1" dirty="0">
                <a:solidFill>
                  <a:schemeClr val="tx1"/>
                </a:solidFill>
                <a:latin typeface="Tahoma" pitchFamily="34" charset="0"/>
              </a:rPr>
              <a:t>        }</a:t>
            </a:r>
            <a:endParaRPr lang="en-US" sz="1400" b="1" dirty="0">
              <a:solidFill>
                <a:schemeClr val="tx1"/>
              </a:solidFill>
              <a:latin typeface="Tahoma"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600" dirty="0" smtClean="0"/>
              <a:t>Seçimli Yapı</a:t>
            </a:r>
            <a:endParaRPr lang="tr-TR" dirty="0"/>
          </a:p>
        </p:txBody>
      </p:sp>
      <p:sp>
        <p:nvSpPr>
          <p:cNvPr id="4" name="Content Placeholder 3"/>
          <p:cNvSpPr>
            <a:spLocks noGrp="1"/>
          </p:cNvSpPr>
          <p:nvPr>
            <p:ph idx="1"/>
          </p:nvPr>
        </p:nvSpPr>
        <p:spPr/>
        <p:txBody>
          <a:bodyPr>
            <a:normAutofit/>
          </a:bodyPr>
          <a:lstStyle/>
          <a:p>
            <a:r>
              <a:rPr lang="tr-TR" sz="2000" b="1" dirty="0" smtClean="0"/>
              <a:t>Çoklu Seçimli Yapı (</a:t>
            </a:r>
            <a:r>
              <a:rPr lang="tr-TR" sz="2000" b="1" dirty="0" smtClean="0">
                <a:solidFill>
                  <a:srgbClr val="00B050"/>
                </a:solidFill>
              </a:rPr>
              <a:t>switch-case</a:t>
            </a:r>
            <a:r>
              <a:rPr lang="tr-TR" sz="2000" b="1" dirty="0" smtClean="0"/>
              <a:t>)</a:t>
            </a:r>
            <a:endParaRPr lang="en-US" sz="2000" b="1" dirty="0" smtClean="0"/>
          </a:p>
          <a:p>
            <a:r>
              <a:rPr lang="tr-TR" sz="2000" dirty="0" smtClean="0"/>
              <a:t>Eğer bir değişkenin değeri belirli sabitlerle karşılaştırılacak ve bunun sonucunda farklı işlemler yapılacak ise if deyimi yerine switch deyimi kullanılabilir.</a:t>
            </a:r>
          </a:p>
          <a:p>
            <a:r>
              <a:rPr lang="tr-TR" sz="2000" dirty="0" smtClean="0"/>
              <a:t>Bu deyim şu şekilde tanımlanmaktadır:</a:t>
            </a:r>
            <a:endParaRPr lang="en-US" sz="2000" dirty="0" smtClean="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22</a:t>
            </a:fld>
            <a:endParaRPr lang="tr-TR" altLang="en-US"/>
          </a:p>
        </p:txBody>
      </p:sp>
      <p:sp>
        <p:nvSpPr>
          <p:cNvPr id="5" name="Rectangle 8"/>
          <p:cNvSpPr>
            <a:spLocks noChangeArrowheads="1"/>
          </p:cNvSpPr>
          <p:nvPr/>
        </p:nvSpPr>
        <p:spPr bwMode="auto">
          <a:xfrm>
            <a:off x="2123728" y="3501008"/>
            <a:ext cx="3810000" cy="2308324"/>
          </a:xfrm>
          <a:prstGeom prst="rect">
            <a:avLst/>
          </a:prstGeom>
          <a:noFill/>
          <a:ln w="9525">
            <a:noFill/>
            <a:miter lim="800000"/>
            <a:headEnd/>
            <a:tailEnd/>
          </a:ln>
        </p:spPr>
        <p:txBody>
          <a:bodyPr wrap="square">
            <a:spAutoFit/>
          </a:bodyPr>
          <a:lstStyle/>
          <a:p>
            <a:r>
              <a:rPr lang="tr-TR" sz="1600" b="1" dirty="0"/>
              <a:t>switch (değişken) {</a:t>
            </a:r>
          </a:p>
          <a:p>
            <a:pPr lvl="1"/>
            <a:r>
              <a:rPr lang="tr-TR" sz="1600" b="1" dirty="0"/>
              <a:t>case &lt;değer 1&gt; : komutlar 1; [break;]</a:t>
            </a:r>
          </a:p>
          <a:p>
            <a:pPr lvl="1"/>
            <a:r>
              <a:rPr lang="tr-TR" sz="1600" b="1" dirty="0"/>
              <a:t>case &lt;değer 2&gt; : komutlar 2; [break;]</a:t>
            </a:r>
          </a:p>
          <a:p>
            <a:pPr lvl="1"/>
            <a:r>
              <a:rPr lang="tr-TR" sz="1600" b="1" dirty="0"/>
              <a:t>:</a:t>
            </a:r>
          </a:p>
          <a:p>
            <a:pPr lvl="1"/>
            <a:r>
              <a:rPr lang="tr-TR" sz="1600" b="1" dirty="0"/>
              <a:t>case &lt;değer n&gt; : komutlar N; [break;]</a:t>
            </a:r>
          </a:p>
          <a:p>
            <a:r>
              <a:rPr lang="tr-TR" sz="1600" b="1"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Tekrarlamalı Yapı (Döngüler)</a:t>
            </a:r>
            <a:endParaRPr lang="tr-TR" dirty="0"/>
          </a:p>
        </p:txBody>
      </p:sp>
      <p:sp>
        <p:nvSpPr>
          <p:cNvPr id="4" name="Content Placeholder 3"/>
          <p:cNvSpPr>
            <a:spLocks noGrp="1"/>
          </p:cNvSpPr>
          <p:nvPr>
            <p:ph idx="1"/>
          </p:nvPr>
        </p:nvSpPr>
        <p:spPr/>
        <p:txBody>
          <a:bodyPr/>
          <a:lstStyle/>
          <a:p>
            <a:r>
              <a:rPr lang="tr-TR" dirty="0" smtClean="0"/>
              <a:t>Tekrarlamalı Yapı (Döngüler)</a:t>
            </a:r>
          </a:p>
          <a:p>
            <a:pPr lvl="1"/>
            <a:r>
              <a:rPr lang="tr-TR" sz="1900" dirty="0" smtClean="0"/>
              <a:t>Bir ifade kümesinin tekrarlanması, yani birden fazla çalıştırılması işlemine </a:t>
            </a:r>
            <a:r>
              <a:rPr lang="tr-TR" sz="1900" i="1" dirty="0" smtClean="0">
                <a:solidFill>
                  <a:srgbClr val="00B050"/>
                </a:solidFill>
              </a:rPr>
              <a:t>döngü</a:t>
            </a:r>
            <a:r>
              <a:rPr lang="tr-TR" sz="1900" i="1" dirty="0" smtClean="0"/>
              <a:t> </a:t>
            </a:r>
            <a:r>
              <a:rPr lang="tr-TR" sz="1900" dirty="0" smtClean="0"/>
              <a:t>(loop) denilir.</a:t>
            </a:r>
          </a:p>
          <a:p>
            <a:pPr>
              <a:buFont typeface="Wingdings" pitchFamily="2" charset="2"/>
              <a:buNone/>
            </a:pPr>
            <a:endParaRPr lang="tr-TR" sz="1000" dirty="0" smtClean="0"/>
          </a:p>
          <a:p>
            <a:pPr lvl="1"/>
            <a:r>
              <a:rPr lang="tr-TR" sz="1900" dirty="0" smtClean="0"/>
              <a:t>C programında döngü işlemleri aşağıda gösterildiği gibi, farklı biçimlerde gerçekleşebilmektedir;</a:t>
            </a:r>
          </a:p>
          <a:p>
            <a:pPr lvl="2">
              <a:buFont typeface="Wingdings" pitchFamily="2" charset="2"/>
              <a:buChar char="§"/>
            </a:pPr>
            <a:r>
              <a:rPr lang="tr-TR" dirty="0" smtClean="0"/>
              <a:t>for döngüsü</a:t>
            </a:r>
          </a:p>
          <a:p>
            <a:pPr lvl="2">
              <a:buFont typeface="Wingdings" pitchFamily="2" charset="2"/>
              <a:buChar char="§"/>
            </a:pPr>
            <a:r>
              <a:rPr lang="tr-TR" dirty="0" smtClean="0"/>
              <a:t>while döngüleri</a:t>
            </a:r>
          </a:p>
          <a:p>
            <a:pPr lvl="2">
              <a:buFont typeface="Wingdings" pitchFamily="2" charset="2"/>
              <a:buChar char="§"/>
            </a:pPr>
            <a:r>
              <a:rPr lang="tr-TR" dirty="0" smtClean="0"/>
              <a:t>do...while</a:t>
            </a:r>
            <a:endParaRPr lang="en-US" dirty="0" smtClean="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23</a:t>
            </a:fld>
            <a:endParaRPr lang="tr-TR"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Tekrarlamalı Yapı (Döngüler)</a:t>
            </a:r>
            <a:endParaRPr lang="tr-TR" dirty="0"/>
          </a:p>
        </p:txBody>
      </p:sp>
      <p:sp>
        <p:nvSpPr>
          <p:cNvPr id="4" name="Content Placeholder 3"/>
          <p:cNvSpPr>
            <a:spLocks noGrp="1"/>
          </p:cNvSpPr>
          <p:nvPr>
            <p:ph idx="1"/>
          </p:nvPr>
        </p:nvSpPr>
        <p:spPr/>
        <p:txBody>
          <a:bodyPr>
            <a:normAutofit/>
          </a:bodyPr>
          <a:lstStyle/>
          <a:p>
            <a:r>
              <a:rPr lang="tr-TR" sz="2000" b="1" dirty="0" smtClean="0">
                <a:solidFill>
                  <a:srgbClr val="008000"/>
                </a:solidFill>
              </a:rPr>
              <a:t>for </a:t>
            </a:r>
            <a:r>
              <a:rPr lang="tr-TR" sz="2000" b="1" dirty="0" smtClean="0"/>
              <a:t>döngüsü</a:t>
            </a:r>
          </a:p>
          <a:p>
            <a:pPr lvl="1"/>
            <a:r>
              <a:rPr lang="tr-TR" sz="2000" dirty="0" smtClean="0"/>
              <a:t>C programı içinde bir ya da daha fazla sayıda deyimin belirli bir koşulun gerçekleşmesine dek tekrarlanması söz konusu ise </a:t>
            </a:r>
            <a:r>
              <a:rPr lang="tr-TR" sz="2000" b="1" dirty="0" smtClean="0">
                <a:solidFill>
                  <a:srgbClr val="00B050"/>
                </a:solidFill>
              </a:rPr>
              <a:t>for </a:t>
            </a:r>
            <a:r>
              <a:rPr lang="tr-TR" sz="2000" dirty="0" smtClean="0"/>
              <a:t>deyimi kullanılır.</a:t>
            </a:r>
          </a:p>
          <a:p>
            <a:pPr lvl="1"/>
            <a:r>
              <a:rPr lang="tr-TR" sz="2000" dirty="0" smtClean="0"/>
              <a:t>Koşul gerçekleştiğinde, yani doğruluk değeri “yanlış” olduğunda döngü terk edilerek bir sonraki deyim işlem görmeye başlar.</a:t>
            </a:r>
          </a:p>
          <a:p>
            <a:pPr lvl="1"/>
            <a:r>
              <a:rPr lang="tr-TR" sz="2000" dirty="0" smtClean="0"/>
              <a:t>Bu deyim şu şekilde tanımlanmaktadır;</a:t>
            </a:r>
          </a:p>
          <a:p>
            <a:endParaRPr lang="tr-TR" sz="2000"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24</a:t>
            </a:fld>
            <a:endParaRPr lang="tr-TR" altLang="en-US"/>
          </a:p>
        </p:txBody>
      </p:sp>
      <p:sp>
        <p:nvSpPr>
          <p:cNvPr id="5" name="TextBox 37"/>
          <p:cNvSpPr txBox="1">
            <a:spLocks noChangeArrowheads="1"/>
          </p:cNvSpPr>
          <p:nvPr/>
        </p:nvSpPr>
        <p:spPr bwMode="auto">
          <a:xfrm>
            <a:off x="1331640" y="4293096"/>
            <a:ext cx="6400800" cy="1754188"/>
          </a:xfrm>
          <a:prstGeom prst="rect">
            <a:avLst/>
          </a:prstGeom>
          <a:noFill/>
          <a:ln w="9525">
            <a:noFill/>
            <a:miter lim="800000"/>
            <a:headEnd/>
            <a:tailEnd/>
          </a:ln>
        </p:spPr>
        <p:txBody>
          <a:bodyPr>
            <a:spAutoFit/>
          </a:bodyPr>
          <a:lstStyle/>
          <a:p>
            <a:pPr lvl="1">
              <a:lnSpc>
                <a:spcPct val="150000"/>
              </a:lnSpc>
              <a:spcBef>
                <a:spcPct val="0"/>
              </a:spcBef>
              <a:spcAft>
                <a:spcPct val="0"/>
              </a:spcAft>
            </a:pPr>
            <a:r>
              <a:rPr lang="tr-TR" sz="1800" b="1" dirty="0" smtClean="0"/>
              <a:t>For </a:t>
            </a:r>
            <a:r>
              <a:rPr lang="tr-TR" sz="1800" b="1" dirty="0"/>
              <a:t>(başlangıç ifadesi; koşul; artırma/azaltma ifadesi)</a:t>
            </a:r>
          </a:p>
          <a:p>
            <a:pPr lvl="2">
              <a:lnSpc>
                <a:spcPct val="150000"/>
              </a:lnSpc>
              <a:spcBef>
                <a:spcPct val="0"/>
              </a:spcBef>
              <a:spcAft>
                <a:spcPct val="0"/>
              </a:spcAft>
            </a:pPr>
            <a:r>
              <a:rPr lang="tr-TR" sz="1800" b="1" dirty="0"/>
              <a:t>     {</a:t>
            </a:r>
          </a:p>
          <a:p>
            <a:pPr lvl="1">
              <a:lnSpc>
                <a:spcPct val="150000"/>
              </a:lnSpc>
              <a:spcBef>
                <a:spcPct val="0"/>
              </a:spcBef>
              <a:spcAft>
                <a:spcPct val="0"/>
              </a:spcAft>
            </a:pPr>
            <a:r>
              <a:rPr lang="tr-TR" sz="1800" b="1" dirty="0"/>
              <a:t>           deyimler;</a:t>
            </a:r>
          </a:p>
          <a:p>
            <a:pPr lvl="1">
              <a:lnSpc>
                <a:spcPct val="150000"/>
              </a:lnSpc>
              <a:spcBef>
                <a:spcPct val="0"/>
              </a:spcBef>
              <a:spcAft>
                <a:spcPct val="0"/>
              </a:spcAft>
            </a:pPr>
            <a:r>
              <a:rPr lang="tr-TR" sz="1800" b="1" dirty="0"/>
              <a:t>	     }</a:t>
            </a:r>
            <a:endParaRPr lang="en-US" sz="18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Tekrarlamalı Yapı (Döngüler)</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57704848"/>
              </p:ext>
            </p:extLst>
          </p:nvPr>
        </p:nvGraphicFramePr>
        <p:xfrm>
          <a:off x="457200" y="1600200"/>
          <a:ext cx="8229600" cy="3233544"/>
        </p:xfrm>
        <a:graphic>
          <a:graphicData uri="http://schemas.openxmlformats.org/drawingml/2006/table">
            <a:tbl>
              <a:tblPr firstRow="1" bandRow="1">
                <a:tableStyleId>{5940675A-B579-460E-94D1-54222C63F5DA}</a:tableStyleId>
              </a:tblPr>
              <a:tblGrid>
                <a:gridCol w="4114800"/>
                <a:gridCol w="4114800"/>
              </a:tblGrid>
              <a:tr h="2044824">
                <a:tc gridSpan="2">
                  <a:txBody>
                    <a:bodyPr/>
                    <a:lstStyle/>
                    <a:p>
                      <a:pPr lvl="1">
                        <a:lnSpc>
                          <a:spcPct val="150000"/>
                        </a:lnSpc>
                        <a:spcBef>
                          <a:spcPct val="0"/>
                        </a:spcBef>
                        <a:spcAft>
                          <a:spcPct val="0"/>
                        </a:spcAft>
                      </a:pPr>
                      <a:r>
                        <a:rPr lang="tr-TR" sz="1800" dirty="0" smtClean="0"/>
                        <a:t>For (başlangıç ifadesi; koşul; artırma/azaltma ifadesi)</a:t>
                      </a:r>
                    </a:p>
                    <a:p>
                      <a:pPr lvl="2">
                        <a:lnSpc>
                          <a:spcPct val="150000"/>
                        </a:lnSpc>
                        <a:spcBef>
                          <a:spcPct val="0"/>
                        </a:spcBef>
                        <a:spcAft>
                          <a:spcPct val="0"/>
                        </a:spcAft>
                      </a:pPr>
                      <a:r>
                        <a:rPr lang="tr-TR" sz="1800" dirty="0" smtClean="0"/>
                        <a:t>     {</a:t>
                      </a:r>
                    </a:p>
                    <a:p>
                      <a:pPr lvl="1">
                        <a:lnSpc>
                          <a:spcPct val="150000"/>
                        </a:lnSpc>
                        <a:spcBef>
                          <a:spcPct val="0"/>
                        </a:spcBef>
                        <a:spcAft>
                          <a:spcPct val="0"/>
                        </a:spcAft>
                      </a:pPr>
                      <a:r>
                        <a:rPr lang="tr-TR" sz="1800" dirty="0" smtClean="0"/>
                        <a:t>           deyimler;</a:t>
                      </a:r>
                    </a:p>
                    <a:p>
                      <a:pPr lvl="1">
                        <a:lnSpc>
                          <a:spcPct val="150000"/>
                        </a:lnSpc>
                        <a:spcBef>
                          <a:spcPct val="0"/>
                        </a:spcBef>
                        <a:spcAft>
                          <a:spcPct val="0"/>
                        </a:spcAft>
                      </a:pPr>
                      <a:r>
                        <a:rPr lang="tr-TR" sz="1800" dirty="0" smtClean="0"/>
                        <a:t>	     }</a:t>
                      </a:r>
                      <a:endParaRPr lang="en-US" sz="1800" dirty="0" smtClean="0"/>
                    </a:p>
                    <a:p>
                      <a:endParaRPr lang="tr-TR" dirty="0"/>
                    </a:p>
                  </a:txBody>
                  <a:tcPr/>
                </a:tc>
                <a:tc hMerge="1">
                  <a:txBody>
                    <a:bodyPr/>
                    <a:lstStyle/>
                    <a:p>
                      <a:endParaRPr lang="tr-TR" dirty="0"/>
                    </a:p>
                  </a:txBody>
                  <a:tcPr/>
                </a:tc>
              </a:tr>
              <a:tr h="370840">
                <a:tc>
                  <a:txBody>
                    <a:bodyPr/>
                    <a:lstStyle/>
                    <a:p>
                      <a:r>
                        <a:rPr lang="pt-BR" sz="1800" u="none" strike="noStrike" kern="1200" baseline="0" dirty="0" smtClean="0"/>
                        <a:t>FOR (n = 1, n &lt;= 4, n + 1)</a:t>
                      </a:r>
                    </a:p>
                    <a:p>
                      <a:r>
                        <a:rPr lang="tr-TR" sz="1800" u="none" strike="noStrike" kern="1200" baseline="0" dirty="0" smtClean="0"/>
                        <a:t>DISPLAY “loop”, n</a:t>
                      </a:r>
                    </a:p>
                    <a:p>
                      <a:r>
                        <a:rPr lang="tr-TR" sz="1800" u="none" strike="noStrike" kern="1200" baseline="0" dirty="0" smtClean="0"/>
                        <a:t>ENDFOR</a:t>
                      </a:r>
                    </a:p>
                    <a:p>
                      <a:endParaRPr lang="tr-TR" dirty="0"/>
                    </a:p>
                  </a:txBody>
                  <a:tcPr/>
                </a:tc>
                <a:tc>
                  <a:txBody>
                    <a:bodyPr/>
                    <a:lstStyle/>
                    <a:p>
                      <a:r>
                        <a:rPr lang="tr-TR" sz="1800" b="0" i="0" u="none" strike="noStrike" kern="1200" baseline="0" dirty="0" smtClean="0">
                          <a:solidFill>
                            <a:schemeClr val="tx1"/>
                          </a:solidFill>
                          <a:latin typeface="+mn-lt"/>
                          <a:ea typeface="+mn-ea"/>
                          <a:cs typeface="+mn-cs"/>
                        </a:rPr>
                        <a:t>Loop 1</a:t>
                      </a:r>
                    </a:p>
                    <a:p>
                      <a:r>
                        <a:rPr lang="tr-TR" sz="1800" b="0" i="0" u="none" strike="noStrike" kern="1200" baseline="0" dirty="0" smtClean="0">
                          <a:solidFill>
                            <a:schemeClr val="tx1"/>
                          </a:solidFill>
                          <a:latin typeface="+mn-lt"/>
                          <a:ea typeface="+mn-ea"/>
                          <a:cs typeface="+mn-cs"/>
                        </a:rPr>
                        <a:t>Loop 2</a:t>
                      </a:r>
                    </a:p>
                    <a:p>
                      <a:r>
                        <a:rPr lang="tr-TR" sz="1800" b="0" i="0" u="none" strike="noStrike" kern="1200" baseline="0" dirty="0" smtClean="0">
                          <a:solidFill>
                            <a:schemeClr val="tx1"/>
                          </a:solidFill>
                          <a:latin typeface="+mn-lt"/>
                          <a:ea typeface="+mn-ea"/>
                          <a:cs typeface="+mn-cs"/>
                        </a:rPr>
                        <a:t>Loop 3</a:t>
                      </a:r>
                    </a:p>
                    <a:p>
                      <a:r>
                        <a:rPr lang="tr-TR" sz="1800" b="0" i="0" u="none" strike="noStrike" kern="1200" baseline="0" dirty="0" smtClean="0">
                          <a:solidFill>
                            <a:schemeClr val="tx1"/>
                          </a:solidFill>
                          <a:latin typeface="+mn-lt"/>
                          <a:ea typeface="+mn-ea"/>
                          <a:cs typeface="+mn-cs"/>
                        </a:rPr>
                        <a:t>Loop 4</a:t>
                      </a:r>
                    </a:p>
                  </a:txBody>
                  <a:tcPr/>
                </a:tc>
              </a:tr>
            </a:tbl>
          </a:graphicData>
        </a:graphic>
      </p:graphicFrame>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25</a:t>
            </a:fld>
            <a:endParaRPr lang="tr-TR" altLang="en-US"/>
          </a:p>
        </p:txBody>
      </p:sp>
    </p:spTree>
    <p:extLst>
      <p:ext uri="{BB962C8B-B14F-4D97-AF65-F5344CB8AC3E}">
        <p14:creationId xmlns:p14="http://schemas.microsoft.com/office/powerpoint/2010/main" val="757727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Tekrarlamalı Yapı (Döngüler)</a:t>
            </a:r>
            <a:endParaRPr lang="tr-TR" dirty="0"/>
          </a:p>
        </p:txBody>
      </p:sp>
      <p:sp>
        <p:nvSpPr>
          <p:cNvPr id="4" name="Content Placeholder 3"/>
          <p:cNvSpPr>
            <a:spLocks noGrp="1"/>
          </p:cNvSpPr>
          <p:nvPr>
            <p:ph idx="1"/>
          </p:nvPr>
        </p:nvSpPr>
        <p:spPr>
          <a:xfrm>
            <a:off x="301752" y="1527048"/>
            <a:ext cx="8503920" cy="3846168"/>
          </a:xfrm>
        </p:spPr>
        <p:txBody>
          <a:bodyPr>
            <a:normAutofit lnSpcReduction="10000"/>
          </a:bodyPr>
          <a:lstStyle/>
          <a:p>
            <a:r>
              <a:rPr lang="tr-TR" sz="2000" b="1" dirty="0" smtClean="0">
                <a:solidFill>
                  <a:srgbClr val="00B050"/>
                </a:solidFill>
              </a:rPr>
              <a:t>while</a:t>
            </a:r>
            <a:r>
              <a:rPr lang="tr-TR" sz="2000" b="1" dirty="0" smtClean="0"/>
              <a:t> döngüsü</a:t>
            </a:r>
          </a:p>
          <a:p>
            <a:pPr lvl="1"/>
            <a:endParaRPr lang="tr-TR" sz="2000" dirty="0" smtClean="0"/>
          </a:p>
          <a:p>
            <a:pPr lvl="1"/>
            <a:r>
              <a:rPr lang="en-US" sz="2000" dirty="0" smtClean="0"/>
              <a:t>B</a:t>
            </a:r>
            <a:r>
              <a:rPr lang="tr-TR" sz="2000" dirty="0" smtClean="0"/>
              <a:t>ir koşulun gerçekleşmesi durumunda belirli işlemlerin tekrarlanması söz konusu ise while döngülerinden yararlanılır.</a:t>
            </a:r>
          </a:p>
          <a:p>
            <a:pPr lvl="1"/>
            <a:r>
              <a:rPr lang="tr-TR" sz="2000" dirty="0" smtClean="0"/>
              <a:t>Koşul denetimi döngü bloğunun başında yapılır.</a:t>
            </a:r>
          </a:p>
          <a:p>
            <a:pPr lvl="1"/>
            <a:r>
              <a:rPr lang="tr-TR" sz="2000" dirty="0" smtClean="0"/>
              <a:t>While döngüsü içindeki deyimler, belirlenen koşul “doğru” olduğu sürece çalışacak olan deyimlerdir.</a:t>
            </a:r>
          </a:p>
          <a:p>
            <a:pPr lvl="1"/>
            <a:r>
              <a:rPr lang="tr-TR" sz="2000" dirty="0" smtClean="0"/>
              <a:t>Eğer </a:t>
            </a:r>
            <a:r>
              <a:rPr lang="tr-TR" sz="2000" b="1" dirty="0" smtClean="0"/>
              <a:t>while </a:t>
            </a:r>
            <a:r>
              <a:rPr lang="tr-TR" sz="2000" dirty="0" smtClean="0"/>
              <a:t>ifadesine başlamadan önce koşulun değeri yanlış (0) ise, döngünün içi hiç çalıştırılmayacaktır.</a:t>
            </a:r>
          </a:p>
          <a:p>
            <a:pPr lvl="1"/>
            <a:r>
              <a:rPr lang="tr-TR" sz="2000" dirty="0" smtClean="0"/>
              <a:t>Döngü işlemleri esnasında koşulun doğruluk derecesi “yanlış” olduğu anda döngü terk edilir.</a:t>
            </a:r>
          </a:p>
          <a:p>
            <a:pPr lvl="1"/>
            <a:r>
              <a:rPr lang="tr-TR" sz="2000" dirty="0" smtClean="0"/>
              <a:t>While döngüsü şu şekilde tanımlanmaktadır:</a:t>
            </a:r>
            <a:endParaRPr lang="tr-TR" sz="2000" dirty="0" smtClean="0">
              <a:solidFill>
                <a:schemeClr val="tx1"/>
              </a:solidFill>
            </a:endParaRPr>
          </a:p>
          <a:p>
            <a:endParaRPr lang="tr-TR" sz="2000" dirty="0" smtClean="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26</a:t>
            </a:fld>
            <a:endParaRPr lang="tr-TR" altLang="en-US"/>
          </a:p>
        </p:txBody>
      </p:sp>
      <p:sp>
        <p:nvSpPr>
          <p:cNvPr id="5" name="Rectangle 7"/>
          <p:cNvSpPr>
            <a:spLocks noChangeArrowheads="1"/>
          </p:cNvSpPr>
          <p:nvPr/>
        </p:nvSpPr>
        <p:spPr bwMode="auto">
          <a:xfrm>
            <a:off x="2843808" y="5229200"/>
            <a:ext cx="3505200" cy="1477963"/>
          </a:xfrm>
          <a:prstGeom prst="rect">
            <a:avLst/>
          </a:prstGeom>
          <a:noFill/>
          <a:ln w="9525">
            <a:noFill/>
            <a:miter lim="800000"/>
            <a:headEnd/>
            <a:tailEnd/>
          </a:ln>
        </p:spPr>
        <p:txBody>
          <a:bodyPr>
            <a:spAutoFit/>
          </a:bodyPr>
          <a:lstStyle/>
          <a:p>
            <a:pPr lvl="1">
              <a:spcBef>
                <a:spcPct val="0"/>
              </a:spcBef>
              <a:spcAft>
                <a:spcPct val="0"/>
              </a:spcAft>
            </a:pPr>
            <a:r>
              <a:rPr lang="tr-TR" sz="1800" b="1" dirty="0" smtClean="0"/>
              <a:t>while </a:t>
            </a:r>
            <a:r>
              <a:rPr lang="tr-TR" sz="1800" b="1" dirty="0"/>
              <a:t>(denetim ifadesi)</a:t>
            </a:r>
          </a:p>
          <a:p>
            <a:pPr lvl="1">
              <a:spcBef>
                <a:spcPct val="0"/>
              </a:spcBef>
              <a:spcAft>
                <a:spcPct val="0"/>
              </a:spcAft>
            </a:pPr>
            <a:r>
              <a:rPr lang="tr-TR" sz="1800" b="1" dirty="0"/>
              <a:t>     {</a:t>
            </a:r>
          </a:p>
          <a:p>
            <a:pPr>
              <a:spcBef>
                <a:spcPct val="0"/>
              </a:spcBef>
              <a:spcAft>
                <a:spcPct val="0"/>
              </a:spcAft>
            </a:pPr>
            <a:r>
              <a:rPr lang="tr-TR" sz="1800" b="1" dirty="0"/>
              <a:t>              Deyim;</a:t>
            </a:r>
          </a:p>
          <a:p>
            <a:pPr>
              <a:spcBef>
                <a:spcPct val="0"/>
              </a:spcBef>
              <a:spcAft>
                <a:spcPct val="0"/>
              </a:spcAft>
            </a:pPr>
            <a:r>
              <a:rPr lang="tr-TR" sz="1800" b="1" dirty="0"/>
              <a:t>              …</a:t>
            </a:r>
          </a:p>
          <a:p>
            <a:pPr>
              <a:spcBef>
                <a:spcPct val="0"/>
              </a:spcBef>
              <a:spcAft>
                <a:spcPct val="0"/>
              </a:spcAft>
            </a:pPr>
            <a:r>
              <a:rPr lang="tr-TR" sz="1800" b="1"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Tekrarlamalı Yapı (Döngüler)</a:t>
            </a:r>
            <a:endParaRPr lang="tr-TR" dirty="0"/>
          </a:p>
        </p:txBody>
      </p:sp>
      <p:sp>
        <p:nvSpPr>
          <p:cNvPr id="4" name="Content Placeholder 3"/>
          <p:cNvSpPr>
            <a:spLocks noGrp="1"/>
          </p:cNvSpPr>
          <p:nvPr>
            <p:ph idx="1"/>
          </p:nvPr>
        </p:nvSpPr>
        <p:spPr>
          <a:xfrm>
            <a:off x="301752" y="1527048"/>
            <a:ext cx="8503920" cy="3342112"/>
          </a:xfrm>
        </p:spPr>
        <p:txBody>
          <a:bodyPr>
            <a:normAutofit/>
          </a:bodyPr>
          <a:lstStyle/>
          <a:p>
            <a:r>
              <a:rPr lang="tr-TR" sz="2800" b="1" dirty="0" smtClean="0">
                <a:solidFill>
                  <a:srgbClr val="008000"/>
                </a:solidFill>
              </a:rPr>
              <a:t>do...while </a:t>
            </a:r>
            <a:r>
              <a:rPr lang="tr-TR" sz="2800" b="1" dirty="0" smtClean="0"/>
              <a:t>döngüsü</a:t>
            </a:r>
          </a:p>
          <a:p>
            <a:pPr lvl="1"/>
            <a:r>
              <a:rPr lang="en-US" sz="2000" dirty="0" smtClean="0">
                <a:solidFill>
                  <a:srgbClr val="00B050"/>
                </a:solidFill>
              </a:rPr>
              <a:t>while</a:t>
            </a:r>
            <a:r>
              <a:rPr lang="en-US" sz="2000" dirty="0" smtClean="0"/>
              <a:t> </a:t>
            </a:r>
            <a:r>
              <a:rPr lang="en-US" sz="2000" dirty="0" err="1" smtClean="0"/>
              <a:t>tekrarlama</a:t>
            </a:r>
            <a:r>
              <a:rPr lang="en-US" sz="2000" dirty="0" smtClean="0"/>
              <a:t> </a:t>
            </a:r>
            <a:r>
              <a:rPr lang="en-US" sz="2000" dirty="0" err="1" smtClean="0"/>
              <a:t>ifadesine</a:t>
            </a:r>
            <a:r>
              <a:rPr lang="en-US" sz="2000" dirty="0" smtClean="0"/>
              <a:t> </a:t>
            </a:r>
            <a:r>
              <a:rPr lang="en-US" sz="2000" dirty="0" err="1" smtClean="0"/>
              <a:t>çok</a:t>
            </a:r>
            <a:r>
              <a:rPr lang="en-US" sz="2000" dirty="0" smtClean="0"/>
              <a:t> </a:t>
            </a:r>
            <a:r>
              <a:rPr lang="en-US" sz="2000" dirty="0" err="1" smtClean="0"/>
              <a:t>benzerdir</a:t>
            </a:r>
            <a:r>
              <a:rPr lang="en-US" sz="2000" dirty="0" smtClean="0"/>
              <a:t>.</a:t>
            </a:r>
            <a:endParaRPr lang="tr-TR" sz="2000" dirty="0" smtClean="0"/>
          </a:p>
          <a:p>
            <a:pPr lvl="1"/>
            <a:r>
              <a:rPr lang="en-US" sz="2000" dirty="0" smtClean="0">
                <a:solidFill>
                  <a:srgbClr val="00B050"/>
                </a:solidFill>
              </a:rPr>
              <a:t>while</a:t>
            </a:r>
            <a:r>
              <a:rPr lang="en-US" sz="2000" dirty="0" smtClean="0"/>
              <a:t> </a:t>
            </a:r>
            <a:r>
              <a:rPr lang="en-US" sz="2000" dirty="0" err="1" smtClean="0"/>
              <a:t>tekrarlama</a:t>
            </a:r>
            <a:r>
              <a:rPr lang="en-US" sz="2000" dirty="0" smtClean="0"/>
              <a:t> </a:t>
            </a:r>
            <a:r>
              <a:rPr lang="en-US" sz="2000" dirty="0" err="1" smtClean="0"/>
              <a:t>ifadesinde</a:t>
            </a:r>
            <a:r>
              <a:rPr lang="en-US" sz="2000" dirty="0" smtClean="0"/>
              <a:t> </a:t>
            </a:r>
            <a:r>
              <a:rPr lang="en-US" sz="2000" dirty="0" err="1" smtClean="0"/>
              <a:t>döngü</a:t>
            </a:r>
            <a:r>
              <a:rPr lang="en-US" sz="2000" dirty="0" smtClean="0"/>
              <a:t> </a:t>
            </a:r>
            <a:r>
              <a:rPr lang="en-US" sz="2000" dirty="0" err="1" smtClean="0"/>
              <a:t>devam</a:t>
            </a:r>
            <a:r>
              <a:rPr lang="en-US" sz="2000" dirty="0" smtClean="0"/>
              <a:t> </a:t>
            </a:r>
            <a:r>
              <a:rPr lang="en-US" sz="2000" dirty="0" err="1" smtClean="0"/>
              <a:t>kosulu</a:t>
            </a:r>
            <a:r>
              <a:rPr lang="en-US" sz="2000" dirty="0" smtClean="0"/>
              <a:t>,</a:t>
            </a:r>
            <a:r>
              <a:rPr lang="tr-TR" sz="2000" dirty="0" smtClean="0"/>
              <a:t> </a:t>
            </a:r>
            <a:r>
              <a:rPr lang="en-US" sz="2000" dirty="0" err="1" smtClean="0"/>
              <a:t>döngü</a:t>
            </a:r>
            <a:r>
              <a:rPr lang="en-US" sz="2000" dirty="0" smtClean="0"/>
              <a:t> </a:t>
            </a:r>
            <a:r>
              <a:rPr lang="en-US" sz="2000" dirty="0" err="1" smtClean="0"/>
              <a:t>blogundaki</a:t>
            </a:r>
            <a:r>
              <a:rPr lang="en-US" sz="2000" dirty="0" smtClean="0"/>
              <a:t> </a:t>
            </a:r>
            <a:r>
              <a:rPr lang="en-US" sz="2000" dirty="0" err="1" smtClean="0"/>
              <a:t>kod</a:t>
            </a:r>
            <a:r>
              <a:rPr lang="en-US" sz="2000" dirty="0" smtClean="0"/>
              <a:t> </a:t>
            </a:r>
            <a:r>
              <a:rPr lang="en-US" sz="2000" dirty="0" err="1" smtClean="0"/>
              <a:t>satırları</a:t>
            </a:r>
            <a:r>
              <a:rPr lang="en-US" sz="2000" dirty="0" smtClean="0"/>
              <a:t> </a:t>
            </a:r>
            <a:r>
              <a:rPr lang="en-US" sz="2000" dirty="0" err="1" smtClean="0"/>
              <a:t>isletilmeden</a:t>
            </a:r>
            <a:r>
              <a:rPr lang="en-US" sz="2000" dirty="0" smtClean="0"/>
              <a:t> test </a:t>
            </a:r>
            <a:r>
              <a:rPr lang="en-US" sz="2000" dirty="0" err="1" smtClean="0"/>
              <a:t>edilir</a:t>
            </a:r>
            <a:r>
              <a:rPr lang="en-US" sz="2000" dirty="0" smtClean="0"/>
              <a:t>.</a:t>
            </a:r>
            <a:r>
              <a:rPr lang="tr-TR" sz="2000" dirty="0" smtClean="0"/>
              <a:t> </a:t>
            </a:r>
            <a:r>
              <a:rPr lang="en-US" sz="2000" dirty="0" err="1" smtClean="0"/>
              <a:t>Kosul</a:t>
            </a:r>
            <a:r>
              <a:rPr lang="en-US" sz="2000" dirty="0" smtClean="0"/>
              <a:t> </a:t>
            </a:r>
            <a:r>
              <a:rPr lang="tr-TR" sz="2000" dirty="0" smtClean="0"/>
              <a:t>s</a:t>
            </a:r>
            <a:r>
              <a:rPr lang="en-US" sz="2000" dirty="0" err="1" smtClean="0"/>
              <a:t>aglanmıyorsa</a:t>
            </a:r>
            <a:r>
              <a:rPr lang="en-US" sz="2000" dirty="0" smtClean="0"/>
              <a:t> </a:t>
            </a:r>
            <a:r>
              <a:rPr lang="en-US" sz="2000" dirty="0" err="1" smtClean="0"/>
              <a:t>bloktaki</a:t>
            </a:r>
            <a:r>
              <a:rPr lang="en-US" sz="2000" dirty="0" smtClean="0"/>
              <a:t> </a:t>
            </a:r>
            <a:r>
              <a:rPr lang="en-US" sz="2000" dirty="0" err="1" smtClean="0"/>
              <a:t>kodlar</a:t>
            </a:r>
            <a:r>
              <a:rPr lang="en-US" sz="2000" dirty="0" smtClean="0"/>
              <a:t> </a:t>
            </a:r>
            <a:r>
              <a:rPr lang="tr-TR" sz="2000" dirty="0" smtClean="0"/>
              <a:t> ç</a:t>
            </a:r>
            <a:r>
              <a:rPr lang="en-US" sz="2000" dirty="0" err="1" smtClean="0"/>
              <a:t>alıstırılmadan</a:t>
            </a:r>
            <a:r>
              <a:rPr lang="tr-TR" sz="2000" dirty="0" smtClean="0"/>
              <a:t> </a:t>
            </a:r>
            <a:r>
              <a:rPr lang="en-US" sz="2000" dirty="0" err="1" smtClean="0"/>
              <a:t>döngüden</a:t>
            </a:r>
            <a:r>
              <a:rPr lang="en-US" sz="2000" dirty="0" smtClean="0"/>
              <a:t> </a:t>
            </a:r>
            <a:r>
              <a:rPr lang="en-US" sz="2000" dirty="0" err="1" smtClean="0"/>
              <a:t>çıkılır</a:t>
            </a:r>
            <a:r>
              <a:rPr lang="en-US" sz="2000" dirty="0" smtClean="0"/>
              <a:t>.</a:t>
            </a:r>
            <a:endParaRPr lang="tr-TR" sz="2000" dirty="0" smtClean="0"/>
          </a:p>
          <a:p>
            <a:pPr lvl="1"/>
            <a:r>
              <a:rPr lang="en-US" sz="2000" dirty="0" smtClean="0">
                <a:solidFill>
                  <a:srgbClr val="00B050"/>
                </a:solidFill>
              </a:rPr>
              <a:t>do…while</a:t>
            </a:r>
            <a:r>
              <a:rPr lang="en-US" sz="2000" dirty="0" smtClean="0"/>
              <a:t> </a:t>
            </a:r>
            <a:r>
              <a:rPr lang="en-US" sz="2000" dirty="0" err="1" smtClean="0"/>
              <a:t>tekrarlama</a:t>
            </a:r>
            <a:r>
              <a:rPr lang="en-US" sz="2000" dirty="0" smtClean="0"/>
              <a:t> </a:t>
            </a:r>
            <a:r>
              <a:rPr lang="en-US" sz="2000" dirty="0" err="1" smtClean="0"/>
              <a:t>ifadesinde</a:t>
            </a:r>
            <a:r>
              <a:rPr lang="en-US" sz="2000" dirty="0" smtClean="0"/>
              <a:t> </a:t>
            </a:r>
            <a:r>
              <a:rPr lang="en-US" sz="2000" dirty="0" err="1" smtClean="0"/>
              <a:t>döngü</a:t>
            </a:r>
            <a:r>
              <a:rPr lang="en-US" sz="2000" dirty="0" smtClean="0"/>
              <a:t> </a:t>
            </a:r>
            <a:r>
              <a:rPr lang="en-US" sz="2000" dirty="0" err="1" smtClean="0"/>
              <a:t>devam</a:t>
            </a:r>
            <a:r>
              <a:rPr lang="tr-TR" sz="2000" dirty="0" smtClean="0"/>
              <a:t> </a:t>
            </a:r>
            <a:r>
              <a:rPr lang="en-US" sz="2000" dirty="0" err="1" smtClean="0"/>
              <a:t>kosulu</a:t>
            </a:r>
            <a:r>
              <a:rPr lang="en-US" sz="2000" dirty="0" smtClean="0"/>
              <a:t>, </a:t>
            </a:r>
            <a:r>
              <a:rPr lang="en-US" sz="2000" dirty="0" err="1" smtClean="0"/>
              <a:t>döngü</a:t>
            </a:r>
            <a:r>
              <a:rPr lang="en-US" sz="2000" dirty="0" smtClean="0"/>
              <a:t> </a:t>
            </a:r>
            <a:r>
              <a:rPr lang="en-US" sz="2000" dirty="0" err="1" smtClean="0"/>
              <a:t>blogundaki</a:t>
            </a:r>
            <a:r>
              <a:rPr lang="en-US" sz="2000" dirty="0" smtClean="0"/>
              <a:t> </a:t>
            </a:r>
            <a:r>
              <a:rPr lang="en-US" sz="2000" dirty="0" err="1" smtClean="0"/>
              <a:t>kod</a:t>
            </a:r>
            <a:r>
              <a:rPr lang="en-US" sz="2000" dirty="0" smtClean="0"/>
              <a:t> </a:t>
            </a:r>
            <a:r>
              <a:rPr lang="en-US" sz="2000" dirty="0" err="1" smtClean="0"/>
              <a:t>satırları</a:t>
            </a:r>
            <a:r>
              <a:rPr lang="tr-TR" sz="2000" dirty="0" smtClean="0"/>
              <a:t> </a:t>
            </a:r>
            <a:r>
              <a:rPr lang="en-US" sz="2000" dirty="0" err="1" smtClean="0"/>
              <a:t>gerçeklestirildikten</a:t>
            </a:r>
            <a:r>
              <a:rPr lang="en-US" sz="2000" dirty="0" smtClean="0"/>
              <a:t> </a:t>
            </a:r>
            <a:r>
              <a:rPr lang="en-US" sz="2000" dirty="0" err="1" smtClean="0"/>
              <a:t>sonra</a:t>
            </a:r>
            <a:r>
              <a:rPr lang="en-US" sz="2000" dirty="0" smtClean="0"/>
              <a:t> test </a:t>
            </a:r>
            <a:r>
              <a:rPr lang="en-US" sz="2000" dirty="0" err="1" smtClean="0"/>
              <a:t>edilir</a:t>
            </a:r>
            <a:r>
              <a:rPr lang="en-US" sz="2000" dirty="0" smtClean="0"/>
              <a:t>. </a:t>
            </a:r>
            <a:r>
              <a:rPr lang="en-US" sz="2000" dirty="0" err="1" smtClean="0"/>
              <a:t>Böylece</a:t>
            </a:r>
            <a:r>
              <a:rPr lang="en-US" sz="2000" dirty="0" smtClean="0"/>
              <a:t>, </a:t>
            </a:r>
            <a:r>
              <a:rPr lang="en-US" sz="2000" dirty="0" err="1" smtClean="0"/>
              <a:t>kod</a:t>
            </a:r>
            <a:r>
              <a:rPr lang="tr-TR" sz="2000" dirty="0" smtClean="0"/>
              <a:t> </a:t>
            </a:r>
            <a:r>
              <a:rPr lang="en-US" sz="2000" dirty="0" err="1" smtClean="0"/>
              <a:t>blogunun</a:t>
            </a:r>
            <a:r>
              <a:rPr lang="en-US" sz="2000" dirty="0" smtClean="0"/>
              <a:t> </a:t>
            </a:r>
            <a:r>
              <a:rPr lang="en-US" sz="2000" b="1" i="1" dirty="0" smtClean="0">
                <a:solidFill>
                  <a:srgbClr val="00B050"/>
                </a:solidFill>
              </a:rPr>
              <a:t>en </a:t>
            </a:r>
            <a:r>
              <a:rPr lang="en-US" sz="2000" b="1" i="1" dirty="0" err="1" smtClean="0">
                <a:solidFill>
                  <a:srgbClr val="00B050"/>
                </a:solidFill>
              </a:rPr>
              <a:t>az</a:t>
            </a:r>
            <a:r>
              <a:rPr lang="en-US" sz="2000" b="1" i="1" dirty="0" smtClean="0">
                <a:solidFill>
                  <a:srgbClr val="00B050"/>
                </a:solidFill>
              </a:rPr>
              <a:t> </a:t>
            </a:r>
            <a:r>
              <a:rPr lang="en-US" sz="2000" b="1" i="1" dirty="0" err="1" smtClean="0">
                <a:solidFill>
                  <a:srgbClr val="00B050"/>
                </a:solidFill>
              </a:rPr>
              <a:t>bir</a:t>
            </a:r>
            <a:r>
              <a:rPr lang="en-US" sz="2000" b="1" i="1" dirty="0" smtClean="0">
                <a:solidFill>
                  <a:srgbClr val="00B050"/>
                </a:solidFill>
              </a:rPr>
              <a:t> </a:t>
            </a:r>
            <a:r>
              <a:rPr lang="en-US" sz="2000" b="1" i="1" dirty="0" err="1" smtClean="0">
                <a:solidFill>
                  <a:srgbClr val="00B050"/>
                </a:solidFill>
              </a:rPr>
              <a:t>kere</a:t>
            </a:r>
            <a:r>
              <a:rPr lang="en-US" sz="2000" b="1" i="1" dirty="0" smtClean="0">
                <a:solidFill>
                  <a:srgbClr val="00B050"/>
                </a:solidFill>
              </a:rPr>
              <a:t> </a:t>
            </a:r>
            <a:r>
              <a:rPr lang="en-US" sz="2000" b="1" i="1" dirty="0" err="1" smtClean="0">
                <a:solidFill>
                  <a:srgbClr val="00B050"/>
                </a:solidFill>
              </a:rPr>
              <a:t>çalı</a:t>
            </a:r>
            <a:r>
              <a:rPr lang="tr-TR" sz="2000" b="1" i="1" dirty="0" smtClean="0">
                <a:solidFill>
                  <a:srgbClr val="00B050"/>
                </a:solidFill>
              </a:rPr>
              <a:t>ş</a:t>
            </a:r>
            <a:r>
              <a:rPr lang="en-US" sz="2000" b="1" i="1" dirty="0" err="1" smtClean="0">
                <a:solidFill>
                  <a:srgbClr val="00B050"/>
                </a:solidFill>
              </a:rPr>
              <a:t>tırılması</a:t>
            </a:r>
            <a:r>
              <a:rPr lang="en-US" sz="2000" b="1" i="1" dirty="0" smtClean="0">
                <a:solidFill>
                  <a:srgbClr val="00B050"/>
                </a:solidFill>
              </a:rPr>
              <a:t> </a:t>
            </a:r>
            <a:r>
              <a:rPr lang="en-US" sz="2000" b="1" i="1" dirty="0" err="1" smtClean="0">
                <a:solidFill>
                  <a:srgbClr val="00B050"/>
                </a:solidFill>
              </a:rPr>
              <a:t>garanti</a:t>
            </a:r>
            <a:r>
              <a:rPr lang="en-US" sz="2000" b="1" i="1" dirty="0" smtClean="0">
                <a:solidFill>
                  <a:srgbClr val="00B050"/>
                </a:solidFill>
              </a:rPr>
              <a:t> </a:t>
            </a:r>
            <a:r>
              <a:rPr lang="en-US" sz="2000" b="1" i="1" dirty="0" err="1" smtClean="0">
                <a:solidFill>
                  <a:srgbClr val="00B050"/>
                </a:solidFill>
              </a:rPr>
              <a:t>edilir</a:t>
            </a:r>
            <a:r>
              <a:rPr lang="en-US" sz="2000" b="1" i="1" dirty="0" smtClean="0">
                <a:solidFill>
                  <a:srgbClr val="00B050"/>
                </a:solidFill>
              </a:rPr>
              <a:t>.</a:t>
            </a:r>
            <a:endParaRPr lang="tr-TR" sz="2000" b="1" i="1" dirty="0" smtClean="0">
              <a:solidFill>
                <a:srgbClr val="00B050"/>
              </a:solidFill>
            </a:endParaRP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27</a:t>
            </a:fld>
            <a:endParaRPr lang="tr-TR" altLang="en-US"/>
          </a:p>
        </p:txBody>
      </p:sp>
      <p:sp>
        <p:nvSpPr>
          <p:cNvPr id="5" name="Rectangle 36"/>
          <p:cNvSpPr>
            <a:spLocks noChangeArrowheads="1"/>
          </p:cNvSpPr>
          <p:nvPr/>
        </p:nvSpPr>
        <p:spPr bwMode="auto">
          <a:xfrm>
            <a:off x="2915816" y="4725144"/>
            <a:ext cx="3352800" cy="1631950"/>
          </a:xfrm>
          <a:prstGeom prst="rect">
            <a:avLst/>
          </a:prstGeom>
          <a:noFill/>
          <a:ln w="9525">
            <a:noFill/>
            <a:miter lim="800000"/>
            <a:headEnd/>
            <a:tailEnd/>
          </a:ln>
        </p:spPr>
        <p:txBody>
          <a:bodyPr>
            <a:spAutoFit/>
          </a:bodyPr>
          <a:lstStyle/>
          <a:p>
            <a:pPr>
              <a:spcBef>
                <a:spcPct val="0"/>
              </a:spcBef>
              <a:spcAft>
                <a:spcPct val="0"/>
              </a:spcAft>
            </a:pPr>
            <a:r>
              <a:rPr lang="en-US" sz="2000" b="1" dirty="0"/>
              <a:t>do</a:t>
            </a:r>
          </a:p>
          <a:p>
            <a:pPr>
              <a:spcBef>
                <a:spcPct val="0"/>
              </a:spcBef>
              <a:spcAft>
                <a:spcPct val="0"/>
              </a:spcAft>
            </a:pPr>
            <a:r>
              <a:rPr lang="en-US" sz="2000" b="1" dirty="0"/>
              <a:t>{</a:t>
            </a:r>
          </a:p>
          <a:p>
            <a:pPr>
              <a:spcBef>
                <a:spcPct val="0"/>
              </a:spcBef>
              <a:spcAft>
                <a:spcPct val="0"/>
              </a:spcAft>
            </a:pPr>
            <a:r>
              <a:rPr lang="en-US" sz="2000" b="1" dirty="0" err="1"/>
              <a:t>Deyim</a:t>
            </a:r>
            <a:endParaRPr lang="en-US" sz="2000" b="1" dirty="0"/>
          </a:p>
          <a:p>
            <a:pPr>
              <a:spcBef>
                <a:spcPct val="0"/>
              </a:spcBef>
              <a:spcAft>
                <a:spcPct val="0"/>
              </a:spcAft>
            </a:pPr>
            <a:r>
              <a:rPr lang="en-US" sz="2000" b="1" dirty="0"/>
              <a:t>….</a:t>
            </a:r>
          </a:p>
          <a:p>
            <a:pPr>
              <a:spcBef>
                <a:spcPct val="0"/>
              </a:spcBef>
              <a:spcAft>
                <a:spcPct val="0"/>
              </a:spcAft>
            </a:pPr>
            <a:r>
              <a:rPr lang="en-US" sz="2000" b="1" dirty="0"/>
              <a:t>} while(</a:t>
            </a:r>
            <a:r>
              <a:rPr lang="en-US" sz="2000" b="1" dirty="0" err="1"/>
              <a:t>kontrol</a:t>
            </a:r>
            <a:r>
              <a:rPr lang="en-US" sz="2000" b="1" dirty="0"/>
              <a:t> </a:t>
            </a:r>
            <a:r>
              <a:rPr lang="en-US" sz="2000" b="1" dirty="0" err="1"/>
              <a:t>ifadesi</a:t>
            </a:r>
            <a:r>
              <a:rPr lang="en-US" sz="2000" b="1"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Akış Şemaları (Flow Charts)</a:t>
            </a:r>
            <a:endParaRPr lang="tr-TR" dirty="0"/>
          </a:p>
        </p:txBody>
      </p:sp>
      <p:sp>
        <p:nvSpPr>
          <p:cNvPr id="4" name="Content Placeholder 3"/>
          <p:cNvSpPr>
            <a:spLocks noGrp="1"/>
          </p:cNvSpPr>
          <p:nvPr>
            <p:ph idx="1"/>
          </p:nvPr>
        </p:nvSpPr>
        <p:spPr/>
        <p:txBody>
          <a:bodyPr>
            <a:normAutofit/>
          </a:bodyPr>
          <a:lstStyle/>
          <a:p>
            <a:r>
              <a:rPr lang="tr-TR" dirty="0" smtClean="0"/>
              <a:t>İşlemlerin akışını daha anlaşılır bir şekilde anlatmak için programcıların çoğu </a:t>
            </a:r>
            <a:r>
              <a:rPr lang="tr-TR" b="1" i="1" dirty="0" smtClean="0"/>
              <a:t>akış şemaları </a:t>
            </a:r>
            <a:r>
              <a:rPr lang="tr-TR" dirty="0" smtClean="0"/>
              <a:t>kullanırlar.</a:t>
            </a:r>
          </a:p>
          <a:p>
            <a:r>
              <a:rPr lang="tr-TR" dirty="0" smtClean="0">
                <a:sym typeface="Wingdings" pitchFamily="2" charset="2"/>
              </a:rPr>
              <a:t> algoritmanın adımlarını gösteren yapısal resmi haritası</a:t>
            </a:r>
          </a:p>
          <a:p>
            <a:r>
              <a:rPr lang="tr-TR" dirty="0" smtClean="0"/>
              <a:t>Herhangi bir sorunun çözümü için izlenmesi gerekli olan aritmetik ve mantıksal adımların söz veya yazı ile anlatıldığı algoritmanın,görsel olarak simge ya da sembollerle ifade edilmiş şekline "akış şemaları" veya FLOWCHART adı verilir.</a:t>
            </a:r>
          </a:p>
          <a:p>
            <a:r>
              <a:rPr lang="tr-TR" dirty="0" smtClean="0"/>
              <a:t>Akış şemalarının algoritmadan farkı,adımların simgeler şeklinde kutular içine yazılmış olması ve adımlar arasındaki ilişkilerin ve yönünün oklar ile gösterilmesidir.</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28</a:t>
            </a:fld>
            <a:endParaRPr lang="tr-TR"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Akış Şemaları (Flow Charts)</a:t>
            </a:r>
            <a:endParaRPr lang="tr-TR" dirty="0"/>
          </a:p>
        </p:txBody>
      </p:sp>
      <p:sp>
        <p:nvSpPr>
          <p:cNvPr id="4" name="Content Placeholder 3"/>
          <p:cNvSpPr>
            <a:spLocks noGrp="1"/>
          </p:cNvSpPr>
          <p:nvPr>
            <p:ph idx="1"/>
          </p:nvPr>
        </p:nvSpPr>
        <p:spPr/>
        <p:txBody>
          <a:bodyPr/>
          <a:lstStyle/>
          <a:p>
            <a:r>
              <a:rPr lang="tr-TR" dirty="0" smtClean="0"/>
              <a:t>sorun çözümlenmesi sürecinin daha kolay anlaşılır biçime getirilmesi, </a:t>
            </a:r>
          </a:p>
          <a:p>
            <a:r>
              <a:rPr lang="tr-TR" dirty="0" smtClean="0"/>
              <a:t>iş akışının kontrol edilmesi ve </a:t>
            </a:r>
          </a:p>
          <a:p>
            <a:r>
              <a:rPr lang="tr-TR" dirty="0" smtClean="0"/>
              <a:t>programın kodlanmasının kolaylaştırılması </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29</a:t>
            </a:fld>
            <a:endParaRPr lang="tr-TR"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Problem Çözme</a:t>
            </a:r>
            <a:endParaRPr lang="tr-TR" dirty="0"/>
          </a:p>
        </p:txBody>
      </p:sp>
      <p:sp>
        <p:nvSpPr>
          <p:cNvPr id="4" name="Content Placeholder 3"/>
          <p:cNvSpPr>
            <a:spLocks noGrp="1"/>
          </p:cNvSpPr>
          <p:nvPr>
            <p:ph idx="1"/>
          </p:nvPr>
        </p:nvSpPr>
        <p:spPr/>
        <p:txBody>
          <a:bodyPr/>
          <a:lstStyle/>
          <a:p>
            <a:r>
              <a:rPr lang="tr-TR" dirty="0" smtClean="0"/>
              <a:t>Bilgisayar programları problem çözmek için yazılır</a:t>
            </a:r>
          </a:p>
          <a:p>
            <a:r>
              <a:rPr lang="tr-TR" dirty="0" smtClean="0"/>
              <a:t>Tüm planlar yapılmadan bilgisayar programını kodlamaya başlanılmamalıdır</a:t>
            </a:r>
          </a:p>
          <a:p>
            <a:r>
              <a:rPr lang="tr-TR" dirty="0" smtClean="0"/>
              <a:t>Programlamanın 5 temel adımı</a:t>
            </a:r>
          </a:p>
          <a:p>
            <a:pPr marL="731520" lvl="1" indent="-457200">
              <a:buFont typeface="+mj-lt"/>
              <a:buAutoNum type="arabicPeriod"/>
            </a:pPr>
            <a:r>
              <a:rPr lang="tr-TR" dirty="0" smtClean="0"/>
              <a:t>Problemi analiz edip gereksinimleri tanımlamak</a:t>
            </a:r>
          </a:p>
          <a:p>
            <a:pPr marL="731520" lvl="1" indent="-457200">
              <a:buFont typeface="+mj-lt"/>
              <a:buAutoNum type="arabicPeriod"/>
            </a:pPr>
            <a:r>
              <a:rPr lang="tr-TR" b="1" dirty="0" smtClean="0"/>
              <a:t>Çözüm tasarlamak </a:t>
            </a:r>
            <a:r>
              <a:rPr lang="tr-TR" b="1" dirty="0" smtClean="0">
                <a:sym typeface="Wingdings" pitchFamily="2" charset="2"/>
              </a:rPr>
              <a:t> Algoritma tasarlama</a:t>
            </a:r>
            <a:endParaRPr lang="tr-TR" b="1" dirty="0" smtClean="0"/>
          </a:p>
          <a:p>
            <a:pPr marL="731520" lvl="1" indent="-457200">
              <a:buFont typeface="+mj-lt"/>
              <a:buAutoNum type="arabicPeriod"/>
            </a:pPr>
            <a:r>
              <a:rPr lang="tr-TR" dirty="0" smtClean="0"/>
              <a:t>Programı programlama dili ile dokümantasyonıu ile beraber kodlama</a:t>
            </a:r>
          </a:p>
          <a:p>
            <a:pPr marL="731520" lvl="1" indent="-457200">
              <a:buFont typeface="+mj-lt"/>
              <a:buAutoNum type="arabicPeriod"/>
            </a:pPr>
            <a:r>
              <a:rPr lang="tr-TR" dirty="0" smtClean="0"/>
              <a:t>Programı test etme</a:t>
            </a:r>
          </a:p>
          <a:p>
            <a:pPr marL="731520" lvl="1" indent="-457200">
              <a:buFont typeface="+mj-lt"/>
              <a:buAutoNum type="arabicPeriod"/>
            </a:pPr>
            <a:r>
              <a:rPr lang="tr-TR" dirty="0" smtClean="0"/>
              <a:t>Programı sınama</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a:t>
            </a:fld>
            <a:endParaRPr lang="tr-TR"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Akış Şeması Simgeleri</a:t>
            </a:r>
            <a:endParaRPr lang="tr-TR" dirty="0"/>
          </a:p>
        </p:txBody>
      </p:sp>
      <p:pic>
        <p:nvPicPr>
          <p:cNvPr id="5" name="Content Placeholder 4" descr="flow1.png"/>
          <p:cNvPicPr>
            <a:picLocks noGrp="1" noChangeAspect="1"/>
          </p:cNvPicPr>
          <p:nvPr>
            <p:ph idx="1"/>
          </p:nvPr>
        </p:nvPicPr>
        <p:blipFill>
          <a:blip r:embed="rId2" cstate="print"/>
          <a:stretch>
            <a:fillRect/>
          </a:stretch>
        </p:blipFill>
        <p:spPr>
          <a:xfrm>
            <a:off x="1763688" y="1556792"/>
            <a:ext cx="5529355" cy="4782145"/>
          </a:xfrm>
        </p:spPr>
      </p:pic>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30</a:t>
            </a:fld>
            <a:endParaRPr lang="tr-TR"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Akış Şeması Simgeleri</a:t>
            </a:r>
            <a:endParaRPr lang="tr-TR" dirty="0"/>
          </a:p>
        </p:txBody>
      </p:sp>
      <p:pic>
        <p:nvPicPr>
          <p:cNvPr id="5" name="Content Placeholder 4" descr="flow2.png"/>
          <p:cNvPicPr>
            <a:picLocks noGrp="1" noChangeAspect="1"/>
          </p:cNvPicPr>
          <p:nvPr>
            <p:ph idx="1"/>
          </p:nvPr>
        </p:nvPicPr>
        <p:blipFill>
          <a:blip r:embed="rId2" cstate="print"/>
          <a:stretch>
            <a:fillRect/>
          </a:stretch>
        </p:blipFill>
        <p:spPr>
          <a:xfrm>
            <a:off x="1116816" y="1600200"/>
            <a:ext cx="6910368" cy="4876800"/>
          </a:xfrm>
        </p:spPr>
      </p:pic>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31</a:t>
            </a:fld>
            <a:endParaRPr lang="tr-TR"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Akış Şeması Simgeleri</a:t>
            </a:r>
            <a:endParaRPr lang="tr-TR" dirty="0"/>
          </a:p>
        </p:txBody>
      </p:sp>
      <p:pic>
        <p:nvPicPr>
          <p:cNvPr id="5" name="Content Placeholder 4" descr="flow3.png"/>
          <p:cNvPicPr>
            <a:picLocks noGrp="1" noChangeAspect="1"/>
          </p:cNvPicPr>
          <p:nvPr>
            <p:ph idx="1"/>
          </p:nvPr>
        </p:nvPicPr>
        <p:blipFill>
          <a:blip r:embed="rId2" cstate="print"/>
          <a:stretch>
            <a:fillRect/>
          </a:stretch>
        </p:blipFill>
        <p:spPr>
          <a:xfrm>
            <a:off x="457200" y="1773188"/>
            <a:ext cx="8229600" cy="4530824"/>
          </a:xfrm>
        </p:spPr>
      </p:pic>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32</a:t>
            </a:fld>
            <a:endParaRPr lang="tr-TR"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Akış Şeması Örneği</a:t>
            </a:r>
            <a:endParaRPr lang="tr-TR" dirty="0"/>
          </a:p>
        </p:txBody>
      </p:sp>
      <p:pic>
        <p:nvPicPr>
          <p:cNvPr id="7" name="Content Placeholder 6" descr="fotoğraf.JPG"/>
          <p:cNvPicPr>
            <a:picLocks noGrp="1" noChangeAspect="1"/>
          </p:cNvPicPr>
          <p:nvPr>
            <p:ph idx="1"/>
          </p:nvPr>
        </p:nvPicPr>
        <p:blipFill>
          <a:blip r:embed="rId2" cstate="print"/>
          <a:stretch>
            <a:fillRect/>
          </a:stretch>
        </p:blipFill>
        <p:spPr>
          <a:xfrm>
            <a:off x="2529412" y="1600200"/>
            <a:ext cx="4085175" cy="4876800"/>
          </a:xfrm>
        </p:spPr>
      </p:pic>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33</a:t>
            </a:fld>
            <a:endParaRPr lang="tr-TR"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Akış Şeması Örneği</a:t>
            </a:r>
          </a:p>
        </p:txBody>
      </p:sp>
      <p:pic>
        <p:nvPicPr>
          <p:cNvPr id="5" name="Content Placeholder 4">
            <a:hlinkClick r:id="rId2"/>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44" y="1424884"/>
            <a:ext cx="8064896" cy="5388492"/>
          </a:xfrm>
        </p:spPr>
      </p:pic>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34</a:t>
            </a:fld>
            <a:endParaRPr lang="tr-TR" altLang="en-US"/>
          </a:p>
        </p:txBody>
      </p:sp>
    </p:spTree>
    <p:extLst>
      <p:ext uri="{BB962C8B-B14F-4D97-AF65-F5344CB8AC3E}">
        <p14:creationId xmlns:p14="http://schemas.microsoft.com/office/powerpoint/2010/main" val="10334298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Doğrusal Akış Şemaları</a:t>
            </a:r>
            <a:endParaRPr lang="tr-TR" dirty="0"/>
          </a:p>
        </p:txBody>
      </p:sp>
      <p:sp>
        <p:nvSpPr>
          <p:cNvPr id="4" name="Content Placeholder 3"/>
          <p:cNvSpPr>
            <a:spLocks noGrp="1"/>
          </p:cNvSpPr>
          <p:nvPr>
            <p:ph idx="1"/>
          </p:nvPr>
        </p:nvSpPr>
        <p:spPr/>
        <p:txBody>
          <a:bodyPr>
            <a:normAutofit/>
          </a:bodyPr>
          <a:lstStyle/>
          <a:p>
            <a:r>
              <a:rPr lang="tr-TR" dirty="0" smtClean="0"/>
              <a:t>İş akışları,giriş,hesaplama,çıkış biçiminde olan akış şemaları bu grup kapsamına girer.</a:t>
            </a:r>
          </a:p>
          <a:p>
            <a:pPr lvl="1"/>
            <a:r>
              <a:rPr lang="tr-TR" dirty="0" smtClean="0"/>
              <a:t>ÖRNEK :İki sayının çarpımının bulunmasıyla ilgili algoritma</a:t>
            </a:r>
          </a:p>
          <a:p>
            <a:pPr lvl="2"/>
            <a:r>
              <a:rPr lang="tr-TR" dirty="0" smtClean="0"/>
              <a:t>Değişkenler</a:t>
            </a:r>
          </a:p>
          <a:p>
            <a:pPr lvl="3"/>
            <a:r>
              <a:rPr lang="tr-TR" dirty="0" smtClean="0"/>
              <a:t>A:Birinci sayıyı, </a:t>
            </a:r>
          </a:p>
          <a:p>
            <a:pPr lvl="3"/>
            <a:r>
              <a:rPr lang="tr-TR" dirty="0" smtClean="0"/>
              <a:t>B:İkinci sayıyı, </a:t>
            </a:r>
          </a:p>
          <a:p>
            <a:pPr lvl="3"/>
            <a:r>
              <a:rPr lang="tr-TR" dirty="0" smtClean="0"/>
              <a:t>C:İki sayının çarpımını(A*B)göstersin.</a:t>
            </a:r>
          </a:p>
          <a:p>
            <a:pPr lvl="2"/>
            <a:r>
              <a:rPr lang="tr-TR" dirty="0" smtClean="0"/>
              <a:t>Algoritma</a:t>
            </a:r>
          </a:p>
          <a:p>
            <a:pPr marL="1325880" lvl="3" indent="-457200">
              <a:buFont typeface="+mj-lt"/>
              <a:buAutoNum type="arabicPeriod"/>
            </a:pPr>
            <a:r>
              <a:rPr lang="tr-TR" dirty="0" smtClean="0"/>
              <a:t>Başla</a:t>
            </a:r>
          </a:p>
          <a:p>
            <a:pPr marL="1325880" lvl="3" indent="-457200">
              <a:buFont typeface="+mj-lt"/>
              <a:buAutoNum type="arabicPeriod"/>
            </a:pPr>
            <a:r>
              <a:rPr lang="tr-TR" dirty="0" smtClean="0"/>
              <a:t>A'yı oku</a:t>
            </a:r>
          </a:p>
          <a:p>
            <a:pPr marL="1325880" lvl="3" indent="-457200">
              <a:buFont typeface="+mj-lt"/>
              <a:buAutoNum type="arabicPeriod"/>
            </a:pPr>
            <a:r>
              <a:rPr lang="tr-TR" dirty="0" smtClean="0"/>
              <a:t>B'yi oku </a:t>
            </a:r>
          </a:p>
          <a:p>
            <a:pPr marL="1325880" lvl="3" indent="-457200">
              <a:buFont typeface="+mj-lt"/>
              <a:buAutoNum type="arabicPeriod"/>
            </a:pPr>
            <a:r>
              <a:rPr lang="tr-TR" dirty="0" smtClean="0"/>
              <a:t>C=A*B yi hesapla </a:t>
            </a:r>
          </a:p>
          <a:p>
            <a:pPr marL="1325880" lvl="3" indent="-457200">
              <a:buFont typeface="+mj-lt"/>
              <a:buAutoNum type="arabicPeriod"/>
            </a:pPr>
            <a:r>
              <a:rPr lang="tr-TR" dirty="0" smtClean="0"/>
              <a:t>C'yi yaz </a:t>
            </a:r>
          </a:p>
          <a:p>
            <a:pPr marL="1325880" lvl="3" indent="-457200">
              <a:buFont typeface="+mj-lt"/>
              <a:buAutoNum type="arabicPeriod"/>
            </a:pPr>
            <a:r>
              <a:rPr lang="tr-TR" dirty="0" smtClean="0"/>
              <a:t>Dur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35</a:t>
            </a:fld>
            <a:endParaRPr lang="tr-TR"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Doğrusal Akış Şemaları</a:t>
            </a:r>
            <a:endParaRPr lang="tr-TR" dirty="0"/>
          </a:p>
        </p:txBody>
      </p:sp>
      <p:sp>
        <p:nvSpPr>
          <p:cNvPr id="4" name="Content Placeholder 3"/>
          <p:cNvSpPr>
            <a:spLocks noGrp="1"/>
          </p:cNvSpPr>
          <p:nvPr>
            <p:ph idx="1"/>
          </p:nvPr>
        </p:nvSpPr>
        <p:spPr/>
        <p:txBody>
          <a:bodyPr/>
          <a:lstStyle/>
          <a:p>
            <a:r>
              <a:rPr lang="tr-TR" dirty="0" smtClean="0"/>
              <a:t>Akış Şeması</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36</a:t>
            </a:fld>
            <a:endParaRPr lang="tr-TR" altLang="en-US"/>
          </a:p>
        </p:txBody>
      </p:sp>
      <p:pic>
        <p:nvPicPr>
          <p:cNvPr id="5" name="Picture 4" descr="s30.jpg"/>
          <p:cNvPicPr>
            <a:picLocks noChangeAspect="1"/>
          </p:cNvPicPr>
          <p:nvPr/>
        </p:nvPicPr>
        <p:blipFill>
          <a:blip r:embed="rId2" cstate="print"/>
          <a:stretch>
            <a:fillRect/>
          </a:stretch>
        </p:blipFill>
        <p:spPr>
          <a:xfrm>
            <a:off x="2987824" y="2060847"/>
            <a:ext cx="2376264" cy="4524041"/>
          </a:xfrm>
          <a:prstGeom prst="rect">
            <a:avLst/>
          </a:prstGeom>
        </p:spPr>
      </p:pic>
      <p:cxnSp>
        <p:nvCxnSpPr>
          <p:cNvPr id="7" name="Straight Arrow Connector 6"/>
          <p:cNvCxnSpPr/>
          <p:nvPr/>
        </p:nvCxnSpPr>
        <p:spPr>
          <a:xfrm flipH="1">
            <a:off x="5220072" y="3140968"/>
            <a:ext cx="115212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220072" y="4005064"/>
            <a:ext cx="115212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372200" y="3140968"/>
            <a:ext cx="0" cy="8640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44208" y="3212976"/>
            <a:ext cx="2088232" cy="738664"/>
          </a:xfrm>
          <a:prstGeom prst="rect">
            <a:avLst/>
          </a:prstGeom>
          <a:noFill/>
        </p:spPr>
        <p:txBody>
          <a:bodyPr wrap="square" rtlCol="0">
            <a:spAutoFit/>
          </a:bodyPr>
          <a:lstStyle/>
          <a:p>
            <a:r>
              <a:rPr lang="tr-TR" sz="1400" dirty="0" smtClean="0"/>
              <a:t>bilgisayara değerlerin dışarıdan girildiğini gösteren sembol</a:t>
            </a:r>
            <a:endParaRPr lang="tr-TR" sz="1400" dirty="0"/>
          </a:p>
        </p:txBody>
      </p:sp>
      <p:cxnSp>
        <p:nvCxnSpPr>
          <p:cNvPr id="14" name="Straight Arrow Connector 13"/>
          <p:cNvCxnSpPr/>
          <p:nvPr/>
        </p:nvCxnSpPr>
        <p:spPr>
          <a:xfrm flipH="1">
            <a:off x="5220072" y="4653136"/>
            <a:ext cx="115212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16216" y="4293096"/>
            <a:ext cx="2088232" cy="738664"/>
          </a:xfrm>
          <a:prstGeom prst="rect">
            <a:avLst/>
          </a:prstGeom>
          <a:noFill/>
        </p:spPr>
        <p:txBody>
          <a:bodyPr wrap="square" rtlCol="0">
            <a:spAutoFit/>
          </a:bodyPr>
          <a:lstStyle/>
          <a:p>
            <a:r>
              <a:rPr lang="tr-TR" sz="1400" dirty="0" smtClean="0"/>
              <a:t>C=A*B gibi aritmetik işlemler için kullanılan sembol</a:t>
            </a:r>
            <a:endParaRPr lang="tr-TR" sz="1400" dirty="0"/>
          </a:p>
        </p:txBody>
      </p:sp>
      <p:cxnSp>
        <p:nvCxnSpPr>
          <p:cNvPr id="16" name="Straight Arrow Connector 15"/>
          <p:cNvCxnSpPr/>
          <p:nvPr/>
        </p:nvCxnSpPr>
        <p:spPr>
          <a:xfrm flipH="1">
            <a:off x="5220072" y="5445224"/>
            <a:ext cx="115212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60232" y="5229200"/>
            <a:ext cx="2088232" cy="523220"/>
          </a:xfrm>
          <a:prstGeom prst="rect">
            <a:avLst/>
          </a:prstGeom>
          <a:noFill/>
        </p:spPr>
        <p:txBody>
          <a:bodyPr wrap="square" rtlCol="0">
            <a:spAutoFit/>
          </a:bodyPr>
          <a:lstStyle/>
          <a:p>
            <a:r>
              <a:rPr lang="tr-TR" sz="1400" dirty="0" smtClean="0"/>
              <a:t>Çıktı işlemi için kullanılan sembol (girdi ile aynı)</a:t>
            </a:r>
            <a:endParaRPr lang="tr-TR" sz="1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Doğrusal Akış Şemaları</a:t>
            </a:r>
            <a:endParaRPr lang="tr-TR" dirty="0"/>
          </a:p>
        </p:txBody>
      </p:sp>
      <p:sp>
        <p:nvSpPr>
          <p:cNvPr id="4" name="Content Placeholder 3"/>
          <p:cNvSpPr>
            <a:spLocks noGrp="1"/>
          </p:cNvSpPr>
          <p:nvPr>
            <p:ph idx="1"/>
          </p:nvPr>
        </p:nvSpPr>
        <p:spPr/>
        <p:txBody>
          <a:bodyPr>
            <a:normAutofit lnSpcReduction="10000"/>
          </a:bodyPr>
          <a:lstStyle/>
          <a:p>
            <a:r>
              <a:rPr lang="tr-TR" dirty="0" smtClean="0"/>
              <a:t>İki sayının farkını ve bölümünü bulup yazıcı ile yazan algoritma ve akış şeması</a:t>
            </a:r>
          </a:p>
          <a:p>
            <a:pPr lvl="2"/>
            <a:r>
              <a:rPr lang="tr-TR" dirty="0" smtClean="0"/>
              <a:t>Değişkenler</a:t>
            </a:r>
          </a:p>
          <a:p>
            <a:pPr lvl="3"/>
            <a:r>
              <a:rPr lang="tr-TR" dirty="0" smtClean="0"/>
              <a:t>A:Birinci sayıyı, </a:t>
            </a:r>
          </a:p>
          <a:p>
            <a:pPr lvl="3"/>
            <a:r>
              <a:rPr lang="tr-TR" dirty="0" smtClean="0"/>
              <a:t>B:İkinci sayıyı, </a:t>
            </a:r>
          </a:p>
          <a:p>
            <a:pPr lvl="3"/>
            <a:r>
              <a:rPr lang="tr-TR" dirty="0" smtClean="0"/>
              <a:t>D:İki sayının farkını (A-B) </a:t>
            </a:r>
          </a:p>
          <a:p>
            <a:pPr lvl="3"/>
            <a:r>
              <a:rPr lang="tr-TR" dirty="0" smtClean="0"/>
              <a:t>E:İki sayının bölümünü(A-B)</a:t>
            </a:r>
          </a:p>
          <a:p>
            <a:pPr lvl="2"/>
            <a:r>
              <a:rPr lang="tr-TR" dirty="0" smtClean="0"/>
              <a:t>Algoritma</a:t>
            </a:r>
          </a:p>
          <a:p>
            <a:pPr marL="1325880" lvl="3" indent="-457200">
              <a:buFont typeface="+mj-lt"/>
              <a:buAutoNum type="arabicPeriod"/>
            </a:pPr>
            <a:r>
              <a:rPr lang="tr-TR" dirty="0" smtClean="0"/>
              <a:t>Başla</a:t>
            </a:r>
          </a:p>
          <a:p>
            <a:pPr marL="1325880" lvl="3" indent="-457200">
              <a:buFont typeface="+mj-lt"/>
              <a:buAutoNum type="arabicPeriod"/>
            </a:pPr>
            <a:r>
              <a:rPr lang="tr-TR" dirty="0" smtClean="0"/>
              <a:t>A'yı oku</a:t>
            </a:r>
          </a:p>
          <a:p>
            <a:pPr marL="1325880" lvl="3" indent="-457200">
              <a:buFont typeface="+mj-lt"/>
              <a:buAutoNum type="arabicPeriod"/>
            </a:pPr>
            <a:r>
              <a:rPr lang="tr-TR" dirty="0" smtClean="0"/>
              <a:t>B'yi oku </a:t>
            </a:r>
          </a:p>
          <a:p>
            <a:pPr marL="1325880" lvl="3" indent="-457200">
              <a:buFont typeface="+mj-lt"/>
              <a:buAutoNum type="arabicPeriod"/>
            </a:pPr>
            <a:r>
              <a:rPr lang="tr-TR" dirty="0" smtClean="0"/>
              <a:t>D=A-B</a:t>
            </a:r>
          </a:p>
          <a:p>
            <a:pPr marL="1325880" lvl="3" indent="-457200">
              <a:buFont typeface="+mj-lt"/>
              <a:buAutoNum type="arabicPeriod"/>
            </a:pPr>
            <a:r>
              <a:rPr lang="tr-TR" dirty="0" smtClean="0"/>
              <a:t>E=A/B</a:t>
            </a:r>
          </a:p>
          <a:p>
            <a:pPr marL="1325880" lvl="3" indent="-457200">
              <a:buFont typeface="+mj-lt"/>
              <a:buAutoNum type="arabicPeriod"/>
            </a:pPr>
            <a:r>
              <a:rPr lang="tr-TR" dirty="0" smtClean="0"/>
              <a:t>D'yi yaz</a:t>
            </a:r>
          </a:p>
          <a:p>
            <a:pPr marL="1325880" lvl="3" indent="-457200">
              <a:buFont typeface="+mj-lt"/>
              <a:buAutoNum type="arabicPeriod"/>
            </a:pPr>
            <a:r>
              <a:rPr lang="tr-TR" dirty="0" smtClean="0"/>
              <a:t>E'yi yaz</a:t>
            </a:r>
          </a:p>
          <a:p>
            <a:pPr marL="1325880" lvl="3" indent="-457200">
              <a:buFont typeface="+mj-lt"/>
              <a:buAutoNum type="arabicPeriod"/>
            </a:pPr>
            <a:r>
              <a:rPr lang="tr-TR" dirty="0" smtClean="0"/>
              <a:t>Dur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37</a:t>
            </a:fld>
            <a:endParaRPr lang="tr-TR"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Doğrusal Akış Şemaları</a:t>
            </a:r>
            <a:endParaRPr lang="tr-TR" dirty="0"/>
          </a:p>
        </p:txBody>
      </p:sp>
      <p:pic>
        <p:nvPicPr>
          <p:cNvPr id="5" name="Content Placeholder 4" descr="s33.jpg"/>
          <p:cNvPicPr>
            <a:picLocks noGrp="1" noChangeAspect="1"/>
          </p:cNvPicPr>
          <p:nvPr>
            <p:ph idx="1"/>
          </p:nvPr>
        </p:nvPicPr>
        <p:blipFill>
          <a:blip r:embed="rId2" cstate="print"/>
          <a:stretch>
            <a:fillRect/>
          </a:stretch>
        </p:blipFill>
        <p:spPr>
          <a:xfrm>
            <a:off x="2915816" y="1556792"/>
            <a:ext cx="2897618" cy="4939748"/>
          </a:xfrm>
        </p:spPr>
      </p:pic>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38</a:t>
            </a:fld>
            <a:endParaRPr lang="tr-TR" altLang="en-US"/>
          </a:p>
        </p:txBody>
      </p:sp>
      <p:cxnSp>
        <p:nvCxnSpPr>
          <p:cNvPr id="6" name="Straight Arrow Connector 5"/>
          <p:cNvCxnSpPr/>
          <p:nvPr/>
        </p:nvCxnSpPr>
        <p:spPr>
          <a:xfrm flipH="1">
            <a:off x="5292080" y="4797152"/>
            <a:ext cx="115212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292080" y="5661248"/>
            <a:ext cx="115212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444208" y="4797152"/>
            <a:ext cx="0" cy="8640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16216" y="4869160"/>
            <a:ext cx="2088232" cy="738664"/>
          </a:xfrm>
          <a:prstGeom prst="rect">
            <a:avLst/>
          </a:prstGeom>
          <a:noFill/>
        </p:spPr>
        <p:txBody>
          <a:bodyPr wrap="square" rtlCol="0">
            <a:spAutoFit/>
          </a:bodyPr>
          <a:lstStyle/>
          <a:p>
            <a:r>
              <a:rPr lang="tr-TR" sz="1400" dirty="0" smtClean="0"/>
              <a:t>Yazıcı(printer) aracılığı ile çıkış yapılacağını göstern sembol</a:t>
            </a:r>
            <a:endParaRPr lang="tr-TR" sz="1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Mantıksal Akış </a:t>
            </a:r>
            <a:r>
              <a:rPr lang="tr-TR" dirty="0" smtClean="0"/>
              <a:t>Şemaları</a:t>
            </a:r>
            <a:endParaRPr lang="tr-TR" dirty="0"/>
          </a:p>
        </p:txBody>
      </p:sp>
      <p:sp>
        <p:nvSpPr>
          <p:cNvPr id="4" name="Content Placeholder 3"/>
          <p:cNvSpPr>
            <a:spLocks noGrp="1"/>
          </p:cNvSpPr>
          <p:nvPr>
            <p:ph idx="1"/>
          </p:nvPr>
        </p:nvSpPr>
        <p:spPr/>
        <p:txBody>
          <a:bodyPr/>
          <a:lstStyle/>
          <a:p>
            <a:r>
              <a:rPr lang="tr-TR" dirty="0" smtClean="0"/>
              <a:t>Geniş ölçüde mantıksal kararları içeren akış şemalarıdır.</a:t>
            </a:r>
          </a:p>
          <a:p>
            <a:r>
              <a:rPr lang="tr-TR" dirty="0" smtClean="0"/>
              <a:t>Hesap düzenleri genellikle basittir.</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39</a:t>
            </a:fld>
            <a:endParaRPr lang="tr-TR"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Algoritma Kavramı</a:t>
            </a:r>
          </a:p>
        </p:txBody>
      </p:sp>
      <p:sp>
        <p:nvSpPr>
          <p:cNvPr id="3" name="Content Placeholder 2"/>
          <p:cNvSpPr>
            <a:spLocks noGrp="1"/>
          </p:cNvSpPr>
          <p:nvPr>
            <p:ph idx="1"/>
          </p:nvPr>
        </p:nvSpPr>
        <p:spPr/>
        <p:txBody>
          <a:bodyPr/>
          <a:lstStyle/>
          <a:p>
            <a:r>
              <a:rPr lang="tr-TR" dirty="0" smtClean="0"/>
              <a:t>Dünyamızda pek çok problemimiz var</a:t>
            </a:r>
          </a:p>
          <a:p>
            <a:pPr marL="0" indent="0" algn="ctr">
              <a:buNone/>
            </a:pPr>
            <a:endParaRPr lang="tr-TR" sz="3200" b="1" spc="600" dirty="0" smtClean="0"/>
          </a:p>
          <a:p>
            <a:pPr marL="0" indent="0" algn="ctr">
              <a:buNone/>
            </a:pPr>
            <a:r>
              <a:rPr lang="tr-TR" sz="3200" b="1" spc="600" dirty="0" smtClean="0"/>
              <a:t>PROBLEM</a:t>
            </a:r>
          </a:p>
          <a:p>
            <a:pPr marL="0" indent="0" algn="ctr">
              <a:buNone/>
            </a:pPr>
            <a:endParaRPr lang="tr-TR" sz="3200" b="1" spc="600" dirty="0" smtClean="0"/>
          </a:p>
          <a:p>
            <a:r>
              <a:rPr lang="tr-TR" dirty="0" smtClean="0"/>
              <a:t>Problemlerin çözümü için en basit yaklaşımınız ne olurdu?</a:t>
            </a:r>
            <a:endParaRPr lang="tr-TR"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4</a:t>
            </a:fld>
            <a:endParaRPr lang="tr-TR" altLang="en-US"/>
          </a:p>
        </p:txBody>
      </p:sp>
    </p:spTree>
    <p:extLst>
      <p:ext uri="{BB962C8B-B14F-4D97-AF65-F5344CB8AC3E}">
        <p14:creationId xmlns:p14="http://schemas.microsoft.com/office/powerpoint/2010/main" val="4166226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Mantıksal Akış Şemaları</a:t>
            </a:r>
            <a:endParaRPr lang="tr-TR" dirty="0"/>
          </a:p>
        </p:txBody>
      </p:sp>
      <p:sp>
        <p:nvSpPr>
          <p:cNvPr id="5" name="Content Placeholder 4"/>
          <p:cNvSpPr>
            <a:spLocks noGrp="1"/>
          </p:cNvSpPr>
          <p:nvPr>
            <p:ph sz="half" idx="1"/>
          </p:nvPr>
        </p:nvSpPr>
        <p:spPr/>
        <p:txBody>
          <a:bodyPr/>
          <a:lstStyle/>
          <a:p>
            <a:r>
              <a:rPr lang="tr-TR" sz="2800" dirty="0" smtClean="0"/>
              <a:t>Bir cümlenin 5 kez ekrana yazdırılması:</a:t>
            </a:r>
            <a:endParaRPr lang="en-US" sz="2800" dirty="0" smtClean="0"/>
          </a:p>
          <a:p>
            <a:pPr marL="458787" lvl="1" indent="-342900">
              <a:buFont typeface="+mj-lt"/>
              <a:buAutoNum type="arabicPeriod"/>
            </a:pPr>
            <a:r>
              <a:rPr lang="tr-TR" sz="1800" dirty="0" smtClean="0"/>
              <a:t>BAŞLA</a:t>
            </a:r>
            <a:endParaRPr lang="en-US" sz="1800" dirty="0" smtClean="0"/>
          </a:p>
          <a:p>
            <a:pPr marL="458787" lvl="1" indent="-342900">
              <a:buFont typeface="+mj-lt"/>
              <a:buAutoNum type="arabicPeriod"/>
            </a:pPr>
            <a:r>
              <a:rPr lang="tr-TR" sz="1800" dirty="0" smtClean="0"/>
              <a:t>Sayac=0</a:t>
            </a:r>
            <a:endParaRPr lang="en-US" sz="1800" dirty="0" smtClean="0"/>
          </a:p>
          <a:p>
            <a:pPr marL="458787" lvl="1" indent="-342900">
              <a:buFont typeface="+mj-lt"/>
              <a:buAutoNum type="arabicPeriod"/>
            </a:pPr>
            <a:r>
              <a:rPr lang="tr-TR" sz="1800" dirty="0" smtClean="0"/>
              <a:t>YAZ “Bilgisayar Mühendisliği”</a:t>
            </a:r>
          </a:p>
          <a:p>
            <a:pPr marL="458787" lvl="1" indent="-342900">
              <a:buFont typeface="+mj-lt"/>
              <a:buAutoNum type="arabicPeriod"/>
            </a:pPr>
            <a:r>
              <a:rPr lang="tr-TR" sz="1800" dirty="0" smtClean="0"/>
              <a:t>Sayac=Sayac+1</a:t>
            </a:r>
            <a:endParaRPr lang="en-US" sz="1800" dirty="0" smtClean="0"/>
          </a:p>
          <a:p>
            <a:pPr marL="458787" lvl="1" indent="-342900">
              <a:buFont typeface="+mj-lt"/>
              <a:buAutoNum type="arabicPeriod"/>
            </a:pPr>
            <a:r>
              <a:rPr lang="tr-TR" sz="1800" dirty="0" smtClean="0"/>
              <a:t>EĞER Sayac&lt;5 İSE GİT  3</a:t>
            </a:r>
            <a:endParaRPr lang="en-US" sz="1800" dirty="0" smtClean="0"/>
          </a:p>
          <a:p>
            <a:pPr marL="458787" lvl="1" indent="-342900">
              <a:buFont typeface="+mj-lt"/>
              <a:buAutoNum type="arabicPeriod"/>
            </a:pPr>
            <a:r>
              <a:rPr lang="tr-TR" sz="1800" dirty="0" smtClean="0"/>
              <a:t>DUR</a:t>
            </a:r>
            <a:endParaRPr lang="en-US" sz="1800" dirty="0" smtClean="0"/>
          </a:p>
          <a:p>
            <a:endParaRPr lang="tr-TR" dirty="0"/>
          </a:p>
        </p:txBody>
      </p:sp>
      <p:pic>
        <p:nvPicPr>
          <p:cNvPr id="7" name="Picture 3"/>
          <p:cNvPicPr>
            <a:picLocks noGrp="1" noChangeAspect="1" noChangeArrowheads="1"/>
          </p:cNvPicPr>
          <p:nvPr>
            <p:ph sz="half" idx="2"/>
          </p:nvPr>
        </p:nvPicPr>
        <p:blipFill>
          <a:blip r:embed="rId2" cstate="print"/>
          <a:stretch>
            <a:fillRect/>
          </a:stretch>
        </p:blipFill>
        <p:spPr bwMode="auto">
          <a:xfrm>
            <a:off x="5395912" y="2093912"/>
            <a:ext cx="2543175" cy="38766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40</a:t>
            </a:fld>
            <a:endParaRPr lang="tr-TR"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Mantıksal Akış Şemaları</a:t>
            </a:r>
            <a:endParaRPr lang="tr-TR" dirty="0"/>
          </a:p>
        </p:txBody>
      </p:sp>
      <p:sp>
        <p:nvSpPr>
          <p:cNvPr id="4" name="Content Placeholder 3"/>
          <p:cNvSpPr>
            <a:spLocks noGrp="1"/>
          </p:cNvSpPr>
          <p:nvPr>
            <p:ph sz="half" idx="1"/>
          </p:nvPr>
        </p:nvSpPr>
        <p:spPr/>
        <p:txBody>
          <a:bodyPr/>
          <a:lstStyle/>
          <a:p>
            <a:r>
              <a:rPr lang="tr-TR" sz="2800" dirty="0" smtClean="0"/>
              <a:t>1-20 arasındaki tamsayıların toplamının bulunması</a:t>
            </a:r>
          </a:p>
          <a:p>
            <a:pPr marL="458787" lvl="1" indent="-342900">
              <a:buFont typeface="+mj-lt"/>
              <a:buAutoNum type="arabicPeriod"/>
            </a:pPr>
            <a:r>
              <a:rPr lang="tr-TR" sz="1800" dirty="0" smtClean="0"/>
              <a:t>BAŞLA</a:t>
            </a:r>
            <a:endParaRPr lang="en-US" sz="1800" dirty="0" smtClean="0"/>
          </a:p>
          <a:p>
            <a:pPr marL="458787" lvl="1" indent="-342900">
              <a:buFont typeface="+mj-lt"/>
              <a:buAutoNum type="arabicPeriod"/>
            </a:pPr>
            <a:r>
              <a:rPr lang="tr-TR" sz="1800" dirty="0" smtClean="0"/>
              <a:t>Sayac=0, Toplam=0</a:t>
            </a:r>
            <a:endParaRPr lang="en-US" sz="1800" dirty="0" smtClean="0"/>
          </a:p>
          <a:p>
            <a:pPr marL="458787" lvl="1" indent="-342900">
              <a:buFont typeface="+mj-lt"/>
              <a:buAutoNum type="arabicPeriod"/>
            </a:pPr>
            <a:r>
              <a:rPr lang="tr-TR" sz="1800" dirty="0" smtClean="0"/>
              <a:t>Sayac=Sayac+1</a:t>
            </a:r>
            <a:endParaRPr lang="en-US" sz="1800" dirty="0" smtClean="0"/>
          </a:p>
          <a:p>
            <a:pPr marL="458787" lvl="1" indent="-342900">
              <a:buFont typeface="+mj-lt"/>
              <a:buAutoNum type="arabicPeriod"/>
            </a:pPr>
            <a:r>
              <a:rPr lang="tr-TR" sz="1800" dirty="0" smtClean="0"/>
              <a:t>EĞER Sayac&gt;20 İSE GİT  7</a:t>
            </a:r>
            <a:endParaRPr lang="en-US" sz="1800" dirty="0" smtClean="0"/>
          </a:p>
          <a:p>
            <a:pPr marL="458787" lvl="1" indent="-342900">
              <a:buFont typeface="+mj-lt"/>
              <a:buAutoNum type="arabicPeriod"/>
            </a:pPr>
            <a:r>
              <a:rPr lang="tr-TR" sz="1800" dirty="0" smtClean="0"/>
              <a:t>Toplam=Toplam+Sayac</a:t>
            </a:r>
            <a:endParaRPr lang="en-US" sz="1800" dirty="0" smtClean="0"/>
          </a:p>
          <a:p>
            <a:pPr marL="458787" lvl="1" indent="-342900">
              <a:buFont typeface="+mj-lt"/>
              <a:buAutoNum type="arabicPeriod"/>
            </a:pPr>
            <a:r>
              <a:rPr lang="tr-TR" sz="1800" dirty="0" smtClean="0"/>
              <a:t>GİT 3</a:t>
            </a:r>
            <a:endParaRPr lang="en-US" sz="1800" dirty="0" smtClean="0"/>
          </a:p>
          <a:p>
            <a:pPr marL="458787" lvl="1" indent="-342900">
              <a:buFont typeface="+mj-lt"/>
              <a:buAutoNum type="arabicPeriod"/>
            </a:pPr>
            <a:r>
              <a:rPr lang="tr-TR" sz="1800" dirty="0" smtClean="0"/>
              <a:t>YAZ “1-20 Arası Sayıların Toplamı=”,Toplam</a:t>
            </a:r>
            <a:endParaRPr lang="en-US" sz="1800" dirty="0" smtClean="0"/>
          </a:p>
          <a:p>
            <a:pPr marL="458787" lvl="1" indent="-342900">
              <a:buFont typeface="+mj-lt"/>
              <a:buAutoNum type="arabicPeriod"/>
            </a:pPr>
            <a:r>
              <a:rPr lang="tr-TR" sz="1800" dirty="0" smtClean="0"/>
              <a:t>DUR</a:t>
            </a:r>
            <a:endParaRPr lang="en-US" sz="1800" dirty="0" smtClean="0"/>
          </a:p>
          <a:p>
            <a:endParaRPr lang="tr-TR" dirty="0"/>
          </a:p>
        </p:txBody>
      </p:sp>
      <p:pic>
        <p:nvPicPr>
          <p:cNvPr id="6" name="Picture 3"/>
          <p:cNvPicPr>
            <a:picLocks noGrp="1" noChangeAspect="1" noChangeArrowheads="1"/>
          </p:cNvPicPr>
          <p:nvPr>
            <p:ph sz="half" idx="2"/>
          </p:nvPr>
        </p:nvPicPr>
        <p:blipFill>
          <a:blip r:embed="rId2" cstate="print"/>
          <a:stretch>
            <a:fillRect/>
          </a:stretch>
        </p:blipFill>
        <p:spPr bwMode="auto">
          <a:xfrm>
            <a:off x="5139495" y="1673225"/>
            <a:ext cx="3056009" cy="471805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41</a:t>
            </a:fld>
            <a:endParaRPr lang="tr-TR"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Mantıksal Akış Şemaları</a:t>
            </a:r>
            <a:endParaRPr lang="tr-TR" dirty="0"/>
          </a:p>
        </p:txBody>
      </p:sp>
      <p:sp>
        <p:nvSpPr>
          <p:cNvPr id="4" name="Content Placeholder 3"/>
          <p:cNvSpPr>
            <a:spLocks noGrp="1"/>
          </p:cNvSpPr>
          <p:nvPr>
            <p:ph idx="1"/>
          </p:nvPr>
        </p:nvSpPr>
        <p:spPr/>
        <p:txBody>
          <a:bodyPr/>
          <a:lstStyle/>
          <a:p>
            <a:r>
              <a:rPr lang="tr-TR" dirty="0" smtClean="0"/>
              <a:t>A ve B gibi iki sayıdan büyüğünü printerle yazdıran algoritma ve akış şeması</a:t>
            </a:r>
          </a:p>
          <a:p>
            <a:pPr lvl="1"/>
            <a:r>
              <a:rPr lang="tr-TR" dirty="0" smtClean="0"/>
              <a:t>Algoritma</a:t>
            </a:r>
          </a:p>
          <a:p>
            <a:pPr marL="1051560" lvl="2" indent="-457200">
              <a:buFont typeface="+mj-lt"/>
              <a:buAutoNum type="arabicPeriod"/>
            </a:pPr>
            <a:r>
              <a:rPr lang="tr-TR" dirty="0" smtClean="0"/>
              <a:t>Başla </a:t>
            </a:r>
          </a:p>
          <a:p>
            <a:pPr marL="1051560" lvl="2" indent="-457200">
              <a:buFont typeface="+mj-lt"/>
              <a:buAutoNum type="arabicPeriod"/>
            </a:pPr>
            <a:r>
              <a:rPr lang="tr-TR" dirty="0" smtClean="0"/>
              <a:t>A,B'yi oku </a:t>
            </a:r>
          </a:p>
          <a:p>
            <a:pPr marL="1051560" lvl="2" indent="-457200">
              <a:buFont typeface="+mj-lt"/>
              <a:buAutoNum type="arabicPeriod"/>
            </a:pPr>
            <a:r>
              <a:rPr lang="tr-TR" dirty="0" smtClean="0"/>
              <a:t>Eğer</a:t>
            </a:r>
            <a:r>
              <a:rPr lang="tr-TR" b="1" dirty="0" smtClean="0"/>
              <a:t> </a:t>
            </a:r>
            <a:r>
              <a:rPr lang="tr-TR" dirty="0" smtClean="0"/>
              <a:t>A=B ise</a:t>
            </a:r>
            <a:r>
              <a:rPr lang="tr-TR" b="1" dirty="0" smtClean="0"/>
              <a:t> </a:t>
            </a:r>
            <a:r>
              <a:rPr lang="tr-TR" dirty="0" smtClean="0"/>
              <a:t>GİT 7</a:t>
            </a:r>
          </a:p>
          <a:p>
            <a:pPr marL="1051560" lvl="2" indent="-457200">
              <a:buFont typeface="+mj-lt"/>
              <a:buAutoNum type="arabicPeriod"/>
            </a:pPr>
            <a:r>
              <a:rPr lang="tr-TR" dirty="0" smtClean="0"/>
              <a:t>Eğer</a:t>
            </a:r>
            <a:r>
              <a:rPr lang="tr-TR" b="1" dirty="0" smtClean="0"/>
              <a:t> </a:t>
            </a:r>
            <a:r>
              <a:rPr lang="tr-TR" dirty="0" smtClean="0"/>
              <a:t>A&gt;B ise</a:t>
            </a:r>
            <a:r>
              <a:rPr lang="tr-TR" b="1" dirty="0" smtClean="0"/>
              <a:t> </a:t>
            </a:r>
            <a:r>
              <a:rPr lang="tr-TR" dirty="0" smtClean="0"/>
              <a:t>GİT</a:t>
            </a:r>
            <a:r>
              <a:rPr lang="tr-TR" b="1" dirty="0" smtClean="0"/>
              <a:t> </a:t>
            </a:r>
            <a:r>
              <a:rPr lang="tr-TR" dirty="0" smtClean="0"/>
              <a:t>6</a:t>
            </a:r>
          </a:p>
          <a:p>
            <a:pPr marL="1051560" lvl="2" indent="-457200">
              <a:buFont typeface="+mj-lt"/>
              <a:buAutoNum type="arabicPeriod"/>
            </a:pPr>
            <a:r>
              <a:rPr lang="tr-TR" dirty="0" smtClean="0"/>
              <a:t>B'yi yaz GİT</a:t>
            </a:r>
            <a:r>
              <a:rPr lang="tr-TR" b="1" dirty="0" smtClean="0"/>
              <a:t> </a:t>
            </a:r>
            <a:r>
              <a:rPr lang="tr-TR" dirty="0" smtClean="0"/>
              <a:t>8</a:t>
            </a:r>
          </a:p>
          <a:p>
            <a:pPr marL="1051560" lvl="2" indent="-457200">
              <a:buFont typeface="+mj-lt"/>
              <a:buAutoNum type="arabicPeriod"/>
            </a:pPr>
            <a:r>
              <a:rPr lang="tr-TR" dirty="0" smtClean="0"/>
              <a:t>A'yı yaz GİT</a:t>
            </a:r>
            <a:r>
              <a:rPr lang="tr-TR" b="1" dirty="0" smtClean="0"/>
              <a:t> </a:t>
            </a:r>
            <a:r>
              <a:rPr lang="tr-TR" dirty="0" smtClean="0"/>
              <a:t>8</a:t>
            </a:r>
          </a:p>
          <a:p>
            <a:pPr marL="1051560" lvl="2" indent="-457200">
              <a:buFont typeface="+mj-lt"/>
              <a:buAutoNum type="arabicPeriod"/>
            </a:pPr>
            <a:r>
              <a:rPr lang="tr-TR" dirty="0" smtClean="0"/>
              <a:t>"A ve B eşit"mesajını yaz </a:t>
            </a:r>
          </a:p>
          <a:p>
            <a:pPr marL="1051560" lvl="2" indent="-457200">
              <a:buFont typeface="+mj-lt"/>
              <a:buAutoNum type="arabicPeriod"/>
            </a:pPr>
            <a:r>
              <a:rPr lang="tr-TR" dirty="0" smtClean="0"/>
              <a:t>DUR</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42</a:t>
            </a:fld>
            <a:endParaRPr lang="tr-TR"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Mantıksal Akış Şemaları</a:t>
            </a:r>
            <a:endParaRPr lang="tr-TR" dirty="0"/>
          </a:p>
        </p:txBody>
      </p:sp>
      <p:sp>
        <p:nvSpPr>
          <p:cNvPr id="4" name="Content Placeholder 3"/>
          <p:cNvSpPr>
            <a:spLocks noGrp="1"/>
          </p:cNvSpPr>
          <p:nvPr>
            <p:ph idx="1"/>
          </p:nvPr>
        </p:nvSpPr>
        <p:spPr/>
        <p:txBody>
          <a:bodyPr/>
          <a:lstStyle/>
          <a:p>
            <a:r>
              <a:rPr lang="tr-TR" dirty="0" smtClean="0"/>
              <a:t>Akış Şeması</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43</a:t>
            </a:fld>
            <a:endParaRPr lang="tr-TR" altLang="en-US"/>
          </a:p>
        </p:txBody>
      </p:sp>
      <p:pic>
        <p:nvPicPr>
          <p:cNvPr id="5" name="Picture 4" descr="s37.jpg"/>
          <p:cNvPicPr>
            <a:picLocks noChangeAspect="1"/>
          </p:cNvPicPr>
          <p:nvPr/>
        </p:nvPicPr>
        <p:blipFill>
          <a:blip r:embed="rId2" cstate="print"/>
          <a:stretch>
            <a:fillRect/>
          </a:stretch>
        </p:blipFill>
        <p:spPr>
          <a:xfrm>
            <a:off x="2195736" y="2276872"/>
            <a:ext cx="4560506" cy="2736304"/>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tr-TR" sz="2400" dirty="0" smtClean="0"/>
              <a:t>YİNELİ (İTERATİF,ÇEVRİMLİ,DÖNGÜLÜ)AKIŞ ŞEMALARI</a:t>
            </a:r>
            <a:endParaRPr lang="tr-TR" sz="2400" dirty="0"/>
          </a:p>
        </p:txBody>
      </p:sp>
      <p:sp>
        <p:nvSpPr>
          <p:cNvPr id="5" name="Content Placeholder 4"/>
          <p:cNvSpPr>
            <a:spLocks noGrp="1"/>
          </p:cNvSpPr>
          <p:nvPr>
            <p:ph sz="half" idx="1"/>
          </p:nvPr>
        </p:nvSpPr>
        <p:spPr/>
        <p:txBody>
          <a:bodyPr>
            <a:normAutofit fontScale="92500" lnSpcReduction="20000"/>
          </a:bodyPr>
          <a:lstStyle/>
          <a:p>
            <a:pPr marL="457200" indent="-457200">
              <a:buFont typeface="+mj-lt"/>
              <a:buAutoNum type="arabicPeriod"/>
            </a:pPr>
            <a:r>
              <a:rPr lang="tr-TR" dirty="0" smtClean="0"/>
              <a:t>Başla </a:t>
            </a:r>
          </a:p>
          <a:p>
            <a:pPr marL="457200" indent="-457200">
              <a:buFont typeface="+mj-lt"/>
              <a:buAutoNum type="arabicPeriod"/>
            </a:pPr>
            <a:r>
              <a:rPr lang="tr-TR" dirty="0" smtClean="0"/>
              <a:t>INOT=0 </a:t>
            </a:r>
          </a:p>
          <a:p>
            <a:pPr marL="457200" indent="-457200">
              <a:buFont typeface="+mj-lt"/>
              <a:buAutoNum type="arabicPeriod"/>
            </a:pPr>
            <a:r>
              <a:rPr lang="tr-TR" dirty="0" smtClean="0"/>
              <a:t>ISAYI=0 </a:t>
            </a:r>
          </a:p>
          <a:p>
            <a:pPr marL="457200" indent="-457200">
              <a:buFont typeface="+mj-lt"/>
              <a:buAutoNum type="arabicPeriod"/>
            </a:pPr>
            <a:r>
              <a:rPr lang="tr-TR" dirty="0" smtClean="0"/>
              <a:t>ONOT oku </a:t>
            </a:r>
          </a:p>
          <a:p>
            <a:pPr marL="457200" indent="-457200">
              <a:buFont typeface="+mj-lt"/>
              <a:buAutoNum type="arabicPeriod"/>
            </a:pPr>
            <a:r>
              <a:rPr lang="tr-TR" dirty="0" smtClean="0"/>
              <a:t>INOT=INOT+ONOT </a:t>
            </a:r>
          </a:p>
          <a:p>
            <a:pPr marL="457200" indent="-457200">
              <a:buFont typeface="+mj-lt"/>
              <a:buAutoNum type="arabicPeriod"/>
            </a:pPr>
            <a:r>
              <a:rPr lang="tr-TR" dirty="0" smtClean="0"/>
              <a:t>ISAYI=ISAYI+1 </a:t>
            </a:r>
          </a:p>
          <a:p>
            <a:pPr marL="457200" indent="-457200">
              <a:buFont typeface="+mj-lt"/>
              <a:buAutoNum type="arabicPeriod"/>
            </a:pPr>
            <a:r>
              <a:rPr lang="tr-TR" dirty="0" smtClean="0"/>
              <a:t>Eğer ISAYI&lt;3 ise</a:t>
            </a:r>
            <a:r>
              <a:rPr lang="tr-TR" b="1" dirty="0" smtClean="0"/>
              <a:t> </a:t>
            </a:r>
            <a:r>
              <a:rPr lang="tr-TR" dirty="0" smtClean="0"/>
              <a:t>GİT 4</a:t>
            </a:r>
          </a:p>
          <a:p>
            <a:pPr marL="457200" indent="-457200">
              <a:buFont typeface="+mj-lt"/>
              <a:buAutoNum type="arabicPeriod"/>
            </a:pPr>
            <a:r>
              <a:rPr lang="tr-TR" dirty="0" smtClean="0"/>
              <a:t>NORT=INOT/3 </a:t>
            </a:r>
          </a:p>
          <a:p>
            <a:pPr marL="457200" indent="-457200">
              <a:buFont typeface="+mj-lt"/>
              <a:buAutoNum type="arabicPeriod"/>
            </a:pPr>
            <a:r>
              <a:rPr lang="tr-TR" dirty="0" smtClean="0"/>
              <a:t>NORT YAZ </a:t>
            </a:r>
          </a:p>
          <a:p>
            <a:pPr marL="457200" indent="-457200">
              <a:buFont typeface="+mj-lt"/>
              <a:buAutoNum type="arabicPeriod"/>
            </a:pPr>
            <a:r>
              <a:rPr lang="tr-TR" dirty="0" smtClean="0"/>
              <a:t>DUR</a:t>
            </a:r>
            <a:endParaRPr lang="tr-TR" dirty="0"/>
          </a:p>
        </p:txBody>
      </p:sp>
      <p:pic>
        <p:nvPicPr>
          <p:cNvPr id="7" name="Content Placeholder 6" descr="s41.jpg"/>
          <p:cNvPicPr>
            <a:picLocks noGrp="1" noChangeAspect="1"/>
          </p:cNvPicPr>
          <p:nvPr>
            <p:ph sz="half" idx="2"/>
          </p:nvPr>
        </p:nvPicPr>
        <p:blipFill>
          <a:blip r:embed="rId2" cstate="print"/>
          <a:stretch>
            <a:fillRect/>
          </a:stretch>
        </p:blipFill>
        <p:spPr>
          <a:xfrm>
            <a:off x="4724400" y="2227262"/>
            <a:ext cx="3886200" cy="3609975"/>
          </a:xfrm>
        </p:spPr>
      </p:pic>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44</a:t>
            </a:fld>
            <a:endParaRPr lang="tr-TR"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tr-TR" sz="2400" dirty="0" smtClean="0"/>
              <a:t>YİNELİ (İTERATİF,ÇEVRİMLİ,DÖNGÜLÜ)AKIŞ ŞEMALARI</a:t>
            </a:r>
            <a:endParaRPr lang="tr-TR" sz="2400" dirty="0"/>
          </a:p>
        </p:txBody>
      </p:sp>
      <p:sp>
        <p:nvSpPr>
          <p:cNvPr id="4" name="Content Placeholder 3"/>
          <p:cNvSpPr>
            <a:spLocks noGrp="1"/>
          </p:cNvSpPr>
          <p:nvPr>
            <p:ph idx="1"/>
          </p:nvPr>
        </p:nvSpPr>
        <p:spPr/>
        <p:txBody>
          <a:bodyPr/>
          <a:lstStyle/>
          <a:p>
            <a:r>
              <a:rPr lang="tr-TR" dirty="0" smtClean="0"/>
              <a:t>Sorunun çözümü için,çözümde yer alan herhangi bir adım ya da aşamanın birden fazla kullanıldığı akış şemalarına denir.</a:t>
            </a:r>
          </a:p>
          <a:p>
            <a:r>
              <a:rPr lang="tr-TR" dirty="0" smtClean="0"/>
              <a:t>İş akışları genel olarak giriş ya da başlangıç değeri verme,hesaplama,kontrol biçiminde olmaktadır.</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45</a:t>
            </a:fld>
            <a:endParaRPr lang="tr-TR"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tr-TR" sz="2400" dirty="0" smtClean="0"/>
              <a:t>YİNELİ (İTERATİF,ÇEVRİMLİ,DÖNGÜLÜ)AKIŞ ŞEMALARI</a:t>
            </a:r>
            <a:endParaRPr lang="tr-TR" sz="2400" dirty="0"/>
          </a:p>
        </p:txBody>
      </p:sp>
      <p:sp>
        <p:nvSpPr>
          <p:cNvPr id="4" name="Content Placeholder 3"/>
          <p:cNvSpPr>
            <a:spLocks noGrp="1"/>
          </p:cNvSpPr>
          <p:nvPr>
            <p:ph idx="1"/>
          </p:nvPr>
        </p:nvSpPr>
        <p:spPr/>
        <p:txBody>
          <a:bodyPr/>
          <a:lstStyle/>
          <a:p>
            <a:r>
              <a:rPr lang="tr-TR" dirty="0" smtClean="0"/>
              <a:t>3 öğrencinin bir sınavdan aldıkları notların ortalamasını bulan ve yazan bir programın algoritma ve akış şeması</a:t>
            </a:r>
          </a:p>
          <a:p>
            <a:pPr lvl="1"/>
            <a:r>
              <a:rPr lang="tr-TR" dirty="0" smtClean="0"/>
              <a:t>Değişkenler</a:t>
            </a:r>
          </a:p>
          <a:p>
            <a:pPr lvl="2"/>
            <a:r>
              <a:rPr lang="tr-TR" dirty="0" smtClean="0"/>
              <a:t>ONOT:Öğrencinin notunu, </a:t>
            </a:r>
          </a:p>
          <a:p>
            <a:pPr lvl="2"/>
            <a:r>
              <a:rPr lang="tr-TR" dirty="0" smtClean="0"/>
              <a:t>INOT:Notların toplamını, </a:t>
            </a:r>
          </a:p>
          <a:p>
            <a:pPr lvl="2"/>
            <a:r>
              <a:rPr lang="tr-TR" dirty="0" smtClean="0"/>
              <a:t>NORT:Notların ortalamasını, </a:t>
            </a:r>
          </a:p>
          <a:p>
            <a:pPr lvl="2"/>
            <a:r>
              <a:rPr lang="tr-TR" dirty="0" smtClean="0"/>
              <a:t>ISAYI:Öğrenci sayısını göstersin.</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46</a:t>
            </a:fld>
            <a:endParaRPr lang="tr-TR"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Kaba (pseudo) kod</a:t>
            </a:r>
            <a:endParaRPr lang="tr-TR" dirty="0"/>
          </a:p>
        </p:txBody>
      </p:sp>
      <p:sp>
        <p:nvSpPr>
          <p:cNvPr id="4" name="Content Placeholder 3"/>
          <p:cNvSpPr>
            <a:spLocks noGrp="1"/>
          </p:cNvSpPr>
          <p:nvPr>
            <p:ph idx="1"/>
          </p:nvPr>
        </p:nvSpPr>
        <p:spPr/>
        <p:txBody>
          <a:bodyPr/>
          <a:lstStyle/>
          <a:p>
            <a:r>
              <a:rPr lang="tr-TR" dirty="0" smtClean="0"/>
              <a:t>Programlama dilleri kadar resmi olmayan gösterim sistemi</a:t>
            </a:r>
          </a:p>
          <a:p>
            <a:r>
              <a:rPr lang="tr-TR" dirty="0" smtClean="0"/>
              <a:t>Programlama dilinden bağımsız</a:t>
            </a:r>
          </a:p>
          <a:p>
            <a:r>
              <a:rPr lang="tr-TR" dirty="0" smtClean="0"/>
              <a:t>Amaç gerçekleşen semantik yapıları göstermek için kısa ve tutarlı notasyon geliştirmek</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47</a:t>
            </a:fld>
            <a:endParaRPr lang="tr-TR"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Kaba (pseudo) kod</a:t>
            </a:r>
            <a:endParaRPr lang="tr-TR" dirty="0"/>
          </a:p>
        </p:txBody>
      </p:sp>
      <p:sp>
        <p:nvSpPr>
          <p:cNvPr id="4" name="Content Placeholder 3"/>
          <p:cNvSpPr>
            <a:spLocks noGrp="1"/>
          </p:cNvSpPr>
          <p:nvPr>
            <p:ph idx="1"/>
          </p:nvPr>
        </p:nvSpPr>
        <p:spPr/>
        <p:txBody>
          <a:bodyPr>
            <a:normAutofit fontScale="92500" lnSpcReduction="10000"/>
          </a:bodyPr>
          <a:lstStyle/>
          <a:p>
            <a:r>
              <a:rPr lang="tr-TR" dirty="0" smtClean="0"/>
              <a:t>Sık kullanılan semantik yapı örnekleri</a:t>
            </a:r>
          </a:p>
          <a:p>
            <a:pPr lvl="1"/>
            <a:r>
              <a:rPr lang="tr-TR" dirty="0" smtClean="0">
                <a:sym typeface="Wingdings" pitchFamily="2" charset="2"/>
              </a:rPr>
              <a:t> hesaplanan değerin kaydedilmesi</a:t>
            </a:r>
          </a:p>
          <a:p>
            <a:pPr lvl="2"/>
            <a:r>
              <a:rPr lang="tr-TR" dirty="0" smtClean="0">
                <a:sym typeface="Wingdings" pitchFamily="2" charset="2"/>
              </a:rPr>
              <a:t>Vadeli ve vadesiz hesapların toplamını hesaplayıp sonucu sonradan kullanmak üzere kaydetmek istersek</a:t>
            </a:r>
          </a:p>
          <a:p>
            <a:pPr lvl="3"/>
            <a:r>
              <a:rPr lang="tr-TR" dirty="0" smtClean="0">
                <a:sym typeface="Wingdings" pitchFamily="2" charset="2"/>
              </a:rPr>
              <a:t>İsim   ifade (isme ifadenin değeri atanır – atama komutu)</a:t>
            </a:r>
          </a:p>
          <a:p>
            <a:pPr lvl="3"/>
            <a:r>
              <a:rPr lang="tr-TR" dirty="0" smtClean="0">
                <a:sym typeface="Wingdings" pitchFamily="2" charset="2"/>
              </a:rPr>
              <a:t>KalanBakiye  vadeli hesap + vadesiz hesap</a:t>
            </a:r>
          </a:p>
          <a:p>
            <a:pPr lvl="4"/>
            <a:r>
              <a:rPr lang="tr-TR" dirty="0" smtClean="0">
                <a:sym typeface="Wingdings" pitchFamily="2" charset="2"/>
              </a:rPr>
              <a:t>Böylece KalanBakiye sonraki komutlarda kullanılabilir</a:t>
            </a:r>
          </a:p>
          <a:p>
            <a:pPr lvl="1"/>
            <a:r>
              <a:rPr lang="tr-TR" dirty="0" smtClean="0">
                <a:sym typeface="Wingdings" pitchFamily="2" charset="2"/>
              </a:rPr>
              <a:t> durumun doğru ya da yanlış olmasına göre iki olası seçenekden birinin seçilmesi</a:t>
            </a:r>
          </a:p>
          <a:p>
            <a:pPr lvl="2"/>
            <a:r>
              <a:rPr lang="tr-TR" dirty="0" smtClean="0">
                <a:sym typeface="Wingdings" pitchFamily="2" charset="2"/>
              </a:rPr>
              <a:t>Eğer yerli ürün değeri artarsa, hisse senedi al, artmazsa, hisse sendi sat</a:t>
            </a:r>
          </a:p>
          <a:p>
            <a:pPr lvl="2"/>
            <a:r>
              <a:rPr lang="tr-TR" dirty="0" smtClean="0">
                <a:sym typeface="Wingdings" pitchFamily="2" charset="2"/>
              </a:rPr>
              <a:t>Yerli ürün değerinin artması ya da azalması durumunda, hisse senedi al ya da sat</a:t>
            </a:r>
          </a:p>
          <a:p>
            <a:pPr lvl="3"/>
            <a:r>
              <a:rPr lang="tr-TR" dirty="0" smtClean="0">
                <a:sym typeface="Wingdings" pitchFamily="2" charset="2"/>
              </a:rPr>
              <a:t>If (koşul) then (islem 1)</a:t>
            </a:r>
          </a:p>
          <a:p>
            <a:pPr lvl="1">
              <a:buNone/>
            </a:pPr>
            <a:r>
              <a:rPr lang="tr-TR" dirty="0" smtClean="0">
                <a:sym typeface="Wingdings" pitchFamily="2" charset="2"/>
              </a:rPr>
              <a:t>		</a:t>
            </a:r>
            <a:r>
              <a:rPr lang="tr-TR" sz="2000" dirty="0" smtClean="0">
                <a:sym typeface="Wingdings" pitchFamily="2" charset="2"/>
              </a:rPr>
              <a:t>               else (islem 2)	</a:t>
            </a:r>
          </a:p>
          <a:p>
            <a:pPr lvl="3"/>
            <a:r>
              <a:rPr lang="tr-TR" dirty="0" smtClean="0"/>
              <a:t>If yıl artık yıl</a:t>
            </a:r>
          </a:p>
          <a:p>
            <a:pPr lvl="2">
              <a:buNone/>
            </a:pPr>
            <a:r>
              <a:rPr lang="tr-TR" dirty="0" smtClean="0">
                <a:solidFill>
                  <a:schemeClr val="tx2"/>
                </a:solidFill>
              </a:rPr>
              <a:t>               then (günlük toplam </a:t>
            </a:r>
            <a:r>
              <a:rPr lang="tr-TR" dirty="0" smtClean="0">
                <a:solidFill>
                  <a:schemeClr val="tx2"/>
                </a:solidFill>
                <a:sym typeface="Wingdings" pitchFamily="2" charset="2"/>
              </a:rPr>
              <a:t></a:t>
            </a:r>
            <a:r>
              <a:rPr lang="tr-TR" dirty="0" smtClean="0">
                <a:solidFill>
                  <a:schemeClr val="tx2"/>
                </a:solidFill>
              </a:rPr>
              <a:t>  toplam / 366)</a:t>
            </a:r>
          </a:p>
          <a:p>
            <a:pPr lvl="2">
              <a:buNone/>
            </a:pPr>
            <a:r>
              <a:rPr lang="tr-TR" dirty="0" smtClean="0">
                <a:solidFill>
                  <a:schemeClr val="tx2"/>
                </a:solidFill>
              </a:rPr>
              <a:t>               else (günlük toplam </a:t>
            </a:r>
            <a:r>
              <a:rPr lang="tr-TR" dirty="0" smtClean="0">
                <a:solidFill>
                  <a:schemeClr val="tx2"/>
                </a:solidFill>
                <a:sym typeface="Wingdings" pitchFamily="2" charset="2"/>
              </a:rPr>
              <a:t></a:t>
            </a:r>
            <a:r>
              <a:rPr lang="tr-TR" dirty="0" smtClean="0">
                <a:solidFill>
                  <a:schemeClr val="tx2"/>
                </a:solidFill>
              </a:rPr>
              <a:t>  toplam / 365)</a:t>
            </a:r>
            <a:endParaRPr lang="tr-TR" dirty="0">
              <a:solidFill>
                <a:schemeClr val="tx2"/>
              </a:solidFill>
            </a:endParaRP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48</a:t>
            </a:fld>
            <a:endParaRPr lang="tr-TR"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Kaba (pseudo) kod</a:t>
            </a:r>
            <a:endParaRPr lang="tr-TR" dirty="0"/>
          </a:p>
        </p:txBody>
      </p:sp>
      <p:sp>
        <p:nvSpPr>
          <p:cNvPr id="4" name="Content Placeholder 3"/>
          <p:cNvSpPr>
            <a:spLocks noGrp="1"/>
          </p:cNvSpPr>
          <p:nvPr>
            <p:ph idx="1"/>
          </p:nvPr>
        </p:nvSpPr>
        <p:spPr/>
        <p:txBody>
          <a:bodyPr/>
          <a:lstStyle/>
          <a:p>
            <a:r>
              <a:rPr lang="tr-TR" dirty="0" smtClean="0"/>
              <a:t>Sık kullanılan semantik yapı örnekleri</a:t>
            </a:r>
          </a:p>
          <a:p>
            <a:pPr marL="548640" lvl="2">
              <a:buClr>
                <a:schemeClr val="accent1"/>
              </a:buClr>
              <a:buSzPct val="85000"/>
              <a:buFont typeface="Wingdings 2"/>
              <a:buChar char=""/>
            </a:pPr>
            <a:r>
              <a:rPr lang="tr-TR" dirty="0" smtClean="0">
                <a:sym typeface="Wingdings" pitchFamily="2" charset="2"/>
              </a:rPr>
              <a:t> durumun doğru ya da yanlış olmasına göre iki olası seçenekden birinin seçilmesi (devam)</a:t>
            </a:r>
          </a:p>
          <a:p>
            <a:pPr marL="822960" lvl="3">
              <a:buClr>
                <a:schemeClr val="accent1"/>
              </a:buClr>
              <a:buSzPct val="85000"/>
              <a:buFont typeface="Wingdings 2"/>
              <a:buChar char=""/>
            </a:pPr>
            <a:r>
              <a:rPr lang="tr-TR" dirty="0" smtClean="0">
                <a:sym typeface="Wingdings" pitchFamily="2" charset="2"/>
              </a:rPr>
              <a:t>değilse ( / else)” durumu içermiyorsa daha kısa yazım söz konusu</a:t>
            </a:r>
          </a:p>
          <a:p>
            <a:pPr marL="1097280" lvl="4">
              <a:buClr>
                <a:schemeClr val="accent1"/>
              </a:buClr>
              <a:buSzPct val="85000"/>
              <a:buFont typeface="Wingdings 2"/>
              <a:buChar char=""/>
            </a:pPr>
            <a:r>
              <a:rPr lang="tr-TR" dirty="0" smtClean="0">
                <a:sym typeface="Wingdings" pitchFamily="2" charset="2"/>
              </a:rPr>
              <a:t>If (durum) then (aktivite)</a:t>
            </a:r>
          </a:p>
          <a:p>
            <a:pPr marL="1371600" lvl="5">
              <a:buClr>
                <a:schemeClr val="accent1"/>
              </a:buClr>
              <a:buSzPct val="85000"/>
            </a:pPr>
            <a:r>
              <a:rPr lang="tr-TR" dirty="0" smtClean="0">
                <a:sym typeface="Wingdings" pitchFamily="2" charset="2"/>
              </a:rPr>
              <a:t>Eğer (satışlar düşer) then (fiyatları %50 düşür)</a:t>
            </a:r>
          </a:p>
          <a:p>
            <a:pPr marL="548640" lvl="2">
              <a:buClr>
                <a:schemeClr val="accent1"/>
              </a:buClr>
              <a:buSzPct val="85000"/>
              <a:buFont typeface="Wingdings 2"/>
              <a:buChar char=""/>
            </a:pPr>
            <a:r>
              <a:rPr lang="tr-TR" dirty="0" smtClean="0">
                <a:sym typeface="Wingdings" pitchFamily="2" charset="2"/>
              </a:rPr>
              <a:t> Bir durumun doğru olması boyunca tekrarlanan komutlar</a:t>
            </a:r>
          </a:p>
          <a:p>
            <a:pPr marL="822960" lvl="3">
              <a:buClr>
                <a:schemeClr val="accent1"/>
              </a:buClr>
              <a:buSzPct val="85000"/>
              <a:buFont typeface="Wingdings 2"/>
              <a:buChar char=""/>
            </a:pPr>
            <a:r>
              <a:rPr lang="tr-TR" dirty="0" smtClean="0">
                <a:sym typeface="Wingdings" pitchFamily="2" charset="2"/>
              </a:rPr>
              <a:t>Satacak bilet olduğu sürece, bilet satışına devam et</a:t>
            </a:r>
          </a:p>
          <a:p>
            <a:pPr marL="1097280" lvl="4">
              <a:buClr>
                <a:schemeClr val="accent1"/>
              </a:buClr>
              <a:buSzPct val="85000"/>
              <a:buFont typeface="Wingdings 2"/>
              <a:buChar char=""/>
            </a:pPr>
            <a:r>
              <a:rPr lang="tr-TR" dirty="0" smtClean="0">
                <a:sym typeface="Wingdings" pitchFamily="2" charset="2"/>
              </a:rPr>
              <a:t>While (durum) do (aktivite)</a:t>
            </a:r>
          </a:p>
          <a:p>
            <a:pPr marL="1371600" lvl="5">
              <a:buClr>
                <a:schemeClr val="accent1"/>
              </a:buClr>
              <a:buSzPct val="85000"/>
            </a:pPr>
            <a:r>
              <a:rPr lang="tr-TR" dirty="0" smtClean="0">
                <a:sym typeface="Wingdings" pitchFamily="2" charset="2"/>
              </a:rPr>
              <a:t>While (satacak bilet oldukça) do (satış yap)</a:t>
            </a:r>
            <a:endParaRPr lang="tr-TR"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49</a:t>
            </a:fld>
            <a:endParaRPr lang="tr-TR"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Algoritma Kavramı</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180420417"/>
              </p:ext>
            </p:extLst>
          </p:nvPr>
        </p:nvGraphicFramePr>
        <p:xfrm>
          <a:off x="3059832" y="1700808"/>
          <a:ext cx="4038601" cy="370840"/>
        </p:xfrm>
        <a:graphic>
          <a:graphicData uri="http://schemas.openxmlformats.org/drawingml/2006/table">
            <a:tbl>
              <a:tblPr firstRow="1" bandRow="1">
                <a:tableStyleId>{616DA210-FB5B-4158-B5E0-FEB733F419BA}</a:tableStyleId>
              </a:tblPr>
              <a:tblGrid>
                <a:gridCol w="576943"/>
                <a:gridCol w="576943"/>
                <a:gridCol w="576943"/>
                <a:gridCol w="576943"/>
                <a:gridCol w="576943"/>
                <a:gridCol w="576943"/>
                <a:gridCol w="576943"/>
              </a:tblGrid>
              <a:tr h="370840">
                <a:tc>
                  <a:txBody>
                    <a:bodyPr/>
                    <a:lstStyle/>
                    <a:p>
                      <a:pPr algn="ctr"/>
                      <a:r>
                        <a:rPr lang="tr-TR" dirty="0" smtClean="0"/>
                        <a:t>P</a:t>
                      </a:r>
                      <a:endParaRPr lang="tr-TR" dirty="0"/>
                    </a:p>
                  </a:txBody>
                  <a:tcPr marL="44874" marR="44874"/>
                </a:tc>
                <a:tc>
                  <a:txBody>
                    <a:bodyPr/>
                    <a:lstStyle/>
                    <a:p>
                      <a:pPr algn="ctr"/>
                      <a:r>
                        <a:rPr lang="tr-TR" dirty="0" smtClean="0"/>
                        <a:t>R</a:t>
                      </a:r>
                      <a:endParaRPr lang="tr-TR" dirty="0"/>
                    </a:p>
                  </a:txBody>
                  <a:tcPr marL="44874" marR="44874"/>
                </a:tc>
                <a:tc>
                  <a:txBody>
                    <a:bodyPr/>
                    <a:lstStyle/>
                    <a:p>
                      <a:pPr algn="ctr"/>
                      <a:r>
                        <a:rPr lang="tr-TR" dirty="0" smtClean="0"/>
                        <a:t>O</a:t>
                      </a:r>
                      <a:endParaRPr lang="tr-TR" dirty="0"/>
                    </a:p>
                  </a:txBody>
                  <a:tcPr marL="44874" marR="44874"/>
                </a:tc>
                <a:tc>
                  <a:txBody>
                    <a:bodyPr/>
                    <a:lstStyle/>
                    <a:p>
                      <a:pPr algn="ctr"/>
                      <a:r>
                        <a:rPr lang="tr-TR" dirty="0" smtClean="0"/>
                        <a:t>B</a:t>
                      </a:r>
                      <a:endParaRPr lang="tr-TR" dirty="0"/>
                    </a:p>
                  </a:txBody>
                  <a:tcPr marL="44874" marR="44874"/>
                </a:tc>
                <a:tc>
                  <a:txBody>
                    <a:bodyPr/>
                    <a:lstStyle/>
                    <a:p>
                      <a:pPr algn="ctr"/>
                      <a:r>
                        <a:rPr lang="tr-TR" dirty="0" smtClean="0"/>
                        <a:t>L</a:t>
                      </a:r>
                      <a:endParaRPr lang="tr-TR" dirty="0"/>
                    </a:p>
                  </a:txBody>
                  <a:tcPr marL="44874" marR="44874"/>
                </a:tc>
                <a:tc>
                  <a:txBody>
                    <a:bodyPr/>
                    <a:lstStyle/>
                    <a:p>
                      <a:pPr algn="ctr"/>
                      <a:r>
                        <a:rPr lang="tr-TR" dirty="0" smtClean="0"/>
                        <a:t>E</a:t>
                      </a:r>
                      <a:endParaRPr lang="tr-TR" dirty="0"/>
                    </a:p>
                  </a:txBody>
                  <a:tcPr marL="44874" marR="44874"/>
                </a:tc>
                <a:tc>
                  <a:txBody>
                    <a:bodyPr/>
                    <a:lstStyle/>
                    <a:p>
                      <a:pPr algn="ctr"/>
                      <a:r>
                        <a:rPr lang="tr-TR" dirty="0" smtClean="0"/>
                        <a:t>M</a:t>
                      </a:r>
                      <a:endParaRPr lang="tr-TR" dirty="0"/>
                    </a:p>
                  </a:txBody>
                  <a:tcPr marL="44874" marR="44874"/>
                </a:tc>
              </a:tr>
            </a:tbl>
          </a:graphicData>
        </a:graphic>
      </p:graphicFrame>
      <p:sp>
        <p:nvSpPr>
          <p:cNvPr id="9" name="Content Placeholder 8"/>
          <p:cNvSpPr>
            <a:spLocks noGrp="1"/>
          </p:cNvSpPr>
          <p:nvPr>
            <p:ph sz="half" idx="2"/>
          </p:nvPr>
        </p:nvSpPr>
        <p:spPr>
          <a:xfrm>
            <a:off x="539552" y="2492896"/>
            <a:ext cx="8147248" cy="3898760"/>
          </a:xfrm>
        </p:spPr>
        <p:txBody>
          <a:bodyPr>
            <a:normAutofit fontScale="92500"/>
          </a:bodyPr>
          <a:lstStyle/>
          <a:p>
            <a:r>
              <a:rPr lang="tr-TR" dirty="0" smtClean="0"/>
              <a:t>Problemi çözmenin en basit yolu onu parçalamaktır</a:t>
            </a:r>
          </a:p>
          <a:p>
            <a:r>
              <a:rPr lang="tr-TR" b="1" i="1" u="sng" dirty="0" smtClean="0"/>
              <a:t>Böl ve adım adım çözümle</a:t>
            </a:r>
          </a:p>
          <a:p>
            <a:pPr lvl="1"/>
            <a:r>
              <a:rPr lang="tr-TR" dirty="0"/>
              <a:t>Bu problemin karmaşıklığını küçük adımlara böler</a:t>
            </a:r>
          </a:p>
          <a:p>
            <a:pPr lvl="1"/>
            <a:r>
              <a:rPr lang="tr-TR" dirty="0"/>
              <a:t>Her adımda problemin bir parçasını çözmüş </a:t>
            </a:r>
            <a:r>
              <a:rPr lang="tr-TR" dirty="0" smtClean="0"/>
              <a:t>olursun</a:t>
            </a:r>
          </a:p>
          <a:p>
            <a:r>
              <a:rPr lang="tr-TR" dirty="0" smtClean="0"/>
              <a:t>Günlük yaşamımızda kullandığımız ama aynı zamanda bilgisayar bilimleri için de kanıtlanmış bir yaklaşım</a:t>
            </a:r>
          </a:p>
          <a:p>
            <a:pPr lvl="1"/>
            <a:r>
              <a:rPr lang="tr-TR" dirty="0"/>
              <a:t>B</a:t>
            </a:r>
            <a:r>
              <a:rPr lang="tr-TR" dirty="0" smtClean="0"/>
              <a:t>u adım adım problem çözme </a:t>
            </a:r>
            <a:r>
              <a:rPr lang="tr-TR" b="1" i="1" u="sng" dirty="0" smtClean="0"/>
              <a:t>algoritma</a:t>
            </a:r>
            <a:r>
              <a:rPr lang="tr-TR" dirty="0" smtClean="0"/>
              <a:t>dan başka bir şey değildir</a:t>
            </a:r>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5</a:t>
            </a:fld>
            <a:endParaRPr lang="tr-TR" altLang="en-US"/>
          </a:p>
        </p:txBody>
      </p:sp>
    </p:spTree>
    <p:extLst>
      <p:ext uri="{BB962C8B-B14F-4D97-AF65-F5344CB8AC3E}">
        <p14:creationId xmlns:p14="http://schemas.microsoft.com/office/powerpoint/2010/main" val="29449685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Kaba (pseudo) kod</a:t>
            </a:r>
            <a:endParaRPr lang="tr-TR" dirty="0"/>
          </a:p>
        </p:txBody>
      </p:sp>
      <p:sp>
        <p:nvSpPr>
          <p:cNvPr id="4" name="Content Placeholder 3"/>
          <p:cNvSpPr>
            <a:spLocks noGrp="1"/>
          </p:cNvSpPr>
          <p:nvPr>
            <p:ph idx="1"/>
          </p:nvPr>
        </p:nvSpPr>
        <p:spPr/>
        <p:txBody>
          <a:bodyPr/>
          <a:lstStyle/>
          <a:p>
            <a:r>
              <a:rPr lang="tr-TR" dirty="0" smtClean="0"/>
              <a:t>Okunabilirliği artırma için paragraf yapısı kullanılır</a:t>
            </a:r>
          </a:p>
          <a:p>
            <a:pPr>
              <a:buNone/>
            </a:pPr>
            <a:endParaRPr lang="tr-TR" sz="2000" b="1" dirty="0" smtClean="0"/>
          </a:p>
          <a:p>
            <a:pPr>
              <a:buNone/>
            </a:pPr>
            <a:r>
              <a:rPr lang="tr-TR" sz="2000" b="1" dirty="0" smtClean="0"/>
              <a:t>If</a:t>
            </a:r>
            <a:r>
              <a:rPr lang="tr-TR" sz="2000" dirty="0" smtClean="0"/>
              <a:t> (yağmur yağmıyorsa)</a:t>
            </a:r>
          </a:p>
          <a:p>
            <a:pPr>
              <a:buNone/>
            </a:pPr>
            <a:r>
              <a:rPr lang="tr-TR" sz="2000" dirty="0" smtClean="0"/>
              <a:t>	  </a:t>
            </a:r>
            <a:r>
              <a:rPr lang="tr-TR" sz="2000" b="1" dirty="0" smtClean="0"/>
              <a:t>then</a:t>
            </a:r>
            <a:r>
              <a:rPr lang="tr-TR" sz="2000" dirty="0" smtClean="0"/>
              <a:t> (</a:t>
            </a:r>
            <a:r>
              <a:rPr lang="tr-TR" sz="2000" b="1" dirty="0" smtClean="0"/>
              <a:t>If</a:t>
            </a:r>
            <a:r>
              <a:rPr lang="tr-TR" sz="2000" dirty="0" smtClean="0"/>
              <a:t> (ısı =sıcak)</a:t>
            </a:r>
          </a:p>
          <a:p>
            <a:pPr>
              <a:buNone/>
            </a:pPr>
            <a:r>
              <a:rPr lang="tr-TR" sz="2000" dirty="0" smtClean="0"/>
              <a:t>                     </a:t>
            </a:r>
            <a:r>
              <a:rPr lang="tr-TR" sz="2000" b="1" dirty="0" smtClean="0"/>
              <a:t>then</a:t>
            </a:r>
            <a:r>
              <a:rPr lang="tr-TR" sz="2000" dirty="0" smtClean="0"/>
              <a:t> (yüzmeye git)</a:t>
            </a:r>
          </a:p>
          <a:p>
            <a:pPr>
              <a:buNone/>
            </a:pPr>
            <a:r>
              <a:rPr lang="tr-TR" sz="2000" dirty="0" smtClean="0"/>
              <a:t>                      </a:t>
            </a:r>
            <a:r>
              <a:rPr lang="tr-TR" sz="2000" b="1" dirty="0" smtClean="0"/>
              <a:t>else</a:t>
            </a:r>
            <a:r>
              <a:rPr lang="tr-TR" sz="2000" dirty="0" smtClean="0"/>
              <a:t> (golf oyna)</a:t>
            </a:r>
          </a:p>
          <a:p>
            <a:pPr>
              <a:buNone/>
            </a:pPr>
            <a:r>
              <a:rPr lang="tr-TR" sz="2000" dirty="0" smtClean="0"/>
              <a:t>               )</a:t>
            </a:r>
          </a:p>
          <a:p>
            <a:pPr>
              <a:buNone/>
            </a:pPr>
            <a:r>
              <a:rPr lang="tr-TR" sz="2000" dirty="0" smtClean="0"/>
              <a:t>       </a:t>
            </a:r>
            <a:r>
              <a:rPr lang="tr-TR" sz="2000" b="1" dirty="0" smtClean="0"/>
              <a:t>else</a:t>
            </a:r>
            <a:r>
              <a:rPr lang="tr-TR" sz="2000" dirty="0" smtClean="0"/>
              <a:t> (televizyon izle)</a:t>
            </a:r>
          </a:p>
          <a:p>
            <a:pPr>
              <a:buNone/>
            </a:pPr>
            <a:endParaRPr lang="tr-TR" sz="2000" dirty="0" smtClean="0"/>
          </a:p>
          <a:p>
            <a:pPr>
              <a:buNone/>
            </a:pPr>
            <a:r>
              <a:rPr lang="tr-TR" sz="2000" b="1" dirty="0" smtClean="0"/>
              <a:t>If</a:t>
            </a:r>
            <a:r>
              <a:rPr lang="tr-TR" sz="2000" dirty="0" smtClean="0"/>
              <a:t> (yağmur yağmıyorsa) </a:t>
            </a:r>
            <a:r>
              <a:rPr lang="tr-TR" sz="2000" b="1" dirty="0" smtClean="0"/>
              <a:t>then</a:t>
            </a:r>
            <a:r>
              <a:rPr lang="tr-TR" sz="2000" dirty="0" smtClean="0"/>
              <a:t> (</a:t>
            </a:r>
            <a:r>
              <a:rPr lang="tr-TR" sz="2000" b="1" dirty="0" smtClean="0"/>
              <a:t>if </a:t>
            </a:r>
            <a:r>
              <a:rPr lang="tr-TR" sz="2000" dirty="0" smtClean="0"/>
              <a:t>(ısı=sıcak) </a:t>
            </a:r>
            <a:r>
              <a:rPr lang="tr-TR" sz="2000" b="1" dirty="0" smtClean="0"/>
              <a:t>then</a:t>
            </a:r>
            <a:r>
              <a:rPr lang="tr-TR" sz="2000" dirty="0" smtClean="0"/>
              <a:t> (yüzmeye git)</a:t>
            </a:r>
          </a:p>
          <a:p>
            <a:pPr>
              <a:buNone/>
            </a:pPr>
            <a:r>
              <a:rPr lang="tr-TR" sz="2000" b="1" dirty="0" smtClean="0"/>
              <a:t>Else</a:t>
            </a:r>
            <a:r>
              <a:rPr lang="tr-TR" sz="2000" dirty="0" smtClean="0"/>
              <a:t> (golf oyna)) </a:t>
            </a:r>
            <a:r>
              <a:rPr lang="tr-TR" sz="2000" b="1" dirty="0" smtClean="0"/>
              <a:t>else</a:t>
            </a:r>
            <a:r>
              <a:rPr lang="tr-TR" sz="2000" dirty="0" smtClean="0"/>
              <a:t> (televizyon izle)</a:t>
            </a:r>
            <a:endParaRPr lang="tr-TR" sz="2000"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50</a:t>
            </a:fld>
            <a:endParaRPr lang="tr-TR"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Kaba (pseudo) kod</a:t>
            </a:r>
            <a:endParaRPr lang="tr-TR" dirty="0"/>
          </a:p>
        </p:txBody>
      </p:sp>
      <p:sp>
        <p:nvSpPr>
          <p:cNvPr id="4" name="Content Placeholder 3"/>
          <p:cNvSpPr>
            <a:spLocks noGrp="1"/>
          </p:cNvSpPr>
          <p:nvPr>
            <p:ph idx="1"/>
          </p:nvPr>
        </p:nvSpPr>
        <p:spPr/>
        <p:txBody>
          <a:bodyPr>
            <a:normAutofit/>
          </a:bodyPr>
          <a:lstStyle/>
          <a:p>
            <a:r>
              <a:rPr lang="tr-TR" dirty="0" smtClean="0"/>
              <a:t>Kaba kodu diğer uygulamalarda da kullanırız</a:t>
            </a:r>
          </a:p>
          <a:p>
            <a:pPr lvl="1"/>
            <a:r>
              <a:rPr lang="tr-TR" dirty="0" smtClean="0"/>
              <a:t>Subprogram</a:t>
            </a:r>
          </a:p>
          <a:p>
            <a:pPr lvl="1"/>
            <a:r>
              <a:rPr lang="tr-TR" dirty="0" smtClean="0"/>
              <a:t>Subroutine</a:t>
            </a:r>
          </a:p>
          <a:p>
            <a:pPr lvl="1"/>
            <a:r>
              <a:rPr lang="tr-TR" dirty="0" smtClean="0"/>
              <a:t>Procedure</a:t>
            </a:r>
          </a:p>
          <a:p>
            <a:pPr lvl="1"/>
            <a:r>
              <a:rPr lang="tr-TR" dirty="0" smtClean="0"/>
              <a:t>Module</a:t>
            </a:r>
          </a:p>
          <a:p>
            <a:pPr lvl="1"/>
            <a:r>
              <a:rPr lang="tr-TR" dirty="0" smtClean="0"/>
              <a:t>Function</a:t>
            </a:r>
          </a:p>
          <a:p>
            <a:pPr lvl="1">
              <a:buNone/>
            </a:pPr>
            <a:endParaRPr lang="tr-TR" dirty="0" smtClean="0"/>
          </a:p>
          <a:p>
            <a:pPr lvl="1">
              <a:buNone/>
            </a:pPr>
            <a:r>
              <a:rPr lang="tr-TR" b="1" dirty="0" smtClean="0"/>
              <a:t>procedure</a:t>
            </a:r>
            <a:r>
              <a:rPr lang="tr-TR" dirty="0" smtClean="0"/>
              <a:t> Greetings</a:t>
            </a:r>
          </a:p>
          <a:p>
            <a:pPr lvl="1">
              <a:buNone/>
            </a:pPr>
            <a:r>
              <a:rPr lang="tr-TR" dirty="0" smtClean="0"/>
              <a:t>Count </a:t>
            </a:r>
            <a:r>
              <a:rPr lang="tr-TR" dirty="0" smtClean="0">
                <a:sym typeface="Wingdings" pitchFamily="2" charset="2"/>
              </a:rPr>
              <a:t> 3;</a:t>
            </a:r>
          </a:p>
          <a:p>
            <a:pPr lvl="1">
              <a:buNone/>
            </a:pPr>
            <a:r>
              <a:rPr lang="tr-TR" b="1" dirty="0" smtClean="0">
                <a:sym typeface="Wingdings" pitchFamily="2" charset="2"/>
              </a:rPr>
              <a:t>while</a:t>
            </a:r>
            <a:r>
              <a:rPr lang="tr-TR" dirty="0" smtClean="0">
                <a:sym typeface="Wingdings" pitchFamily="2" charset="2"/>
              </a:rPr>
              <a:t> (Count &gt; 0) </a:t>
            </a:r>
            <a:r>
              <a:rPr lang="tr-TR" b="1" dirty="0" smtClean="0">
                <a:sym typeface="Wingdings" pitchFamily="2" charset="2"/>
              </a:rPr>
              <a:t>do</a:t>
            </a:r>
          </a:p>
          <a:p>
            <a:pPr lvl="1">
              <a:buNone/>
            </a:pPr>
            <a:r>
              <a:rPr lang="tr-TR" dirty="0" smtClean="0">
                <a:sym typeface="Wingdings" pitchFamily="2" charset="2"/>
              </a:rPr>
              <a:t>		   (print the message “Hello” and </a:t>
            </a:r>
          </a:p>
          <a:p>
            <a:pPr lvl="1">
              <a:buNone/>
            </a:pPr>
            <a:r>
              <a:rPr lang="tr-TR" dirty="0" smtClean="0">
                <a:sym typeface="Wingdings" pitchFamily="2" charset="2"/>
              </a:rPr>
              <a:t>		   Count  Count -1)</a:t>
            </a:r>
            <a:endParaRPr lang="tr-TR" dirty="0" smtClean="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51</a:t>
            </a:fld>
            <a:endParaRPr lang="tr-TR"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Kaba (pseudo) kod</a:t>
            </a:r>
            <a:endParaRPr lang="tr-TR" dirty="0"/>
          </a:p>
        </p:txBody>
      </p:sp>
      <p:sp>
        <p:nvSpPr>
          <p:cNvPr id="4" name="Content Placeholder 3"/>
          <p:cNvSpPr>
            <a:spLocks noGrp="1"/>
          </p:cNvSpPr>
          <p:nvPr>
            <p:ph idx="1"/>
          </p:nvPr>
        </p:nvSpPr>
        <p:spPr/>
        <p:txBody>
          <a:bodyPr/>
          <a:lstStyle/>
          <a:p>
            <a:r>
              <a:rPr lang="tr-TR" dirty="0" smtClean="0"/>
              <a:t>İsimlendirme geleneği</a:t>
            </a:r>
          </a:p>
          <a:p>
            <a:pPr lvl="1"/>
            <a:r>
              <a:rPr lang="tr-TR" dirty="0" smtClean="0"/>
              <a:t>Çoklu kelime kullanmama</a:t>
            </a:r>
          </a:p>
          <a:p>
            <a:pPr lvl="2"/>
            <a:r>
              <a:rPr lang="tr-TR" strike="sngStrike" dirty="0" smtClean="0"/>
              <a:t> tahmini varis zamani</a:t>
            </a:r>
          </a:p>
          <a:p>
            <a:pPr lvl="2"/>
            <a:r>
              <a:rPr lang="tr-TR" dirty="0" smtClean="0"/>
              <a:t>tahmini_varis_zamani</a:t>
            </a:r>
          </a:p>
          <a:p>
            <a:pPr lvl="2"/>
            <a:r>
              <a:rPr lang="tr-TR" dirty="0" smtClean="0"/>
              <a:t>TahminiVarisZamani (Pascal  casing)</a:t>
            </a:r>
          </a:p>
          <a:p>
            <a:pPr lvl="2"/>
            <a:r>
              <a:rPr lang="tr-TR" dirty="0" smtClean="0"/>
              <a:t>tahminiVarisZamani (camel casing)                                                                                                                                                  </a:t>
            </a:r>
          </a:p>
          <a:p>
            <a:pPr lvl="2"/>
            <a:endParaRPr lang="tr-TR" dirty="0" smtClean="0"/>
          </a:p>
          <a:p>
            <a:pPr lvl="2"/>
            <a:endParaRPr lang="tr-TR"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52</a:t>
            </a:fld>
            <a:endParaRPr lang="tr-TR"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Tekrarlamalı Yapılar (Iterative structures)</a:t>
            </a:r>
            <a:endParaRPr lang="tr-TR" dirty="0"/>
          </a:p>
        </p:txBody>
      </p:sp>
      <p:sp>
        <p:nvSpPr>
          <p:cNvPr id="4" name="Content Placeholder 3"/>
          <p:cNvSpPr>
            <a:spLocks noGrp="1"/>
          </p:cNvSpPr>
          <p:nvPr>
            <p:ph idx="1"/>
          </p:nvPr>
        </p:nvSpPr>
        <p:spPr/>
        <p:txBody>
          <a:bodyPr/>
          <a:lstStyle/>
          <a:p>
            <a:r>
              <a:rPr lang="tr-TR" dirty="0" smtClean="0"/>
              <a:t>Tekrar eden yapılar</a:t>
            </a:r>
          </a:p>
          <a:p>
            <a:pPr lvl="1"/>
            <a:r>
              <a:rPr lang="tr-TR" dirty="0" smtClean="0"/>
              <a:t>Sıralı arama (sequential search)</a:t>
            </a:r>
          </a:p>
          <a:p>
            <a:pPr lvl="1"/>
            <a:r>
              <a:rPr lang="tr-TR" dirty="0" smtClean="0"/>
              <a:t>Yerleştirme sıralaması (insertion sort)</a:t>
            </a:r>
          </a:p>
          <a:p>
            <a:pPr lvl="1"/>
            <a:endParaRPr lang="tr-TR" dirty="0" smtClean="0"/>
          </a:p>
          <a:p>
            <a:pPr lvl="1"/>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53</a:t>
            </a:fld>
            <a:endParaRPr lang="tr-TR"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Tekrarlamalı Yapılar (Iterative structures)</a:t>
            </a:r>
            <a:endParaRPr lang="tr-TR" dirty="0"/>
          </a:p>
        </p:txBody>
      </p:sp>
      <p:sp>
        <p:nvSpPr>
          <p:cNvPr id="4" name="Content Placeholder 3"/>
          <p:cNvSpPr>
            <a:spLocks noGrp="1"/>
          </p:cNvSpPr>
          <p:nvPr>
            <p:ph idx="1"/>
          </p:nvPr>
        </p:nvSpPr>
        <p:spPr/>
        <p:txBody>
          <a:bodyPr/>
          <a:lstStyle/>
          <a:p>
            <a:r>
              <a:rPr lang="tr-TR" dirty="0" smtClean="0"/>
              <a:t>Sıralı arama (Sequential search)</a:t>
            </a:r>
          </a:p>
          <a:p>
            <a:pPr lvl="1"/>
            <a:r>
              <a:rPr lang="tr-TR" dirty="0" smtClean="0"/>
              <a:t>Bir hedef değerin bir listede oluşunu arama problemi </a:t>
            </a:r>
            <a:r>
              <a:rPr lang="tr-TR" dirty="0" smtClean="0">
                <a:sym typeface="Wingdings" pitchFamily="2" charset="2"/>
              </a:rPr>
              <a:t> değerin listede olduğunu belirleyen algoritma</a:t>
            </a:r>
          </a:p>
          <a:p>
            <a:pPr lvl="1"/>
            <a:r>
              <a:rPr lang="tr-TR" dirty="0" smtClean="0">
                <a:sym typeface="Wingdings" pitchFamily="2" charset="2"/>
              </a:rPr>
              <a:t>Listenin sıralı olduğunu varsayıyoruz</a:t>
            </a:r>
          </a:p>
          <a:p>
            <a:pPr lvl="1"/>
            <a:r>
              <a:rPr lang="tr-TR" dirty="0" smtClean="0">
                <a:sym typeface="Wingdings" pitchFamily="2" charset="2"/>
              </a:rPr>
              <a:t>Müzisyenlerin yıllardır kullandığı yapı</a:t>
            </a:r>
          </a:p>
          <a:p>
            <a:pPr lvl="2"/>
            <a:r>
              <a:rPr lang="tr-TR" dirty="0" smtClean="0">
                <a:sym typeface="Wingdings" pitchFamily="2" charset="2"/>
              </a:rPr>
              <a:t>Birkaç mısradan ve nakarattan oluşan bir şarkı için;</a:t>
            </a:r>
          </a:p>
          <a:p>
            <a:pPr lvl="2">
              <a:buNone/>
            </a:pPr>
            <a:r>
              <a:rPr lang="tr-TR" b="1" dirty="0" smtClean="0">
                <a:sym typeface="Wingdings" pitchFamily="2" charset="2"/>
              </a:rPr>
              <a:t> 	while</a:t>
            </a:r>
            <a:r>
              <a:rPr lang="tr-TR" dirty="0" smtClean="0">
                <a:sym typeface="Wingdings" pitchFamily="2" charset="2"/>
              </a:rPr>
              <a:t> (mısra var) </a:t>
            </a:r>
            <a:r>
              <a:rPr lang="tr-TR" b="1" dirty="0" smtClean="0">
                <a:sym typeface="Wingdings" pitchFamily="2" charset="2"/>
              </a:rPr>
              <a:t>do</a:t>
            </a:r>
          </a:p>
          <a:p>
            <a:pPr lvl="2">
              <a:buNone/>
            </a:pPr>
            <a:r>
              <a:rPr lang="tr-TR" dirty="0" smtClean="0">
                <a:sym typeface="Wingdings" pitchFamily="2" charset="2"/>
              </a:rPr>
              <a:t>               (sıradaki mısrayı söyle;</a:t>
            </a:r>
          </a:p>
          <a:p>
            <a:pPr lvl="2">
              <a:buNone/>
            </a:pPr>
            <a:r>
              <a:rPr lang="tr-TR" dirty="0" smtClean="0">
                <a:sym typeface="Wingdings" pitchFamily="2" charset="2"/>
              </a:rPr>
              <a:t>                 nakaratı söyle)</a:t>
            </a:r>
          </a:p>
          <a:p>
            <a:pPr lvl="1"/>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54</a:t>
            </a:fld>
            <a:endParaRPr lang="tr-TR"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Tekrarlamalı Yapılar (Iterative structures)</a:t>
            </a:r>
            <a:endParaRPr lang="tr-TR" dirty="0"/>
          </a:p>
        </p:txBody>
      </p:sp>
      <p:sp>
        <p:nvSpPr>
          <p:cNvPr id="4" name="Content Placeholder 3"/>
          <p:cNvSpPr>
            <a:spLocks noGrp="1"/>
          </p:cNvSpPr>
          <p:nvPr>
            <p:ph idx="1"/>
          </p:nvPr>
        </p:nvSpPr>
        <p:spPr/>
        <p:txBody>
          <a:bodyPr/>
          <a:lstStyle/>
          <a:p>
            <a:r>
              <a:rPr lang="tr-TR" dirty="0" smtClean="0"/>
              <a:t>Bir davetli listesinde bir isim arama</a:t>
            </a:r>
          </a:p>
          <a:p>
            <a:pPr>
              <a:buNone/>
            </a:pPr>
            <a:r>
              <a:rPr lang="tr-TR" b="1" dirty="0" smtClean="0"/>
              <a:t>	</a:t>
            </a:r>
            <a:r>
              <a:rPr lang="tr-TR" sz="1400" b="1" dirty="0" smtClean="0"/>
              <a:t>procedure</a:t>
            </a:r>
            <a:r>
              <a:rPr lang="tr-TR" sz="1400" dirty="0" smtClean="0"/>
              <a:t> Arama (liste, HedefDeger)</a:t>
            </a:r>
          </a:p>
          <a:p>
            <a:pPr>
              <a:buNone/>
            </a:pPr>
            <a:r>
              <a:rPr lang="tr-TR" sz="1400" dirty="0" smtClean="0"/>
              <a:t>	</a:t>
            </a:r>
            <a:r>
              <a:rPr lang="tr-TR" sz="1400" b="1" dirty="0" smtClean="0"/>
              <a:t>If</a:t>
            </a:r>
            <a:r>
              <a:rPr lang="tr-TR" sz="1400" dirty="0" smtClean="0"/>
              <a:t> (liste bos)</a:t>
            </a:r>
          </a:p>
          <a:p>
            <a:pPr>
              <a:buNone/>
            </a:pPr>
            <a:r>
              <a:rPr lang="tr-TR" sz="1400" dirty="0" smtClean="0"/>
              <a:t>  		</a:t>
            </a:r>
            <a:r>
              <a:rPr lang="tr-TR" sz="1400" b="1" dirty="0" smtClean="0"/>
              <a:t>then</a:t>
            </a:r>
          </a:p>
          <a:p>
            <a:pPr>
              <a:buNone/>
            </a:pPr>
            <a:r>
              <a:rPr lang="tr-TR" sz="1400" dirty="0" smtClean="0"/>
              <a:t>		(aramayı başarısız bildir)</a:t>
            </a:r>
          </a:p>
          <a:p>
            <a:pPr>
              <a:buNone/>
            </a:pPr>
            <a:r>
              <a:rPr lang="tr-TR" sz="1400" dirty="0" smtClean="0"/>
              <a:t>		</a:t>
            </a:r>
            <a:r>
              <a:rPr lang="tr-TR" sz="1400" b="1" dirty="0" smtClean="0"/>
              <a:t>else</a:t>
            </a:r>
          </a:p>
          <a:p>
            <a:pPr>
              <a:buNone/>
            </a:pPr>
            <a:r>
              <a:rPr lang="tr-TR" sz="1400" dirty="0" smtClean="0"/>
              <a:t>		     (Listedeki birinci girişi TestGirdi seç;</a:t>
            </a:r>
          </a:p>
          <a:p>
            <a:pPr>
              <a:buNone/>
            </a:pPr>
            <a:r>
              <a:rPr lang="tr-TR" sz="1400" dirty="0" smtClean="0"/>
              <a:t>		      </a:t>
            </a:r>
            <a:r>
              <a:rPr lang="tr-TR" sz="1400" b="1" dirty="0" smtClean="0"/>
              <a:t>while</a:t>
            </a:r>
            <a:r>
              <a:rPr lang="tr-TR" sz="1400" dirty="0" smtClean="0"/>
              <a:t> (HedefDeger &gt; TestGirdi ve</a:t>
            </a:r>
          </a:p>
          <a:p>
            <a:pPr>
              <a:buNone/>
            </a:pPr>
            <a:r>
              <a:rPr lang="tr-TR" sz="1400" dirty="0" smtClean="0"/>
              <a:t>			kalan girdiler var)	</a:t>
            </a:r>
          </a:p>
          <a:p>
            <a:pPr>
              <a:buNone/>
            </a:pPr>
            <a:r>
              <a:rPr lang="tr-TR" sz="1400" dirty="0" smtClean="0"/>
              <a:t>		       </a:t>
            </a:r>
            <a:r>
              <a:rPr lang="tr-TR" sz="1400" b="1" dirty="0" smtClean="0"/>
              <a:t>do</a:t>
            </a:r>
            <a:r>
              <a:rPr lang="tr-TR" sz="1400" dirty="0" smtClean="0"/>
              <a:t> (Listedeki sonraki girdiyi TestGirdi seç);</a:t>
            </a:r>
          </a:p>
          <a:p>
            <a:pPr>
              <a:buNone/>
            </a:pPr>
            <a:r>
              <a:rPr lang="tr-TR" sz="1400" dirty="0" smtClean="0"/>
              <a:t>		       </a:t>
            </a:r>
            <a:r>
              <a:rPr lang="tr-TR" sz="1400" b="1" dirty="0" smtClean="0"/>
              <a:t>If</a:t>
            </a:r>
            <a:r>
              <a:rPr lang="tr-TR" sz="1400" dirty="0" smtClean="0"/>
              <a:t> (HedefDeger = TestGirdi)</a:t>
            </a:r>
          </a:p>
          <a:p>
            <a:pPr>
              <a:buNone/>
            </a:pPr>
            <a:r>
              <a:rPr lang="tr-TR" sz="1400" dirty="0" smtClean="0"/>
              <a:t>			</a:t>
            </a:r>
            <a:r>
              <a:rPr lang="tr-TR" sz="1400" b="1" dirty="0" smtClean="0"/>
              <a:t>then</a:t>
            </a:r>
            <a:r>
              <a:rPr lang="tr-TR" sz="1400" dirty="0" smtClean="0"/>
              <a:t> (Aramayı başarılı bildir)</a:t>
            </a:r>
          </a:p>
          <a:p>
            <a:pPr>
              <a:buNone/>
            </a:pPr>
            <a:r>
              <a:rPr lang="tr-TR" sz="1400" dirty="0" smtClean="0"/>
              <a:t>			</a:t>
            </a:r>
            <a:r>
              <a:rPr lang="tr-TR" sz="1400" b="1" dirty="0" smtClean="0"/>
              <a:t>else</a:t>
            </a:r>
            <a:r>
              <a:rPr lang="tr-TR" sz="1400" dirty="0" smtClean="0"/>
              <a:t> (Aramayı başarısız bildir)</a:t>
            </a:r>
          </a:p>
          <a:p>
            <a:pPr>
              <a:buNone/>
            </a:pPr>
            <a:r>
              <a:rPr lang="tr-TR" sz="1400" dirty="0" smtClean="0"/>
              <a:t>		         ) </a:t>
            </a:r>
            <a:r>
              <a:rPr lang="tr-TR" sz="1400" b="1" dirty="0" smtClean="0"/>
              <a:t>end if</a:t>
            </a:r>
            <a:endParaRPr lang="tr-TR" sz="1400" b="1"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55</a:t>
            </a:fld>
            <a:endParaRPr lang="tr-TR"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Tekrarlamalı Yapılar (Iterative structures)</a:t>
            </a:r>
            <a:endParaRPr lang="tr-TR" dirty="0"/>
          </a:p>
        </p:txBody>
      </p:sp>
      <p:sp>
        <p:nvSpPr>
          <p:cNvPr id="4" name="Content Placeholder 3"/>
          <p:cNvSpPr>
            <a:spLocks noGrp="1"/>
          </p:cNvSpPr>
          <p:nvPr>
            <p:ph idx="1"/>
          </p:nvPr>
        </p:nvSpPr>
        <p:spPr/>
        <p:txBody>
          <a:bodyPr>
            <a:normAutofit/>
          </a:bodyPr>
          <a:lstStyle/>
          <a:p>
            <a:r>
              <a:rPr lang="tr-TR" dirty="0" smtClean="0"/>
              <a:t>Yerleştirme sıralaması (Insertion sort)</a:t>
            </a:r>
          </a:p>
          <a:p>
            <a:pPr lvl="1"/>
            <a:r>
              <a:rPr lang="tr-TR" dirty="0" smtClean="0"/>
              <a:t>İsimleri alfabetik sıraya koyma</a:t>
            </a:r>
          </a:p>
          <a:p>
            <a:pPr lvl="2"/>
            <a:r>
              <a:rPr lang="tr-TR" dirty="0" smtClean="0"/>
              <a:t>Program bir girişi alıp onu uygun yere yerleştirerek listeyi sıralar, liste tamamlanana kadar yerleştirme süreci tekrarlanır</a:t>
            </a:r>
          </a:p>
          <a:p>
            <a:pPr lvl="2">
              <a:buNone/>
            </a:pPr>
            <a:endParaRPr lang="tr-TR" sz="1400" dirty="0" smtClean="0"/>
          </a:p>
          <a:p>
            <a:pPr lvl="2">
              <a:buNone/>
            </a:pPr>
            <a:r>
              <a:rPr lang="tr-TR" sz="1400" b="1" dirty="0" smtClean="0"/>
              <a:t>procedure</a:t>
            </a:r>
            <a:r>
              <a:rPr lang="tr-TR" sz="1400" dirty="0" smtClean="0"/>
              <a:t> Sırala (liste)</a:t>
            </a:r>
          </a:p>
          <a:p>
            <a:pPr lvl="2">
              <a:buNone/>
            </a:pPr>
            <a:r>
              <a:rPr lang="tr-TR" sz="1400" dirty="0" smtClean="0"/>
              <a:t>N </a:t>
            </a:r>
            <a:r>
              <a:rPr lang="tr-TR" sz="1400" dirty="0" smtClean="0">
                <a:sym typeface="Wingdings" pitchFamily="2" charset="2"/>
              </a:rPr>
              <a:t> 2;</a:t>
            </a:r>
          </a:p>
          <a:p>
            <a:pPr lvl="2">
              <a:buNone/>
            </a:pPr>
            <a:r>
              <a:rPr lang="tr-TR" sz="1400" b="1" dirty="0" smtClean="0">
                <a:sym typeface="Wingdings" pitchFamily="2" charset="2"/>
              </a:rPr>
              <a:t>While</a:t>
            </a:r>
            <a:r>
              <a:rPr lang="tr-TR" sz="1400" dirty="0" smtClean="0">
                <a:sym typeface="Wingdings" pitchFamily="2" charset="2"/>
              </a:rPr>
              <a:t> (N’in değeri Listenin uzunluğunu aşmadığı sürece) </a:t>
            </a:r>
            <a:r>
              <a:rPr lang="tr-TR" sz="1400" b="1" dirty="0" smtClean="0">
                <a:sym typeface="Wingdings" pitchFamily="2" charset="2"/>
              </a:rPr>
              <a:t>do</a:t>
            </a:r>
          </a:p>
          <a:p>
            <a:pPr lvl="2">
              <a:buNone/>
            </a:pPr>
            <a:r>
              <a:rPr lang="tr-TR" sz="1400" dirty="0" smtClean="0">
                <a:sym typeface="Wingdings" pitchFamily="2" charset="2"/>
              </a:rPr>
              <a:t>		       (Ninci girdiyi pivot girdi seç;</a:t>
            </a:r>
          </a:p>
          <a:p>
            <a:pPr lvl="2">
              <a:buNone/>
            </a:pPr>
            <a:r>
              <a:rPr lang="tr-TR" sz="1400" dirty="0" smtClean="0">
                <a:sym typeface="Wingdings" pitchFamily="2" charset="2"/>
              </a:rPr>
              <a:t>		        pivot girdiyi Listede boşluk bırakacak şekilde geçici konuma al;</a:t>
            </a:r>
          </a:p>
          <a:p>
            <a:pPr lvl="2">
              <a:buNone/>
            </a:pPr>
            <a:r>
              <a:rPr lang="tr-TR" sz="1400" dirty="0" smtClean="0">
                <a:sym typeface="Wingdings" pitchFamily="2" charset="2"/>
              </a:rPr>
              <a:t>	          </a:t>
            </a:r>
            <a:r>
              <a:rPr lang="tr-TR" sz="1400" b="1" dirty="0" smtClean="0">
                <a:sym typeface="Wingdings" pitchFamily="2" charset="2"/>
              </a:rPr>
              <a:t>while</a:t>
            </a:r>
            <a:r>
              <a:rPr lang="tr-TR" sz="1400" dirty="0" smtClean="0">
                <a:sym typeface="Wingdings" pitchFamily="2" charset="2"/>
              </a:rPr>
              <a:t> (boşluğun üzerinde isim varsa ve isim pivotdan büyükse) </a:t>
            </a:r>
            <a:r>
              <a:rPr lang="tr-TR" sz="1400" b="1" dirty="0" smtClean="0">
                <a:sym typeface="Wingdings" pitchFamily="2" charset="2"/>
              </a:rPr>
              <a:t>do</a:t>
            </a:r>
          </a:p>
          <a:p>
            <a:pPr lvl="2">
              <a:buNone/>
            </a:pPr>
            <a:r>
              <a:rPr lang="tr-TR" sz="1400" dirty="0" smtClean="0">
                <a:sym typeface="Wingdings" pitchFamily="2" charset="2"/>
              </a:rPr>
              <a:t>		                    (ismin üzerinde boşluk olacak şekilde ismi boşluğa al)	</a:t>
            </a:r>
          </a:p>
          <a:p>
            <a:pPr lvl="2">
              <a:buNone/>
            </a:pPr>
            <a:r>
              <a:rPr lang="tr-TR" sz="1400" dirty="0" smtClean="0"/>
              <a:t>		       Pivot girdiyi Listede boşluğa taşı;</a:t>
            </a:r>
          </a:p>
          <a:p>
            <a:pPr lvl="2">
              <a:buNone/>
            </a:pPr>
            <a:r>
              <a:rPr lang="tr-TR" sz="1400" dirty="0" smtClean="0"/>
              <a:t>		       N </a:t>
            </a:r>
            <a:r>
              <a:rPr lang="tr-TR" sz="1400" dirty="0" smtClean="0">
                <a:sym typeface="Wingdings" pitchFamily="2" charset="2"/>
              </a:rPr>
              <a:t> N + 1</a:t>
            </a:r>
          </a:p>
          <a:p>
            <a:pPr lvl="2">
              <a:buNone/>
            </a:pPr>
            <a:r>
              <a:rPr lang="tr-TR" sz="1400" dirty="0" smtClean="0">
                <a:sym typeface="Wingdings" pitchFamily="2" charset="2"/>
              </a:rPr>
              <a:t>              )</a:t>
            </a:r>
            <a:endParaRPr lang="tr-TR" sz="1400"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56</a:t>
            </a:fld>
            <a:endParaRPr lang="tr-TR"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Özyinelemeli  Yapılar (recursive structures)</a:t>
            </a:r>
            <a:endParaRPr lang="tr-TR" dirty="0"/>
          </a:p>
        </p:txBody>
      </p:sp>
      <p:sp>
        <p:nvSpPr>
          <p:cNvPr id="4" name="Content Placeholder 3"/>
          <p:cNvSpPr>
            <a:spLocks noGrp="1"/>
          </p:cNvSpPr>
          <p:nvPr>
            <p:ph idx="1"/>
          </p:nvPr>
        </p:nvSpPr>
        <p:spPr/>
        <p:txBody>
          <a:bodyPr>
            <a:normAutofit/>
          </a:bodyPr>
          <a:lstStyle/>
          <a:p>
            <a:r>
              <a:rPr lang="tr-TR" dirty="0" smtClean="0"/>
              <a:t>Kendini doğrudan veya dolaylı olarak çağıran fonksiyonlara özyineli (recursive) fonksiyonlar adı verilir. </a:t>
            </a:r>
          </a:p>
          <a:p>
            <a:r>
              <a:rPr lang="tr-TR" dirty="0" smtClean="0"/>
              <a:t>Özyineleme (recursion), iterasyonun (döngüler, tekrar) yerine geçebilecek çok güçlü bir programlama tekniğidir.</a:t>
            </a:r>
          </a:p>
          <a:p>
            <a:r>
              <a:rPr lang="tr-TR" dirty="0" smtClean="0"/>
              <a:t>Orijinal problemin küçük parçalarını çözmek için, bir alt programın kendi kendini çağırmasını sağlayarak, tekrarlı işlemlerin çözümüne farklı bir bakış açısı getirir.</a:t>
            </a:r>
          </a:p>
          <a:p>
            <a:pPr lvl="1"/>
            <a:r>
              <a:rPr lang="tr-TR" dirty="0" smtClean="0"/>
              <a:t>İkili arama algoritması</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57</a:t>
            </a:fld>
            <a:endParaRPr lang="tr-TR"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Özyinelemeli  Yapılar (recursive structures)</a:t>
            </a:r>
            <a:endParaRPr lang="tr-TR" dirty="0"/>
          </a:p>
        </p:txBody>
      </p:sp>
      <p:sp>
        <p:nvSpPr>
          <p:cNvPr id="4" name="Content Placeholder 3"/>
          <p:cNvSpPr>
            <a:spLocks noGrp="1"/>
          </p:cNvSpPr>
          <p:nvPr>
            <p:ph idx="1"/>
          </p:nvPr>
        </p:nvSpPr>
        <p:spPr/>
        <p:txBody>
          <a:bodyPr>
            <a:normAutofit/>
          </a:bodyPr>
          <a:lstStyle/>
          <a:p>
            <a:r>
              <a:rPr lang="tr-TR" b="1" dirty="0" smtClean="0"/>
              <a:t>İkili Arama (Binary Search)</a:t>
            </a:r>
          </a:p>
          <a:p>
            <a:pPr lvl="1"/>
            <a:r>
              <a:rPr lang="tr-TR" dirty="0" smtClean="0"/>
              <a:t>İkili arama sıralanmış elemanlar üzerinde gerçekletirilir.</a:t>
            </a:r>
          </a:p>
          <a:p>
            <a:pPr lvl="1"/>
            <a:r>
              <a:rPr lang="tr-TR" dirty="0" smtClean="0"/>
              <a:t>Bir dizinin iki parçaya bölünmesi ve uygun parçada aynı işlemin sürdürülmesi ile yapılan arama işlemidir. </a:t>
            </a:r>
          </a:p>
          <a:p>
            <a:pPr lvl="2"/>
            <a:r>
              <a:rPr lang="tr-TR" dirty="0" smtClean="0"/>
              <a:t>Telefon rehberinin ortasını açıp, soyadına göre önce ise ilk yarıda, sonra ise ikinci yarıda aynı işlemi tekrarlama yolu ile arama, telefon rehberindeki baştan itibaren sona doğru sıra ile herkese bakmaktan çok daha etkindir. </a:t>
            </a:r>
          </a:p>
          <a:p>
            <a:endParaRPr lang="tr-TR" b="1" dirty="0" smtClean="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58</a:t>
            </a:fld>
            <a:endParaRPr lang="tr-TR"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Özyinelemeli  Yapılar (recursive structures)</a:t>
            </a:r>
            <a:endParaRPr lang="tr-TR" dirty="0"/>
          </a:p>
        </p:txBody>
      </p:sp>
      <p:sp>
        <p:nvSpPr>
          <p:cNvPr id="4" name="Content Placeholder 3"/>
          <p:cNvSpPr>
            <a:spLocks noGrp="1"/>
          </p:cNvSpPr>
          <p:nvPr>
            <p:ph idx="1"/>
          </p:nvPr>
        </p:nvSpPr>
        <p:spPr>
          <a:xfrm>
            <a:off x="301752" y="1527048"/>
            <a:ext cx="8503920" cy="4926288"/>
          </a:xfrm>
        </p:spPr>
        <p:txBody>
          <a:bodyPr>
            <a:normAutofit/>
          </a:bodyPr>
          <a:lstStyle/>
          <a:p>
            <a:r>
              <a:rPr lang="tr-TR" b="1" dirty="0" smtClean="0"/>
              <a:t>İkili Arama (Binary Search)</a:t>
            </a:r>
          </a:p>
          <a:p>
            <a:pPr>
              <a:buNone/>
            </a:pPr>
            <a:endParaRPr lang="tr-TR" sz="1400" b="1" dirty="0" smtClean="0"/>
          </a:p>
          <a:p>
            <a:pPr>
              <a:buNone/>
            </a:pPr>
            <a:r>
              <a:rPr lang="tr-TR" sz="1400" b="1" dirty="0" smtClean="0"/>
              <a:t>procedure</a:t>
            </a:r>
            <a:r>
              <a:rPr lang="tr-TR" sz="1400" dirty="0" smtClean="0"/>
              <a:t> Arama (Liste, HedefDeger)</a:t>
            </a:r>
          </a:p>
          <a:p>
            <a:pPr>
              <a:buNone/>
            </a:pPr>
            <a:r>
              <a:rPr lang="tr-TR" sz="1400" b="1" dirty="0" smtClean="0"/>
              <a:t>If</a:t>
            </a:r>
            <a:r>
              <a:rPr lang="tr-TR" sz="1400" dirty="0" smtClean="0"/>
              <a:t> ( liste bos)</a:t>
            </a:r>
          </a:p>
          <a:p>
            <a:pPr>
              <a:buNone/>
            </a:pPr>
            <a:r>
              <a:rPr lang="tr-TR" sz="1400" dirty="0" smtClean="0"/>
              <a:t>	</a:t>
            </a:r>
            <a:r>
              <a:rPr lang="tr-TR" sz="1400" b="1" dirty="0" smtClean="0"/>
              <a:t>then</a:t>
            </a:r>
          </a:p>
          <a:p>
            <a:pPr>
              <a:buNone/>
            </a:pPr>
            <a:r>
              <a:rPr lang="tr-TR" sz="1400" dirty="0" smtClean="0"/>
              <a:t>	(Arama başarısız)</a:t>
            </a:r>
          </a:p>
          <a:p>
            <a:pPr>
              <a:buNone/>
            </a:pPr>
            <a:r>
              <a:rPr lang="tr-TR" sz="1400" dirty="0" smtClean="0"/>
              <a:t>	</a:t>
            </a:r>
            <a:r>
              <a:rPr lang="tr-TR" sz="1400" b="1" dirty="0" smtClean="0"/>
              <a:t>else</a:t>
            </a:r>
          </a:p>
          <a:p>
            <a:pPr>
              <a:buNone/>
            </a:pPr>
            <a:r>
              <a:rPr lang="tr-TR" sz="1400" dirty="0" smtClean="0"/>
              <a:t>	[ Listedeki “orta” girdiyi TestGirdi sec;</a:t>
            </a:r>
          </a:p>
          <a:p>
            <a:pPr>
              <a:buNone/>
            </a:pPr>
            <a:r>
              <a:rPr lang="tr-TR" sz="1400" dirty="0" smtClean="0"/>
              <a:t>         Uygun durum ile ilişkili  aşağıdaki komut bloğunu uygula</a:t>
            </a:r>
          </a:p>
          <a:p>
            <a:pPr>
              <a:buNone/>
            </a:pPr>
            <a:r>
              <a:rPr lang="tr-TR" sz="1400" dirty="0" smtClean="0"/>
              <a:t>		</a:t>
            </a:r>
            <a:r>
              <a:rPr lang="tr-TR" sz="1400" b="1" dirty="0" smtClean="0"/>
              <a:t>case1</a:t>
            </a:r>
            <a:r>
              <a:rPr lang="tr-TR" sz="1400" dirty="0" smtClean="0"/>
              <a:t>: HedefDeger =TestGirdi</a:t>
            </a:r>
          </a:p>
          <a:p>
            <a:pPr>
              <a:buNone/>
            </a:pPr>
            <a:r>
              <a:rPr lang="tr-TR" sz="1400" dirty="0" smtClean="0"/>
              <a:t>			(arama başarılı)</a:t>
            </a:r>
          </a:p>
          <a:p>
            <a:pPr>
              <a:buNone/>
            </a:pPr>
            <a:r>
              <a:rPr lang="tr-TR" sz="1400" dirty="0" smtClean="0"/>
              <a:t>		</a:t>
            </a:r>
            <a:r>
              <a:rPr lang="tr-TR" sz="1400" b="1" dirty="0" smtClean="0"/>
              <a:t>case2</a:t>
            </a:r>
            <a:r>
              <a:rPr lang="tr-TR" sz="1400" dirty="0" smtClean="0"/>
              <a:t>: HedefDeger&lt;TestGirdi</a:t>
            </a:r>
          </a:p>
          <a:p>
            <a:pPr>
              <a:buNone/>
            </a:pPr>
            <a:r>
              <a:rPr lang="tr-TR" sz="1400" dirty="0" smtClean="0"/>
              <a:t>			(procedure Aramayı HedefDeger TestGirdiden önceki kısımdaysa uygula ve 			arama sonucunu bildir)</a:t>
            </a:r>
          </a:p>
          <a:p>
            <a:pPr>
              <a:buNone/>
            </a:pPr>
            <a:r>
              <a:rPr lang="tr-TR" sz="1400" dirty="0" smtClean="0"/>
              <a:t>		</a:t>
            </a:r>
            <a:r>
              <a:rPr lang="tr-TR" sz="1400" b="1" dirty="0" smtClean="0"/>
              <a:t>case3</a:t>
            </a:r>
            <a:r>
              <a:rPr lang="tr-TR" sz="1400" dirty="0" smtClean="0"/>
              <a:t>: HedefDeger &gt; TestGirdi</a:t>
            </a:r>
          </a:p>
          <a:p>
            <a:pPr>
              <a:buNone/>
            </a:pPr>
            <a:r>
              <a:rPr lang="tr-TR" sz="1400" dirty="0" smtClean="0"/>
              <a:t>			(procedure Aramayı HedefDeger TestGirdiden sonraki kısımdaysa uygula ve 			arama sonucu bildir)</a:t>
            </a:r>
          </a:p>
          <a:p>
            <a:pPr>
              <a:buNone/>
            </a:pPr>
            <a:r>
              <a:rPr lang="tr-TR" sz="1400" dirty="0" smtClean="0"/>
              <a:t>	] </a:t>
            </a:r>
            <a:r>
              <a:rPr lang="tr-TR" sz="1400" b="1" dirty="0" smtClean="0"/>
              <a:t>end if</a:t>
            </a:r>
            <a:endParaRPr lang="tr-TR" sz="1400" b="1"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59</a:t>
            </a:fld>
            <a:endParaRPr lang="tr-TR"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Algoritma Kavramı</a:t>
            </a:r>
            <a:endParaRPr lang="tr-TR" dirty="0"/>
          </a:p>
        </p:txBody>
      </p:sp>
      <p:sp>
        <p:nvSpPr>
          <p:cNvPr id="4" name="Content Placeholder 3"/>
          <p:cNvSpPr>
            <a:spLocks noGrp="1"/>
          </p:cNvSpPr>
          <p:nvPr>
            <p:ph idx="1"/>
          </p:nvPr>
        </p:nvSpPr>
        <p:spPr/>
        <p:txBody>
          <a:bodyPr/>
          <a:lstStyle/>
          <a:p>
            <a:r>
              <a:rPr lang="tr-TR" b="1" i="1" dirty="0" smtClean="0"/>
              <a:t>Algoritma</a:t>
            </a:r>
            <a:r>
              <a:rPr lang="tr-TR" dirty="0" smtClean="0"/>
              <a:t> </a:t>
            </a:r>
            <a:r>
              <a:rPr lang="tr-TR" dirty="0" smtClean="0">
                <a:sym typeface="Wingdings" pitchFamily="2" charset="2"/>
              </a:rPr>
              <a:t> </a:t>
            </a:r>
            <a:r>
              <a:rPr lang="tr-TR" dirty="0" smtClean="0"/>
              <a:t>görevin nasıl gerçekleşeceğini tanımlayan adımlar kümesi</a:t>
            </a:r>
          </a:p>
          <a:p>
            <a:r>
              <a:rPr lang="tr-TR" dirty="0" smtClean="0"/>
              <a:t>Pek çok araştırmacı, hayal kurma, yaratıcılık ve karar verme dahil insan zihninin tüm aktivitelerini algoritma uygulamasının sonucu olduğunu savunmaktadır</a:t>
            </a:r>
          </a:p>
          <a:p>
            <a:pPr lvl="1"/>
            <a:r>
              <a:rPr lang="tr-TR" dirty="0" smtClean="0"/>
              <a:t>Günlük hayatımızda da sürekli algoritmalara göre hareket ederiz...</a:t>
            </a:r>
          </a:p>
          <a:p>
            <a:pPr lvl="1"/>
            <a:r>
              <a:rPr lang="tr-TR" dirty="0" smtClean="0"/>
              <a:t>Bir kaç basit algoritma örneğine bakalım;</a:t>
            </a:r>
          </a:p>
          <a:p>
            <a:pPr lvl="2"/>
            <a:r>
              <a:rPr lang="tr-TR" dirty="0" smtClean="0"/>
              <a:t>Fıstık ezmeli/reçelli sandviç yapma...</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6</a:t>
            </a:fld>
            <a:endParaRPr lang="tr-TR"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Özyineleme (Recursion) ve iterasyon (Iteration)</a:t>
            </a:r>
            <a:endParaRPr lang="tr-TR" dirty="0"/>
          </a:p>
        </p:txBody>
      </p:sp>
      <p:sp>
        <p:nvSpPr>
          <p:cNvPr id="4" name="Content Placeholder 3"/>
          <p:cNvSpPr>
            <a:spLocks noGrp="1"/>
          </p:cNvSpPr>
          <p:nvPr>
            <p:ph idx="1"/>
          </p:nvPr>
        </p:nvSpPr>
        <p:spPr/>
        <p:txBody>
          <a:bodyPr>
            <a:normAutofit/>
          </a:bodyPr>
          <a:lstStyle/>
          <a:p>
            <a:r>
              <a:rPr lang="tr-TR" dirty="0" smtClean="0"/>
              <a:t>Herhangi bir fonksiyonun iteratif (iterative) yani tekrarlı versiyonu, özyineli (recursive) versiyonundan zaman (time) ve yer (space) bakımından genelde daha etkindir. </a:t>
            </a:r>
          </a:p>
          <a:p>
            <a:r>
              <a:rPr lang="tr-TR" dirty="0" smtClean="0"/>
              <a:t>Bunun nedeni, özyinelemede fonksiyonun her çağrılışında fonksiyona giriş ve çıkışta oluşan yüklerdir.</a:t>
            </a:r>
          </a:p>
          <a:p>
            <a:r>
              <a:rPr lang="tr-TR" dirty="0" smtClean="0"/>
              <a:t>Bununla birlikte genelde yapısı uygun olan problemlerin çözümünde özyinelemenin kullanılması daha doğal ve mantıklıdır.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60</a:t>
            </a:fld>
            <a:endParaRPr lang="tr-TR"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tr-TR" sz="2800" dirty="0" smtClean="0"/>
              <a:t>Algoritma ve İlişki Tanımlaması için Çeşitli Yöntemler</a:t>
            </a:r>
            <a:endParaRPr lang="tr-TR" sz="2800" dirty="0"/>
          </a:p>
        </p:txBody>
      </p:sp>
      <p:sp>
        <p:nvSpPr>
          <p:cNvPr id="4" name="Content Placeholder 3"/>
          <p:cNvSpPr>
            <a:spLocks noGrp="1"/>
          </p:cNvSpPr>
          <p:nvPr>
            <p:ph idx="1"/>
          </p:nvPr>
        </p:nvSpPr>
        <p:spPr/>
        <p:txBody>
          <a:bodyPr>
            <a:normAutofit fontScale="85000" lnSpcReduction="20000"/>
          </a:bodyPr>
          <a:lstStyle/>
          <a:p>
            <a:r>
              <a:rPr lang="tr-TR" sz="2200" dirty="0" smtClean="0"/>
              <a:t>Metinsel Tanımlama</a:t>
            </a:r>
          </a:p>
          <a:p>
            <a:pPr lvl="1">
              <a:spcBef>
                <a:spcPts val="600"/>
              </a:spcBef>
            </a:pPr>
            <a:r>
              <a:rPr lang="tr-TR" sz="1800" dirty="0" smtClean="0"/>
              <a:t>Algoritma adımlarının yazılı ifadesi</a:t>
            </a:r>
          </a:p>
          <a:p>
            <a:endParaRPr lang="tr-TR" sz="700" dirty="0" smtClean="0"/>
          </a:p>
          <a:p>
            <a:r>
              <a:rPr lang="tr-TR" sz="2200" dirty="0" smtClean="0"/>
              <a:t>Akış Şeması</a:t>
            </a:r>
          </a:p>
          <a:p>
            <a:pPr lvl="1">
              <a:spcBef>
                <a:spcPts val="600"/>
              </a:spcBef>
            </a:pPr>
            <a:r>
              <a:rPr lang="tr-TR" sz="1800" dirty="0" smtClean="0"/>
              <a:t>Algoritma adımlarının şematik ifadesi</a:t>
            </a:r>
          </a:p>
          <a:p>
            <a:endParaRPr lang="tr-TR" sz="700" dirty="0" smtClean="0"/>
          </a:p>
          <a:p>
            <a:r>
              <a:rPr lang="tr-TR" sz="2200" dirty="0" smtClean="0"/>
              <a:t>N-S (Nassi-Schnederman) Şemaları</a:t>
            </a:r>
          </a:p>
          <a:p>
            <a:pPr lvl="1">
              <a:spcBef>
                <a:spcPts val="600"/>
              </a:spcBef>
            </a:pPr>
            <a:r>
              <a:rPr lang="tr-TR" sz="1800" dirty="0" smtClean="0"/>
              <a:t>Tüm işlemler/akış bir dikdörtgen içerisinde gösterilir</a:t>
            </a:r>
          </a:p>
          <a:p>
            <a:endParaRPr lang="tr-TR" sz="600" dirty="0" smtClean="0"/>
          </a:p>
          <a:p>
            <a:r>
              <a:rPr lang="tr-TR" sz="2200" dirty="0" smtClean="0"/>
              <a:t>W-O (Warnier-Orr) Diyagramları</a:t>
            </a:r>
          </a:p>
          <a:p>
            <a:pPr lvl="1">
              <a:spcBef>
                <a:spcPts val="600"/>
              </a:spcBef>
            </a:pPr>
            <a:r>
              <a:rPr lang="tr-TR" sz="1800" dirty="0" smtClean="0"/>
              <a:t>Kaba-kod benzeri şekilsel olmayan bir yöntem</a:t>
            </a:r>
          </a:p>
          <a:p>
            <a:endParaRPr lang="tr-TR" sz="600" dirty="0" smtClean="0"/>
          </a:p>
          <a:p>
            <a:r>
              <a:rPr lang="tr-TR" sz="2200" dirty="0" smtClean="0"/>
              <a:t>Bachman Notasyonu</a:t>
            </a:r>
          </a:p>
          <a:p>
            <a:pPr lvl="1">
              <a:spcBef>
                <a:spcPts val="600"/>
              </a:spcBef>
            </a:pPr>
            <a:r>
              <a:rPr lang="tr-TR" sz="1800" dirty="0" smtClean="0"/>
              <a:t>İlişkisel veritabanı veya bilgi sistemleri için veri modeli diyagramları oluşturmak amacıyla kullanılır</a:t>
            </a:r>
          </a:p>
          <a:p>
            <a:endParaRPr lang="tr-TR" sz="600" dirty="0" smtClean="0"/>
          </a:p>
          <a:p>
            <a:r>
              <a:rPr lang="tr-TR" sz="2200" dirty="0" smtClean="0"/>
              <a:t>“Crow’s Foot Spec” Dili</a:t>
            </a:r>
          </a:p>
          <a:p>
            <a:pPr lvl="1">
              <a:spcBef>
                <a:spcPts val="600"/>
              </a:spcBef>
            </a:pPr>
            <a:r>
              <a:rPr lang="tr-TR" sz="1800" dirty="0" smtClean="0"/>
              <a:t>Veri modelleme ve veritabanı tasarımında kullanılır</a:t>
            </a:r>
          </a:p>
          <a:p>
            <a:endParaRPr lang="tr-TR" sz="600" dirty="0" smtClean="0"/>
          </a:p>
          <a:p>
            <a:r>
              <a:rPr lang="tr-TR" sz="2200" dirty="0" smtClean="0"/>
              <a:t>“IDEF1XERD Spec” Dili</a:t>
            </a:r>
          </a:p>
          <a:p>
            <a:pPr lvl="1">
              <a:spcBef>
                <a:spcPts val="600"/>
              </a:spcBef>
            </a:pPr>
            <a:r>
              <a:rPr lang="tr-TR" sz="1800" dirty="0" smtClean="0"/>
              <a:t>Veri yapısı tasarımı, mantıksal veritabanı tasarımı, ilişki diyagramları çiziminde kullanılır</a:t>
            </a:r>
            <a:endParaRPr lang="en-US" sz="1800" dirty="0" smtClean="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61</a:t>
            </a:fld>
            <a:endParaRPr lang="tr-TR"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a:t>
            </a:r>
            <a:endParaRPr lang="tr-TR" dirty="0"/>
          </a:p>
        </p:txBody>
      </p:sp>
      <p:sp>
        <p:nvSpPr>
          <p:cNvPr id="3" name="Content Placeholder 2"/>
          <p:cNvSpPr>
            <a:spLocks noGrp="1"/>
          </p:cNvSpPr>
          <p:nvPr>
            <p:ph idx="1"/>
          </p:nvPr>
        </p:nvSpPr>
        <p:spPr/>
        <p:txBody>
          <a:bodyPr/>
          <a:lstStyle/>
          <a:p>
            <a:r>
              <a:rPr lang="tr-TR" dirty="0" smtClean="0"/>
              <a:t>Girilen n tane sayının toplamını bulan program için algoritmayı tasarlayıp akış şemasını çiziniz!</a:t>
            </a:r>
            <a:endParaRPr lang="tr-TR"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62</a:t>
            </a:fld>
            <a:endParaRPr lang="tr-TR" altLang="en-US"/>
          </a:p>
        </p:txBody>
      </p:sp>
    </p:spTree>
    <p:extLst>
      <p:ext uri="{BB962C8B-B14F-4D97-AF65-F5344CB8AC3E}">
        <p14:creationId xmlns:p14="http://schemas.microsoft.com/office/powerpoint/2010/main" val="42225712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b="1" i="1" dirty="0"/>
              <a:t>Pseudocode Program</a:t>
            </a:r>
          </a:p>
          <a:p>
            <a:pPr lvl="4"/>
            <a:r>
              <a:rPr lang="tr-TR" sz="2400" dirty="0"/>
              <a:t>Start</a:t>
            </a:r>
          </a:p>
          <a:p>
            <a:pPr lvl="4"/>
            <a:r>
              <a:rPr lang="tr-TR" sz="2400" dirty="0"/>
              <a:t>Sum = 0</a:t>
            </a:r>
          </a:p>
          <a:p>
            <a:pPr lvl="4"/>
            <a:r>
              <a:rPr lang="tr-TR" sz="2400" b="1" dirty="0"/>
              <a:t>Display “Input value n”</a:t>
            </a:r>
          </a:p>
          <a:p>
            <a:pPr lvl="5"/>
            <a:r>
              <a:rPr lang="tr-TR" sz="2400" dirty="0"/>
              <a:t>Input n</a:t>
            </a:r>
          </a:p>
          <a:p>
            <a:pPr lvl="4"/>
            <a:r>
              <a:rPr lang="tr-TR" sz="2400" dirty="0"/>
              <a:t>For(I </a:t>
            </a:r>
            <a:r>
              <a:rPr lang="tr-TR" sz="2400" dirty="0" smtClean="0"/>
              <a:t>=1, I&gt;n, I+1)</a:t>
            </a:r>
            <a:endParaRPr lang="tr-TR" sz="2400" dirty="0"/>
          </a:p>
          <a:p>
            <a:pPr lvl="5"/>
            <a:r>
              <a:rPr lang="tr-TR" sz="2400" dirty="0"/>
              <a:t>Input a value</a:t>
            </a:r>
          </a:p>
          <a:p>
            <a:pPr lvl="5"/>
            <a:r>
              <a:rPr lang="tr-TR" sz="2400" dirty="0"/>
              <a:t>Sum = sum + value</a:t>
            </a:r>
          </a:p>
          <a:p>
            <a:pPr lvl="4"/>
            <a:r>
              <a:rPr lang="tr-TR" sz="2400" b="1" dirty="0"/>
              <a:t>ENDFOR</a:t>
            </a:r>
          </a:p>
          <a:p>
            <a:pPr lvl="4"/>
            <a:r>
              <a:rPr lang="tr-TR" sz="2400" dirty="0"/>
              <a:t>Output sum</a:t>
            </a:r>
          </a:p>
          <a:p>
            <a:pPr lvl="4"/>
            <a:r>
              <a:rPr lang="tr-TR" sz="2400" dirty="0"/>
              <a:t>Stop</a:t>
            </a:r>
          </a:p>
          <a:p>
            <a:endParaRPr lang="tr-TR"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63</a:t>
            </a:fld>
            <a:endParaRPr lang="tr-TR" altLang="en-US"/>
          </a:p>
        </p:txBody>
      </p:sp>
    </p:spTree>
    <p:extLst>
      <p:ext uri="{BB962C8B-B14F-4D97-AF65-F5344CB8AC3E}">
        <p14:creationId xmlns:p14="http://schemas.microsoft.com/office/powerpoint/2010/main" val="25105464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smtClean="0"/>
              <a:t>Flowchart</a:t>
            </a:r>
            <a:endParaRPr lang="tr-TR"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64</a:t>
            </a:fld>
            <a:endParaRPr lang="tr-TR"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772816"/>
            <a:ext cx="4641131" cy="4549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65445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Referanslar</a:t>
            </a:r>
            <a:endParaRPr lang="tr-TR" dirty="0"/>
          </a:p>
        </p:txBody>
      </p:sp>
      <p:sp>
        <p:nvSpPr>
          <p:cNvPr id="4" name="Content Placeholder 3"/>
          <p:cNvSpPr>
            <a:spLocks noGrp="1"/>
          </p:cNvSpPr>
          <p:nvPr>
            <p:ph idx="1"/>
          </p:nvPr>
        </p:nvSpPr>
        <p:spPr/>
        <p:txBody>
          <a:bodyPr>
            <a:normAutofit/>
          </a:bodyPr>
          <a:lstStyle/>
          <a:p>
            <a:r>
              <a:rPr lang="tr-TR" sz="2000" dirty="0" smtClean="0"/>
              <a:t>Algoritma, </a:t>
            </a:r>
            <a:r>
              <a:rPr lang="tr-TR" sz="2000" dirty="0" smtClean="0">
                <a:hlinkClick r:id="rId2"/>
              </a:rPr>
              <a:t>http://tr.wikibooks.org/wiki/Algoritma</a:t>
            </a:r>
            <a:endParaRPr lang="tr-TR" sz="2000" dirty="0" smtClean="0"/>
          </a:p>
          <a:p>
            <a:r>
              <a:rPr lang="tr-TR" sz="2000" dirty="0" smtClean="0"/>
              <a:t>Arsan, T. (2007). Algoritma ve Akış Şeması. Çölkesen, R. (edt) Bilgisayar Mühendisliğine Giriş ; Papatya Yayıncılık, İstanbul</a:t>
            </a:r>
          </a:p>
          <a:p>
            <a:r>
              <a:rPr lang="tr-TR" sz="2000" dirty="0" smtClean="0"/>
              <a:t>Aybars, U. (2005). Ege Üniversitesi, Veri Yapıları Ders Notları, http://yzgrafik.ege.edu.tr/~ugur/05_06_Fall/DS/DATA_STRUCTURES_3E_AYBARS_UGUR</a:t>
            </a:r>
          </a:p>
          <a:p>
            <a:r>
              <a:rPr lang="tr-TR" sz="2000" dirty="0" smtClean="0"/>
              <a:t>Brookshear,J.G. (2007). Computer Science: An Overview. Pearson International Edition</a:t>
            </a:r>
          </a:p>
          <a:p>
            <a:r>
              <a:rPr lang="tr-TR" sz="2000" dirty="0" smtClean="0"/>
              <a:t>Mata-Toledo, R.A. And CushmanP. K. (2000). Schaum’s outline of Introduction to Computer Science, McGRAW- Hill International Edition</a:t>
            </a:r>
          </a:p>
          <a:p>
            <a:r>
              <a:rPr lang="tr-TR" sz="2000" dirty="0" smtClean="0"/>
              <a:t>Üstüner, Ö., Mollamehmetoğlu, Ö. ().Algoritma ve Akış Diyagramları, http://www.godoro.com/Divisions/Ehil/Mecmua/Magazines/Articles/txt/html/article_FlowChart.html</a:t>
            </a:r>
          </a:p>
          <a:p>
            <a:pPr>
              <a:buNone/>
            </a:pPr>
            <a:endParaRPr lang="tr-TR" sz="2000" dirty="0" smtClean="0"/>
          </a:p>
          <a:p>
            <a:pPr>
              <a:buNone/>
            </a:pPr>
            <a:endParaRPr lang="tr-TR" sz="2000" dirty="0" smtClean="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65</a:t>
            </a:fld>
            <a:endParaRPr lang="tr-TR"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Algoritma Kavramı</a:t>
            </a:r>
            <a:endParaRPr lang="tr-TR" dirty="0"/>
          </a:p>
        </p:txBody>
      </p:sp>
      <p:sp>
        <p:nvSpPr>
          <p:cNvPr id="4" name="Content Placeholder 3"/>
          <p:cNvSpPr>
            <a:spLocks noGrp="1"/>
          </p:cNvSpPr>
          <p:nvPr>
            <p:ph idx="1"/>
          </p:nvPr>
        </p:nvSpPr>
        <p:spPr/>
        <p:txBody>
          <a:bodyPr>
            <a:normAutofit/>
          </a:bodyPr>
          <a:lstStyle/>
          <a:p>
            <a:r>
              <a:rPr lang="tr-TR" dirty="0" smtClean="0"/>
              <a:t>Fıstık ezmeli, reçelli sandviç yapma için algoritma</a:t>
            </a:r>
          </a:p>
          <a:p>
            <a:pPr marL="731520" lvl="1" indent="-457200">
              <a:buFont typeface="+mj-lt"/>
              <a:buAutoNum type="arabicPeriod"/>
            </a:pPr>
            <a:r>
              <a:rPr lang="tr-TR" dirty="0" smtClean="0"/>
              <a:t>Tezgahın üzerine ekmek, fıstık ezmesi, reçel, bıçak ve tabak koy</a:t>
            </a:r>
          </a:p>
          <a:p>
            <a:pPr marL="731520" lvl="1" indent="-457200">
              <a:buFont typeface="+mj-lt"/>
              <a:buAutoNum type="arabicPeriod"/>
            </a:pPr>
            <a:r>
              <a:rPr lang="tr-TR" dirty="0" smtClean="0"/>
              <a:t>Tabağın üzerine iki dilim ekmek yerleştir</a:t>
            </a:r>
          </a:p>
          <a:p>
            <a:pPr marL="731520" lvl="1" indent="-457200">
              <a:buFont typeface="+mj-lt"/>
              <a:buAutoNum type="arabicPeriod"/>
            </a:pPr>
            <a:r>
              <a:rPr lang="tr-TR" dirty="0" smtClean="0"/>
              <a:t>Bıçağı kullanarak bir dilimin üzerine fıstık ezmesi sür</a:t>
            </a:r>
          </a:p>
          <a:p>
            <a:pPr marL="731520" lvl="1" indent="-457200">
              <a:buFont typeface="+mj-lt"/>
              <a:buAutoNum type="arabicPeriod"/>
            </a:pPr>
            <a:r>
              <a:rPr lang="tr-TR" dirty="0" smtClean="0"/>
              <a:t>Eğer reçel istiyorsan, bıçağı kullanarak, diğer dilime reçel sür</a:t>
            </a:r>
          </a:p>
          <a:p>
            <a:pPr marL="731520" lvl="1" indent="-457200">
              <a:buFont typeface="+mj-lt"/>
              <a:buAutoNum type="arabicPeriod"/>
            </a:pPr>
            <a:r>
              <a:rPr lang="tr-TR" dirty="0" smtClean="0"/>
              <a:t>Yapışkan kısımları içe gelecek şekilde dilimleri yapıştır</a:t>
            </a:r>
          </a:p>
          <a:p>
            <a:pPr marL="731520" lvl="1" indent="-457200">
              <a:buFont typeface="+mj-lt"/>
              <a:buAutoNum type="arabicPeriod"/>
            </a:pPr>
            <a:r>
              <a:rPr lang="tr-TR" dirty="0" smtClean="0"/>
              <a:t>Gerekli sayıdaki tüm sandviçler için 2’den 5’e adımları tekrarla</a:t>
            </a:r>
          </a:p>
          <a:p>
            <a:pPr marL="731520" lvl="1" indent="-457200">
              <a:buFont typeface="+mj-lt"/>
              <a:buAutoNum type="arabicPeriod"/>
            </a:pPr>
            <a:r>
              <a:rPr lang="tr-TR" dirty="0" smtClean="0"/>
              <a:t>Sandviçleri ye</a:t>
            </a:r>
          </a:p>
          <a:p>
            <a:pPr lvl="2" algn="ctr">
              <a:buNone/>
            </a:pPr>
            <a:endParaRPr lang="tr-TR" dirty="0" smtClean="0"/>
          </a:p>
          <a:p>
            <a:pPr lvl="2" algn="ctr">
              <a:buNone/>
            </a:pPr>
            <a:r>
              <a:rPr lang="tr-TR" dirty="0" smtClean="0"/>
              <a:t>Adım 1 girdi</a:t>
            </a:r>
          </a:p>
          <a:p>
            <a:pPr lvl="2" algn="ctr">
              <a:buNone/>
            </a:pPr>
            <a:r>
              <a:rPr lang="tr-TR" dirty="0" smtClean="0"/>
              <a:t>Adım 2-6 süreç (process)</a:t>
            </a:r>
          </a:p>
          <a:p>
            <a:pPr lvl="2" algn="ctr">
              <a:buNone/>
            </a:pPr>
            <a:r>
              <a:rPr lang="tr-TR" dirty="0" smtClean="0"/>
              <a:t>Adım 7 çıktı</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7</a:t>
            </a:fld>
            <a:endParaRPr lang="tr-TR"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Algoritma Kavramı</a:t>
            </a:r>
            <a:endParaRPr lang="tr-TR" dirty="0"/>
          </a:p>
        </p:txBody>
      </p:sp>
      <p:sp>
        <p:nvSpPr>
          <p:cNvPr id="4" name="Content Placeholder 3"/>
          <p:cNvSpPr>
            <a:spLocks noGrp="1"/>
          </p:cNvSpPr>
          <p:nvPr>
            <p:ph idx="1"/>
          </p:nvPr>
        </p:nvSpPr>
        <p:spPr/>
        <p:txBody>
          <a:bodyPr>
            <a:normAutofit fontScale="92500" lnSpcReduction="10000"/>
          </a:bodyPr>
          <a:lstStyle/>
          <a:p>
            <a:r>
              <a:rPr lang="tr-TR" b="1" dirty="0" smtClean="0"/>
              <a:t>Bir çay demleme algoritması:</a:t>
            </a:r>
          </a:p>
          <a:p>
            <a:pPr lvl="1"/>
            <a:r>
              <a:rPr lang="tr-TR" dirty="0" smtClean="0"/>
              <a:t>Mutfakta değilsen mutfağa git. </a:t>
            </a:r>
          </a:p>
          <a:p>
            <a:pPr lvl="1"/>
            <a:r>
              <a:rPr lang="tr-TR" dirty="0" smtClean="0"/>
              <a:t>Çayı kontrol et, çay yoksa </a:t>
            </a:r>
          </a:p>
          <a:p>
            <a:pPr lvl="1"/>
            <a:r>
              <a:rPr lang="tr-TR" dirty="0" smtClean="0"/>
              <a:t>Markete git çay al </a:t>
            </a:r>
          </a:p>
          <a:p>
            <a:pPr lvl="1"/>
            <a:r>
              <a:rPr lang="tr-TR" dirty="0" smtClean="0"/>
              <a:t>Çaydanlığa bak dolu değilse su doldur </a:t>
            </a:r>
          </a:p>
          <a:p>
            <a:pPr lvl="1"/>
            <a:r>
              <a:rPr lang="tr-TR" dirty="0" smtClean="0"/>
              <a:t>Ocağı yak.! </a:t>
            </a:r>
          </a:p>
          <a:p>
            <a:pPr lvl="1"/>
            <a:r>
              <a:rPr lang="tr-TR" dirty="0" smtClean="0"/>
              <a:t>Ve çaydanlığı ateşin üstüne koy, </a:t>
            </a:r>
          </a:p>
          <a:p>
            <a:pPr lvl="1"/>
            <a:r>
              <a:rPr lang="tr-TR" dirty="0" smtClean="0"/>
              <a:t>Suyun kaynamasını bekle. </a:t>
            </a:r>
          </a:p>
          <a:p>
            <a:pPr lvl="1"/>
            <a:r>
              <a:rPr lang="tr-TR" dirty="0" smtClean="0"/>
              <a:t>Su kaynadıktan sonra,çayı bırak ve üstüne suyu dök… </a:t>
            </a:r>
          </a:p>
          <a:p>
            <a:pPr lvl="1"/>
            <a:r>
              <a:rPr lang="tr-TR" dirty="0" smtClean="0"/>
              <a:t>Yine demliğe biraz daha su ilave ederek bekle. </a:t>
            </a:r>
          </a:p>
          <a:p>
            <a:pPr lvl="1"/>
            <a:r>
              <a:rPr lang="tr-TR" dirty="0" smtClean="0"/>
              <a:t>Su kaynadığında biraz dinlendirerek ateşi kapat. </a:t>
            </a:r>
          </a:p>
          <a:p>
            <a:pPr lvl="1"/>
            <a:r>
              <a:rPr lang="tr-TR" dirty="0" smtClean="0"/>
              <a:t>Çay bardağını al çayını doldur. </a:t>
            </a:r>
          </a:p>
          <a:p>
            <a:pPr lvl="1"/>
            <a:r>
              <a:rPr lang="tr-TR" dirty="0" smtClean="0"/>
              <a:t>Çayına istediğin kadar şeker at ve karıştır. </a:t>
            </a:r>
          </a:p>
          <a:p>
            <a:pPr lvl="1"/>
            <a:r>
              <a:rPr lang="tr-TR" dirty="0" smtClean="0"/>
              <a:t>Geldiğin odaya geri dön </a:t>
            </a:r>
          </a:p>
          <a:p>
            <a:pPr lvl="1"/>
            <a:r>
              <a:rPr lang="tr-TR" dirty="0" smtClean="0"/>
              <a:t>Ve çayı yudumla… </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8</a:t>
            </a:fld>
            <a:endParaRPr lang="tr-TR"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Algoritma Kavramı</a:t>
            </a:r>
            <a:endParaRPr lang="tr-TR" dirty="0"/>
          </a:p>
        </p:txBody>
      </p:sp>
      <p:sp>
        <p:nvSpPr>
          <p:cNvPr id="4" name="Content Placeholder 3"/>
          <p:cNvSpPr>
            <a:spLocks noGrp="1"/>
          </p:cNvSpPr>
          <p:nvPr>
            <p:ph idx="1"/>
          </p:nvPr>
        </p:nvSpPr>
        <p:spPr/>
        <p:txBody>
          <a:bodyPr>
            <a:normAutofit/>
          </a:bodyPr>
          <a:lstStyle/>
          <a:p>
            <a:r>
              <a:rPr lang="tr-TR" b="1" dirty="0" smtClean="0"/>
              <a:t>Yataktan kalkıp,işe gidene kadar yapılacak işlemleri anlatacak bir algoritmayı inceleyelim:</a:t>
            </a:r>
          </a:p>
          <a:p>
            <a:pPr lvl="1"/>
            <a:r>
              <a:rPr lang="tr-TR" dirty="0" smtClean="0"/>
              <a:t>Yataktan kalk </a:t>
            </a:r>
          </a:p>
          <a:p>
            <a:pPr lvl="1"/>
            <a:r>
              <a:rPr lang="tr-TR" dirty="0" smtClean="0"/>
              <a:t>Pijamalarını çıkar </a:t>
            </a:r>
          </a:p>
          <a:p>
            <a:pPr lvl="1"/>
            <a:r>
              <a:rPr lang="tr-TR" dirty="0" smtClean="0"/>
              <a:t>Banyoya git </a:t>
            </a:r>
          </a:p>
          <a:p>
            <a:pPr lvl="1"/>
            <a:r>
              <a:rPr lang="tr-TR" dirty="0" smtClean="0"/>
              <a:t>Duş al </a:t>
            </a:r>
          </a:p>
          <a:p>
            <a:pPr lvl="1"/>
            <a:r>
              <a:rPr lang="tr-TR" dirty="0" smtClean="0"/>
              <a:t>Kurulan </a:t>
            </a:r>
          </a:p>
          <a:p>
            <a:pPr lvl="1"/>
            <a:r>
              <a:rPr lang="tr-TR" dirty="0" smtClean="0"/>
              <a:t>Giyin </a:t>
            </a:r>
          </a:p>
          <a:p>
            <a:pPr lvl="1"/>
            <a:r>
              <a:rPr lang="tr-TR" dirty="0" smtClean="0"/>
              <a:t>Mutfağa git </a:t>
            </a:r>
          </a:p>
          <a:p>
            <a:pPr lvl="1"/>
            <a:r>
              <a:rPr lang="tr-TR" dirty="0" smtClean="0"/>
              <a:t>Kahvaltı yap </a:t>
            </a:r>
          </a:p>
          <a:p>
            <a:pPr lvl="1"/>
            <a:r>
              <a:rPr lang="tr-TR" dirty="0" smtClean="0"/>
              <a:t>Lavoboya git </a:t>
            </a:r>
          </a:p>
          <a:p>
            <a:pPr lvl="1"/>
            <a:r>
              <a:rPr lang="tr-TR" dirty="0" smtClean="0"/>
              <a:t>Dişlerini fırçala </a:t>
            </a:r>
          </a:p>
          <a:p>
            <a:pPr lvl="1"/>
            <a:r>
              <a:rPr lang="tr-TR" dirty="0" smtClean="0"/>
              <a:t>İşe doğru yola çık </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9</a:t>
            </a:fld>
            <a:endParaRPr lang="tr-TR"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4051</TotalTime>
  <Words>3014</Words>
  <Application>Microsoft Office PowerPoint</Application>
  <PresentationFormat>On-screen Show (4:3)</PresentationFormat>
  <Paragraphs>633</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Clarity</vt:lpstr>
      <vt:lpstr>BLM 103 Bilgisayar Mühendisliğine Giriş</vt:lpstr>
      <vt:lpstr>Problem Çözme</vt:lpstr>
      <vt:lpstr>Problem Çözme</vt:lpstr>
      <vt:lpstr>Algoritma Kavramı</vt:lpstr>
      <vt:lpstr>Algoritma Kavramı</vt:lpstr>
      <vt:lpstr>Algoritma Kavramı</vt:lpstr>
      <vt:lpstr>Algoritma Kavramı</vt:lpstr>
      <vt:lpstr>Algoritma Kavramı</vt:lpstr>
      <vt:lpstr>Algoritma Kavramı</vt:lpstr>
      <vt:lpstr>Algoritma Kavramı</vt:lpstr>
      <vt:lpstr>Algoritma Kavramı</vt:lpstr>
      <vt:lpstr>Algoritma Kavramı</vt:lpstr>
      <vt:lpstr>Algoritma Kavramı</vt:lpstr>
      <vt:lpstr>Algoritma Kavramı</vt:lpstr>
      <vt:lpstr>Algoritma Kavramı</vt:lpstr>
      <vt:lpstr>Algoritmaların Gösterimi</vt:lpstr>
      <vt:lpstr>Kontrol Yapıları</vt:lpstr>
      <vt:lpstr>Seçimli Yapı</vt:lpstr>
      <vt:lpstr>Seçimli Yapı</vt:lpstr>
      <vt:lpstr>Seçimli Yapı</vt:lpstr>
      <vt:lpstr>Seçimli Yapı</vt:lpstr>
      <vt:lpstr>Seçimli Yapı</vt:lpstr>
      <vt:lpstr>Tekrarlamalı Yapı (Döngüler)</vt:lpstr>
      <vt:lpstr>Tekrarlamalı Yapı (Döngüler)</vt:lpstr>
      <vt:lpstr>Tekrarlamalı Yapı (Döngüler)</vt:lpstr>
      <vt:lpstr>Tekrarlamalı Yapı (Döngüler)</vt:lpstr>
      <vt:lpstr>Tekrarlamalı Yapı (Döngüler)</vt:lpstr>
      <vt:lpstr>Akış Şemaları (Flow Charts)</vt:lpstr>
      <vt:lpstr>Akış Şemaları (Flow Charts)</vt:lpstr>
      <vt:lpstr>Akış Şeması Simgeleri</vt:lpstr>
      <vt:lpstr>Akış Şeması Simgeleri</vt:lpstr>
      <vt:lpstr>Akış Şeması Simgeleri</vt:lpstr>
      <vt:lpstr>Akış Şeması Örneği</vt:lpstr>
      <vt:lpstr>Akış Şeması Örneği</vt:lpstr>
      <vt:lpstr>Doğrusal Akış Şemaları</vt:lpstr>
      <vt:lpstr>Doğrusal Akış Şemaları</vt:lpstr>
      <vt:lpstr>Doğrusal Akış Şemaları</vt:lpstr>
      <vt:lpstr>Doğrusal Akış Şemaları</vt:lpstr>
      <vt:lpstr>Mantıksal Akış Şemaları</vt:lpstr>
      <vt:lpstr>Mantıksal Akış Şemaları</vt:lpstr>
      <vt:lpstr>Mantıksal Akış Şemaları</vt:lpstr>
      <vt:lpstr>Mantıksal Akış Şemaları</vt:lpstr>
      <vt:lpstr>Mantıksal Akış Şemaları</vt:lpstr>
      <vt:lpstr>YİNELİ (İTERATİF,ÇEVRİMLİ,DÖNGÜLÜ)AKIŞ ŞEMALARI</vt:lpstr>
      <vt:lpstr>YİNELİ (İTERATİF,ÇEVRİMLİ,DÖNGÜLÜ)AKIŞ ŞEMALARI</vt:lpstr>
      <vt:lpstr>YİNELİ (İTERATİF,ÇEVRİMLİ,DÖNGÜLÜ)AKIŞ ŞEMALARI</vt:lpstr>
      <vt:lpstr>Kaba (pseudo) kod</vt:lpstr>
      <vt:lpstr>Kaba (pseudo) kod</vt:lpstr>
      <vt:lpstr>Kaba (pseudo) kod</vt:lpstr>
      <vt:lpstr>Kaba (pseudo) kod</vt:lpstr>
      <vt:lpstr>Kaba (pseudo) kod</vt:lpstr>
      <vt:lpstr>Kaba (pseudo) kod</vt:lpstr>
      <vt:lpstr>Tekrarlamalı Yapılar (Iterative structures)</vt:lpstr>
      <vt:lpstr>Tekrarlamalı Yapılar (Iterative structures)</vt:lpstr>
      <vt:lpstr>Tekrarlamalı Yapılar (Iterative structures)</vt:lpstr>
      <vt:lpstr>Tekrarlamalı Yapılar (Iterative structures)</vt:lpstr>
      <vt:lpstr>Özyinelemeli  Yapılar (recursive structures)</vt:lpstr>
      <vt:lpstr>Özyinelemeli  Yapılar (recursive structures)</vt:lpstr>
      <vt:lpstr>Özyinelemeli  Yapılar (recursive structures)</vt:lpstr>
      <vt:lpstr>Özyineleme (Recursion) ve iterasyon (Iteration)</vt:lpstr>
      <vt:lpstr>Algoritma ve İlişki Tanımlaması için Çeşitli Yöntemler</vt:lpstr>
      <vt:lpstr>Örnek:</vt:lpstr>
      <vt:lpstr>PowerPoint Presentation</vt:lpstr>
      <vt:lpstr>PowerPoint Presentation</vt:lpstr>
      <vt:lpstr>Referanslar</vt:lpstr>
    </vt:vector>
  </TitlesOfParts>
  <Company>serap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serap</dc:creator>
  <cp:lastModifiedBy>Pınar Onay Durdu</cp:lastModifiedBy>
  <cp:revision>415</cp:revision>
  <dcterms:created xsi:type="dcterms:W3CDTF">2002-05-27T10:56:22Z</dcterms:created>
  <dcterms:modified xsi:type="dcterms:W3CDTF">2013-10-30T17:23:41Z</dcterms:modified>
</cp:coreProperties>
</file>