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8"/>
  </p:notesMasterIdLst>
  <p:sldIdLst>
    <p:sldId id="404" r:id="rId2"/>
    <p:sldId id="489" r:id="rId3"/>
    <p:sldId id="490" r:id="rId4"/>
    <p:sldId id="491" r:id="rId5"/>
    <p:sldId id="492" r:id="rId6"/>
    <p:sldId id="493" r:id="rId7"/>
    <p:sldId id="494" r:id="rId8"/>
    <p:sldId id="407" r:id="rId9"/>
    <p:sldId id="424"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5" r:id="rId27"/>
    <p:sldId id="426" r:id="rId28"/>
    <p:sldId id="427" r:id="rId29"/>
    <p:sldId id="428" r:id="rId30"/>
    <p:sldId id="429" r:id="rId31"/>
    <p:sldId id="430" r:id="rId32"/>
    <p:sldId id="431" r:id="rId33"/>
    <p:sldId id="432"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50" r:id="rId47"/>
    <p:sldId id="434" r:id="rId48"/>
    <p:sldId id="451"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 id="467" r:id="rId65"/>
    <p:sldId id="468" r:id="rId66"/>
    <p:sldId id="469" r:id="rId67"/>
    <p:sldId id="470" r:id="rId68"/>
    <p:sldId id="471" r:id="rId69"/>
    <p:sldId id="472" r:id="rId70"/>
    <p:sldId id="473" r:id="rId71"/>
    <p:sldId id="474" r:id="rId72"/>
    <p:sldId id="475" r:id="rId73"/>
    <p:sldId id="476" r:id="rId74"/>
    <p:sldId id="477" r:id="rId75"/>
    <p:sldId id="478" r:id="rId76"/>
    <p:sldId id="479" r:id="rId77"/>
    <p:sldId id="480" r:id="rId78"/>
    <p:sldId id="481" r:id="rId79"/>
    <p:sldId id="482" r:id="rId80"/>
    <p:sldId id="483" r:id="rId81"/>
    <p:sldId id="484" r:id="rId82"/>
    <p:sldId id="485" r:id="rId83"/>
    <p:sldId id="486" r:id="rId84"/>
    <p:sldId id="487" r:id="rId85"/>
    <p:sldId id="488" r:id="rId86"/>
    <p:sldId id="406" r:id="rId87"/>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3300"/>
    <a:srgbClr val="9900FF"/>
    <a:srgbClr val="6600FF"/>
    <a:srgbClr val="9966FF"/>
    <a:srgbClr val="25037B"/>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15" autoAdjust="0"/>
    <p:restoredTop sz="94719"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20"/>
    </p:cViewPr>
  </p:sorterViewPr>
  <p:notesViewPr>
    <p:cSldViewPr>
      <p:cViewPr varScale="1">
        <p:scale>
          <a:sx n="55" d="100"/>
          <a:sy n="55" d="100"/>
        </p:scale>
        <p:origin x="-12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tr-TR"/>
          </a:p>
        </p:txBody>
      </p:sp>
      <p:sp>
        <p:nvSpPr>
          <p:cNvPr id="6144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tr-TR"/>
          </a:p>
        </p:txBody>
      </p:sp>
      <p:sp>
        <p:nvSpPr>
          <p:cNvPr id="6349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144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tr-TR"/>
          </a:p>
        </p:txBody>
      </p:sp>
      <p:sp>
        <p:nvSpPr>
          <p:cNvPr id="6144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25D07BE-7861-42A2-8A60-01112055AC71}" type="slidenum">
              <a:rPr lang="tr-TR"/>
              <a:pPr>
                <a:defRPr/>
              </a:pPr>
              <a:t>‹#›</a:t>
            </a:fld>
            <a:endParaRPr lang="tr-TR"/>
          </a:p>
        </p:txBody>
      </p:sp>
    </p:spTree>
    <p:extLst>
      <p:ext uri="{BB962C8B-B14F-4D97-AF65-F5344CB8AC3E}">
        <p14:creationId xmlns:p14="http://schemas.microsoft.com/office/powerpoint/2010/main" val="3890183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25D07BE-7861-42A2-8A60-01112055AC71}" type="slidenum">
              <a:rPr lang="tr-TR" smtClean="0"/>
              <a:pPr>
                <a:defRPr/>
              </a:pPr>
              <a:t>86</a:t>
            </a:fld>
            <a:endParaRPr lang="tr-TR"/>
          </a:p>
        </p:txBody>
      </p:sp>
    </p:spTree>
    <p:extLst>
      <p:ext uri="{BB962C8B-B14F-4D97-AF65-F5344CB8AC3E}">
        <p14:creationId xmlns:p14="http://schemas.microsoft.com/office/powerpoint/2010/main" val="41341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tr-TR" altLang="en-US"/>
          </a:p>
        </p:txBody>
      </p:sp>
      <p:sp>
        <p:nvSpPr>
          <p:cNvPr id="8" name="Footer Placeholder 7"/>
          <p:cNvSpPr>
            <a:spLocks noGrp="1"/>
          </p:cNvSpPr>
          <p:nvPr>
            <p:ph type="ftr" sz="quarter" idx="11"/>
          </p:nvPr>
        </p:nvSpPr>
        <p:spPr/>
        <p:txBody>
          <a:bodyPr/>
          <a:lstStyle/>
          <a:p>
            <a:pPr>
              <a:defRPr/>
            </a:pPr>
            <a:endParaRPr lang="tr-TR" altLang="en-US"/>
          </a:p>
        </p:txBody>
      </p:sp>
      <p:sp>
        <p:nvSpPr>
          <p:cNvPr id="9" name="Slide Number Placeholder 8"/>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tr-TR" altLang="en-US"/>
          </a:p>
        </p:txBody>
      </p:sp>
      <p:sp>
        <p:nvSpPr>
          <p:cNvPr id="4" name="Footer Placeholder 3"/>
          <p:cNvSpPr>
            <a:spLocks noGrp="1"/>
          </p:cNvSpPr>
          <p:nvPr>
            <p:ph type="ftr" sz="quarter" idx="11"/>
          </p:nvPr>
        </p:nvSpPr>
        <p:spPr/>
        <p:txBody>
          <a:bodyPr/>
          <a:lstStyle/>
          <a:p>
            <a:pPr>
              <a:defRPr/>
            </a:pPr>
            <a:endParaRPr lang="tr-TR" altLang="en-US"/>
          </a:p>
        </p:txBody>
      </p:sp>
      <p:sp>
        <p:nvSpPr>
          <p:cNvPr id="5" name="Slide Number Placeholder 4"/>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en-US"/>
          </a:p>
        </p:txBody>
      </p:sp>
      <p:sp>
        <p:nvSpPr>
          <p:cNvPr id="3" name="Footer Placeholder 2"/>
          <p:cNvSpPr>
            <a:spLocks noGrp="1"/>
          </p:cNvSpPr>
          <p:nvPr>
            <p:ph type="ftr" sz="quarter" idx="11"/>
          </p:nvPr>
        </p:nvSpPr>
        <p:spPr/>
        <p:txBody>
          <a:bodyPr/>
          <a:lstStyle/>
          <a:p>
            <a:pPr>
              <a:defRPr/>
            </a:pPr>
            <a:endParaRPr lang="tr-TR" altLang="en-US"/>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tr-T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FCACF13-59EF-4401-BF45-22ADBFCA4E1E}" type="slidenum">
              <a:rPr lang="tr-TR" altLang="en-US" smtClean="0"/>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andacmesut.trakya.edu.tr/bmg/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4400" dirty="0" smtClean="0"/>
              <a:t>BLM 103</a:t>
            </a:r>
            <a:br>
              <a:rPr lang="tr-TR" sz="4400" dirty="0" smtClean="0"/>
            </a:br>
            <a:r>
              <a:rPr lang="tr-TR" sz="4400" dirty="0" smtClean="0"/>
              <a:t>Bilgisayar Mühendisliğine Giriş</a:t>
            </a:r>
            <a:endParaRPr lang="tr-TR" sz="4400" dirty="0"/>
          </a:p>
        </p:txBody>
      </p:sp>
      <p:sp>
        <p:nvSpPr>
          <p:cNvPr id="2" name="Subtitle 1"/>
          <p:cNvSpPr>
            <a:spLocks noGrp="1"/>
          </p:cNvSpPr>
          <p:nvPr>
            <p:ph type="subTitle" idx="1"/>
          </p:nvPr>
        </p:nvSpPr>
        <p:spPr/>
        <p:txBody>
          <a:bodyPr/>
          <a:lstStyle/>
          <a:p>
            <a:r>
              <a:rPr lang="tr-TR" dirty="0" smtClean="0"/>
              <a:t>Programlama Dilleri</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a:t>
            </a:fld>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Algoritmalar ve Programlama</a:t>
            </a:r>
            <a:endParaRPr lang="tr-TR" dirty="0"/>
          </a:p>
        </p:txBody>
      </p:sp>
      <p:sp>
        <p:nvSpPr>
          <p:cNvPr id="4" name="Content Placeholder 3"/>
          <p:cNvSpPr>
            <a:spLocks noGrp="1"/>
          </p:cNvSpPr>
          <p:nvPr>
            <p:ph idx="1"/>
          </p:nvPr>
        </p:nvSpPr>
        <p:spPr/>
        <p:txBody>
          <a:bodyPr/>
          <a:lstStyle/>
          <a:p>
            <a:r>
              <a:rPr lang="tr-TR" dirty="0" smtClean="0"/>
              <a:t>Başarılı bir program yazmak için gerekli olan hassasiyet seviyesi başlangıç düzeyindeki programcılar için zor gelebilir</a:t>
            </a:r>
          </a:p>
          <a:p>
            <a:r>
              <a:rPr lang="tr-TR" dirty="0" smtClean="0"/>
              <a:t>Fakat günümüzdeki bilgisayarları programlamak ell yıl öncesindekilere göre oldukça kolaydır</a:t>
            </a:r>
          </a:p>
          <a:p>
            <a:r>
              <a:rPr lang="tr-TR" dirty="0" smtClean="0"/>
              <a:t>ENIAC gibi erken dönem bilgisayarların programlanması yeniden kablolama iel yapılırken von Neumann’ın depolanmış program mimarisi ile bilgisayarlar yeniden kablolama olmaksızın programlanabilir hale gelmişlerdir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10</a:t>
            </a:fld>
            <a:endParaRPr lang="tr-T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Makine Dilleri</a:t>
            </a:r>
            <a:endParaRPr lang="tr-TR" dirty="0"/>
          </a:p>
        </p:txBody>
      </p:sp>
      <p:sp>
        <p:nvSpPr>
          <p:cNvPr id="4" name="Content Placeholder 3"/>
          <p:cNvSpPr>
            <a:spLocks noGrp="1"/>
          </p:cNvSpPr>
          <p:nvPr>
            <p:ph idx="1"/>
          </p:nvPr>
        </p:nvSpPr>
        <p:spPr/>
        <p:txBody>
          <a:bodyPr/>
          <a:lstStyle/>
          <a:p>
            <a:r>
              <a:rPr lang="tr-TR" dirty="0" smtClean="0"/>
              <a:t>Programlama dilleri programcıları bilgisayarın alt seviye mekanik detaylarından arındıran soyutlama düzeyine sahiptir</a:t>
            </a:r>
          </a:p>
          <a:p>
            <a:r>
              <a:rPr lang="tr-TR" dirty="0" smtClean="0"/>
              <a:t>Programcı </a:t>
            </a:r>
            <a:r>
              <a:rPr lang="tr-TR" dirty="0" smtClean="0"/>
              <a:t>hangi devre </a:t>
            </a:r>
            <a:r>
              <a:rPr lang="tr-TR" dirty="0" smtClean="0"/>
              <a:t>hangisiyle </a:t>
            </a:r>
            <a:r>
              <a:rPr lang="tr-TR" dirty="0" smtClean="0"/>
              <a:t>iletişime geçeceği düşünmeden makinayi kontrol eden dili konuşmayı öğrenir.</a:t>
            </a:r>
          </a:p>
          <a:p>
            <a:r>
              <a:rPr lang="tr-TR" dirty="0" smtClean="0"/>
              <a:t>Yine de1940’lardaki ilk programlam dilleri daha düşük seviyede soyutlama içiermekteydi.</a:t>
            </a:r>
          </a:p>
          <a:p>
            <a:pPr lvl="1"/>
            <a:r>
              <a:rPr lang="tr-TR" dirty="0" smtClean="0">
                <a:sym typeface="Wingdings" pitchFamily="2" charset="2"/>
              </a:rPr>
              <a:t></a:t>
            </a:r>
            <a:r>
              <a:rPr lang="tr-TR" b="1" dirty="0" smtClean="0"/>
              <a:t>Makine dilleri</a:t>
            </a:r>
            <a:endParaRPr lang="tr-TR" b="1"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11</a:t>
            </a:fld>
            <a:endParaRPr lang="tr-T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Makine Dilleri</a:t>
            </a:r>
            <a:endParaRPr lang="tr-TR" dirty="0"/>
          </a:p>
        </p:txBody>
      </p:sp>
      <p:sp>
        <p:nvSpPr>
          <p:cNvPr id="4" name="Content Placeholder 3"/>
          <p:cNvSpPr>
            <a:spLocks noGrp="1"/>
          </p:cNvSpPr>
          <p:nvPr>
            <p:ph idx="1"/>
          </p:nvPr>
        </p:nvSpPr>
        <p:spPr/>
        <p:txBody>
          <a:bodyPr/>
          <a:lstStyle/>
          <a:p>
            <a:r>
              <a:rPr lang="tr-TR" dirty="0" smtClean="0"/>
              <a:t>Makine dilleri, bilgisayarın fiziksel bileşenleriyle</a:t>
            </a:r>
          </a:p>
          <a:p>
            <a:pPr lvl="1"/>
            <a:r>
              <a:rPr lang="tr-TR" dirty="0" smtClean="0"/>
              <a:t>Ana bellek konumları</a:t>
            </a:r>
          </a:p>
          <a:p>
            <a:pPr lvl="1"/>
            <a:r>
              <a:rPr lang="tr-TR" dirty="0" smtClean="0"/>
              <a:t>Registry /kütük</a:t>
            </a:r>
          </a:p>
          <a:p>
            <a:pPr lvl="1"/>
            <a:r>
              <a:rPr lang="tr-TR" dirty="0" smtClean="0"/>
              <a:t>MIB içindeki bellek hücreleri</a:t>
            </a:r>
          </a:p>
          <a:p>
            <a:pPr lvl="1">
              <a:buNone/>
            </a:pPr>
            <a:r>
              <a:rPr lang="tr-TR" dirty="0" smtClean="0"/>
              <a:t>ile direk ilgliydi</a:t>
            </a:r>
          </a:p>
          <a:p>
            <a:pPr lvl="1">
              <a:buNone/>
            </a:pPr>
            <a:r>
              <a:rPr lang="tr-TR" dirty="0" smtClean="0"/>
              <a:t>Örnek: </a:t>
            </a:r>
          </a:p>
          <a:p>
            <a:pPr lvl="1">
              <a:buNone/>
            </a:pPr>
            <a:r>
              <a:rPr lang="tr-TR" dirty="0" smtClean="0"/>
              <a:t>	Ana bellek adresi 100’de olan değeri 3’e kaydet</a:t>
            </a:r>
          </a:p>
          <a:p>
            <a:pPr lvl="1">
              <a:buNone/>
            </a:pPr>
            <a:r>
              <a:rPr lang="tr-TR" dirty="0" smtClean="0"/>
              <a:t>	Kayıt 3’teki değere 1 ekle</a:t>
            </a:r>
          </a:p>
          <a:p>
            <a:pPr lvl="1">
              <a:buNone/>
            </a:pPr>
            <a:r>
              <a:rPr lang="tr-TR" dirty="0" smtClean="0"/>
              <a:t>	Ana bellek adresi 1024 olan komuta geç</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12</a:t>
            </a:fld>
            <a:endParaRPr lang="tr-T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Makine Dilleri</a:t>
            </a:r>
            <a:endParaRPr lang="tr-TR" dirty="0"/>
          </a:p>
        </p:txBody>
      </p:sp>
      <p:sp>
        <p:nvSpPr>
          <p:cNvPr id="4" name="Content Placeholder 3"/>
          <p:cNvSpPr>
            <a:spLocks noGrp="1"/>
          </p:cNvSpPr>
          <p:nvPr>
            <p:ph idx="1"/>
          </p:nvPr>
        </p:nvSpPr>
        <p:spPr/>
        <p:txBody>
          <a:bodyPr/>
          <a:lstStyle/>
          <a:p>
            <a:r>
              <a:rPr lang="tr-TR" dirty="0" smtClean="0"/>
              <a:t>Bilgisayarlar veriyi ikili değerler olarak depolar ve işlerler.</a:t>
            </a:r>
          </a:p>
          <a:p>
            <a:r>
              <a:rPr lang="tr-TR" dirty="0" smtClean="0"/>
              <a:t>Makine dilindeki komutlar da ikili olarak tanımlanır</a:t>
            </a:r>
          </a:p>
          <a:p>
            <a:r>
              <a:rPr lang="tr-TR" dirty="0" smtClean="0"/>
              <a:t>Örnek</a:t>
            </a:r>
          </a:p>
          <a:p>
            <a:pPr lvl="1"/>
            <a:r>
              <a:rPr lang="tr-TR" dirty="0" smtClean="0"/>
              <a:t>0110011001000011</a:t>
            </a:r>
          </a:p>
          <a:p>
            <a:pPr lvl="1"/>
            <a:r>
              <a:rPr lang="tr-TR" dirty="0" smtClean="0"/>
              <a:t>1100000000010011</a:t>
            </a:r>
          </a:p>
          <a:p>
            <a:pPr lvl="1"/>
            <a:r>
              <a:rPr lang="tr-TR" dirty="0" smtClean="0"/>
              <a:t>0101010000000000</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13</a:t>
            </a:fld>
            <a:endParaRPr lang="tr-TR"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Makine Dilleri</a:t>
            </a:r>
            <a:endParaRPr lang="tr-TR" dirty="0"/>
          </a:p>
        </p:txBody>
      </p:sp>
      <p:sp>
        <p:nvSpPr>
          <p:cNvPr id="4" name="Content Placeholder 3"/>
          <p:cNvSpPr>
            <a:spLocks noGrp="1"/>
          </p:cNvSpPr>
          <p:nvPr>
            <p:ph idx="1"/>
          </p:nvPr>
        </p:nvSpPr>
        <p:spPr/>
        <p:txBody>
          <a:bodyPr/>
          <a:lstStyle/>
          <a:p>
            <a:r>
              <a:rPr lang="tr-TR" dirty="0" smtClean="0"/>
              <a:t>Makine dilleri yeniden kablolamaya göre daha kolay olsalar da programcılar ikili kodlardan oluşan komutları ezberlemek durumunda kalıyorlardı ki </a:t>
            </a:r>
            <a:r>
              <a:rPr lang="tr-TR" dirty="0" smtClean="0">
                <a:sym typeface="Wingdings" pitchFamily="2" charset="2"/>
              </a:rPr>
              <a:t>  oldukça can sıkıcı</a:t>
            </a:r>
          </a:p>
          <a:p>
            <a:pPr lvl="1"/>
            <a:r>
              <a:rPr lang="tr-TR" dirty="0" smtClean="0">
                <a:sym typeface="Wingdings" pitchFamily="2" charset="2"/>
              </a:rPr>
              <a:t>Hataya açık</a:t>
            </a:r>
          </a:p>
          <a:p>
            <a:pPr lvl="1"/>
            <a:r>
              <a:rPr lang="tr-TR" dirty="0" smtClean="0">
                <a:sym typeface="Wingdings" pitchFamily="2" charset="2"/>
              </a:rPr>
              <a:t>Hata ayıklamak oldukça zor</a:t>
            </a:r>
          </a:p>
          <a:p>
            <a:pPr lvl="1"/>
            <a:r>
              <a:rPr lang="tr-TR" dirty="0" smtClean="0">
                <a:sym typeface="Wingdings" pitchFamily="2" charset="2"/>
              </a:rPr>
              <a:t>Her bilgisayarın tipinin kendine has bir makine dili var</a:t>
            </a:r>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14</a:t>
            </a:fld>
            <a:endParaRPr lang="tr-T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Makine Dilleri</a:t>
            </a:r>
            <a:endParaRPr lang="tr-TR" dirty="0"/>
          </a:p>
        </p:txBody>
      </p:sp>
      <p:pic>
        <p:nvPicPr>
          <p:cNvPr id="5" name="Content Placeholder 4" descr="fotoğraf(1).jpg"/>
          <p:cNvPicPr>
            <a:picLocks noGrp="1" noChangeAspect="1"/>
          </p:cNvPicPr>
          <p:nvPr>
            <p:ph sz="half" idx="1"/>
          </p:nvPr>
        </p:nvPicPr>
        <p:blipFill>
          <a:blip r:embed="rId2" cstate="print"/>
          <a:stretch>
            <a:fillRect/>
          </a:stretch>
        </p:blipFill>
        <p:spPr>
          <a:xfrm>
            <a:off x="683568" y="2420888"/>
            <a:ext cx="7688853" cy="2232248"/>
          </a:xfrm>
        </p:spPr>
      </p:pic>
      <p:sp>
        <p:nvSpPr>
          <p:cNvPr id="6" name="Content Placeholder 5"/>
          <p:cNvSpPr>
            <a:spLocks noGrp="1"/>
          </p:cNvSpPr>
          <p:nvPr>
            <p:ph sz="half" idx="2"/>
          </p:nvPr>
        </p:nvSpPr>
        <p:spPr>
          <a:xfrm>
            <a:off x="539552" y="1371600"/>
            <a:ext cx="8299648" cy="1265312"/>
          </a:xfrm>
        </p:spPr>
        <p:txBody>
          <a:bodyPr/>
          <a:lstStyle/>
          <a:p>
            <a:r>
              <a:rPr lang="tr-TR" dirty="0" smtClean="0"/>
              <a:t>Makine dili programından bir alıntı</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15</a:t>
            </a:fld>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Yüksek Seviye Diller</a:t>
            </a:r>
            <a:endParaRPr lang="tr-TR" dirty="0"/>
          </a:p>
        </p:txBody>
      </p:sp>
      <p:sp>
        <p:nvSpPr>
          <p:cNvPr id="6" name="Content Placeholder 5"/>
          <p:cNvSpPr>
            <a:spLocks noGrp="1"/>
          </p:cNvSpPr>
          <p:nvPr>
            <p:ph idx="1"/>
          </p:nvPr>
        </p:nvSpPr>
        <p:spPr/>
        <p:txBody>
          <a:bodyPr/>
          <a:lstStyle/>
          <a:p>
            <a:r>
              <a:rPr lang="tr-TR" dirty="0" smtClean="0"/>
              <a:t>Makine dilleri bilgisayarların yeniden kablolama olmadan programlanmasına olanak sağlasalar da, oldukça düşük düzeyde bir soyutlama sağlamaktalardı.</a:t>
            </a:r>
          </a:p>
          <a:p>
            <a:pPr lvl="1"/>
            <a:r>
              <a:rPr lang="tr-TR" dirty="0" smtClean="0"/>
              <a:t>Her ikilik komut fiziksel bir işleme karşılık geldiğinden programcılar algoritmaları makine düzeyinde belirlemek durumunda kalıyorlardı.</a:t>
            </a:r>
          </a:p>
          <a:p>
            <a:pPr lvl="1"/>
            <a:r>
              <a:rPr lang="tr-TR" dirty="0" smtClean="0"/>
              <a:t>Aynı zamanda tüm komutları ve veriyi ikili sayı dizeleri şeklinde tanımlamak gerekliydi</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16</a:t>
            </a:fld>
            <a:endParaRPr lang="tr-T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Yüksek Seviye Diller</a:t>
            </a:r>
            <a:endParaRPr lang="tr-TR" dirty="0"/>
          </a:p>
        </p:txBody>
      </p:sp>
      <p:sp>
        <p:nvSpPr>
          <p:cNvPr id="4" name="Content Placeholder 3"/>
          <p:cNvSpPr>
            <a:spLocks noGrp="1"/>
          </p:cNvSpPr>
          <p:nvPr>
            <p:ph idx="1"/>
          </p:nvPr>
        </p:nvSpPr>
        <p:spPr/>
        <p:txBody>
          <a:bodyPr/>
          <a:lstStyle/>
          <a:p>
            <a:r>
              <a:rPr lang="tr-TR" dirty="0" smtClean="0"/>
              <a:t>1950’lerin başı </a:t>
            </a:r>
            <a:r>
              <a:rPr lang="tr-TR" dirty="0" smtClean="0">
                <a:sym typeface="Wingdings" pitchFamily="2" charset="2"/>
              </a:rPr>
              <a:t> Assembly dili</a:t>
            </a:r>
          </a:p>
          <a:p>
            <a:pPr lvl="1"/>
            <a:r>
              <a:rPr lang="tr-TR" dirty="0" smtClean="0">
                <a:sym typeface="Wingdings" pitchFamily="2" charset="2"/>
              </a:rPr>
              <a:t>Makine diline göre biraz daha yüksek soyutlama düzeyi</a:t>
            </a:r>
          </a:p>
          <a:p>
            <a:pPr lvl="1"/>
            <a:r>
              <a:rPr lang="tr-TR" dirty="0" smtClean="0">
                <a:sym typeface="Wingdings" pitchFamily="2" charset="2"/>
              </a:rPr>
              <a:t>Komutların kelime kullanımı ile tanımlanabilmesi</a:t>
            </a:r>
          </a:p>
          <a:p>
            <a:pPr lvl="1"/>
            <a:endParaRPr lang="tr-TR" dirty="0" smtClean="0">
              <a:sym typeface="Wingdings" pitchFamily="2" charset="2"/>
            </a:endParaRPr>
          </a:p>
          <a:p>
            <a:pPr lvl="1"/>
            <a:r>
              <a:rPr lang="tr-TR" dirty="0" smtClean="0">
                <a:sym typeface="Wingdings" pitchFamily="2" charset="2"/>
              </a:rPr>
              <a:t>Halen blgisayarın fiziksel bileşenleri düzeyinde programlama</a:t>
            </a:r>
          </a:p>
          <a:p>
            <a:pPr lvl="1"/>
            <a:r>
              <a:rPr lang="tr-TR" dirty="0" smtClean="0">
                <a:sym typeface="Wingdings" pitchFamily="2" charset="2"/>
              </a:rPr>
              <a:t>Hala düşük düzey soyutlama</a:t>
            </a:r>
          </a:p>
          <a:p>
            <a:pPr lvl="1"/>
            <a:endParaRPr lang="tr-TR" dirty="0" smtClean="0">
              <a:sym typeface="Wingdings" pitchFamily="2" charset="2"/>
            </a:endParaRP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17</a:t>
            </a:fld>
            <a:endParaRPr lang="tr-T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Yüksek Seviye Diller</a:t>
            </a:r>
            <a:endParaRPr lang="tr-TR" dirty="0"/>
          </a:p>
        </p:txBody>
      </p:sp>
      <p:sp>
        <p:nvSpPr>
          <p:cNvPr id="4" name="Content Placeholder 3"/>
          <p:cNvSpPr>
            <a:spLocks noGrp="1"/>
          </p:cNvSpPr>
          <p:nvPr>
            <p:ph idx="1"/>
          </p:nvPr>
        </p:nvSpPr>
        <p:spPr/>
        <p:txBody>
          <a:bodyPr/>
          <a:lstStyle/>
          <a:p>
            <a:pPr marL="274320" lvl="1">
              <a:buClr>
                <a:schemeClr val="accent1"/>
              </a:buClr>
              <a:buSzPct val="85000"/>
              <a:buFont typeface="Wingdings 2"/>
              <a:buChar char=""/>
            </a:pPr>
            <a:r>
              <a:rPr lang="tr-TR" dirty="0" smtClean="0">
                <a:sym typeface="Wingdings" pitchFamily="2" charset="2"/>
              </a:rPr>
              <a:t>İnsan düşüncesiyle alakalı olacak şekilde yüksek düzey soyutlama ile komutların yazılabilmesi gereği</a:t>
            </a:r>
          </a:p>
          <a:p>
            <a:pPr marL="274320" lvl="1">
              <a:buClr>
                <a:schemeClr val="accent1"/>
              </a:buClr>
              <a:buSzPct val="85000"/>
              <a:buFont typeface="Wingdings 2"/>
              <a:buChar char=""/>
            </a:pPr>
            <a:r>
              <a:rPr lang="tr-TR" dirty="0" smtClean="0">
                <a:sym typeface="Wingdings" pitchFamily="2" charset="2"/>
              </a:rPr>
              <a:t>Problem çözerken yüksek düzey soyutlama ve yapılar kullanıyoruz</a:t>
            </a:r>
          </a:p>
          <a:p>
            <a:pPr marL="548640" lvl="2">
              <a:buClr>
                <a:schemeClr val="accent1"/>
              </a:buClr>
              <a:buSzPct val="85000"/>
              <a:buFont typeface="Wingdings 2"/>
              <a:buChar char=""/>
            </a:pPr>
            <a:r>
              <a:rPr lang="tr-TR" dirty="0" smtClean="0">
                <a:sym typeface="Wingdings" pitchFamily="2" charset="2"/>
              </a:rPr>
              <a:t>Değişkenler</a:t>
            </a:r>
          </a:p>
          <a:p>
            <a:pPr marL="548640" lvl="2">
              <a:buClr>
                <a:schemeClr val="accent1"/>
              </a:buClr>
              <a:buSzPct val="85000"/>
              <a:buFont typeface="Wingdings 2"/>
              <a:buChar char=""/>
            </a:pPr>
            <a:r>
              <a:rPr lang="tr-TR" dirty="0" smtClean="0">
                <a:sym typeface="Wingdings" pitchFamily="2" charset="2"/>
              </a:rPr>
              <a:t>Sabitler</a:t>
            </a:r>
          </a:p>
          <a:p>
            <a:pPr marL="548640" lvl="2">
              <a:buClr>
                <a:schemeClr val="accent1"/>
              </a:buClr>
              <a:buSzPct val="85000"/>
              <a:buFont typeface="Wingdings 2"/>
              <a:buChar char=""/>
            </a:pPr>
            <a:r>
              <a:rPr lang="tr-TR" dirty="0" smtClean="0">
                <a:sym typeface="Wingdings" pitchFamily="2" charset="2"/>
              </a:rPr>
              <a:t>Seçenekler</a:t>
            </a:r>
          </a:p>
          <a:p>
            <a:pPr marL="548640" lvl="2">
              <a:buClr>
                <a:schemeClr val="accent1"/>
              </a:buClr>
              <a:buSzPct val="85000"/>
              <a:buFont typeface="Wingdings 2"/>
              <a:buChar char=""/>
            </a:pPr>
            <a:r>
              <a:rPr lang="tr-TR" dirty="0" smtClean="0">
                <a:sym typeface="Wingdings" pitchFamily="2" charset="2"/>
              </a:rPr>
              <a:t>Tekrarlar</a:t>
            </a:r>
          </a:p>
          <a:p>
            <a:pPr marL="548640" lvl="2">
              <a:buClr>
                <a:schemeClr val="accent1"/>
              </a:buClr>
              <a:buSzPct val="85000"/>
              <a:buFont typeface="Wingdings 2"/>
              <a:buChar char=""/>
            </a:pPr>
            <a:r>
              <a:rPr lang="tr-TR" dirty="0" smtClean="0">
                <a:sym typeface="Wingdings" pitchFamily="2" charset="2"/>
              </a:rPr>
              <a:t>fonksiyonlar</a:t>
            </a:r>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18</a:t>
            </a:fld>
            <a:endParaRPr lang="tr-T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Yüksek Seviye Diller</a:t>
            </a:r>
            <a:endParaRPr lang="tr-TR" dirty="0"/>
          </a:p>
        </p:txBody>
      </p:sp>
      <p:sp>
        <p:nvSpPr>
          <p:cNvPr id="4" name="Content Placeholder 3"/>
          <p:cNvSpPr>
            <a:spLocks noGrp="1"/>
          </p:cNvSpPr>
          <p:nvPr>
            <p:ph idx="1"/>
          </p:nvPr>
        </p:nvSpPr>
        <p:spPr/>
        <p:txBody>
          <a:bodyPr/>
          <a:lstStyle/>
          <a:p>
            <a:r>
              <a:rPr lang="tr-TR" dirty="0" smtClean="0"/>
              <a:t>50’lerin </a:t>
            </a:r>
            <a:r>
              <a:rPr lang="tr-TR" dirty="0" smtClean="0"/>
              <a:t>sonu </a:t>
            </a:r>
            <a:r>
              <a:rPr lang="tr-TR" dirty="0" smtClean="0">
                <a:sym typeface="Wingdings" pitchFamily="2" charset="2"/>
              </a:rPr>
              <a:t> yüksek seviye diller</a:t>
            </a:r>
          </a:p>
          <a:p>
            <a:pPr lvl="1"/>
            <a:r>
              <a:rPr lang="tr-TR" dirty="0" smtClean="0">
                <a:sym typeface="Wingdings" pitchFamily="2" charset="2"/>
              </a:rPr>
              <a:t>FORTRAN – 1957 (John Backus, IBM)</a:t>
            </a:r>
          </a:p>
          <a:p>
            <a:pPr lvl="1"/>
            <a:r>
              <a:rPr lang="tr-TR" dirty="0" smtClean="0">
                <a:sym typeface="Wingdings" pitchFamily="2" charset="2"/>
              </a:rPr>
              <a:t>LISP – 1959 (John McCarthy, MIT)</a:t>
            </a:r>
          </a:p>
          <a:p>
            <a:pPr lvl="1"/>
            <a:r>
              <a:rPr lang="tr-TR" dirty="0" smtClean="0">
                <a:sym typeface="Wingdings" pitchFamily="2" charset="2"/>
              </a:rPr>
              <a:t>JAVA  - 1995 (Brendan Eich ve araştırma grubu, Netscape)</a:t>
            </a:r>
          </a:p>
          <a:p>
            <a:r>
              <a:rPr lang="tr-TR" dirty="0" smtClean="0">
                <a:sym typeface="Wingdings" pitchFamily="2" charset="2"/>
              </a:rPr>
              <a:t>Makine dillerine göre insan diline daha yakın</a:t>
            </a:r>
          </a:p>
          <a:p>
            <a:r>
              <a:rPr lang="tr-TR" dirty="0" smtClean="0">
                <a:sym typeface="Wingdings" pitchFamily="2" charset="2"/>
              </a:rPr>
              <a:t>Makineden bağımsız</a:t>
            </a:r>
          </a:p>
          <a:p>
            <a:r>
              <a:rPr lang="tr-TR" dirty="0" smtClean="0">
                <a:sym typeface="Wingdings" pitchFamily="2" charset="2"/>
              </a:rPr>
              <a:t>Taşınabilir</a:t>
            </a:r>
          </a:p>
          <a:p>
            <a:pPr>
              <a:buNone/>
            </a:pPr>
            <a:endParaRPr lang="tr-TR" dirty="0" smtClean="0">
              <a:sym typeface="Wingdings" pitchFamily="2" charset="2"/>
            </a:endParaRPr>
          </a:p>
          <a:p>
            <a:endParaRPr lang="tr-TR" dirty="0" smtClean="0">
              <a:sym typeface="Wingdings" pitchFamily="2" charset="2"/>
            </a:endParaRP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19</a:t>
            </a:fld>
            <a:endParaRPr lang="tr-T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Hızlı Tartışma - 1</a:t>
            </a:r>
            <a:endParaRPr lang="tr-TR" dirty="0"/>
          </a:p>
        </p:txBody>
      </p:sp>
      <p:sp>
        <p:nvSpPr>
          <p:cNvPr id="3" name="Content Placeholder 2"/>
          <p:cNvSpPr>
            <a:spLocks noGrp="1"/>
          </p:cNvSpPr>
          <p:nvPr>
            <p:ph idx="1"/>
          </p:nvPr>
        </p:nvSpPr>
        <p:spPr/>
        <p:txBody>
          <a:bodyPr>
            <a:normAutofit/>
          </a:bodyPr>
          <a:lstStyle/>
          <a:p>
            <a:r>
              <a:rPr lang="tr-TR" dirty="0"/>
              <a:t>Algoritmaları sınıflandırmanın pek çok yolu vardır. Dersimiz kapsamında </a:t>
            </a:r>
            <a:r>
              <a:rPr lang="tr-TR" b="1" i="1" u="sng" dirty="0"/>
              <a:t>uygulamaya </a:t>
            </a:r>
            <a:r>
              <a:rPr lang="tr-TR" dirty="0"/>
              <a:t>(implementation)  dayalı sınıflandırmalardan bahsettik. Bu bağlamda</a:t>
            </a:r>
          </a:p>
          <a:p>
            <a:pPr lvl="2"/>
            <a:r>
              <a:rPr lang="tr-TR" dirty="0"/>
              <a:t>doğrusal(seri),</a:t>
            </a:r>
          </a:p>
          <a:p>
            <a:pPr lvl="2"/>
            <a:r>
              <a:rPr lang="tr-TR" dirty="0"/>
              <a:t>mantıksal,</a:t>
            </a:r>
          </a:p>
          <a:p>
            <a:pPr lvl="2"/>
            <a:r>
              <a:rPr lang="tr-TR" dirty="0"/>
              <a:t>takrarlı(iterative) ve</a:t>
            </a:r>
          </a:p>
          <a:p>
            <a:pPr lvl="2"/>
            <a:r>
              <a:rPr lang="tr-TR" dirty="0"/>
              <a:t>özyinelemeli (recursive) algortmaların</a:t>
            </a:r>
          </a:p>
          <a:p>
            <a:pPr marL="0" indent="0">
              <a:buNone/>
            </a:pPr>
            <a:r>
              <a:rPr lang="tr-TR" dirty="0"/>
              <a:t>özelliklerini tartıştık.</a:t>
            </a:r>
          </a:p>
          <a:p>
            <a:r>
              <a:rPr lang="tr-TR" dirty="0"/>
              <a:t>Algoritmalarını sınıflandırılmasına </a:t>
            </a:r>
            <a:r>
              <a:rPr lang="tr-TR" dirty="0" smtClean="0"/>
              <a:t>kullanılabilecek </a:t>
            </a:r>
            <a:r>
              <a:rPr lang="tr-TR" dirty="0"/>
              <a:t>başka kriterler nelerdir ve bunların altında listelenen algoritmaların neler olduğunu Internet’ten araştırıp burada paylaşınız!</a:t>
            </a:r>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2</a:t>
            </a:fld>
            <a:endParaRPr lang="tr-TR" altLang="en-US"/>
          </a:p>
        </p:txBody>
      </p:sp>
    </p:spTree>
    <p:extLst>
      <p:ext uri="{BB962C8B-B14F-4D97-AF65-F5344CB8AC3E}">
        <p14:creationId xmlns:p14="http://schemas.microsoft.com/office/powerpoint/2010/main" val="712644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 Çevirisi</a:t>
            </a:r>
            <a:endParaRPr lang="tr-TR" dirty="0"/>
          </a:p>
        </p:txBody>
      </p:sp>
      <p:sp>
        <p:nvSpPr>
          <p:cNvPr id="4" name="Content Placeholder 3"/>
          <p:cNvSpPr>
            <a:spLocks noGrp="1"/>
          </p:cNvSpPr>
          <p:nvPr>
            <p:ph idx="1"/>
          </p:nvPr>
        </p:nvSpPr>
        <p:spPr/>
        <p:txBody>
          <a:bodyPr/>
          <a:lstStyle/>
          <a:p>
            <a:r>
              <a:rPr lang="tr-TR" dirty="0" smtClean="0"/>
              <a:t>Yazılan programlar çalıştırılmalı</a:t>
            </a:r>
          </a:p>
          <a:p>
            <a:pPr lvl="1"/>
            <a:r>
              <a:rPr lang="tr-TR" dirty="0" smtClean="0"/>
              <a:t>Yüksek seviye program bir noktada bilgisayar donanımının uygulayabileceği makine komutlarına çevrilmeli</a:t>
            </a:r>
          </a:p>
          <a:p>
            <a:pPr lvl="2"/>
            <a:r>
              <a:rPr lang="tr-TR" dirty="0" smtClean="0"/>
              <a:t>Interpretation (yorumlama)</a:t>
            </a:r>
          </a:p>
          <a:p>
            <a:pPr lvl="2"/>
            <a:r>
              <a:rPr lang="tr-TR" dirty="0" smtClean="0"/>
              <a:t>Compilation  (derleme)</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20</a:t>
            </a:fld>
            <a:endParaRPr lang="tr-T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 Çevirisi</a:t>
            </a:r>
            <a:endParaRPr lang="tr-TR" dirty="0"/>
          </a:p>
        </p:txBody>
      </p:sp>
      <p:sp>
        <p:nvSpPr>
          <p:cNvPr id="5" name="Content Placeholder 4"/>
          <p:cNvSpPr>
            <a:spLocks noGrp="1"/>
          </p:cNvSpPr>
          <p:nvPr>
            <p:ph idx="1"/>
          </p:nvPr>
        </p:nvSpPr>
        <p:spPr/>
        <p:txBody>
          <a:bodyPr/>
          <a:lstStyle/>
          <a:p>
            <a:r>
              <a:rPr lang="tr-TR" dirty="0" smtClean="0"/>
              <a:t>Konuşmayı bir dilden başka bir dile çevirmek</a:t>
            </a:r>
          </a:p>
          <a:p>
            <a:pPr lvl="1"/>
            <a:r>
              <a:rPr lang="tr-TR" dirty="0" smtClean="0"/>
              <a:t>Konuşma sırasında bir tercüman dinler ve o sırada söylenen cümleleri çevirir</a:t>
            </a:r>
          </a:p>
          <a:p>
            <a:pPr lvl="1"/>
            <a:r>
              <a:rPr lang="tr-TR" dirty="0" smtClean="0"/>
              <a:t>Tercüman orijinal konuşmacının yerine geçer </a:t>
            </a:r>
            <a:r>
              <a:rPr lang="tr-TR" dirty="0" smtClean="0">
                <a:sym typeface="Wingdings" pitchFamily="2" charset="2"/>
              </a:rPr>
              <a:t></a:t>
            </a:r>
            <a:r>
              <a:rPr lang="tr-TR" dirty="0" smtClean="0"/>
              <a:t> </a:t>
            </a:r>
            <a:r>
              <a:rPr lang="tr-TR" b="1" i="1" u="sng" dirty="0" smtClean="0"/>
              <a:t>gerçek-zamanlı çeviri</a:t>
            </a:r>
          </a:p>
          <a:p>
            <a:pPr lvl="1"/>
            <a:r>
              <a:rPr lang="tr-TR" dirty="0" smtClean="0"/>
              <a:t>Bir miktar </a:t>
            </a:r>
            <a:r>
              <a:rPr lang="tr-TR" dirty="0" smtClean="0"/>
              <a:t>gecikme </a:t>
            </a:r>
            <a:r>
              <a:rPr lang="tr-TR" dirty="0" smtClean="0"/>
              <a:t>yaşanır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21</a:t>
            </a:fld>
            <a:endParaRPr lang="tr-TR" altLang="en-US"/>
          </a:p>
        </p:txBody>
      </p:sp>
      <p:pic>
        <p:nvPicPr>
          <p:cNvPr id="6" name="Picture 5" descr="interpreter.jpg"/>
          <p:cNvPicPr>
            <a:picLocks noChangeAspect="1"/>
          </p:cNvPicPr>
          <p:nvPr/>
        </p:nvPicPr>
        <p:blipFill>
          <a:blip r:embed="rId2" cstate="print"/>
          <a:stretch>
            <a:fillRect/>
          </a:stretch>
        </p:blipFill>
        <p:spPr>
          <a:xfrm>
            <a:off x="1259632" y="3861048"/>
            <a:ext cx="7035800" cy="223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 Çevirisi</a:t>
            </a:r>
            <a:endParaRPr lang="tr-TR" dirty="0"/>
          </a:p>
        </p:txBody>
      </p:sp>
      <p:sp>
        <p:nvSpPr>
          <p:cNvPr id="4" name="Content Placeholder 3"/>
          <p:cNvSpPr>
            <a:spLocks noGrp="1"/>
          </p:cNvSpPr>
          <p:nvPr>
            <p:ph idx="1"/>
          </p:nvPr>
        </p:nvSpPr>
        <p:spPr/>
        <p:txBody>
          <a:bodyPr/>
          <a:lstStyle/>
          <a:p>
            <a:r>
              <a:rPr lang="tr-TR" dirty="0" smtClean="0"/>
              <a:t>Çevirinin gerçek zamanlı olmasına gerek yoksa, çevirmen konuşmanın tamamını sonradan çevirip kayıt oluşturabilir </a:t>
            </a:r>
            <a:r>
              <a:rPr lang="tr-TR" dirty="0" smtClean="0">
                <a:sym typeface="Wingdings" pitchFamily="2" charset="2"/>
              </a:rPr>
              <a:t> </a:t>
            </a:r>
            <a:r>
              <a:rPr lang="tr-TR" b="1" i="1" u="sng" dirty="0" smtClean="0">
                <a:sym typeface="Wingdings" pitchFamily="2" charset="2"/>
              </a:rPr>
              <a:t>sonradan çeviri</a:t>
            </a:r>
            <a:endParaRPr lang="tr-TR" b="1" i="1" u="sng" dirty="0" smtClean="0"/>
          </a:p>
          <a:p>
            <a:pPr lvl="1"/>
            <a:r>
              <a:rPr lang="tr-TR" dirty="0" smtClean="0"/>
              <a:t>Hemen olmasa </a:t>
            </a:r>
            <a:r>
              <a:rPr lang="tr-TR" dirty="0" smtClean="0"/>
              <a:t>da ve </a:t>
            </a:r>
            <a:r>
              <a:rPr lang="tr-TR" dirty="0" smtClean="0"/>
              <a:t>zaman alıcı olsa da</a:t>
            </a:r>
          </a:p>
          <a:p>
            <a:pPr lvl="1"/>
            <a:r>
              <a:rPr lang="tr-TR" dirty="0" smtClean="0"/>
              <a:t>Çok sayıda insan defalarca dinleyebilir</a:t>
            </a:r>
          </a:p>
          <a:p>
            <a:pPr lvl="1"/>
            <a:r>
              <a:rPr lang="tr-TR" dirty="0" smtClean="0"/>
              <a:t>Gecikme yaşanmaz</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22</a:t>
            </a:fld>
            <a:endParaRPr lang="tr-TR" altLang="en-US"/>
          </a:p>
        </p:txBody>
      </p:sp>
      <p:pic>
        <p:nvPicPr>
          <p:cNvPr id="5" name="Picture 4" descr="translator.jpg"/>
          <p:cNvPicPr>
            <a:picLocks noChangeAspect="1"/>
          </p:cNvPicPr>
          <p:nvPr/>
        </p:nvPicPr>
        <p:blipFill>
          <a:blip r:embed="rId2" cstate="print"/>
          <a:stretch>
            <a:fillRect/>
          </a:stretch>
        </p:blipFill>
        <p:spPr>
          <a:xfrm>
            <a:off x="1619672" y="4077072"/>
            <a:ext cx="6273800" cy="2451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Yorumlayıcı ve Derleyiciler</a:t>
            </a:r>
            <a:endParaRPr lang="tr-TR" dirty="0"/>
          </a:p>
        </p:txBody>
      </p:sp>
      <p:sp>
        <p:nvSpPr>
          <p:cNvPr id="4" name="Content Placeholder 3"/>
          <p:cNvSpPr>
            <a:spLocks noGrp="1"/>
          </p:cNvSpPr>
          <p:nvPr>
            <p:ph idx="1"/>
          </p:nvPr>
        </p:nvSpPr>
        <p:spPr>
          <a:xfrm>
            <a:off x="301752" y="1527048"/>
            <a:ext cx="8503920" cy="2622032"/>
          </a:xfrm>
        </p:spPr>
        <p:txBody>
          <a:bodyPr>
            <a:normAutofit/>
          </a:bodyPr>
          <a:lstStyle/>
          <a:p>
            <a:r>
              <a:rPr lang="tr-TR" dirty="0" smtClean="0"/>
              <a:t>Yorumlayıcı (interpretation) </a:t>
            </a:r>
            <a:r>
              <a:rPr lang="tr-TR" dirty="0" smtClean="0">
                <a:sym typeface="Wingdings" pitchFamily="2" charset="2"/>
              </a:rPr>
              <a:t> </a:t>
            </a:r>
            <a:r>
              <a:rPr lang="tr-TR" b="1" i="1" u="sng" dirty="0" smtClean="0">
                <a:sym typeface="Wingdings" pitchFamily="2" charset="2"/>
              </a:rPr>
              <a:t>gerçek zamanlı çeviri</a:t>
            </a:r>
          </a:p>
          <a:p>
            <a:pPr lvl="1"/>
            <a:r>
              <a:rPr lang="tr-TR" b="1" i="1" u="sng" dirty="0" smtClean="0">
                <a:sym typeface="Wingdings" pitchFamily="2" charset="2"/>
              </a:rPr>
              <a:t>Yorumlayıcı (interpreter)  </a:t>
            </a:r>
            <a:r>
              <a:rPr lang="tr-TR" dirty="0" smtClean="0">
                <a:sym typeface="Wingdings" pitchFamily="2" charset="2"/>
              </a:rPr>
              <a:t>yüksek düzey progtamdaki komuları birer birer anında çevirir ve uygular</a:t>
            </a:r>
          </a:p>
          <a:p>
            <a:pPr lvl="1"/>
            <a:r>
              <a:rPr lang="tr-TR" b="1" i="1" u="sng" dirty="0" smtClean="0">
                <a:sym typeface="Wingdings" pitchFamily="2" charset="2"/>
              </a:rPr>
              <a:t>Örn . Javascript</a:t>
            </a:r>
            <a:r>
              <a:rPr lang="tr-TR" dirty="0" smtClean="0">
                <a:sym typeface="Wingdings" pitchFamily="2" charset="2"/>
              </a:rPr>
              <a:t> – </a:t>
            </a:r>
            <a:r>
              <a:rPr lang="tr-TR" dirty="0" smtClean="0">
                <a:sym typeface="Wingdings" pitchFamily="2" charset="2"/>
              </a:rPr>
              <a:t>javascript </a:t>
            </a:r>
            <a:r>
              <a:rPr lang="tr-TR" dirty="0" smtClean="0">
                <a:sym typeface="Wingdings" pitchFamily="2" charset="2"/>
              </a:rPr>
              <a:t>yorumlayıcısı web tarayıcıları içinde gömülüdür ve tarayıcı javascript içeren sayfayı yüklediğinde yorumlayıcı her komutu sırayla okur ve ilgili çıktıyı sayfada gösterir</a:t>
            </a:r>
            <a:endParaRPr lang="tr-TR" b="1" i="1" u="sng"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23</a:t>
            </a:fld>
            <a:endParaRPr lang="tr-TR" altLang="en-US"/>
          </a:p>
        </p:txBody>
      </p:sp>
      <p:pic>
        <p:nvPicPr>
          <p:cNvPr id="5" name="Picture 4" descr="int.jpg"/>
          <p:cNvPicPr>
            <a:picLocks noChangeAspect="1"/>
          </p:cNvPicPr>
          <p:nvPr/>
        </p:nvPicPr>
        <p:blipFill>
          <a:blip r:embed="rId2" cstate="print"/>
          <a:stretch>
            <a:fillRect/>
          </a:stretch>
        </p:blipFill>
        <p:spPr>
          <a:xfrm>
            <a:off x="1403648" y="3717032"/>
            <a:ext cx="6489700" cy="2667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Yorumlayıcı ve Derleyiciler</a:t>
            </a:r>
            <a:endParaRPr lang="tr-TR" dirty="0"/>
          </a:p>
        </p:txBody>
      </p:sp>
      <p:sp>
        <p:nvSpPr>
          <p:cNvPr id="4" name="Content Placeholder 3"/>
          <p:cNvSpPr>
            <a:spLocks noGrp="1"/>
          </p:cNvSpPr>
          <p:nvPr>
            <p:ph idx="1"/>
          </p:nvPr>
        </p:nvSpPr>
        <p:spPr>
          <a:xfrm>
            <a:off x="301752" y="1527048"/>
            <a:ext cx="8503920" cy="2117976"/>
          </a:xfrm>
        </p:spPr>
        <p:txBody>
          <a:bodyPr>
            <a:normAutofit/>
          </a:bodyPr>
          <a:lstStyle/>
          <a:p>
            <a:r>
              <a:rPr lang="tr-TR" dirty="0" smtClean="0"/>
              <a:t>Derleme (compilation) </a:t>
            </a:r>
            <a:r>
              <a:rPr lang="tr-TR" dirty="0" smtClean="0">
                <a:sym typeface="Wingdings" pitchFamily="2" charset="2"/>
              </a:rPr>
              <a:t> sonradan çeviri</a:t>
            </a:r>
          </a:p>
          <a:p>
            <a:pPr lvl="1"/>
            <a:r>
              <a:rPr lang="tr-TR" dirty="0" smtClean="0">
                <a:sym typeface="Wingdings" pitchFamily="2" charset="2"/>
              </a:rPr>
              <a:t>Derleyici (compiler) </a:t>
            </a:r>
            <a:r>
              <a:rPr lang="tr-TR" dirty="0" smtClean="0">
                <a:sym typeface="Wingdings" pitchFamily="2" charset="2"/>
              </a:rPr>
              <a:t>Yüksek </a:t>
            </a:r>
            <a:r>
              <a:rPr lang="tr-TR" dirty="0" smtClean="0">
                <a:sym typeface="Wingdings" pitchFamily="2" charset="2"/>
              </a:rPr>
              <a:t>seviye programın tamamını eşleneği olan makinde dili komutlarına çevirir.</a:t>
            </a:r>
          </a:p>
          <a:p>
            <a:pPr lvl="1"/>
            <a:r>
              <a:rPr lang="tr-TR" dirty="0" smtClean="0">
                <a:sym typeface="Wingdings" pitchFamily="2" charset="2"/>
              </a:rPr>
              <a:t>Çevrilen </a:t>
            </a:r>
            <a:r>
              <a:rPr lang="tr-TR" dirty="0" smtClean="0">
                <a:sym typeface="Wingdings" pitchFamily="2" charset="2"/>
              </a:rPr>
              <a:t>makine dilindeki program bilgisayarda direk çalıştırılabilir.</a:t>
            </a:r>
          </a:p>
          <a:p>
            <a:pPr lvl="1"/>
            <a:r>
              <a:rPr lang="tr-TR" dirty="0" smtClean="0">
                <a:sym typeface="Wingdings" pitchFamily="2" charset="2"/>
              </a:rPr>
              <a:t>Örn. Programlama dillerinin çoğu ; C, C++, vb.</a:t>
            </a:r>
          </a:p>
          <a:p>
            <a:endParaRPr lang="tr-TR" dirty="0" smtClean="0">
              <a:sym typeface="Wingdings" pitchFamily="2" charset="2"/>
            </a:endParaRP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24</a:t>
            </a:fld>
            <a:endParaRPr lang="tr-TR" altLang="en-US"/>
          </a:p>
        </p:txBody>
      </p:sp>
      <p:pic>
        <p:nvPicPr>
          <p:cNvPr id="5" name="Picture 4" descr="comp.jpg"/>
          <p:cNvPicPr>
            <a:picLocks noChangeAspect="1"/>
          </p:cNvPicPr>
          <p:nvPr/>
        </p:nvPicPr>
        <p:blipFill>
          <a:blip r:embed="rId2" cstate="print"/>
          <a:stretch>
            <a:fillRect/>
          </a:stretch>
        </p:blipFill>
        <p:spPr>
          <a:xfrm>
            <a:off x="1115616" y="3460452"/>
            <a:ext cx="6908800" cy="3136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Yorumlayıcı ve Derleyiciler</a:t>
            </a:r>
            <a:endParaRPr lang="tr-TR" dirty="0"/>
          </a:p>
        </p:txBody>
      </p:sp>
      <p:sp>
        <p:nvSpPr>
          <p:cNvPr id="4" name="Content Placeholder 3"/>
          <p:cNvSpPr>
            <a:spLocks noGrp="1"/>
          </p:cNvSpPr>
          <p:nvPr>
            <p:ph idx="1"/>
          </p:nvPr>
        </p:nvSpPr>
        <p:spPr/>
        <p:txBody>
          <a:bodyPr/>
          <a:lstStyle/>
          <a:p>
            <a:r>
              <a:rPr lang="tr-TR" dirty="0" smtClean="0"/>
              <a:t>Yorumlama</a:t>
            </a:r>
          </a:p>
          <a:p>
            <a:pPr lvl="1"/>
            <a:r>
              <a:rPr lang="tr-TR" dirty="0" smtClean="0"/>
              <a:t>Sonuçlar hemen üretilir</a:t>
            </a:r>
          </a:p>
          <a:p>
            <a:pPr lvl="1"/>
            <a:r>
              <a:rPr lang="tr-TR" dirty="0" smtClean="0"/>
              <a:t>Çok etkileşimli uygulamalar için istenir</a:t>
            </a:r>
          </a:p>
          <a:p>
            <a:pPr lvl="1"/>
            <a:r>
              <a:rPr lang="tr-TR" dirty="0" smtClean="0"/>
              <a:t>Ancak program daha yavaş çalışır</a:t>
            </a:r>
          </a:p>
          <a:p>
            <a:pPr lvl="1"/>
            <a:r>
              <a:rPr lang="tr-TR" dirty="0" smtClean="0"/>
              <a:t>Her bir komutun çalışması arasında kısa bir gecikme yaşanır</a:t>
            </a:r>
          </a:p>
          <a:p>
            <a:r>
              <a:rPr lang="tr-TR" dirty="0" smtClean="0"/>
              <a:t>Derleme</a:t>
            </a:r>
          </a:p>
          <a:p>
            <a:pPr lvl="1"/>
            <a:r>
              <a:rPr lang="tr-TR" dirty="0" smtClean="0"/>
              <a:t>Bir kere derlenen program çok hızlı çalışır</a:t>
            </a:r>
          </a:p>
          <a:p>
            <a:pPr lvl="1"/>
            <a:r>
              <a:rPr lang="tr-TR" dirty="0" smtClean="0"/>
              <a:t>Büyük yazılım </a:t>
            </a:r>
            <a:r>
              <a:rPr lang="tr-TR" dirty="0" smtClean="0"/>
              <a:t>uygalamalarında </a:t>
            </a:r>
            <a:r>
              <a:rPr lang="tr-TR" dirty="0" smtClean="0"/>
              <a:t>hız istenen bir özelliktir</a:t>
            </a:r>
          </a:p>
          <a:p>
            <a:pPr lvl="1"/>
            <a:r>
              <a:rPr lang="tr-TR" dirty="0" smtClean="0"/>
              <a:t>Program uygulanmadan tüm programın derlenmesi beklenir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25</a:t>
            </a:fld>
            <a:endParaRPr lang="tr-T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1800’ler</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Ada Lovelace, Bernoulli sayılarının Charles Babbage’ın Analitik Makinesi (Analytical Engine) ile hesaplanmasını sağlayan bir yöntem geliştirmiştir.</a:t>
            </a:r>
          </a:p>
          <a:p>
            <a:pPr>
              <a:buFont typeface="Arial" pitchFamily="34" charset="0"/>
              <a:buChar char="•"/>
              <a:defRPr/>
            </a:pPr>
            <a:r>
              <a:rPr lang="tr-TR" dirty="0" smtClean="0"/>
              <a:t>Bu hesaplama yöntemi, birçok tarihçi tarafından dünyadaki ilk bilgisayar programı olarak değerlendirilse de, buhar enerjisi ile çalışan analitik makine için geliştirilen bu yöntem, aslında bir programlama dili ile geliştirilen bir program değildir.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26</a:t>
            </a:fld>
            <a:endParaRPr lang="tr-TR"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1940’lar</a:t>
            </a:r>
            <a:endParaRPr lang="tr-TR" dirty="0"/>
          </a:p>
        </p:txBody>
      </p:sp>
      <p:sp>
        <p:nvSpPr>
          <p:cNvPr id="4" name="Content Placeholder 3"/>
          <p:cNvSpPr>
            <a:spLocks noGrp="1"/>
          </p:cNvSpPr>
          <p:nvPr>
            <p:ph idx="1"/>
          </p:nvPr>
        </p:nvSpPr>
        <p:spPr/>
        <p:txBody>
          <a:bodyPr>
            <a:normAutofit/>
          </a:bodyPr>
          <a:lstStyle/>
          <a:p>
            <a:pPr>
              <a:buFont typeface="Arial" pitchFamily="34" charset="0"/>
              <a:buChar char="•"/>
              <a:defRPr/>
            </a:pPr>
            <a:r>
              <a:rPr lang="tr-TR" dirty="0" smtClean="0"/>
              <a:t>40’lı yıllarda geliştirilen ilk elektronik bilgisayarlar için assembly dili ile programlar geliştirilirken, bu dilin kullanımının zor olduğu görülmüş ve sentaksı doğal dile daha yakın olan programlama dilleri geliştirilmiştir.</a:t>
            </a:r>
          </a:p>
          <a:p>
            <a:pPr>
              <a:buFont typeface="Arial" pitchFamily="34" charset="0"/>
              <a:buChar char="•"/>
              <a:defRPr/>
            </a:pPr>
            <a:r>
              <a:rPr lang="tr-TR" dirty="0" smtClean="0"/>
              <a:t>Konrad Zuse 1943-1945 yılları arasında Plankalkül adında bir programlama dili geliştirmiştir. Fakat o yıllarda bu dil için bir derleyici tasarlanmamıştır.</a:t>
            </a:r>
          </a:p>
          <a:p>
            <a:pPr>
              <a:buFont typeface="Arial" pitchFamily="34" charset="0"/>
              <a:buChar char="•"/>
              <a:defRPr/>
            </a:pPr>
            <a:r>
              <a:rPr lang="tr-TR" dirty="0" smtClean="0"/>
              <a:t>Alan Turing, John von Neumann, John Mauchly, J. Presper Eckert ve Herman Goldstine tarafından geliştirilmiş olan ENIAC Coding System ilk programlama dillerinden biri olarak kabul edilir.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27</a:t>
            </a:fld>
            <a:endParaRPr lang="tr-T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1950’ler</a:t>
            </a:r>
            <a:endParaRPr lang="tr-TR" dirty="0"/>
          </a:p>
        </p:txBody>
      </p:sp>
      <p:sp>
        <p:nvSpPr>
          <p:cNvPr id="4" name="Content Placeholder 3"/>
          <p:cNvSpPr>
            <a:spLocks noGrp="1"/>
          </p:cNvSpPr>
          <p:nvPr>
            <p:ph idx="1"/>
          </p:nvPr>
        </p:nvSpPr>
        <p:spPr/>
        <p:txBody>
          <a:bodyPr>
            <a:normAutofit lnSpcReduction="10000"/>
          </a:bodyPr>
          <a:lstStyle/>
          <a:p>
            <a:pPr>
              <a:buFont typeface="Arial" pitchFamily="34" charset="0"/>
              <a:buChar char="•"/>
              <a:defRPr/>
            </a:pPr>
            <a:r>
              <a:rPr lang="tr-TR" dirty="0" smtClean="0"/>
              <a:t>1951 yılında UNIVAC I projesinde çalışan </a:t>
            </a:r>
            <a:r>
              <a:rPr lang="en-US" dirty="0" smtClean="0"/>
              <a:t>Grace Hopper</a:t>
            </a:r>
            <a:r>
              <a:rPr lang="tr-TR" dirty="0" smtClean="0"/>
              <a:t> ilk derleyiciyi tasarlamıştır (A-0). </a:t>
            </a:r>
          </a:p>
          <a:p>
            <a:pPr>
              <a:buFont typeface="Arial" pitchFamily="34" charset="0"/>
              <a:buChar char="•"/>
              <a:defRPr/>
            </a:pPr>
            <a:r>
              <a:rPr lang="tr-TR" dirty="0" smtClean="0"/>
              <a:t>FORTRAN (</a:t>
            </a:r>
            <a:r>
              <a:rPr lang="tr-TR" b="1" dirty="0" smtClean="0"/>
              <a:t>FOR</a:t>
            </a:r>
            <a:r>
              <a:rPr lang="tr-TR" dirty="0" smtClean="0"/>
              <a:t>mula </a:t>
            </a:r>
            <a:r>
              <a:rPr lang="tr-TR" b="1" dirty="0" smtClean="0"/>
              <a:t>TRAN</a:t>
            </a:r>
            <a:r>
              <a:rPr lang="tr-TR" dirty="0" smtClean="0"/>
              <a:t>slator) </a:t>
            </a:r>
            <a:r>
              <a:rPr lang="en-US" dirty="0" smtClean="0"/>
              <a:t>John W. Backus </a:t>
            </a:r>
            <a:r>
              <a:rPr lang="tr-TR" dirty="0" smtClean="0"/>
              <a:t>liderliğindeki bir grup tarafından 1954-1955 yıllarında </a:t>
            </a:r>
            <a:r>
              <a:rPr lang="en-US" dirty="0" smtClean="0"/>
              <a:t>IBM</a:t>
            </a:r>
            <a:r>
              <a:rPr lang="tr-TR" dirty="0" smtClean="0"/>
              <a:t> 704 bilgisayarı için tasarlanmıştır (ilk derleyicisi 1957’de).</a:t>
            </a:r>
          </a:p>
          <a:p>
            <a:pPr>
              <a:buFont typeface="Arial" pitchFamily="34" charset="0"/>
              <a:buChar char="•"/>
              <a:defRPr/>
            </a:pPr>
            <a:r>
              <a:rPr lang="en-US" dirty="0" smtClean="0"/>
              <a:t>LISP </a:t>
            </a:r>
            <a:r>
              <a:rPr lang="tr-TR" dirty="0" smtClean="0"/>
              <a:t>(</a:t>
            </a:r>
            <a:r>
              <a:rPr lang="en-US" b="1" dirty="0" err="1" smtClean="0"/>
              <a:t>LIS</a:t>
            </a:r>
            <a:r>
              <a:rPr lang="en-US" dirty="0" err="1" smtClean="0"/>
              <a:t>t</a:t>
            </a:r>
            <a:r>
              <a:rPr lang="en-US" dirty="0" smtClean="0"/>
              <a:t> </a:t>
            </a:r>
            <a:r>
              <a:rPr lang="en-US" b="1" dirty="0" smtClean="0"/>
              <a:t>P</a:t>
            </a:r>
            <a:r>
              <a:rPr lang="en-US" dirty="0" smtClean="0"/>
              <a:t>rocessor</a:t>
            </a:r>
            <a:r>
              <a:rPr lang="tr-TR" dirty="0" smtClean="0"/>
              <a:t>)</a:t>
            </a:r>
            <a:r>
              <a:rPr lang="en-US" dirty="0" smtClean="0"/>
              <a:t> John McCarthy </a:t>
            </a:r>
            <a:r>
              <a:rPr lang="tr-TR" dirty="0" smtClean="0"/>
              <a:t>tarafından 1956-1958 yılları arasında geliştirilmiştir (ilk derleyicisi 1959’da).</a:t>
            </a:r>
            <a:endParaRPr lang="en-US" dirty="0" smtClean="0"/>
          </a:p>
          <a:p>
            <a:pPr>
              <a:buFont typeface="Arial" pitchFamily="34" charset="0"/>
              <a:buChar char="•"/>
              <a:defRPr/>
            </a:pPr>
            <a:r>
              <a:rPr lang="tr-TR" dirty="0" smtClean="0"/>
              <a:t>ALGOL (</a:t>
            </a:r>
            <a:r>
              <a:rPr lang="tr-TR" b="1" dirty="0" smtClean="0"/>
              <a:t>ALGO</a:t>
            </a:r>
            <a:r>
              <a:rPr lang="tr-TR" dirty="0" smtClean="0"/>
              <a:t>rithmic </a:t>
            </a:r>
            <a:r>
              <a:rPr lang="tr-TR" b="1" dirty="0" smtClean="0"/>
              <a:t>L</a:t>
            </a:r>
            <a:r>
              <a:rPr lang="tr-TR" dirty="0" smtClean="0"/>
              <a:t>anguage), FORTRAN’daki bazı eksik noktaları gidermek için 1958’de geliştirilmiş, 1960 ve 1968’de iki farklı uyarlaması yapılmıştır.</a:t>
            </a:r>
          </a:p>
          <a:p>
            <a:pPr>
              <a:buFont typeface="Arial" pitchFamily="34" charset="0"/>
              <a:buChar char="•"/>
              <a:defRPr/>
            </a:pPr>
            <a:r>
              <a:rPr lang="en-US" dirty="0" smtClean="0"/>
              <a:t>COBOL</a:t>
            </a:r>
            <a:r>
              <a:rPr lang="tr-TR" dirty="0" smtClean="0"/>
              <a:t> (</a:t>
            </a:r>
            <a:r>
              <a:rPr lang="en-US" b="1" dirty="0" err="1" smtClean="0"/>
              <a:t>CO</a:t>
            </a:r>
            <a:r>
              <a:rPr lang="en-US" dirty="0" err="1" smtClean="0"/>
              <a:t>mmon</a:t>
            </a:r>
            <a:r>
              <a:rPr lang="en-US" dirty="0" smtClean="0"/>
              <a:t> </a:t>
            </a:r>
            <a:r>
              <a:rPr lang="en-US" b="1" dirty="0" smtClean="0"/>
              <a:t>B</a:t>
            </a:r>
            <a:r>
              <a:rPr lang="en-US" dirty="0" smtClean="0"/>
              <a:t>usiness </a:t>
            </a:r>
            <a:r>
              <a:rPr lang="en-US" b="1" dirty="0" smtClean="0"/>
              <a:t>O</a:t>
            </a:r>
            <a:r>
              <a:rPr lang="en-US" dirty="0" smtClean="0"/>
              <a:t>riented </a:t>
            </a:r>
            <a:r>
              <a:rPr lang="en-US" b="1" dirty="0" smtClean="0"/>
              <a:t>L</a:t>
            </a:r>
            <a:r>
              <a:rPr lang="en-US" dirty="0" smtClean="0"/>
              <a:t>anguage</a:t>
            </a:r>
            <a:r>
              <a:rPr lang="tr-TR" dirty="0" smtClean="0"/>
              <a:t>) </a:t>
            </a:r>
            <a:r>
              <a:rPr lang="en-US" dirty="0" smtClean="0"/>
              <a:t>Grace Hopper</a:t>
            </a:r>
            <a:r>
              <a:rPr lang="tr-TR" dirty="0" smtClean="0"/>
              <a:t> tarafından 1959 yılında geliştirilmiştir (ilk derleyicisi 1961’de).</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28</a:t>
            </a:fld>
            <a:endParaRPr lang="tr-TR"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1960’lar</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Oslo’daki Norveç Hesaplama Merkezi tarafından 1962-1967 yılları arasında geliştirilen Simula ilk nesneye-yönelik programlama dilidir.</a:t>
            </a:r>
          </a:p>
          <a:p>
            <a:pPr>
              <a:buFont typeface="Arial" pitchFamily="34" charset="0"/>
              <a:buChar char="•"/>
              <a:defRPr/>
            </a:pPr>
            <a:r>
              <a:rPr lang="tr-TR" dirty="0" smtClean="0"/>
              <a:t>1964 yılında </a:t>
            </a:r>
            <a:r>
              <a:rPr lang="en-US" dirty="0" smtClean="0"/>
              <a:t>John George </a:t>
            </a:r>
            <a:r>
              <a:rPr lang="en-US" dirty="0" err="1" smtClean="0"/>
              <a:t>Kemeny</a:t>
            </a:r>
            <a:r>
              <a:rPr lang="en-US" dirty="0" smtClean="0"/>
              <a:t> </a:t>
            </a:r>
            <a:r>
              <a:rPr lang="tr-TR" dirty="0" smtClean="0"/>
              <a:t>ve </a:t>
            </a:r>
            <a:r>
              <a:rPr lang="en-US" dirty="0" smtClean="0"/>
              <a:t>Thomas Eugene Kurtz </a:t>
            </a:r>
            <a:r>
              <a:rPr lang="tr-TR" dirty="0" smtClean="0"/>
              <a:t>tarafından BASIC (</a:t>
            </a:r>
            <a:r>
              <a:rPr lang="en-US" dirty="0" smtClean="0"/>
              <a:t>Beginner's All-purpose Symbolic Instruction Code</a:t>
            </a:r>
            <a:r>
              <a:rPr lang="tr-TR" dirty="0" smtClean="0"/>
              <a:t>) dili geliştirilmiştir.</a:t>
            </a:r>
          </a:p>
          <a:p>
            <a:pPr>
              <a:buFont typeface="Arial" pitchFamily="34" charset="0"/>
              <a:buChar char="•"/>
              <a:defRPr/>
            </a:pPr>
            <a:r>
              <a:rPr lang="tr-TR" dirty="0" smtClean="0"/>
              <a:t>PASCAL dili Niklaus Wirth tarafından 1968-1969 yılları arasında geliştirilmiş ve 1970’te yayınlanmıştır.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29</a:t>
            </a:fld>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Hızlı Tartışma - 1</a:t>
            </a:r>
          </a:p>
        </p:txBody>
      </p:sp>
      <p:sp>
        <p:nvSpPr>
          <p:cNvPr id="3" name="Content Placeholder 2"/>
          <p:cNvSpPr>
            <a:spLocks noGrp="1"/>
          </p:cNvSpPr>
          <p:nvPr>
            <p:ph idx="1"/>
          </p:nvPr>
        </p:nvSpPr>
        <p:spPr/>
        <p:txBody>
          <a:bodyPr/>
          <a:lstStyle/>
          <a:p>
            <a:r>
              <a:rPr lang="tr-TR" dirty="0" smtClean="0"/>
              <a:t>Algoritma sınıflandırma kriterleri</a:t>
            </a:r>
          </a:p>
          <a:p>
            <a:pPr lvl="1"/>
            <a:r>
              <a:rPr lang="tr-TR" dirty="0" smtClean="0"/>
              <a:t>Uygulama</a:t>
            </a:r>
          </a:p>
          <a:p>
            <a:pPr lvl="1"/>
            <a:r>
              <a:rPr lang="tr-TR" dirty="0" smtClean="0"/>
              <a:t>Tasarım yaklaşımı</a:t>
            </a:r>
          </a:p>
          <a:p>
            <a:pPr lvl="1"/>
            <a:r>
              <a:rPr lang="tr-TR" dirty="0" smtClean="0"/>
              <a:t>Çalışma alanı</a:t>
            </a:r>
          </a:p>
          <a:p>
            <a:pPr lvl="1"/>
            <a:r>
              <a:rPr lang="tr-TR" dirty="0" smtClean="0"/>
              <a:t>Karmaşıklık </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3</a:t>
            </a:fld>
            <a:endParaRPr lang="tr-TR" altLang="en-US"/>
          </a:p>
        </p:txBody>
      </p:sp>
      <p:sp>
        <p:nvSpPr>
          <p:cNvPr id="5" name="TextBox 4"/>
          <p:cNvSpPr txBox="1"/>
          <p:nvPr/>
        </p:nvSpPr>
        <p:spPr>
          <a:xfrm>
            <a:off x="971600" y="5373216"/>
            <a:ext cx="6264696" cy="369332"/>
          </a:xfrm>
          <a:prstGeom prst="rect">
            <a:avLst/>
          </a:prstGeom>
          <a:noFill/>
        </p:spPr>
        <p:txBody>
          <a:bodyPr wrap="square" rtlCol="0">
            <a:spAutoFit/>
          </a:bodyPr>
          <a:lstStyle/>
          <a:p>
            <a:r>
              <a:rPr lang="tr-TR" b="1" dirty="0" smtClean="0"/>
              <a:t>KAYNAK</a:t>
            </a:r>
            <a:r>
              <a:rPr lang="tr-TR" dirty="0" smtClean="0"/>
              <a:t>: </a:t>
            </a:r>
            <a:r>
              <a:rPr lang="tr-TR" dirty="0"/>
              <a:t>http://en.wikipedia.org/wiki/Algorithm#Classification</a:t>
            </a:r>
          </a:p>
        </p:txBody>
      </p:sp>
    </p:spTree>
    <p:extLst>
      <p:ext uri="{BB962C8B-B14F-4D97-AF65-F5344CB8AC3E}">
        <p14:creationId xmlns:p14="http://schemas.microsoft.com/office/powerpoint/2010/main" val="1037567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1970’ler</a:t>
            </a:r>
            <a:endParaRPr lang="tr-TR" dirty="0"/>
          </a:p>
        </p:txBody>
      </p:sp>
      <p:sp>
        <p:nvSpPr>
          <p:cNvPr id="4" name="Content Placeholder 3"/>
          <p:cNvSpPr>
            <a:spLocks noGrp="1"/>
          </p:cNvSpPr>
          <p:nvPr>
            <p:ph idx="1"/>
          </p:nvPr>
        </p:nvSpPr>
        <p:spPr/>
        <p:txBody>
          <a:bodyPr/>
          <a:lstStyle/>
          <a:p>
            <a:r>
              <a:rPr lang="tr-TR" dirty="0" smtClean="0"/>
              <a:t>C programlama dili 1972 yılında Bell Laboratuarlarında Dennis Ritchie tarafından geliştirilmiştir (Dennis Ritchie daha önce Ken Thompson ile birlikte UNIX işletim sistemi ve B programlama dili üzerinde de çalışmıştır).</a:t>
            </a:r>
          </a:p>
          <a:p>
            <a:r>
              <a:rPr lang="tr-TR" dirty="0" smtClean="0"/>
              <a:t>Prolog dili de yine 1972 yılında Alain Colmerauer ve Phillipe Roussel tarafından Fransa’da geliştirilmiştir.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30</a:t>
            </a:fld>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1980’ler</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1979 yılında Bjarne Stroustrup tarafından geliştirilmeye başlanan C++ dili 1983 yılında tamamlanmıştır.</a:t>
            </a:r>
          </a:p>
          <a:p>
            <a:pPr>
              <a:buFont typeface="Arial" pitchFamily="34" charset="0"/>
              <a:buChar char="•"/>
              <a:defRPr/>
            </a:pPr>
            <a:r>
              <a:rPr lang="tr-TR" dirty="0" smtClean="0"/>
              <a:t>1986 yılında Bertrand Meyer tarafından geliştirilen Eiffel programlama dili C++ gibi nesneye-yönelik bir dildir.</a:t>
            </a:r>
          </a:p>
          <a:p>
            <a:pPr>
              <a:buFont typeface="Arial" pitchFamily="34" charset="0"/>
              <a:buChar char="•"/>
              <a:defRPr/>
            </a:pPr>
            <a:r>
              <a:rPr lang="tr-TR" dirty="0" smtClean="0"/>
              <a:t>1987 yılında Larry Wall tarafından geliştirilen Perl dili, metin işleme ve görüntü tanıma söz konusu olduğunda kullanılabilecek en güçlü dillerden biridir.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31</a:t>
            </a:fld>
            <a:endParaRPr lang="tr-T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1990’lar</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Windows tabanlı uygulama geliştirmeyi sağlayan Visual Basic 1.0, Microsoft tarafından 1991 yılında piyasaya sürüldü. (1998 yılına kadar 5 faklı sürüm daha geliştirildi).</a:t>
            </a:r>
          </a:p>
          <a:p>
            <a:pPr>
              <a:buFont typeface="Arial" pitchFamily="34" charset="0"/>
              <a:buChar char="•"/>
              <a:defRPr/>
            </a:pPr>
            <a:r>
              <a:rPr lang="tr-TR" dirty="0" smtClean="0"/>
              <a:t>Java dili, Sun Microsystems mühendislerinden James Gosling tarafından geliştirildi ve 1995 yılında ilk sürümü (1.0) yayınlandı.</a:t>
            </a:r>
          </a:p>
          <a:p>
            <a:pPr>
              <a:buFont typeface="Arial" pitchFamily="34" charset="0"/>
              <a:buChar char="•"/>
              <a:defRPr/>
            </a:pPr>
            <a:r>
              <a:rPr lang="tr-TR" dirty="0" smtClean="0"/>
              <a:t>Dinamik web sayfalarının yaratılmasında kullanılan PHP (Personal Home Page) dili Rasmus Lerdorf tarafından 1995’te yaratıldı.</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32</a:t>
            </a:fld>
            <a:endParaRPr lang="tr-TR"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Tarihçesi</a:t>
            </a:r>
            <a:br>
              <a:rPr lang="tr-TR" dirty="0" smtClean="0"/>
            </a:br>
            <a:r>
              <a:rPr lang="tr-TR" dirty="0" smtClean="0"/>
              <a:t>2000’ler</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2000’li yıllarda Web Tabanlı Programlama giderek yaygınlaşmış, ASP, JSP ve PHP dilleri sürekli olarak yenilenmiştir.</a:t>
            </a:r>
          </a:p>
          <a:p>
            <a:pPr>
              <a:buFont typeface="Arial" pitchFamily="34" charset="0"/>
              <a:buChar char="•"/>
              <a:defRPr/>
            </a:pPr>
            <a:r>
              <a:rPr lang="tr-TR" dirty="0" smtClean="0"/>
              <a:t>.NET çatısı altında çalışan C# (C Sharp), VB.NET ve ASP.NET programlama dilleri 2001 yılında Microsoft tarafından piyasaya sürülmüştür.</a:t>
            </a:r>
          </a:p>
          <a:p>
            <a:pPr lvl="1">
              <a:buFont typeface="Arial" pitchFamily="34" charset="0"/>
              <a:buChar char="–"/>
              <a:defRPr/>
            </a:pPr>
            <a:r>
              <a:rPr lang="tr-TR" dirty="0" smtClean="0"/>
              <a:t>.NET çatısı (.NET Framework), Microsoft tarafından geliştirilen, açık İnternet protokolleri ve standartları üzerine kurulmuş komple bir "uygulama" geliştirme platformudur.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33</a:t>
            </a:fld>
            <a:endParaRPr lang="tr-TR"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Programlama Paradigmaları</a:t>
            </a:r>
            <a:endParaRPr lang="tr-TR" dirty="0"/>
          </a:p>
        </p:txBody>
      </p:sp>
      <p:sp>
        <p:nvSpPr>
          <p:cNvPr id="4" name="Content Placeholder 3"/>
          <p:cNvSpPr>
            <a:spLocks noGrp="1"/>
          </p:cNvSpPr>
          <p:nvPr>
            <p:ph idx="1"/>
          </p:nvPr>
        </p:nvSpPr>
        <p:spPr/>
        <p:txBody>
          <a:bodyPr>
            <a:normAutofit fontScale="92500"/>
          </a:bodyPr>
          <a:lstStyle/>
          <a:p>
            <a:r>
              <a:rPr lang="tr-TR" dirty="0" smtClean="0"/>
              <a:t>Paradigma;</a:t>
            </a:r>
          </a:p>
          <a:p>
            <a:pPr lvl="1"/>
            <a:r>
              <a:rPr lang="tr-TR" dirty="0" smtClean="0"/>
              <a:t>Bir bilim dalında zihinsel bir resmin, gerçekliğin algılanması, kavramsallaştırılmasını sağlayan modele denir. </a:t>
            </a:r>
          </a:p>
          <a:p>
            <a:pPr lvl="1"/>
            <a:r>
              <a:rPr lang="tr-TR" dirty="0" smtClean="0"/>
              <a:t>Programlama aleminde ise problemlere üretilen çözümlerin nasıl formül haline getirileceğiyle alakalı olan temel programlama stilidir. </a:t>
            </a:r>
          </a:p>
          <a:p>
            <a:pPr lvl="1"/>
            <a:endParaRPr lang="tr-TR" dirty="0" smtClean="0"/>
          </a:p>
          <a:p>
            <a:pPr lvl="1"/>
            <a:r>
              <a:rPr lang="tr-TR" dirty="0" smtClean="0"/>
              <a:t>En çok bilinen beş temel programlama paradigması;</a:t>
            </a:r>
          </a:p>
          <a:p>
            <a:pPr lvl="2"/>
            <a:r>
              <a:rPr lang="tr-TR" b="1" dirty="0" smtClean="0"/>
              <a:t>Zorunlu Programlama Paradigması (Imperative)</a:t>
            </a:r>
          </a:p>
          <a:p>
            <a:pPr lvl="2"/>
            <a:r>
              <a:rPr lang="tr-TR" b="1" dirty="0" smtClean="0"/>
              <a:t>Fonksiyonel Programlama Paradigması (Functional)</a:t>
            </a:r>
          </a:p>
          <a:p>
            <a:pPr lvl="2"/>
            <a:r>
              <a:rPr lang="tr-TR" b="1" dirty="0" smtClean="0"/>
              <a:t>Nesne Yönelimli Programlama Paradigması (Object Oriented)</a:t>
            </a:r>
          </a:p>
          <a:p>
            <a:pPr lvl="2"/>
            <a:r>
              <a:rPr lang="tr-TR" b="1" dirty="0" smtClean="0"/>
              <a:t>Paralelizm (Parallelism)</a:t>
            </a:r>
          </a:p>
          <a:p>
            <a:pPr lvl="2"/>
            <a:r>
              <a:rPr lang="tr-TR" b="1" dirty="0" smtClean="0"/>
              <a:t>Mantıksal Programlama Paradigması (Logical)</a:t>
            </a:r>
          </a:p>
          <a:p>
            <a:pPr lvl="2"/>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34</a:t>
            </a:fld>
            <a:endParaRPr lang="tr-TR"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Zorunlu Programlama Paradigması (Imperative)</a:t>
            </a:r>
            <a:endParaRPr lang="tr-TR" dirty="0"/>
          </a:p>
        </p:txBody>
      </p:sp>
      <p:sp>
        <p:nvSpPr>
          <p:cNvPr id="4" name="Content Placeholder 3"/>
          <p:cNvSpPr>
            <a:spLocks noGrp="1"/>
          </p:cNvSpPr>
          <p:nvPr>
            <p:ph idx="1"/>
          </p:nvPr>
        </p:nvSpPr>
        <p:spPr/>
        <p:txBody>
          <a:bodyPr>
            <a:normAutofit fontScale="92500" lnSpcReduction="20000"/>
          </a:bodyPr>
          <a:lstStyle/>
          <a:p>
            <a:r>
              <a:rPr lang="tr-TR" dirty="0" smtClean="0"/>
              <a:t>Zorunlu programlama, bir durum üzerine programlama ve durumu değiştiren komutlar üzerine kuruludur. </a:t>
            </a:r>
          </a:p>
          <a:p>
            <a:r>
              <a:rPr lang="tr-TR" dirty="0" smtClean="0"/>
              <a:t>Zorunlu programlar, bilgisayarın gerçekleştireceği sıralı komutlardır. </a:t>
            </a:r>
          </a:p>
          <a:p>
            <a:r>
              <a:rPr lang="tr-TR" dirty="0" smtClean="0"/>
              <a:t>Hesaplamanın “nasıl?” yapılacağı önemlidir. </a:t>
            </a:r>
          </a:p>
          <a:p>
            <a:r>
              <a:rPr lang="tr-TR" dirty="0" smtClean="0"/>
              <a:t>Bu paradigma bilgisayarın donanımına en uygun olandır. </a:t>
            </a:r>
          </a:p>
          <a:p>
            <a:r>
              <a:rPr lang="tr-TR" dirty="0" smtClean="0"/>
              <a:t>Hemen hemen tüm bilgisayarların donanımı makine kodunu (zorunlu stildedir) çalıştıran tarzda dizayn edilmiştir. </a:t>
            </a:r>
          </a:p>
          <a:p>
            <a:r>
              <a:rPr lang="tr-TR" dirty="0" smtClean="0"/>
              <a:t>Hafızaya konulan veriler kullanılarak işlemler yapılır ve sonuçlar yine hafızanın bir bölgesine konulur. </a:t>
            </a:r>
          </a:p>
          <a:p>
            <a:r>
              <a:rPr lang="tr-TR" dirty="0" smtClean="0"/>
              <a:t>Bu nedenle programının hangi adıma ulaştığı hafızanın içeriğinden anlaşılabilmektedir.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35</a:t>
            </a:fld>
            <a:endParaRPr lang="tr-TR"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Zorunlu Programlama Paradigması (Imperative)</a:t>
            </a:r>
            <a:endParaRPr lang="tr-TR" dirty="0"/>
          </a:p>
        </p:txBody>
      </p:sp>
      <p:sp>
        <p:nvSpPr>
          <p:cNvPr id="4" name="Content Placeholder 3"/>
          <p:cNvSpPr>
            <a:spLocks noGrp="1"/>
          </p:cNvSpPr>
          <p:nvPr>
            <p:ph idx="1"/>
          </p:nvPr>
        </p:nvSpPr>
        <p:spPr/>
        <p:txBody>
          <a:bodyPr>
            <a:normAutofit/>
          </a:bodyPr>
          <a:lstStyle/>
          <a:p>
            <a:r>
              <a:rPr lang="tr-TR" dirty="0" smtClean="0"/>
              <a:t>Örneğin C dilinden (zorunlu paradigmaya sahip bir dildir.) şu kod parçasına bakalım:</a:t>
            </a:r>
          </a:p>
          <a:p>
            <a:pPr>
              <a:buNone/>
            </a:pPr>
            <a:r>
              <a:rPr lang="tr-TR" dirty="0" smtClean="0"/>
              <a:t>	</a:t>
            </a:r>
            <a:r>
              <a:rPr lang="tr-TR" sz="1900" dirty="0" smtClean="0"/>
              <a:t>int x; 		/* burada x tam sayısı değişkeni için hafızadan bir yer 			aldık.*/ </a:t>
            </a:r>
          </a:p>
          <a:p>
            <a:pPr>
              <a:buNone/>
            </a:pPr>
            <a:r>
              <a:rPr lang="tr-TR" sz="1900" dirty="0" smtClean="0"/>
              <a:t>	x=3; 		/* 3 değerini hafızada x değişkeni için aldığımız kutuya 			koyduk. Hafızaya bakarak buradaki değişikliği görebiliriz. */ </a:t>
            </a:r>
          </a:p>
          <a:p>
            <a:pPr>
              <a:buNone/>
            </a:pPr>
            <a:r>
              <a:rPr lang="tr-TR" sz="1900" dirty="0" smtClean="0"/>
              <a:t>	x=x+5; 	/* Bu cümle matematiksel açıdan yanlışmış gibi gözükse de 			aslında paradigmamızı açıklayan bir ifadedir. Daha önce x'e 		3 koymuştuk. Bu durum gerçekleştikten sonra şimdiki 			komutla o durumu tekrar değiştirdik ve x'in içeriği 8 olmuş 			oldu. Sonuçlar yine hafızada bir değişikliğe yol açtı ve bunu 			da görebiliriz. */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36</a:t>
            </a:fld>
            <a:endParaRPr lang="tr-TR"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Zorunlu Programlama Paradigması (Imperative)</a:t>
            </a:r>
            <a:endParaRPr lang="tr-TR" dirty="0"/>
          </a:p>
        </p:txBody>
      </p:sp>
      <p:sp>
        <p:nvSpPr>
          <p:cNvPr id="4" name="Content Placeholder 3"/>
          <p:cNvSpPr>
            <a:spLocks noGrp="1"/>
          </p:cNvSpPr>
          <p:nvPr>
            <p:ph idx="1"/>
          </p:nvPr>
        </p:nvSpPr>
        <p:spPr/>
        <p:txBody>
          <a:bodyPr/>
          <a:lstStyle/>
          <a:p>
            <a:r>
              <a:rPr lang="tr-TR" dirty="0" smtClean="0"/>
              <a:t>Zorunlu paradigmaya hizmet eden birkaç dil: </a:t>
            </a:r>
          </a:p>
          <a:p>
            <a:pPr lvl="1"/>
            <a:r>
              <a:rPr lang="tr-TR" dirty="0" smtClean="0"/>
              <a:t>C, </a:t>
            </a:r>
          </a:p>
          <a:p>
            <a:pPr lvl="1"/>
            <a:r>
              <a:rPr lang="tr-TR" dirty="0" smtClean="0"/>
              <a:t>Pascal, </a:t>
            </a:r>
          </a:p>
          <a:p>
            <a:pPr lvl="1"/>
            <a:r>
              <a:rPr lang="tr-TR" dirty="0" smtClean="0"/>
              <a:t>Fortran, </a:t>
            </a:r>
          </a:p>
          <a:p>
            <a:pPr lvl="1"/>
            <a:r>
              <a:rPr lang="tr-TR" dirty="0" smtClean="0"/>
              <a:t>Algol 60, </a:t>
            </a:r>
          </a:p>
          <a:p>
            <a:pPr lvl="1"/>
            <a:r>
              <a:rPr lang="tr-TR" dirty="0" smtClean="0"/>
              <a:t>Cobol, </a:t>
            </a:r>
          </a:p>
          <a:p>
            <a:pPr lvl="1"/>
            <a:r>
              <a:rPr lang="tr-TR" dirty="0" smtClean="0"/>
              <a:t>Basic</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37</a:t>
            </a:fld>
            <a:endParaRPr lang="tr-TR"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Fonksiyonel Programlama Paradigması (Functional)</a:t>
            </a:r>
            <a:endParaRPr lang="tr-TR" dirty="0"/>
          </a:p>
        </p:txBody>
      </p:sp>
      <p:sp>
        <p:nvSpPr>
          <p:cNvPr id="4" name="Content Placeholder 3"/>
          <p:cNvSpPr>
            <a:spLocks noGrp="1"/>
          </p:cNvSpPr>
          <p:nvPr>
            <p:ph idx="1"/>
          </p:nvPr>
        </p:nvSpPr>
        <p:spPr/>
        <p:txBody>
          <a:bodyPr>
            <a:normAutofit/>
          </a:bodyPr>
          <a:lstStyle/>
          <a:p>
            <a:r>
              <a:rPr lang="tr-TR" sz="2000" dirty="0" smtClean="0"/>
              <a:t>Bu stil hepimizin alışık olduğu matematikteki fonksiyon mantığını ve lambda hesaplamasını temel almaktadır. Fonksiyonel paradigmayı zorunlu paradigma ile kıyaslayarak nasıl bir mantığı olduğuna bakalım:</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38</a:t>
            </a:fld>
            <a:endParaRPr lang="tr-TR" altLang="en-US"/>
          </a:p>
        </p:txBody>
      </p:sp>
      <p:graphicFrame>
        <p:nvGraphicFramePr>
          <p:cNvPr id="5" name="Table 4"/>
          <p:cNvGraphicFramePr>
            <a:graphicFrameLocks noGrp="1"/>
          </p:cNvGraphicFramePr>
          <p:nvPr/>
        </p:nvGraphicFramePr>
        <p:xfrm>
          <a:off x="611560" y="2636913"/>
          <a:ext cx="8208912" cy="3921800"/>
        </p:xfrm>
        <a:graphic>
          <a:graphicData uri="http://schemas.openxmlformats.org/drawingml/2006/table">
            <a:tbl>
              <a:tblPr firstRow="1" bandRow="1">
                <a:tableStyleId>{5C22544A-7EE6-4342-B048-85BDC9FD1C3A}</a:tableStyleId>
              </a:tblPr>
              <a:tblGrid>
                <a:gridCol w="4104456"/>
                <a:gridCol w="4104456"/>
              </a:tblGrid>
              <a:tr h="576063">
                <a:tc>
                  <a:txBody>
                    <a:bodyPr/>
                    <a:lstStyle/>
                    <a:p>
                      <a:r>
                        <a:rPr lang="tr-TR" b="1" dirty="0" smtClean="0"/>
                        <a:t>Fonksiyonel Paradigma</a:t>
                      </a:r>
                      <a:endParaRPr lang="tr-TR" dirty="0"/>
                    </a:p>
                  </a:txBody>
                  <a:tcPr anchor="ctr"/>
                </a:tc>
                <a:tc>
                  <a:txBody>
                    <a:bodyPr/>
                    <a:lstStyle/>
                    <a:p>
                      <a:r>
                        <a:rPr lang="tr-TR" b="1" dirty="0"/>
                        <a:t>Zorunlu Paradigma</a:t>
                      </a:r>
                      <a:endParaRPr lang="tr-TR" dirty="0"/>
                    </a:p>
                  </a:txBody>
                  <a:tcPr anchor="ctr"/>
                </a:tc>
              </a:tr>
              <a:tr h="602945">
                <a:tc>
                  <a:txBody>
                    <a:bodyPr/>
                    <a:lstStyle/>
                    <a:p>
                      <a:r>
                        <a:rPr lang="tr-TR" sz="1400" dirty="0" smtClean="0"/>
                        <a:t>Programlar </a:t>
                      </a:r>
                      <a:r>
                        <a:rPr lang="tr-TR" sz="1400" dirty="0"/>
                        <a:t>değerlendirilerek yürütülen tek bir deyimden (expressiondan) oluşur.</a:t>
                      </a:r>
                    </a:p>
                  </a:txBody>
                  <a:tcPr anchor="ctr"/>
                </a:tc>
                <a:tc>
                  <a:txBody>
                    <a:bodyPr/>
                    <a:lstStyle/>
                    <a:p>
                      <a:r>
                        <a:rPr lang="tr-TR" sz="1400"/>
                        <a:t>Programlar birbirinin ardına yürütülen komutlardan oluşur.</a:t>
                      </a:r>
                    </a:p>
                  </a:txBody>
                  <a:tcPr anchor="ctr"/>
                </a:tc>
              </a:tr>
              <a:tr h="527025">
                <a:tc>
                  <a:txBody>
                    <a:bodyPr/>
                    <a:lstStyle/>
                    <a:p>
                      <a:r>
                        <a:rPr lang="tr-TR" sz="1400"/>
                        <a:t>Değiştirilebilen veriden kaçınır.</a:t>
                      </a:r>
                    </a:p>
                  </a:txBody>
                  <a:tcPr anchor="ctr"/>
                </a:tc>
                <a:tc>
                  <a:txBody>
                    <a:bodyPr/>
                    <a:lstStyle/>
                    <a:p>
                      <a:r>
                        <a:rPr lang="tr-TR" sz="1400"/>
                        <a:t>Bir durum veya verinin değeri üzerinde değişiklik yapmak esastır.</a:t>
                      </a:r>
                    </a:p>
                  </a:txBody>
                  <a:tcPr anchor="ctr"/>
                </a:tc>
              </a:tr>
              <a:tr h="527025">
                <a:tc>
                  <a:txBody>
                    <a:bodyPr/>
                    <a:lstStyle/>
                    <a:p>
                      <a:r>
                        <a:rPr lang="tr-TR" sz="1400" dirty="0"/>
                        <a:t>Başka fonksiyonları argüman olarak alan üst düzey fonksiyonlar kullanılır.</a:t>
                      </a:r>
                    </a:p>
                  </a:txBody>
                  <a:tcPr anchor="ctr"/>
                </a:tc>
                <a:tc>
                  <a:txBody>
                    <a:bodyPr/>
                    <a:lstStyle/>
                    <a:p>
                      <a:r>
                        <a:rPr lang="tr-TR" sz="1400"/>
                        <a:t>Olan üst düzey fonksiyonlar fonksiyonel dillere bakılarak edinilmiştir.</a:t>
                      </a:r>
                    </a:p>
                  </a:txBody>
                  <a:tcPr anchor="ctr"/>
                </a:tc>
              </a:tr>
              <a:tr h="630469">
                <a:tc>
                  <a:txBody>
                    <a:bodyPr/>
                    <a:lstStyle/>
                    <a:p>
                      <a:r>
                        <a:rPr lang="tr-TR" sz="1400"/>
                        <a:t>Tamamen fonksiyonel dillerde yan etki kullanımı yasaktır.</a:t>
                      </a:r>
                    </a:p>
                  </a:txBody>
                  <a:tcPr anchor="ctr"/>
                </a:tc>
                <a:tc>
                  <a:txBody>
                    <a:bodyPr/>
                    <a:lstStyle/>
                    <a:p>
                      <a:r>
                        <a:rPr lang="tr-TR" sz="1400"/>
                        <a:t>Girdi, çıktılarda, bir durum üzerine yapılan değişikliklerde sıkça yan etkiler kullanılır.</a:t>
                      </a:r>
                    </a:p>
                  </a:txBody>
                  <a:tcPr anchor="ctr"/>
                </a:tc>
              </a:tr>
              <a:tr h="527025">
                <a:tc>
                  <a:txBody>
                    <a:bodyPr/>
                    <a:lstStyle/>
                    <a:p>
                      <a:r>
                        <a:rPr lang="tr-TR" sz="1400"/>
                        <a:t>Otomatik bir hafıza yönetimi vardır.</a:t>
                      </a:r>
                    </a:p>
                  </a:txBody>
                  <a:tcPr anchor="ctr"/>
                </a:tc>
                <a:tc>
                  <a:txBody>
                    <a:bodyPr/>
                    <a:lstStyle/>
                    <a:p>
                      <a:r>
                        <a:rPr lang="tr-TR" sz="1400"/>
                        <a:t>Hafıza yönetimi programcı tarafından elle yapılır.</a:t>
                      </a:r>
                    </a:p>
                  </a:txBody>
                  <a:tcPr anchor="ctr"/>
                </a:tc>
              </a:tr>
              <a:tr h="531248">
                <a:tc>
                  <a:txBody>
                    <a:bodyPr/>
                    <a:lstStyle/>
                    <a:p>
                      <a:r>
                        <a:rPr lang="tr-TR" sz="1400"/>
                        <a:t>İşlemci kullanımı ve hafıza yönetimi açısından daha az verimlidir.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Derleme sırasında her şey daha önceden tarif edilmiş olduğundan daha verimlidir.</a:t>
                      </a:r>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Fonksiyonel Programlama Paradigması (Functional)</a:t>
            </a:r>
            <a:endParaRPr lang="tr-TR" dirty="0"/>
          </a:p>
        </p:txBody>
      </p:sp>
      <p:sp>
        <p:nvSpPr>
          <p:cNvPr id="4" name="Content Placeholder 3"/>
          <p:cNvSpPr>
            <a:spLocks noGrp="1"/>
          </p:cNvSpPr>
          <p:nvPr>
            <p:ph idx="1"/>
          </p:nvPr>
        </p:nvSpPr>
        <p:spPr/>
        <p:txBody>
          <a:bodyPr/>
          <a:lstStyle/>
          <a:p>
            <a:r>
              <a:rPr lang="tr-TR" dirty="0" smtClean="0"/>
              <a:t>Fonksiyonel Paradigmaya hizmet eden birkaç dil: </a:t>
            </a:r>
          </a:p>
          <a:p>
            <a:pPr lvl="1"/>
            <a:r>
              <a:rPr lang="tr-TR" dirty="0" smtClean="0"/>
              <a:t>APL, </a:t>
            </a:r>
          </a:p>
          <a:p>
            <a:pPr lvl="1"/>
            <a:r>
              <a:rPr lang="tr-TR" dirty="0" smtClean="0"/>
              <a:t>Erlang, </a:t>
            </a:r>
          </a:p>
          <a:p>
            <a:pPr lvl="1"/>
            <a:r>
              <a:rPr lang="tr-TR" dirty="0" smtClean="0"/>
              <a:t>Haskell, </a:t>
            </a:r>
          </a:p>
          <a:p>
            <a:pPr lvl="1"/>
            <a:r>
              <a:rPr lang="tr-TR" dirty="0" smtClean="0"/>
              <a:t>Lisp, </a:t>
            </a:r>
          </a:p>
          <a:p>
            <a:pPr lvl="1"/>
            <a:r>
              <a:rPr lang="tr-TR" dirty="0" smtClean="0"/>
              <a:t>ML, </a:t>
            </a:r>
          </a:p>
          <a:p>
            <a:pPr lvl="1"/>
            <a:r>
              <a:rPr lang="tr-TR" dirty="0" smtClean="0"/>
              <a:t>Oz, </a:t>
            </a:r>
          </a:p>
          <a:p>
            <a:pPr lvl="1"/>
            <a:r>
              <a:rPr lang="tr-TR" dirty="0" smtClean="0"/>
              <a:t>F# </a:t>
            </a:r>
          </a:p>
          <a:p>
            <a:pPr lvl="1"/>
            <a:r>
              <a:rPr lang="tr-TR" dirty="0" smtClean="0"/>
              <a:t>Scheme.</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39</a:t>
            </a:fld>
            <a:endParaRPr lang="tr-T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Hızlı Tartışma - 1</a:t>
            </a:r>
          </a:p>
        </p:txBody>
      </p:sp>
      <p:sp>
        <p:nvSpPr>
          <p:cNvPr id="3" name="Content Placeholder 2"/>
          <p:cNvSpPr>
            <a:spLocks noGrp="1"/>
          </p:cNvSpPr>
          <p:nvPr>
            <p:ph idx="1"/>
          </p:nvPr>
        </p:nvSpPr>
        <p:spPr/>
        <p:txBody>
          <a:bodyPr/>
          <a:lstStyle/>
          <a:p>
            <a:r>
              <a:rPr lang="tr-TR" dirty="0" smtClean="0"/>
              <a:t>Uygulamaya dayalı algoritmalar</a:t>
            </a:r>
          </a:p>
          <a:p>
            <a:pPr lvl="2"/>
            <a:r>
              <a:rPr lang="tr-TR" dirty="0"/>
              <a:t>doğrusal(seri),</a:t>
            </a:r>
          </a:p>
          <a:p>
            <a:pPr lvl="2"/>
            <a:r>
              <a:rPr lang="tr-TR" dirty="0"/>
              <a:t>mantıksal,</a:t>
            </a:r>
          </a:p>
          <a:p>
            <a:pPr lvl="2"/>
            <a:r>
              <a:rPr lang="tr-TR" dirty="0"/>
              <a:t>takrarlı(iterative) ve</a:t>
            </a:r>
          </a:p>
          <a:p>
            <a:pPr lvl="2"/>
            <a:r>
              <a:rPr lang="tr-TR" dirty="0"/>
              <a:t>özyinelemeli (recursive) </a:t>
            </a:r>
          </a:p>
          <a:p>
            <a:pPr lvl="2"/>
            <a:endParaRPr lang="tr-TR" dirty="0" smtClean="0"/>
          </a:p>
          <a:p>
            <a:pPr lvl="1"/>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4</a:t>
            </a:fld>
            <a:endParaRPr lang="tr-TR" altLang="en-US"/>
          </a:p>
        </p:txBody>
      </p:sp>
    </p:spTree>
    <p:extLst>
      <p:ext uri="{BB962C8B-B14F-4D97-AF65-F5344CB8AC3E}">
        <p14:creationId xmlns:p14="http://schemas.microsoft.com/office/powerpoint/2010/main" val="1754218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Nesne Yönelimli Programlama Paradigması (Object Oriented)</a:t>
            </a:r>
            <a:endParaRPr lang="tr-TR" dirty="0"/>
          </a:p>
        </p:txBody>
      </p:sp>
      <p:sp>
        <p:nvSpPr>
          <p:cNvPr id="4" name="Content Placeholder 3"/>
          <p:cNvSpPr>
            <a:spLocks noGrp="1"/>
          </p:cNvSpPr>
          <p:nvPr>
            <p:ph idx="1"/>
          </p:nvPr>
        </p:nvSpPr>
        <p:spPr/>
        <p:txBody>
          <a:bodyPr>
            <a:normAutofit fontScale="85000" lnSpcReduction="20000"/>
          </a:bodyPr>
          <a:lstStyle/>
          <a:p>
            <a:r>
              <a:rPr lang="tr-TR" dirty="0" smtClean="0"/>
              <a:t>Nesne yönelimli paradigma her bilgisayar programının etkileşim içerisinde bulunduğu birimler ve nesneler kümesinden oluştuğunu varsayan bir oluşumdur. </a:t>
            </a:r>
          </a:p>
          <a:p>
            <a:r>
              <a:rPr lang="tr-TR" dirty="0" smtClean="0"/>
              <a:t>1960lı yıllarda donanım ve yazılımın karmaşıklaşmaya başlamasıyla birlikte, yazılım kalitesinin korunabilmesi ve yeniden kullanılabilirliği artırmak için düşünülmüştür. </a:t>
            </a:r>
          </a:p>
          <a:p>
            <a:r>
              <a:rPr lang="tr-TR" dirty="0" smtClean="0"/>
              <a:t>Bu paradigmada esas olan şey eylemler ve bu eylemlerin mantığından çok nesneler ve verilerdir. </a:t>
            </a:r>
          </a:p>
          <a:p>
            <a:r>
              <a:rPr lang="tr-TR" dirty="0" smtClean="0"/>
              <a:t>Üzerinde değişiklik yapmak istediğimiz tüm nesneleri ve bu nesnelerin birbirleriyle olan ilişkilerini belli bir model haline getiririz. </a:t>
            </a:r>
          </a:p>
          <a:p>
            <a:pPr lvl="1"/>
            <a:r>
              <a:rPr lang="tr-TR" dirty="0" smtClean="0"/>
              <a:t>Tek bir nesnenin genel halini tarif eden sınıflar oluştururuz. </a:t>
            </a:r>
          </a:p>
          <a:p>
            <a:pPr lvl="1"/>
            <a:r>
              <a:rPr lang="tr-TR" dirty="0" smtClean="0"/>
              <a:t>Bu sınıflar içerisinde veri yapılarını ve bu veri yapıları üzerinde değişiklik yapmamızı sağlayacak fonksiyonları tanımlarız.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40</a:t>
            </a:fld>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Nesne Yönelimli Programlama Paradigması (Object Oriented)</a:t>
            </a:r>
            <a:endParaRPr lang="tr-TR" dirty="0"/>
          </a:p>
        </p:txBody>
      </p:sp>
      <p:sp>
        <p:nvSpPr>
          <p:cNvPr id="4" name="Content Placeholder 3"/>
          <p:cNvSpPr>
            <a:spLocks noGrp="1"/>
          </p:cNvSpPr>
          <p:nvPr>
            <p:ph idx="1"/>
          </p:nvPr>
        </p:nvSpPr>
        <p:spPr/>
        <p:txBody>
          <a:bodyPr>
            <a:normAutofit fontScale="85000" lnSpcReduction="10000"/>
          </a:bodyPr>
          <a:lstStyle/>
          <a:p>
            <a:pPr>
              <a:buNone/>
            </a:pPr>
            <a:r>
              <a:rPr lang="tr-TR" dirty="0" smtClean="0"/>
              <a:t>Kare sınıfı </a:t>
            </a:r>
          </a:p>
          <a:p>
            <a:pPr>
              <a:buNone/>
            </a:pPr>
            <a:r>
              <a:rPr lang="tr-TR" dirty="0" smtClean="0"/>
              <a:t>	&gt;Kenar </a:t>
            </a:r>
          </a:p>
          <a:p>
            <a:pPr>
              <a:buNone/>
            </a:pPr>
            <a:r>
              <a:rPr lang="tr-TR" dirty="0" smtClean="0"/>
              <a:t>	&gt;Alan </a:t>
            </a:r>
          </a:p>
          <a:p>
            <a:pPr>
              <a:buNone/>
            </a:pPr>
            <a:r>
              <a:rPr lang="tr-TR" dirty="0" smtClean="0"/>
              <a:t>		(= kenar*kenar) </a:t>
            </a:r>
          </a:p>
          <a:p>
            <a:r>
              <a:rPr lang="tr-TR" dirty="0" smtClean="0"/>
              <a:t>Yukarıdaki yapıda hem kenar verisini tutan hem de kare sınıfı üzerinde tanımlı olan alan fonksiyonunu tutan bir model görüyoruz. </a:t>
            </a:r>
          </a:p>
          <a:p>
            <a:r>
              <a:rPr lang="tr-TR" dirty="0" smtClean="0"/>
              <a:t>Bu model nesne yönelimli paradigmanın esas aldığı yapıdır. </a:t>
            </a:r>
          </a:p>
          <a:p>
            <a:r>
              <a:rPr lang="tr-TR" dirty="0" smtClean="0"/>
              <a:t>Bu paradigmada eylemler değil nesneler önemlidir demiştik. </a:t>
            </a:r>
          </a:p>
          <a:p>
            <a:r>
              <a:rPr lang="tr-TR" dirty="0" smtClean="0"/>
              <a:t>Esas aldığımız şey bir nesnedir ve bu nesne üzerine çeşitli fonksiyonlar çağrılarak nesnede istenilen değişikliklerin yapılması sağlanır.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41</a:t>
            </a:fld>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Nesne Yönelimli Programlama Paradigması (Object Oriented)</a:t>
            </a:r>
            <a:endParaRPr lang="tr-TR" dirty="0"/>
          </a:p>
        </p:txBody>
      </p:sp>
      <p:sp>
        <p:nvSpPr>
          <p:cNvPr id="4" name="Content Placeholder 3"/>
          <p:cNvSpPr>
            <a:spLocks noGrp="1"/>
          </p:cNvSpPr>
          <p:nvPr>
            <p:ph idx="1"/>
          </p:nvPr>
        </p:nvSpPr>
        <p:spPr/>
        <p:txBody>
          <a:bodyPr/>
          <a:lstStyle/>
          <a:p>
            <a:r>
              <a:rPr lang="tr-TR" dirty="0" smtClean="0"/>
              <a:t>Nesne yönelimli paradigmaya hizmet eden birkaç dil: </a:t>
            </a:r>
          </a:p>
          <a:p>
            <a:pPr lvl="1"/>
            <a:r>
              <a:rPr lang="tr-TR" dirty="0" smtClean="0"/>
              <a:t>C++, </a:t>
            </a:r>
          </a:p>
          <a:p>
            <a:pPr lvl="1"/>
            <a:r>
              <a:rPr lang="tr-TR" dirty="0" smtClean="0"/>
              <a:t>C#, </a:t>
            </a:r>
          </a:p>
          <a:p>
            <a:pPr lvl="1"/>
            <a:r>
              <a:rPr lang="tr-TR" dirty="0" smtClean="0"/>
              <a:t>Java, </a:t>
            </a:r>
          </a:p>
          <a:p>
            <a:pPr lvl="1"/>
            <a:r>
              <a:rPr lang="tr-TR" dirty="0" smtClean="0"/>
              <a:t>Common Lisp, </a:t>
            </a:r>
          </a:p>
          <a:p>
            <a:pPr lvl="1"/>
            <a:r>
              <a:rPr lang="tr-TR" dirty="0" smtClean="0"/>
              <a:t>Python, </a:t>
            </a:r>
          </a:p>
          <a:p>
            <a:pPr lvl="1"/>
            <a:r>
              <a:rPr lang="tr-TR" dirty="0" smtClean="0"/>
              <a:t>Smalltalk, </a:t>
            </a:r>
          </a:p>
          <a:p>
            <a:pPr lvl="1"/>
            <a:r>
              <a:rPr lang="tr-TR" dirty="0" smtClean="0"/>
              <a:t>Visual Basic</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42</a:t>
            </a:fld>
            <a:endParaRPr lang="tr-TR"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Paralelizm (Parallelism)</a:t>
            </a:r>
            <a:endParaRPr lang="tr-TR" dirty="0"/>
          </a:p>
        </p:txBody>
      </p:sp>
      <p:sp>
        <p:nvSpPr>
          <p:cNvPr id="4" name="Content Placeholder 3"/>
          <p:cNvSpPr>
            <a:spLocks noGrp="1"/>
          </p:cNvSpPr>
          <p:nvPr>
            <p:ph idx="1"/>
          </p:nvPr>
        </p:nvSpPr>
        <p:spPr>
          <a:xfrm>
            <a:off x="301752" y="1527048"/>
            <a:ext cx="8503920" cy="4998296"/>
          </a:xfrm>
        </p:spPr>
        <p:txBody>
          <a:bodyPr>
            <a:normAutofit fontScale="77500" lnSpcReduction="20000"/>
          </a:bodyPr>
          <a:lstStyle/>
          <a:p>
            <a:r>
              <a:rPr lang="tr-TR" dirty="0" smtClean="0"/>
              <a:t>Paralelizm paradigmasında esas olan mantık yapılması gereken işi küçük parçalara bölmek, bu küçük parçaları çeşitli birimlere vermek ve bunları koordine etmektir. </a:t>
            </a:r>
          </a:p>
          <a:p>
            <a:r>
              <a:rPr lang="tr-TR" dirty="0" smtClean="0"/>
              <a:t>Paralel bilgisayarlarda programlama için işletim sistemi seviyesinde ve programlama dili seviyesinde pek çok yazılım sistemi geliştirilmiştir. Bu sistemler, problemin parçalara bölümlenmesini ve işlemcilere atanmasını sağlayan çeşitli mekanizmalar içermelidir. </a:t>
            </a:r>
          </a:p>
          <a:p>
            <a:pPr lvl="1"/>
            <a:r>
              <a:rPr lang="tr-TR" dirty="0" smtClean="0"/>
              <a:t>Dolaylı paralellik (implicit parallelism) derleyici ya da diğer programın problemi bölümlemesi ve işlemcilere otomatik olarak atamasıdır. </a:t>
            </a:r>
          </a:p>
          <a:p>
            <a:pPr lvl="1"/>
            <a:r>
              <a:rPr lang="tr-TR" dirty="0" smtClean="0"/>
              <a:t>Dolaysız paralellik (explicit parallelism) ise programcının problemin nasıl bölümleneceğini bildirmesidir. </a:t>
            </a:r>
          </a:p>
          <a:p>
            <a:r>
              <a:rPr lang="tr-TR" dirty="0" smtClean="0"/>
              <a:t>Bazı insanlar paralel programlamayı, eş zamanlı (concurrent) programlama ile eş anlamlı kabul ederler. </a:t>
            </a:r>
          </a:p>
          <a:p>
            <a:pPr lvl="1"/>
            <a:r>
              <a:rPr lang="tr-TR" dirty="0" smtClean="0"/>
              <a:t>Paralel programlama, işlemler arasında iyi tanımlanmış iletişim yapıları kullanan ve verimi artırmaya yönelik işlemlerinin paralel işlenmesini sağlayan bir yapıdır. </a:t>
            </a:r>
          </a:p>
          <a:p>
            <a:pPr lvl="1"/>
            <a:r>
              <a:rPr lang="tr-TR" dirty="0" smtClean="0"/>
              <a:t>Eş zamanlı (concurrent) programlama, performanstan ziyade başka nedenlerden dolayı eş zamanlı işlemler arasında yeni iletişim tekniklerine dayanan bir yapıdadır. İşlemler arası iletişim genelde paylaşımlı hafıza veya mesaj geçirme tekniği ile yapılır.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43</a:t>
            </a:fld>
            <a:endParaRPr lang="tr-TR"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Paralelizm (Parallelism)</a:t>
            </a:r>
            <a:endParaRPr lang="tr-TR" dirty="0"/>
          </a:p>
        </p:txBody>
      </p:sp>
      <p:sp>
        <p:nvSpPr>
          <p:cNvPr id="4" name="Content Placeholder 3"/>
          <p:cNvSpPr>
            <a:spLocks noGrp="1"/>
          </p:cNvSpPr>
          <p:nvPr>
            <p:ph idx="1"/>
          </p:nvPr>
        </p:nvSpPr>
        <p:spPr/>
        <p:txBody>
          <a:bodyPr>
            <a:normAutofit lnSpcReduction="10000"/>
          </a:bodyPr>
          <a:lstStyle/>
          <a:p>
            <a:r>
              <a:rPr lang="tr-TR" dirty="0" smtClean="0"/>
              <a:t>Paralelizm paradigmasına hizmet eden birkaç dil: </a:t>
            </a:r>
          </a:p>
          <a:p>
            <a:pPr lvl="1"/>
            <a:r>
              <a:rPr lang="tr-TR" dirty="0" smtClean="0"/>
              <a:t>PVM, </a:t>
            </a:r>
          </a:p>
          <a:p>
            <a:pPr lvl="1"/>
            <a:r>
              <a:rPr lang="tr-TR" dirty="0" smtClean="0"/>
              <a:t>MPI, </a:t>
            </a:r>
          </a:p>
          <a:p>
            <a:pPr lvl="1"/>
            <a:r>
              <a:rPr lang="tr-TR" dirty="0" smtClean="0"/>
              <a:t>OpenMP, </a:t>
            </a:r>
          </a:p>
          <a:p>
            <a:pPr lvl="1"/>
            <a:r>
              <a:rPr lang="tr-TR" dirty="0" smtClean="0"/>
              <a:t>Global Arrays, </a:t>
            </a:r>
          </a:p>
          <a:p>
            <a:pPr lvl="1"/>
            <a:r>
              <a:rPr lang="tr-TR" dirty="0" smtClean="0"/>
              <a:t>Co-Array Fortran, </a:t>
            </a:r>
          </a:p>
          <a:p>
            <a:pPr lvl="1"/>
            <a:r>
              <a:rPr lang="tr-TR" dirty="0" smtClean="0"/>
              <a:t>UPC, </a:t>
            </a:r>
          </a:p>
          <a:p>
            <a:pPr lvl="1"/>
            <a:r>
              <a:rPr lang="tr-TR" dirty="0" smtClean="0"/>
              <a:t>HPF, </a:t>
            </a:r>
          </a:p>
          <a:p>
            <a:pPr lvl="1"/>
            <a:r>
              <a:rPr lang="tr-TR" dirty="0" smtClean="0"/>
              <a:t>SHMEM, </a:t>
            </a:r>
          </a:p>
          <a:p>
            <a:pPr lvl="1"/>
            <a:r>
              <a:rPr lang="tr-TR" dirty="0" smtClean="0"/>
              <a:t>Occam, </a:t>
            </a:r>
          </a:p>
          <a:p>
            <a:pPr lvl="1"/>
            <a:r>
              <a:rPr lang="tr-TR" dirty="0" smtClean="0"/>
              <a:t>Linda, </a:t>
            </a:r>
          </a:p>
          <a:p>
            <a:pPr lvl="1"/>
            <a:r>
              <a:rPr lang="tr-TR" dirty="0" smtClean="0"/>
              <a:t>Cilk.</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44</a:t>
            </a:fld>
            <a:endParaRPr lang="tr-TR"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Mantıksal Programlama Paradigması (Logical)</a:t>
            </a:r>
            <a:endParaRPr lang="tr-TR" dirty="0"/>
          </a:p>
        </p:txBody>
      </p:sp>
      <p:sp>
        <p:nvSpPr>
          <p:cNvPr id="4" name="Content Placeholder 3"/>
          <p:cNvSpPr>
            <a:spLocks noGrp="1"/>
          </p:cNvSpPr>
          <p:nvPr>
            <p:ph idx="1"/>
          </p:nvPr>
        </p:nvSpPr>
        <p:spPr/>
        <p:txBody>
          <a:bodyPr>
            <a:normAutofit fontScale="92500" lnSpcReduction="20000"/>
          </a:bodyPr>
          <a:lstStyle/>
          <a:p>
            <a:r>
              <a:rPr lang="tr-TR" dirty="0" smtClean="0"/>
              <a:t>Genel anlamda matematiksel mantığı esas alan bir paradigmadır. </a:t>
            </a:r>
          </a:p>
          <a:p>
            <a:r>
              <a:rPr lang="tr-TR" dirty="0" smtClean="0"/>
              <a:t>Bu paradigmada mantık tamamen </a:t>
            </a:r>
            <a:r>
              <a:rPr lang="tr-TR" b="1" i="1" dirty="0" smtClean="0"/>
              <a:t>bildirimsel (declarative)</a:t>
            </a:r>
            <a:r>
              <a:rPr lang="tr-TR" dirty="0" smtClean="0"/>
              <a:t> amaçlarla kullanılır. </a:t>
            </a:r>
          </a:p>
          <a:p>
            <a:r>
              <a:rPr lang="tr-TR" dirty="0" smtClean="0"/>
              <a:t>Teorem kanıtlayıcısı (theorem-prover) veya model üreticisi (model-generator) problemin çözümünden sorumludur.</a:t>
            </a:r>
          </a:p>
          <a:p>
            <a:r>
              <a:rPr lang="tr-TR" dirty="0" smtClean="0"/>
              <a:t> Programlamacı teoremleri doğru bir şekilde mantıksal ifadelere çevirmekten ve teorem kanıtlayıcısını kontrol etmekten sorumludur. </a:t>
            </a:r>
          </a:p>
          <a:p>
            <a:r>
              <a:rPr lang="tr-TR" dirty="0" smtClean="0"/>
              <a:t>Mantıksal dillerin bildirimsel dillerden farkı sadace yordamsal yorumlama (procedural interpretation) değil mantıksal ve bildirimsel yorumlama da yapabilmeleridir.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45</a:t>
            </a:fld>
            <a:endParaRPr lang="tr-TR"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smtClean="0"/>
              <a:t>Mantıksal Programlama Paradigması (Logical)</a:t>
            </a:r>
            <a:endParaRPr lang="tr-TR" dirty="0"/>
          </a:p>
        </p:txBody>
      </p:sp>
      <p:sp>
        <p:nvSpPr>
          <p:cNvPr id="4" name="Content Placeholder 3"/>
          <p:cNvSpPr>
            <a:spLocks noGrp="1"/>
          </p:cNvSpPr>
          <p:nvPr>
            <p:ph idx="1"/>
          </p:nvPr>
        </p:nvSpPr>
        <p:spPr/>
        <p:txBody>
          <a:bodyPr/>
          <a:lstStyle/>
          <a:p>
            <a:r>
              <a:rPr lang="tr-TR" dirty="0" smtClean="0"/>
              <a:t>Mantıksal paradigmaya hizmet eden birkaç dil: </a:t>
            </a:r>
          </a:p>
          <a:p>
            <a:pPr lvl="1"/>
            <a:r>
              <a:rPr lang="tr-TR" dirty="0" smtClean="0"/>
              <a:t>Prolog, </a:t>
            </a:r>
          </a:p>
          <a:p>
            <a:pPr lvl="1"/>
            <a:r>
              <a:rPr lang="tr-TR" dirty="0" smtClean="0"/>
              <a:t>ECLiPSe, </a:t>
            </a:r>
          </a:p>
          <a:p>
            <a:pPr lvl="1"/>
            <a:r>
              <a:rPr lang="tr-TR" dirty="0" smtClean="0"/>
              <a:t>Oz, </a:t>
            </a:r>
          </a:p>
          <a:p>
            <a:pPr lvl="1"/>
            <a:r>
              <a:rPr lang="tr-TR" dirty="0" smtClean="0"/>
              <a:t>Godel, </a:t>
            </a:r>
          </a:p>
          <a:p>
            <a:pPr lvl="1"/>
            <a:r>
              <a:rPr lang="tr-TR" dirty="0" smtClean="0"/>
              <a:t>Mercury, </a:t>
            </a:r>
          </a:p>
          <a:p>
            <a:pPr lvl="1"/>
            <a:r>
              <a:rPr lang="tr-TR" dirty="0" smtClean="0"/>
              <a:t>Leda.</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46</a:t>
            </a:fld>
            <a:endParaRPr lang="tr-TR"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Programlama Dillerinin Uygulama Alanlarına Göre Sınıflandırılması</a:t>
            </a:r>
            <a:endParaRPr lang="tr-TR" dirty="0"/>
          </a:p>
        </p:txBody>
      </p:sp>
      <p:sp>
        <p:nvSpPr>
          <p:cNvPr id="4" name="Content Placeholder 3"/>
          <p:cNvSpPr>
            <a:spLocks noGrp="1"/>
          </p:cNvSpPr>
          <p:nvPr>
            <p:ph idx="1"/>
          </p:nvPr>
        </p:nvSpPr>
        <p:spPr/>
        <p:txBody>
          <a:bodyPr/>
          <a:lstStyle/>
          <a:p>
            <a:pPr marL="514350" indent="-514350">
              <a:buNone/>
              <a:defRPr/>
            </a:pPr>
            <a:r>
              <a:rPr lang="tr-TR" dirty="0" smtClean="0"/>
              <a:t>Uygulama Alanlarına Göre Sınıflandırma</a:t>
            </a:r>
          </a:p>
          <a:p>
            <a:pPr marL="914400" lvl="1" indent="-514350">
              <a:buFont typeface="Arial" pitchFamily="34" charset="0"/>
              <a:buChar char="–"/>
              <a:defRPr/>
            </a:pPr>
            <a:r>
              <a:rPr lang="tr-TR" dirty="0" smtClean="0"/>
              <a:t>Bilimsel ve Mühendislik Dilleri</a:t>
            </a:r>
          </a:p>
          <a:p>
            <a:pPr marL="1314450" lvl="2" indent="-514350">
              <a:buFont typeface="Arial" pitchFamily="34" charset="0"/>
              <a:buChar char="•"/>
              <a:defRPr/>
            </a:pPr>
            <a:r>
              <a:rPr lang="tr-TR" dirty="0" smtClean="0"/>
              <a:t>Fortran, C, Pascal</a:t>
            </a:r>
          </a:p>
          <a:p>
            <a:pPr marL="914400" lvl="1" indent="-514350">
              <a:buFont typeface="Arial" pitchFamily="34" charset="0"/>
              <a:buChar char="–"/>
              <a:defRPr/>
            </a:pPr>
            <a:r>
              <a:rPr lang="tr-TR" dirty="0" smtClean="0"/>
              <a:t>Sistem Programlama Dilleri</a:t>
            </a:r>
          </a:p>
          <a:p>
            <a:pPr marL="1314450" lvl="2" indent="-514350">
              <a:buFont typeface="Arial" pitchFamily="34" charset="0"/>
              <a:buChar char="•"/>
              <a:defRPr/>
            </a:pPr>
            <a:r>
              <a:rPr lang="tr-TR" dirty="0" smtClean="0"/>
              <a:t>C, Assembler</a:t>
            </a:r>
          </a:p>
          <a:p>
            <a:pPr marL="914400" lvl="1" indent="-514350">
              <a:buFont typeface="Arial" pitchFamily="34" charset="0"/>
              <a:buChar char="–"/>
              <a:defRPr/>
            </a:pPr>
            <a:r>
              <a:rPr lang="tr-TR" dirty="0" smtClean="0"/>
              <a:t>Veri Tabanı Dilleri</a:t>
            </a:r>
          </a:p>
          <a:p>
            <a:pPr marL="1314450" lvl="2" indent="-514350">
              <a:buFont typeface="Arial" pitchFamily="34" charset="0"/>
              <a:buChar char="•"/>
              <a:defRPr/>
            </a:pPr>
            <a:r>
              <a:rPr lang="tr-TR" dirty="0" smtClean="0"/>
              <a:t>Dbase, Clipper</a:t>
            </a:r>
          </a:p>
          <a:p>
            <a:pPr marL="914400" lvl="1" indent="-514350">
              <a:buFont typeface="Arial" pitchFamily="34" charset="0"/>
              <a:buChar char="–"/>
              <a:defRPr/>
            </a:pPr>
            <a:r>
              <a:rPr lang="tr-TR" dirty="0" smtClean="0"/>
              <a:t>Yapay Zeka Dilleri</a:t>
            </a:r>
          </a:p>
          <a:p>
            <a:pPr marL="1314450" lvl="2" indent="-514350">
              <a:buFont typeface="Arial" pitchFamily="34" charset="0"/>
              <a:buChar char="•"/>
              <a:defRPr/>
            </a:pPr>
            <a:r>
              <a:rPr lang="tr-TR" dirty="0" smtClean="0"/>
              <a:t>Prolog, LISP</a:t>
            </a:r>
          </a:p>
          <a:p>
            <a:pPr marL="914400" lvl="1" indent="-514350">
              <a:buFont typeface="Arial" pitchFamily="34" charset="0"/>
              <a:buChar char="–"/>
              <a:defRPr/>
            </a:pPr>
            <a:r>
              <a:rPr lang="tr-TR" dirty="0" smtClean="0"/>
              <a:t>Genel Amaçlı Programlama Dilleri</a:t>
            </a:r>
          </a:p>
          <a:p>
            <a:pPr marL="1314450" lvl="2" indent="-514350">
              <a:buFont typeface="Arial" pitchFamily="34" charset="0"/>
              <a:buChar char="•"/>
              <a:defRPr/>
            </a:pPr>
            <a:r>
              <a:rPr lang="tr-TR" dirty="0" smtClean="0"/>
              <a:t>C, Pascal, Basic</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47</a:t>
            </a:fld>
            <a:endParaRPr lang="tr-T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pPr eaLnBrk="1" hangingPunct="1"/>
            <a:r>
              <a:rPr lang="tr-TR" smtClean="0"/>
              <a:t>FORTRAN</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FORTRAN, IBM tarafından IBM 704 bilgisayarı üzerinde fen ve mühendislik uygulamalarını programlamak amacıyla 1950’li yıllarda geliştirilmeye başlanmış, 1960’larda farklı uyarlamaları geliştirilmeye devam etmiştir (</a:t>
            </a:r>
            <a:r>
              <a:rPr lang="tr-TR" dirty="0" err="1" smtClean="0"/>
              <a:t>Fortran</a:t>
            </a:r>
            <a:r>
              <a:rPr lang="tr-TR" dirty="0" smtClean="0"/>
              <a:t> I: 1957, </a:t>
            </a:r>
            <a:r>
              <a:rPr lang="tr-TR" dirty="0" err="1" smtClean="0"/>
              <a:t>Fortran</a:t>
            </a:r>
            <a:r>
              <a:rPr lang="tr-TR" dirty="0" smtClean="0"/>
              <a:t> II: 1958, </a:t>
            </a:r>
            <a:r>
              <a:rPr lang="tr-TR" dirty="0" err="1" smtClean="0"/>
              <a:t>Fortran</a:t>
            </a:r>
            <a:r>
              <a:rPr lang="tr-TR" dirty="0" smtClean="0"/>
              <a:t> IV: 1962, </a:t>
            </a:r>
            <a:r>
              <a:rPr lang="tr-TR" dirty="0" err="1" smtClean="0"/>
              <a:t>Fortran</a:t>
            </a:r>
            <a:r>
              <a:rPr lang="tr-TR" dirty="0" smtClean="0"/>
              <a:t> 66: 1966, …)</a:t>
            </a:r>
          </a:p>
          <a:p>
            <a:pPr eaLnBrk="1" fontAlgn="auto" hangingPunct="1">
              <a:spcAft>
                <a:spcPts val="0"/>
              </a:spcAft>
              <a:buFont typeface="Arial" pitchFamily="34" charset="0"/>
              <a:buChar char="•"/>
              <a:defRPr/>
            </a:pPr>
            <a:r>
              <a:rPr lang="tr-TR" dirty="0" smtClean="0"/>
              <a:t>Sadece IF, GOTO, DO ifadelerini içeren basit bir dil olduğu için </a:t>
            </a:r>
            <a:r>
              <a:rPr lang="tr-TR" dirty="0" err="1" smtClean="0"/>
              <a:t>Pascal</a:t>
            </a:r>
            <a:r>
              <a:rPr lang="tr-TR" dirty="0" smtClean="0"/>
              <a:t> ve C gibi programlama dilleri geliştirildikten sonra kullanımı azalmıştır.</a:t>
            </a:r>
          </a:p>
          <a:p>
            <a:pPr eaLnBrk="1" fontAlgn="auto" hangingPunct="1">
              <a:spcAft>
                <a:spcPts val="0"/>
              </a:spcAft>
              <a:buFont typeface="Arial" pitchFamily="34" charset="0"/>
              <a:buChar char="•"/>
              <a:defRPr/>
            </a:pPr>
            <a:endParaRPr lang="tr-TR" dirty="0"/>
          </a:p>
        </p:txBody>
      </p:sp>
      <p:sp>
        <p:nvSpPr>
          <p:cNvPr id="4" name="3 Slayt Numarası Yer Tutucusu"/>
          <p:cNvSpPr>
            <a:spLocks noGrp="1"/>
          </p:cNvSpPr>
          <p:nvPr>
            <p:ph type="sldNum" sz="quarter" idx="12"/>
          </p:nvPr>
        </p:nvSpPr>
        <p:spPr/>
        <p:txBody>
          <a:bodyPr/>
          <a:lstStyle/>
          <a:p>
            <a:pPr>
              <a:defRPr/>
            </a:pPr>
            <a:fld id="{4D9FC422-67AC-4703-B09C-27982E8DAC4D}" type="slidenum">
              <a:rPr lang="tr-TR"/>
              <a:pPr>
                <a:defRPr/>
              </a:pPr>
              <a:t>48</a:t>
            </a:fld>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pPr eaLnBrk="1" hangingPunct="1"/>
            <a:r>
              <a:rPr lang="tr-TR" smtClean="0"/>
              <a:t>FORTRAN’da Merhaba Dünya</a:t>
            </a:r>
          </a:p>
        </p:txBody>
      </p:sp>
      <p:sp>
        <p:nvSpPr>
          <p:cNvPr id="17411" name="2 İçerik Yer Tutucusu"/>
          <p:cNvSpPr>
            <a:spLocks noGrp="1"/>
          </p:cNvSpPr>
          <p:nvPr>
            <p:ph idx="1"/>
          </p:nvPr>
        </p:nvSpPr>
        <p:spPr/>
        <p:txBody>
          <a:bodyPr/>
          <a:lstStyle/>
          <a:p>
            <a:pPr eaLnBrk="1" hangingPunct="1"/>
            <a:r>
              <a:rPr lang="tr-TR" dirty="0" smtClean="0"/>
              <a:t>Bir dilin sözdizimine örnek olarak yaygın biçimde bir "Merhaba Dünya" programı gösterilir. Aşağıda Fortran ile yazılmış bir "Merhaba Dünya" programı verilmiştir:</a:t>
            </a:r>
          </a:p>
          <a:p>
            <a:pPr lvl="1" eaLnBrk="1" hangingPunct="1">
              <a:buFont typeface="Arial" charset="0"/>
              <a:buNone/>
            </a:pPr>
            <a:endParaRPr lang="tr-TR" dirty="0" smtClean="0">
              <a:solidFill>
                <a:srgbClr val="0070C0"/>
              </a:solidFill>
            </a:endParaRPr>
          </a:p>
          <a:p>
            <a:pPr lvl="1" eaLnBrk="1" hangingPunct="1">
              <a:buFont typeface="Arial" charset="0"/>
              <a:buNone/>
            </a:pPr>
            <a:r>
              <a:rPr lang="tr-TR" dirty="0" smtClean="0">
                <a:solidFill>
                  <a:srgbClr val="0070C0"/>
                </a:solidFill>
              </a:rPr>
              <a:t>			</a:t>
            </a:r>
            <a:r>
              <a:rPr lang="en-US" dirty="0" smtClean="0">
                <a:solidFill>
                  <a:srgbClr val="0070C0"/>
                </a:solidFill>
              </a:rPr>
              <a:t>PROGRAM HELLO</a:t>
            </a:r>
          </a:p>
          <a:p>
            <a:pPr lvl="1" eaLnBrk="1" hangingPunct="1">
              <a:buFont typeface="Arial" charset="0"/>
              <a:buNone/>
            </a:pPr>
            <a:r>
              <a:rPr lang="en-US" dirty="0" smtClean="0">
                <a:solidFill>
                  <a:srgbClr val="0070C0"/>
                </a:solidFill>
              </a:rPr>
              <a:t> </a:t>
            </a:r>
            <a:r>
              <a:rPr lang="tr-TR" dirty="0" smtClean="0">
                <a:solidFill>
                  <a:srgbClr val="0070C0"/>
                </a:solidFill>
              </a:rPr>
              <a:t> </a:t>
            </a:r>
            <a:r>
              <a:rPr lang="en-US" dirty="0" smtClean="0">
                <a:solidFill>
                  <a:srgbClr val="0070C0"/>
                </a:solidFill>
              </a:rPr>
              <a:t>     </a:t>
            </a:r>
            <a:r>
              <a:rPr lang="tr-TR" dirty="0" smtClean="0">
                <a:solidFill>
                  <a:srgbClr val="0070C0"/>
                </a:solidFill>
              </a:rPr>
              <a:t>		</a:t>
            </a:r>
            <a:r>
              <a:rPr lang="en-US" dirty="0" smtClean="0">
                <a:solidFill>
                  <a:srgbClr val="0070C0"/>
                </a:solidFill>
              </a:rPr>
              <a:t>PRINT*, 'Hello World!'</a:t>
            </a:r>
          </a:p>
          <a:p>
            <a:pPr lvl="1" eaLnBrk="1" hangingPunct="1">
              <a:buFont typeface="Arial" charset="0"/>
              <a:buNone/>
            </a:pPr>
            <a:r>
              <a:rPr lang="en-US" dirty="0" smtClean="0">
                <a:solidFill>
                  <a:srgbClr val="0070C0"/>
                </a:solidFill>
              </a:rPr>
              <a:t>  </a:t>
            </a:r>
            <a:r>
              <a:rPr lang="tr-TR" dirty="0" smtClean="0">
                <a:solidFill>
                  <a:srgbClr val="0070C0"/>
                </a:solidFill>
              </a:rPr>
              <a:t> </a:t>
            </a:r>
            <a:r>
              <a:rPr lang="en-US" dirty="0" smtClean="0">
                <a:solidFill>
                  <a:srgbClr val="0070C0"/>
                </a:solidFill>
              </a:rPr>
              <a:t>    </a:t>
            </a:r>
            <a:r>
              <a:rPr lang="tr-TR" dirty="0" smtClean="0">
                <a:solidFill>
                  <a:srgbClr val="0070C0"/>
                </a:solidFill>
              </a:rPr>
              <a:t>		</a:t>
            </a:r>
            <a:r>
              <a:rPr lang="en-US" dirty="0" smtClean="0">
                <a:solidFill>
                  <a:srgbClr val="0070C0"/>
                </a:solidFill>
              </a:rPr>
              <a:t>END</a:t>
            </a:r>
          </a:p>
        </p:txBody>
      </p:sp>
      <p:sp>
        <p:nvSpPr>
          <p:cNvPr id="4" name="3 Slayt Numarası Yer Tutucusu"/>
          <p:cNvSpPr>
            <a:spLocks noGrp="1"/>
          </p:cNvSpPr>
          <p:nvPr>
            <p:ph type="sldNum" sz="quarter" idx="12"/>
          </p:nvPr>
        </p:nvSpPr>
        <p:spPr/>
        <p:txBody>
          <a:bodyPr/>
          <a:lstStyle/>
          <a:p>
            <a:pPr>
              <a:defRPr/>
            </a:pPr>
            <a:fld id="{2F7126BD-1D1F-4AB7-A598-909F10591B03}" type="slidenum">
              <a:rPr lang="tr-TR"/>
              <a:pPr>
                <a:defRPr/>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Hızlı Tartışma - 1</a:t>
            </a:r>
          </a:p>
        </p:txBody>
      </p:sp>
      <p:sp>
        <p:nvSpPr>
          <p:cNvPr id="3" name="Content Placeholder 2"/>
          <p:cNvSpPr>
            <a:spLocks noGrp="1"/>
          </p:cNvSpPr>
          <p:nvPr>
            <p:ph idx="1"/>
          </p:nvPr>
        </p:nvSpPr>
        <p:spPr/>
        <p:txBody>
          <a:bodyPr/>
          <a:lstStyle/>
          <a:p>
            <a:r>
              <a:rPr lang="tr-TR" dirty="0" smtClean="0"/>
              <a:t>Tasarım yaklaşımına dayalı algoritmalar</a:t>
            </a:r>
          </a:p>
          <a:p>
            <a:pPr lvl="1"/>
            <a:r>
              <a:rPr lang="tr-TR" dirty="0"/>
              <a:t>Brute force -Kapsamlı arama</a:t>
            </a:r>
          </a:p>
          <a:p>
            <a:pPr lvl="1"/>
            <a:r>
              <a:rPr lang="tr-TR" dirty="0" smtClean="0"/>
              <a:t>Böl </a:t>
            </a:r>
            <a:r>
              <a:rPr lang="tr-TR" dirty="0"/>
              <a:t>ve yönet </a:t>
            </a:r>
            <a:endParaRPr lang="tr-TR" dirty="0" smtClean="0"/>
          </a:p>
          <a:p>
            <a:pPr lvl="1"/>
            <a:r>
              <a:rPr lang="tr-TR" dirty="0" smtClean="0"/>
              <a:t>Dinamik </a:t>
            </a:r>
            <a:r>
              <a:rPr lang="tr-TR" dirty="0"/>
              <a:t>programlama</a:t>
            </a:r>
          </a:p>
          <a:p>
            <a:pPr lvl="1"/>
            <a:r>
              <a:rPr lang="tr-TR" dirty="0" smtClean="0"/>
              <a:t>The </a:t>
            </a:r>
            <a:r>
              <a:rPr lang="tr-TR" dirty="0"/>
              <a:t>greedy method</a:t>
            </a:r>
          </a:p>
          <a:p>
            <a:pPr lvl="1"/>
            <a:r>
              <a:rPr lang="tr-TR" dirty="0" smtClean="0"/>
              <a:t>Lineer </a:t>
            </a:r>
            <a:r>
              <a:rPr lang="tr-TR" dirty="0"/>
              <a:t>Programlama</a:t>
            </a:r>
          </a:p>
          <a:p>
            <a:pPr lvl="1"/>
            <a:r>
              <a:rPr lang="tr-TR" dirty="0" smtClean="0"/>
              <a:t>Dönüştürme</a:t>
            </a:r>
            <a:endParaRPr lang="tr-TR" dirty="0"/>
          </a:p>
          <a:p>
            <a:pPr lvl="1"/>
            <a:r>
              <a:rPr lang="tr-TR" dirty="0" smtClean="0"/>
              <a:t>Arama </a:t>
            </a:r>
            <a:r>
              <a:rPr lang="tr-TR" dirty="0"/>
              <a:t>ve </a:t>
            </a:r>
            <a:r>
              <a:rPr lang="tr-TR" dirty="0" smtClean="0"/>
              <a:t>numaralandırma</a:t>
            </a:r>
          </a:p>
          <a:p>
            <a:pPr lvl="2"/>
            <a:r>
              <a:rPr lang="tr-TR" dirty="0" smtClean="0"/>
              <a:t>Rastegel algoritmalar</a:t>
            </a:r>
          </a:p>
          <a:p>
            <a:pPr lvl="3"/>
            <a:r>
              <a:rPr lang="tr-TR" dirty="0" smtClean="0"/>
              <a:t>Monte-Carlo Algoritması</a:t>
            </a:r>
          </a:p>
          <a:p>
            <a:pPr lvl="3"/>
            <a:r>
              <a:rPr lang="tr-TR" dirty="0" smtClean="0"/>
              <a:t>Las Vegas Algoritması</a:t>
            </a:r>
          </a:p>
          <a:p>
            <a:pPr lvl="2"/>
            <a:r>
              <a:rPr lang="tr-TR" dirty="0" smtClean="0"/>
              <a:t>Optimizayon problemleri</a:t>
            </a:r>
            <a:endParaRPr lang="tr-TR" dirty="0"/>
          </a:p>
          <a:p>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5</a:t>
            </a:fld>
            <a:endParaRPr lang="tr-TR" altLang="en-US"/>
          </a:p>
        </p:txBody>
      </p:sp>
    </p:spTree>
    <p:extLst>
      <p:ext uri="{BB962C8B-B14F-4D97-AF65-F5344CB8AC3E}">
        <p14:creationId xmlns:p14="http://schemas.microsoft.com/office/powerpoint/2010/main" val="2980943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pPr eaLnBrk="1" hangingPunct="1"/>
            <a:r>
              <a:rPr lang="tr-TR" smtClean="0"/>
              <a:t>COBOL</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Sayısal işlemlerin gerçekleştirilmesinde avantaj sağlayan FORTRAN dili giriş/çıkış (I/O) işlerinde yeterli değildir.</a:t>
            </a:r>
          </a:p>
          <a:p>
            <a:pPr eaLnBrk="1" fontAlgn="auto" hangingPunct="1">
              <a:spcAft>
                <a:spcPts val="0"/>
              </a:spcAft>
              <a:buFont typeface="Arial" pitchFamily="34" charset="0"/>
              <a:buChar char="•"/>
              <a:defRPr/>
            </a:pPr>
            <a:r>
              <a:rPr lang="tr-TR" dirty="0" smtClean="0"/>
              <a:t>Giriş/çıkış işlemlerinin oldukça önemli olduğu ticari uygulamalar için 1959 yılında COBOL dili geliştirilmiştir.</a:t>
            </a:r>
          </a:p>
          <a:p>
            <a:pPr eaLnBrk="1" fontAlgn="auto" hangingPunct="1">
              <a:spcAft>
                <a:spcPts val="0"/>
              </a:spcAft>
              <a:buFont typeface="Arial" pitchFamily="34" charset="0"/>
              <a:buChar char="•"/>
              <a:defRPr/>
            </a:pPr>
            <a:r>
              <a:rPr lang="tr-TR" dirty="0" smtClean="0"/>
              <a:t>Sayısal ve metin türü verilerin diziler ve kayıtlar gibi veri grupları haline organize edilmesini sağlamıştır.</a:t>
            </a:r>
            <a:endParaRPr lang="tr-TR" dirty="0"/>
          </a:p>
        </p:txBody>
      </p:sp>
      <p:sp>
        <p:nvSpPr>
          <p:cNvPr id="4" name="3 Slayt Numarası Yer Tutucusu"/>
          <p:cNvSpPr>
            <a:spLocks noGrp="1"/>
          </p:cNvSpPr>
          <p:nvPr>
            <p:ph type="sldNum" sz="quarter" idx="12"/>
          </p:nvPr>
        </p:nvSpPr>
        <p:spPr/>
        <p:txBody>
          <a:bodyPr/>
          <a:lstStyle/>
          <a:p>
            <a:pPr>
              <a:defRPr/>
            </a:pPr>
            <a:fld id="{CEE375B7-0B90-4489-B05C-0C2E844DA6E5}" type="slidenum">
              <a:rPr lang="tr-TR"/>
              <a:pPr>
                <a:defRPr/>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p:txBody>
          <a:bodyPr/>
          <a:lstStyle/>
          <a:p>
            <a:pPr eaLnBrk="1" hangingPunct="1"/>
            <a:r>
              <a:rPr lang="tr-TR" smtClean="0"/>
              <a:t>BASIC</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BASIC (</a:t>
            </a:r>
            <a:r>
              <a:rPr lang="en-US" dirty="0" smtClean="0"/>
              <a:t>Beginner's All-purpose Symbolic Instruction Code</a:t>
            </a:r>
            <a:r>
              <a:rPr lang="tr-TR" dirty="0" smtClean="0"/>
              <a:t>) öğrenmesi ve yazması kolay olan bir dildir. </a:t>
            </a:r>
          </a:p>
          <a:p>
            <a:pPr eaLnBrk="1" fontAlgn="auto" hangingPunct="1">
              <a:spcAft>
                <a:spcPts val="0"/>
              </a:spcAft>
              <a:buFont typeface="Arial" pitchFamily="34" charset="0"/>
              <a:buChar char="•"/>
              <a:defRPr/>
            </a:pPr>
            <a:r>
              <a:rPr lang="tr-TR" dirty="0" smtClean="0"/>
              <a:t>Bu nedenle genellikle bilgisayar bilgisi az olanlara programlama dili öğretmek için kullanılır.</a:t>
            </a:r>
          </a:p>
          <a:p>
            <a:pPr eaLnBrk="1" fontAlgn="auto" hangingPunct="1">
              <a:spcAft>
                <a:spcPts val="0"/>
              </a:spcAft>
              <a:buFont typeface="Arial" pitchFamily="34" charset="0"/>
              <a:buChar char="•"/>
              <a:defRPr/>
            </a:pPr>
            <a:r>
              <a:rPr lang="tr-TR" dirty="0" smtClean="0"/>
              <a:t>Microsoft şirketi tarafından geliştirilen QBASIC (</a:t>
            </a:r>
            <a:r>
              <a:rPr lang="tr-TR" dirty="0" err="1" smtClean="0"/>
              <a:t>QuickBasic</a:t>
            </a:r>
            <a:r>
              <a:rPr lang="tr-TR" dirty="0" smtClean="0"/>
              <a:t>), MS-DOS işletim sisteminin belli sürümlerinin parçası olarak sunulmuştur</a:t>
            </a:r>
            <a:endParaRPr lang="tr-TR" dirty="0"/>
          </a:p>
        </p:txBody>
      </p:sp>
      <p:sp>
        <p:nvSpPr>
          <p:cNvPr id="4" name="3 Slayt Numarası Yer Tutucusu"/>
          <p:cNvSpPr>
            <a:spLocks noGrp="1"/>
          </p:cNvSpPr>
          <p:nvPr>
            <p:ph type="sldNum" sz="quarter" idx="12"/>
          </p:nvPr>
        </p:nvSpPr>
        <p:spPr/>
        <p:txBody>
          <a:bodyPr/>
          <a:lstStyle/>
          <a:p>
            <a:pPr>
              <a:defRPr/>
            </a:pPr>
            <a:fld id="{EA0F5C93-6A1F-48A0-A1D0-6E800CC71FF6}" type="slidenum">
              <a:rPr lang="tr-TR"/>
              <a:pPr>
                <a:defRPr/>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p:txBody>
          <a:bodyPr/>
          <a:lstStyle/>
          <a:p>
            <a:pPr eaLnBrk="1" hangingPunct="1"/>
            <a:r>
              <a:rPr lang="tr-TR" smtClean="0"/>
              <a:t>Örnek bir QBASIC programı</a:t>
            </a:r>
          </a:p>
        </p:txBody>
      </p:sp>
      <p:sp>
        <p:nvSpPr>
          <p:cNvPr id="20483" name="2 İçerik Yer Tutucusu"/>
          <p:cNvSpPr>
            <a:spLocks noGrp="1"/>
          </p:cNvSpPr>
          <p:nvPr>
            <p:ph idx="1"/>
          </p:nvPr>
        </p:nvSpPr>
        <p:spPr/>
        <p:txBody>
          <a:bodyPr/>
          <a:lstStyle/>
          <a:p>
            <a:pPr eaLnBrk="1" hangingPunct="1">
              <a:buFont typeface="Arial" charset="0"/>
              <a:buNone/>
            </a:pPr>
            <a:r>
              <a:rPr lang="tr-TR" smtClean="0"/>
              <a:t>'Belirtilen İki Sayıyı Toplar</a:t>
            </a:r>
          </a:p>
          <a:p>
            <a:pPr eaLnBrk="1" hangingPunct="1">
              <a:buFont typeface="Arial" charset="0"/>
              <a:buNone/>
            </a:pPr>
            <a:r>
              <a:rPr lang="tr-TR" smtClean="0"/>
              <a:t>CLS</a:t>
            </a:r>
          </a:p>
          <a:p>
            <a:pPr eaLnBrk="1" hangingPunct="1">
              <a:buFont typeface="Arial" charset="0"/>
              <a:buNone/>
            </a:pPr>
            <a:r>
              <a:rPr lang="tr-TR" smtClean="0"/>
              <a:t>INPUT "Birinci Sayıyı Giriniz:";A%</a:t>
            </a:r>
          </a:p>
          <a:p>
            <a:pPr eaLnBrk="1" hangingPunct="1">
              <a:buFont typeface="Arial" charset="0"/>
              <a:buNone/>
            </a:pPr>
            <a:r>
              <a:rPr lang="tr-TR" smtClean="0"/>
              <a:t>INPUT "İkinci Sayıyı Giriniz:";B%</a:t>
            </a:r>
          </a:p>
          <a:p>
            <a:pPr eaLnBrk="1" hangingPunct="1">
              <a:buFont typeface="Arial" charset="0"/>
              <a:buNone/>
            </a:pPr>
            <a:r>
              <a:rPr lang="tr-TR" smtClean="0"/>
              <a:t>PRINT A% + B%</a:t>
            </a:r>
          </a:p>
          <a:p>
            <a:pPr eaLnBrk="1" hangingPunct="1">
              <a:buFont typeface="Arial" charset="0"/>
              <a:buNone/>
            </a:pPr>
            <a:r>
              <a:rPr lang="tr-TR" smtClean="0"/>
              <a:t>END</a:t>
            </a:r>
          </a:p>
          <a:p>
            <a:pPr eaLnBrk="1" hangingPunct="1">
              <a:buFont typeface="Arial" charset="0"/>
              <a:buNone/>
            </a:pPr>
            <a:endParaRPr lang="tr-TR" smtClean="0"/>
          </a:p>
        </p:txBody>
      </p:sp>
      <p:sp>
        <p:nvSpPr>
          <p:cNvPr id="4" name="3 Slayt Numarası Yer Tutucusu"/>
          <p:cNvSpPr>
            <a:spLocks noGrp="1"/>
          </p:cNvSpPr>
          <p:nvPr>
            <p:ph type="sldNum" sz="quarter" idx="12"/>
          </p:nvPr>
        </p:nvSpPr>
        <p:spPr/>
        <p:txBody>
          <a:bodyPr/>
          <a:lstStyle/>
          <a:p>
            <a:pPr>
              <a:defRPr/>
            </a:pPr>
            <a:fld id="{5A17E1CD-A44F-4FC8-9DB0-A9A639AA5D7C}" type="slidenum">
              <a:rPr lang="tr-TR"/>
              <a:pPr>
                <a:defRPr/>
              </a:pPr>
              <a:t>52</a:t>
            </a:fld>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p:txBody>
          <a:bodyPr/>
          <a:lstStyle/>
          <a:p>
            <a:pPr eaLnBrk="1" hangingPunct="1"/>
            <a:r>
              <a:rPr lang="tr-TR" smtClean="0"/>
              <a:t>Yapısal Programlama Nedir?</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1960’lı yılların sonunda ortaya çıkan yapısal programlama (</a:t>
            </a:r>
            <a:r>
              <a:rPr lang="tr-TR" dirty="0" err="1" smtClean="0"/>
              <a:t>structured</a:t>
            </a:r>
            <a:r>
              <a:rPr lang="tr-TR" dirty="0" smtClean="0"/>
              <a:t> </a:t>
            </a:r>
            <a:r>
              <a:rPr lang="tr-TR" dirty="0" err="1" smtClean="0"/>
              <a:t>programming</a:t>
            </a:r>
            <a:r>
              <a:rPr lang="tr-TR" dirty="0" smtClean="0"/>
              <a:t>) kavramı ile uzun ve karmaşık programların, bloklara ayırarak daha kolay biçimde yazılabilmesi mümkün olmaktadır. </a:t>
            </a:r>
          </a:p>
          <a:p>
            <a:pPr eaLnBrk="1" fontAlgn="auto" hangingPunct="1">
              <a:spcAft>
                <a:spcPts val="0"/>
              </a:spcAft>
              <a:buFont typeface="Arial" pitchFamily="34" charset="0"/>
              <a:buChar char="•"/>
              <a:defRPr/>
            </a:pPr>
            <a:r>
              <a:rPr lang="tr-TR" dirty="0" smtClean="0"/>
              <a:t>Yapısal programlamada programın belirli bir satırına gitmeye yarayan GOTO ifadesinin kullanılmaması, </a:t>
            </a:r>
            <a:r>
              <a:rPr lang="tr-TR" b="1" dirty="0" smtClean="0"/>
              <a:t>yordamsal</a:t>
            </a:r>
            <a:r>
              <a:rPr lang="tr-TR" dirty="0" smtClean="0"/>
              <a:t> (</a:t>
            </a:r>
            <a:r>
              <a:rPr lang="tr-TR" dirty="0" err="1" smtClean="0"/>
              <a:t>prosedürel</a:t>
            </a:r>
            <a:r>
              <a:rPr lang="tr-TR" dirty="0" smtClean="0"/>
              <a:t>) bir yapının tercih edilmesi esastır.</a:t>
            </a:r>
            <a:endParaRPr lang="tr-TR" dirty="0"/>
          </a:p>
        </p:txBody>
      </p:sp>
      <p:sp>
        <p:nvSpPr>
          <p:cNvPr id="4" name="3 Slayt Numarası Yer Tutucusu"/>
          <p:cNvSpPr>
            <a:spLocks noGrp="1"/>
          </p:cNvSpPr>
          <p:nvPr>
            <p:ph type="sldNum" sz="quarter" idx="12"/>
          </p:nvPr>
        </p:nvSpPr>
        <p:spPr/>
        <p:txBody>
          <a:bodyPr/>
          <a:lstStyle/>
          <a:p>
            <a:pPr>
              <a:defRPr/>
            </a:pPr>
            <a:fld id="{447D7E84-3489-4DCB-9562-766A9DC267B1}" type="slidenum">
              <a:rPr lang="tr-TR"/>
              <a:pPr>
                <a:defRPr/>
              </a:pPr>
              <a:t>53</a:t>
            </a:fld>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pPr eaLnBrk="1" hangingPunct="1"/>
            <a:r>
              <a:rPr lang="tr-TR" smtClean="0"/>
              <a:t>ALGOL</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ABD ve Alman bilim insanlarının evrensel bir programlama dili üstünde birlikte çalışmaları sonucunda 1958’de ortaya çıkmıştır.</a:t>
            </a:r>
          </a:p>
          <a:p>
            <a:pPr eaLnBrk="1" fontAlgn="auto" hangingPunct="1">
              <a:spcAft>
                <a:spcPts val="0"/>
              </a:spcAft>
              <a:buFont typeface="Arial" pitchFamily="34" charset="0"/>
              <a:buChar char="•"/>
              <a:defRPr/>
            </a:pPr>
            <a:r>
              <a:rPr lang="tr-TR" i="1" dirty="0" smtClean="0"/>
              <a:t>John </a:t>
            </a:r>
            <a:r>
              <a:rPr lang="tr-TR" i="1" dirty="0" err="1" smtClean="0"/>
              <a:t>Backus</a:t>
            </a:r>
            <a:r>
              <a:rPr lang="tr-TR" dirty="0" smtClean="0"/>
              <a:t> ve </a:t>
            </a:r>
            <a:r>
              <a:rPr lang="tr-TR" i="1" dirty="0" smtClean="0"/>
              <a:t>Peter </a:t>
            </a:r>
            <a:r>
              <a:rPr lang="tr-TR" i="1" dirty="0" err="1" smtClean="0"/>
              <a:t>Naur</a:t>
            </a:r>
            <a:r>
              <a:rPr lang="tr-TR" dirty="0" smtClean="0"/>
              <a:t> tarafından yaratılan </a:t>
            </a:r>
            <a:r>
              <a:rPr lang="tr-TR" i="1" dirty="0" smtClean="0"/>
              <a:t>BNF</a:t>
            </a:r>
            <a:r>
              <a:rPr lang="tr-TR" dirty="0" smtClean="0"/>
              <a:t> (</a:t>
            </a:r>
            <a:r>
              <a:rPr lang="tr-TR" dirty="0" err="1" smtClean="0"/>
              <a:t>Backus</a:t>
            </a:r>
            <a:r>
              <a:rPr lang="tr-TR" dirty="0" smtClean="0"/>
              <a:t>-</a:t>
            </a:r>
            <a:r>
              <a:rPr lang="tr-TR" dirty="0" err="1" smtClean="0"/>
              <a:t>Naur</a:t>
            </a:r>
            <a:r>
              <a:rPr lang="tr-TR" dirty="0" smtClean="0"/>
              <a:t> form) olarak bilinen </a:t>
            </a:r>
            <a:r>
              <a:rPr lang="tr-TR" dirty="0" err="1" smtClean="0"/>
              <a:t>formal</a:t>
            </a:r>
            <a:r>
              <a:rPr lang="tr-TR" dirty="0" smtClean="0"/>
              <a:t> dilbilgisine sahip ilk dildir.</a:t>
            </a:r>
          </a:p>
          <a:p>
            <a:pPr eaLnBrk="1" fontAlgn="auto" hangingPunct="1">
              <a:spcAft>
                <a:spcPts val="0"/>
              </a:spcAft>
              <a:buFont typeface="Arial" pitchFamily="34" charset="0"/>
              <a:buChar char="•"/>
              <a:defRPr/>
            </a:pPr>
            <a:r>
              <a:rPr lang="tr-TR" dirty="0" smtClean="0"/>
              <a:t>ALGOL dili kullanım zorluğu nedeniyle yaygın olarak kullanılmamış olsa da; BCPL, B, C, </a:t>
            </a:r>
            <a:r>
              <a:rPr lang="tr-TR" dirty="0" err="1" smtClean="0"/>
              <a:t>Simula</a:t>
            </a:r>
            <a:r>
              <a:rPr lang="tr-TR" dirty="0" smtClean="0"/>
              <a:t>, </a:t>
            </a:r>
            <a:r>
              <a:rPr lang="tr-TR" dirty="0" err="1" smtClean="0"/>
              <a:t>Pascal</a:t>
            </a:r>
            <a:r>
              <a:rPr lang="tr-TR" dirty="0" smtClean="0"/>
              <a:t> ve PL/I gibi birçok dile öncü olmuştur.</a:t>
            </a:r>
            <a:endParaRPr lang="tr-TR" dirty="0"/>
          </a:p>
        </p:txBody>
      </p:sp>
      <p:sp>
        <p:nvSpPr>
          <p:cNvPr id="4" name="3 Slayt Numarası Yer Tutucusu"/>
          <p:cNvSpPr>
            <a:spLocks noGrp="1"/>
          </p:cNvSpPr>
          <p:nvPr>
            <p:ph type="sldNum" sz="quarter" idx="12"/>
          </p:nvPr>
        </p:nvSpPr>
        <p:spPr/>
        <p:txBody>
          <a:bodyPr/>
          <a:lstStyle/>
          <a:p>
            <a:pPr>
              <a:defRPr/>
            </a:pPr>
            <a:fld id="{7D0AC803-BE5D-4D0B-8C42-56C794DB2B86}" type="slidenum">
              <a:rPr lang="tr-TR"/>
              <a:pPr>
                <a:defRPr/>
              </a:pPr>
              <a:t>54</a:t>
            </a:fld>
            <a:endParaRPr lang="tr-T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pPr eaLnBrk="1" hangingPunct="1"/>
            <a:r>
              <a:rPr lang="tr-TR" smtClean="0"/>
              <a:t>PASCAL</a:t>
            </a:r>
          </a:p>
        </p:txBody>
      </p:sp>
      <p:sp>
        <p:nvSpPr>
          <p:cNvPr id="3" name="2 İçerik Yer Tutucusu"/>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tr-TR" dirty="0" smtClean="0"/>
              <a:t>PASCAL programlama dili pek çok öğrenciye bilgisayar programlamayı öğreten ve çeşitli versiyonları bugün hala yaygın olarak kullanılmaya devam eden en önemli programlama dillerinden biridir.</a:t>
            </a:r>
          </a:p>
          <a:p>
            <a:pPr eaLnBrk="1" fontAlgn="auto" hangingPunct="1">
              <a:spcAft>
                <a:spcPts val="0"/>
              </a:spcAft>
              <a:buFont typeface="Arial" pitchFamily="34" charset="0"/>
              <a:buChar char="•"/>
              <a:defRPr/>
            </a:pPr>
            <a:r>
              <a:rPr lang="tr-TR" dirty="0" smtClean="0"/>
              <a:t>Bilgisayar bilimcisi </a:t>
            </a:r>
            <a:r>
              <a:rPr lang="tr-TR" dirty="0" err="1" smtClean="0"/>
              <a:t>Niklaus</a:t>
            </a:r>
            <a:r>
              <a:rPr lang="tr-TR" dirty="0" smtClean="0"/>
              <a:t> </a:t>
            </a:r>
            <a:r>
              <a:rPr lang="tr-TR" dirty="0" err="1" smtClean="0"/>
              <a:t>Wirth</a:t>
            </a:r>
            <a:r>
              <a:rPr lang="tr-TR" dirty="0" smtClean="0"/>
              <a:t> 1970'te yapısal programlamayı derleyiciler için daha kolay işlenir hale getirebilmek amacıyla </a:t>
            </a:r>
            <a:r>
              <a:rPr lang="tr-TR" dirty="0" err="1" smtClean="0"/>
              <a:t>PASCAL'ı</a:t>
            </a:r>
            <a:r>
              <a:rPr lang="tr-TR" dirty="0" smtClean="0"/>
              <a:t> geliştirmiştir. Adını matematikçi ve düşünür </a:t>
            </a:r>
            <a:r>
              <a:rPr lang="tr-TR" dirty="0" err="1" smtClean="0"/>
              <a:t>Blaise</a:t>
            </a:r>
            <a:r>
              <a:rPr lang="tr-TR" dirty="0" smtClean="0"/>
              <a:t> </a:t>
            </a:r>
            <a:r>
              <a:rPr lang="tr-TR" dirty="0" err="1" smtClean="0"/>
              <a:t>Pascal'dan</a:t>
            </a:r>
            <a:r>
              <a:rPr lang="tr-TR" dirty="0" smtClean="0"/>
              <a:t> almıştır. </a:t>
            </a:r>
          </a:p>
          <a:p>
            <a:pPr eaLnBrk="1" fontAlgn="auto" hangingPunct="1">
              <a:spcAft>
                <a:spcPts val="0"/>
              </a:spcAft>
              <a:buFont typeface="Arial" pitchFamily="34" charset="0"/>
              <a:buChar char="•"/>
              <a:defRPr/>
            </a:pPr>
            <a:r>
              <a:rPr lang="tr-TR" dirty="0" err="1" smtClean="0"/>
              <a:t>Wirth</a:t>
            </a:r>
            <a:r>
              <a:rPr lang="tr-TR" dirty="0" smtClean="0"/>
              <a:t>, </a:t>
            </a:r>
            <a:r>
              <a:rPr lang="tr-TR" dirty="0" err="1" smtClean="0"/>
              <a:t>PASCAL'dan</a:t>
            </a:r>
            <a:r>
              <a:rPr lang="tr-TR" dirty="0" smtClean="0"/>
              <a:t> başka </a:t>
            </a:r>
            <a:r>
              <a:rPr lang="tr-TR" dirty="0" err="1" smtClean="0"/>
              <a:t>Modula</a:t>
            </a:r>
            <a:r>
              <a:rPr lang="tr-TR" dirty="0" smtClean="0"/>
              <a:t>-2 ve </a:t>
            </a:r>
            <a:r>
              <a:rPr lang="tr-TR" dirty="0" err="1" smtClean="0"/>
              <a:t>Oberon</a:t>
            </a:r>
            <a:r>
              <a:rPr lang="tr-TR" dirty="0" smtClean="0"/>
              <a:t> programlama dillerini de geliştirmiştir. Bu diller </a:t>
            </a:r>
            <a:r>
              <a:rPr lang="tr-TR" dirty="0" err="1" smtClean="0"/>
              <a:t>Pascal'a</a:t>
            </a:r>
            <a:r>
              <a:rPr lang="tr-TR" dirty="0" smtClean="0"/>
              <a:t> benzerler ve ayrıca nesneye yönelik programlamayı da desteklerler.</a:t>
            </a:r>
          </a:p>
          <a:p>
            <a:pPr eaLnBrk="1" fontAlgn="auto" hangingPunct="1">
              <a:spcAft>
                <a:spcPts val="0"/>
              </a:spcAft>
              <a:buFont typeface="Arial" pitchFamily="34" charset="0"/>
              <a:buChar char="•"/>
              <a:defRPr/>
            </a:pPr>
            <a:endParaRPr lang="tr-TR" dirty="0"/>
          </a:p>
        </p:txBody>
      </p:sp>
      <p:sp>
        <p:nvSpPr>
          <p:cNvPr id="4" name="3 Slayt Numarası Yer Tutucusu"/>
          <p:cNvSpPr>
            <a:spLocks noGrp="1"/>
          </p:cNvSpPr>
          <p:nvPr>
            <p:ph type="sldNum" sz="quarter" idx="12"/>
          </p:nvPr>
        </p:nvSpPr>
        <p:spPr/>
        <p:txBody>
          <a:bodyPr/>
          <a:lstStyle/>
          <a:p>
            <a:pPr>
              <a:defRPr/>
            </a:pPr>
            <a:fld id="{98BD9A51-EE70-46E2-8EAC-4BE07E4DADBD}" type="slidenum">
              <a:rPr lang="tr-TR"/>
              <a:pPr>
                <a:defRPr/>
              </a:pPr>
              <a:t>55</a:t>
            </a:fld>
            <a:endParaRPr 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pPr eaLnBrk="1" hangingPunct="1"/>
            <a:r>
              <a:rPr lang="tr-TR" smtClean="0"/>
              <a:t>C</a:t>
            </a:r>
          </a:p>
        </p:txBody>
      </p:sp>
      <p:sp>
        <p:nvSpPr>
          <p:cNvPr id="3" name="2 İçerik Yer Tutucusu"/>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tr-TR" dirty="0" smtClean="0"/>
              <a:t>AT&amp;T </a:t>
            </a:r>
            <a:r>
              <a:rPr lang="tr-TR" dirty="0" err="1" smtClean="0"/>
              <a:t>Bell</a:t>
            </a:r>
            <a:r>
              <a:rPr lang="tr-TR" dirty="0" smtClean="0"/>
              <a:t> </a:t>
            </a:r>
            <a:r>
              <a:rPr lang="tr-TR" dirty="0" err="1" smtClean="0"/>
              <a:t>laboratuvarlarında</a:t>
            </a:r>
            <a:r>
              <a:rPr lang="tr-TR" dirty="0" smtClean="0"/>
              <a:t>, </a:t>
            </a:r>
            <a:r>
              <a:rPr lang="tr-TR" dirty="0" err="1" smtClean="0"/>
              <a:t>Ken</a:t>
            </a:r>
            <a:r>
              <a:rPr lang="tr-TR" dirty="0" smtClean="0"/>
              <a:t> </a:t>
            </a:r>
            <a:r>
              <a:rPr lang="tr-TR" dirty="0" err="1" smtClean="0"/>
              <a:t>Thompson</a:t>
            </a:r>
            <a:r>
              <a:rPr lang="tr-TR" dirty="0" smtClean="0"/>
              <a:t> ve Dennis M. </a:t>
            </a:r>
            <a:r>
              <a:rPr lang="tr-TR" dirty="0" err="1" smtClean="0"/>
              <a:t>Ritchie</a:t>
            </a:r>
            <a:r>
              <a:rPr lang="tr-TR" dirty="0" smtClean="0"/>
              <a:t> tarafından UNIX İşletim Sistemi'ni geliştirebilmek amacıyla B dilinden türetilmiş yapısal bir programlama dilidir. </a:t>
            </a:r>
          </a:p>
          <a:p>
            <a:pPr eaLnBrk="1" fontAlgn="auto" hangingPunct="1">
              <a:spcAft>
                <a:spcPts val="0"/>
              </a:spcAft>
              <a:buFont typeface="Arial" pitchFamily="34" charset="0"/>
              <a:buChar char="•"/>
              <a:defRPr/>
            </a:pPr>
            <a:r>
              <a:rPr lang="tr-TR" dirty="0" smtClean="0"/>
              <a:t>Geliştirilme tarihi 1972 olmasına rağmen yaygınlaşması </a:t>
            </a:r>
            <a:r>
              <a:rPr lang="tr-TR" dirty="0" err="1" smtClean="0"/>
              <a:t>Brian</a:t>
            </a:r>
            <a:r>
              <a:rPr lang="tr-TR" dirty="0" smtClean="0"/>
              <a:t> W. </a:t>
            </a:r>
            <a:r>
              <a:rPr lang="tr-TR" dirty="0" err="1" smtClean="0"/>
              <a:t>Kernighan</a:t>
            </a:r>
            <a:r>
              <a:rPr lang="tr-TR" dirty="0" smtClean="0"/>
              <a:t> ve Dennis M. </a:t>
            </a:r>
            <a:r>
              <a:rPr lang="tr-TR" dirty="0" err="1" smtClean="0"/>
              <a:t>Ritchie</a:t>
            </a:r>
            <a:r>
              <a:rPr lang="tr-TR" dirty="0" smtClean="0"/>
              <a:t> tarafından 1978’de yayımlanan "C Programlama Dili" kitabından sonra olmuştur.</a:t>
            </a:r>
          </a:p>
          <a:p>
            <a:pPr eaLnBrk="1" fontAlgn="auto" hangingPunct="1">
              <a:spcAft>
                <a:spcPts val="0"/>
              </a:spcAft>
              <a:buFont typeface="Arial" pitchFamily="34" charset="0"/>
              <a:buChar char="•"/>
              <a:defRPr/>
            </a:pPr>
            <a:r>
              <a:rPr lang="tr-TR" dirty="0" smtClean="0"/>
              <a:t>İşletim sistemleri, gömülü sistemler, sürücü yazılımı ve hız gereken her türlü işlemde kullanılan bir dildir. </a:t>
            </a:r>
          </a:p>
          <a:p>
            <a:pPr eaLnBrk="1" fontAlgn="auto" hangingPunct="1">
              <a:spcAft>
                <a:spcPts val="0"/>
              </a:spcAft>
              <a:buFont typeface="Arial" pitchFamily="34" charset="0"/>
              <a:buChar char="•"/>
              <a:defRPr/>
            </a:pPr>
            <a:r>
              <a:rPr lang="tr-TR" dirty="0" smtClean="0"/>
              <a:t>70’li ve 80’li yıllarda birçok farklı uyarlaması geliştirildikten sonra, 1989’da ANSI tarafından standart bir C dili tanımlanmıştır (ANSI C).</a:t>
            </a:r>
          </a:p>
        </p:txBody>
      </p:sp>
      <p:sp>
        <p:nvSpPr>
          <p:cNvPr id="4" name="3 Slayt Numarası Yer Tutucusu"/>
          <p:cNvSpPr>
            <a:spLocks noGrp="1"/>
          </p:cNvSpPr>
          <p:nvPr>
            <p:ph type="sldNum" sz="quarter" idx="12"/>
          </p:nvPr>
        </p:nvSpPr>
        <p:spPr/>
        <p:txBody>
          <a:bodyPr/>
          <a:lstStyle/>
          <a:p>
            <a:pPr>
              <a:defRPr/>
            </a:pPr>
            <a:fld id="{51E4ADA6-2576-4845-BB11-36B2B3FA96F5}" type="slidenum">
              <a:rPr lang="tr-TR"/>
              <a:pPr>
                <a:defRPr/>
              </a:pPr>
              <a:t>56</a:t>
            </a:fld>
            <a:endParaRPr lang="tr-T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pPr eaLnBrk="1" hangingPunct="1"/>
            <a:r>
              <a:rPr lang="tr-TR" smtClean="0"/>
              <a:t>Pascal &amp; C (1)</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err="1" smtClean="0"/>
              <a:t>Pascal</a:t>
            </a:r>
            <a:r>
              <a:rPr lang="tr-TR" dirty="0" smtClean="0"/>
              <a:t> ve C dilleri yaklaşık aynı zamanlarda geliştirilmişlerdir ve aralarında önemli benzerlikler vardır. </a:t>
            </a:r>
          </a:p>
          <a:p>
            <a:pPr eaLnBrk="1" fontAlgn="auto" hangingPunct="1">
              <a:spcAft>
                <a:spcPts val="0"/>
              </a:spcAft>
              <a:buFont typeface="Arial" pitchFamily="34" charset="0"/>
              <a:buChar char="•"/>
              <a:defRPr/>
            </a:pPr>
            <a:r>
              <a:rPr lang="tr-TR" dirty="0" smtClean="0"/>
              <a:t>Orijinal </a:t>
            </a:r>
            <a:r>
              <a:rPr lang="tr-TR" dirty="0" err="1" smtClean="0"/>
              <a:t>Pascal</a:t>
            </a:r>
            <a:r>
              <a:rPr lang="tr-TR" dirty="0" smtClean="0"/>
              <a:t> ile </a:t>
            </a:r>
            <a:r>
              <a:rPr lang="tr-TR" dirty="0" err="1" smtClean="0"/>
              <a:t>C'nin</a:t>
            </a:r>
            <a:r>
              <a:rPr lang="tr-TR" dirty="0" smtClean="0"/>
              <a:t> ikisi de yapısal programlama fikrini gerçekleştiren küçük ve </a:t>
            </a:r>
            <a:r>
              <a:rPr lang="tr-TR" dirty="0" err="1" smtClean="0"/>
              <a:t>prosedürel</a:t>
            </a:r>
            <a:r>
              <a:rPr lang="tr-TR" dirty="0" smtClean="0"/>
              <a:t> dillerdir. </a:t>
            </a:r>
          </a:p>
          <a:p>
            <a:pPr eaLnBrk="1" fontAlgn="auto" hangingPunct="1">
              <a:spcAft>
                <a:spcPts val="0"/>
              </a:spcAft>
              <a:buFont typeface="Arial" pitchFamily="34" charset="0"/>
              <a:buChar char="•"/>
              <a:defRPr/>
            </a:pPr>
            <a:r>
              <a:rPr lang="tr-TR" dirty="0" smtClean="0"/>
              <a:t>İkisinde de dinamik bellek ayırma ve işaretçi (</a:t>
            </a:r>
            <a:r>
              <a:rPr lang="tr-TR" dirty="0" err="1" smtClean="0"/>
              <a:t>pointer</a:t>
            </a:r>
            <a:r>
              <a:rPr lang="tr-TR" dirty="0" smtClean="0"/>
              <a:t>) işleme mümkündür. </a:t>
            </a:r>
          </a:p>
          <a:p>
            <a:pPr eaLnBrk="1" fontAlgn="auto" hangingPunct="1">
              <a:spcAft>
                <a:spcPts val="0"/>
              </a:spcAft>
              <a:buFont typeface="Arial" pitchFamily="34" charset="0"/>
              <a:buChar char="•"/>
              <a:defRPr/>
            </a:pPr>
            <a:r>
              <a:rPr lang="tr-TR" dirty="0" smtClean="0"/>
              <a:t>Ancak, bu iki dil dışarıdan bakıldığında farklı görünürler (C programları genelde </a:t>
            </a:r>
            <a:r>
              <a:rPr lang="tr-TR" dirty="0" err="1" smtClean="0"/>
              <a:t>Pascal</a:t>
            </a:r>
            <a:r>
              <a:rPr lang="tr-TR" dirty="0" smtClean="0"/>
              <a:t> programlarından kısadır).</a:t>
            </a:r>
          </a:p>
        </p:txBody>
      </p:sp>
      <p:sp>
        <p:nvSpPr>
          <p:cNvPr id="4" name="3 Slayt Numarası Yer Tutucusu"/>
          <p:cNvSpPr>
            <a:spLocks noGrp="1"/>
          </p:cNvSpPr>
          <p:nvPr>
            <p:ph type="sldNum" sz="quarter" idx="12"/>
          </p:nvPr>
        </p:nvSpPr>
        <p:spPr/>
        <p:txBody>
          <a:bodyPr/>
          <a:lstStyle/>
          <a:p>
            <a:pPr>
              <a:defRPr/>
            </a:pPr>
            <a:fld id="{2C47C2CA-41E3-4537-B4DC-992B6AFC1252}" type="slidenum">
              <a:rPr lang="tr-TR"/>
              <a:pPr>
                <a:defRPr/>
              </a:pPr>
              <a:t>57</a:t>
            </a:fld>
            <a:endParaRPr 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p:txBody>
          <a:bodyPr/>
          <a:lstStyle/>
          <a:p>
            <a:pPr eaLnBrk="1" hangingPunct="1"/>
            <a:r>
              <a:rPr lang="tr-TR" smtClean="0"/>
              <a:t>Pascal &amp; C (2)</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Tartışma yaratan farklılıklardan bir tanesi;</a:t>
            </a:r>
          </a:p>
          <a:p>
            <a:pPr lvl="1" eaLnBrk="1" fontAlgn="auto" hangingPunct="1">
              <a:spcAft>
                <a:spcPts val="0"/>
              </a:spcAft>
              <a:buFont typeface="Arial" pitchFamily="34" charset="0"/>
              <a:buChar char="–"/>
              <a:defRPr/>
            </a:pPr>
            <a:r>
              <a:rPr lang="tr-TR" dirty="0" err="1" smtClean="0"/>
              <a:t>Pascal</a:t>
            </a:r>
            <a:r>
              <a:rPr lang="tr-TR" dirty="0" smtClean="0"/>
              <a:t>‘da atama için := , karşılaştırma için = kullanılır. </a:t>
            </a:r>
          </a:p>
          <a:p>
            <a:pPr lvl="1" eaLnBrk="1" fontAlgn="auto" hangingPunct="1">
              <a:spcAft>
                <a:spcPts val="0"/>
              </a:spcAft>
              <a:buFont typeface="Arial" pitchFamily="34" charset="0"/>
              <a:buChar char="–"/>
              <a:defRPr/>
            </a:pPr>
            <a:r>
              <a:rPr lang="tr-TR" dirty="0" err="1" smtClean="0"/>
              <a:t>C'de</a:t>
            </a:r>
            <a:r>
              <a:rPr lang="tr-TR" dirty="0" smtClean="0"/>
              <a:t> ise atama için = , karşılaştırma için == kullanılır. </a:t>
            </a:r>
          </a:p>
          <a:p>
            <a:pPr lvl="1" eaLnBrk="1" fontAlgn="auto" hangingPunct="1">
              <a:spcAft>
                <a:spcPts val="0"/>
              </a:spcAft>
              <a:buFont typeface="Arial" pitchFamily="34" charset="0"/>
              <a:buChar char="–"/>
              <a:defRPr/>
            </a:pPr>
            <a:r>
              <a:rPr lang="tr-TR" dirty="0" err="1" smtClean="0"/>
              <a:t>C'nin</a:t>
            </a:r>
            <a:r>
              <a:rPr lang="tr-TR" dirty="0" smtClean="0"/>
              <a:t> tasarımcıları atama işleminin karşılaştırma işleminden daha sık kullanıldığını, dolayısıyla kısa olan işaretin atama işlemi için kullanılması gerektiğini savunurlar. </a:t>
            </a:r>
          </a:p>
          <a:p>
            <a:pPr lvl="1" eaLnBrk="1" fontAlgn="auto" hangingPunct="1">
              <a:spcAft>
                <a:spcPts val="0"/>
              </a:spcAft>
              <a:buFont typeface="Arial" pitchFamily="34" charset="0"/>
              <a:buChar char="–"/>
              <a:defRPr/>
            </a:pPr>
            <a:r>
              <a:rPr lang="tr-TR" dirty="0" err="1" smtClean="0"/>
              <a:t>Pascal'ın</a:t>
            </a:r>
            <a:r>
              <a:rPr lang="tr-TR" dirty="0" smtClean="0"/>
              <a:t> savunucuları ise, yanlışlıkla atama yapmanın yanlışlıkla karşılaştırma yapmaktan çok daha tehlikeli olduğunu savunurlar. </a:t>
            </a:r>
          </a:p>
          <a:p>
            <a:pPr lvl="1" eaLnBrk="1" fontAlgn="auto" hangingPunct="1">
              <a:spcAft>
                <a:spcPts val="0"/>
              </a:spcAft>
              <a:buFont typeface="Arial" pitchFamily="34" charset="0"/>
              <a:buChar char="–"/>
              <a:defRPr/>
            </a:pPr>
            <a:r>
              <a:rPr lang="tr-TR" dirty="0" smtClean="0"/>
              <a:t>Bu savunma, eğer, </a:t>
            </a:r>
            <a:r>
              <a:rPr lang="tr-TR" dirty="0" err="1" smtClean="0"/>
              <a:t>C'de</a:t>
            </a:r>
            <a:r>
              <a:rPr lang="tr-TR" dirty="0" smtClean="0"/>
              <a:t> olduğu gibi, bir </a:t>
            </a:r>
            <a:r>
              <a:rPr lang="tr-TR" dirty="0" err="1" smtClean="0"/>
              <a:t>if</a:t>
            </a:r>
            <a:r>
              <a:rPr lang="tr-TR" dirty="0" smtClean="0"/>
              <a:t> ifadesi içinde atama yapılabiliyorsa, kesinlikle doğrudur.</a:t>
            </a:r>
          </a:p>
        </p:txBody>
      </p:sp>
      <p:sp>
        <p:nvSpPr>
          <p:cNvPr id="4" name="3 Slayt Numarası Yer Tutucusu"/>
          <p:cNvSpPr>
            <a:spLocks noGrp="1"/>
          </p:cNvSpPr>
          <p:nvPr>
            <p:ph type="sldNum" sz="quarter" idx="12"/>
          </p:nvPr>
        </p:nvSpPr>
        <p:spPr/>
        <p:txBody>
          <a:bodyPr/>
          <a:lstStyle/>
          <a:p>
            <a:pPr>
              <a:defRPr/>
            </a:pPr>
            <a:fld id="{361C2D3E-FA9C-4C9D-A74A-BFB28644EECE}" type="slidenum">
              <a:rPr lang="tr-TR"/>
              <a:pPr>
                <a:defRPr/>
              </a:pPr>
              <a:t>58</a:t>
            </a:fld>
            <a:endParaRPr lang="tr-T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pPr eaLnBrk="1" hangingPunct="1"/>
            <a:r>
              <a:rPr lang="tr-TR" smtClean="0"/>
              <a:t>Pascal &amp; C (3)</a:t>
            </a:r>
          </a:p>
        </p:txBody>
      </p:sp>
      <p:sp>
        <p:nvSpPr>
          <p:cNvPr id="3" name="2 İçerik Yer Tutucusu"/>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tr-TR" dirty="0" err="1" smtClean="0"/>
              <a:t>Pascal</a:t>
            </a:r>
            <a:r>
              <a:rPr lang="tr-TR" dirty="0" smtClean="0"/>
              <a:t>, en azından kısmi olarak, bir eğitim dili olarak tasarlanmıştır. Yanlışlıklara yol açabilecek sözdizimi yapılarından kaçınılmış, sözdiziminin anlaşılması kolay olmasına dikkat edilmiştir. </a:t>
            </a:r>
          </a:p>
          <a:p>
            <a:pPr eaLnBrk="1" fontAlgn="auto" hangingPunct="1">
              <a:spcAft>
                <a:spcPts val="0"/>
              </a:spcAft>
              <a:buFont typeface="Arial" pitchFamily="34" charset="0"/>
              <a:buChar char="•"/>
              <a:defRPr/>
            </a:pPr>
            <a:r>
              <a:rPr lang="tr-TR" dirty="0" err="1" smtClean="0"/>
              <a:t>C'nin</a:t>
            </a:r>
            <a:r>
              <a:rPr lang="tr-TR" dirty="0" smtClean="0"/>
              <a:t> tasarımcıları ise dili programların kısa olması için tasarlamışlardır.</a:t>
            </a:r>
          </a:p>
          <a:p>
            <a:pPr eaLnBrk="1" fontAlgn="auto" hangingPunct="1">
              <a:spcAft>
                <a:spcPts val="0"/>
              </a:spcAft>
              <a:buFont typeface="Arial" pitchFamily="34" charset="0"/>
              <a:buChar char="•"/>
              <a:defRPr/>
            </a:pPr>
            <a:r>
              <a:rPr lang="tr-TR" dirty="0" smtClean="0"/>
              <a:t>Bu iki dil </a:t>
            </a:r>
            <a:r>
              <a:rPr lang="tr-TR" dirty="0" err="1" smtClean="0"/>
              <a:t>arasındanki</a:t>
            </a:r>
            <a:r>
              <a:rPr lang="tr-TR" dirty="0" smtClean="0"/>
              <a:t> başka bir fark da, </a:t>
            </a:r>
            <a:r>
              <a:rPr lang="tr-TR" dirty="0" err="1" smtClean="0"/>
              <a:t>Pascal'ın</a:t>
            </a:r>
            <a:r>
              <a:rPr lang="tr-TR" dirty="0" smtClean="0"/>
              <a:t> "</a:t>
            </a:r>
            <a:r>
              <a:rPr lang="tr-TR" i="1" dirty="0" err="1" smtClean="0"/>
              <a:t>strongly</a:t>
            </a:r>
            <a:r>
              <a:rPr lang="tr-TR" i="1" dirty="0" smtClean="0"/>
              <a:t> </a:t>
            </a:r>
            <a:r>
              <a:rPr lang="tr-TR" i="1" dirty="0" err="1" smtClean="0"/>
              <a:t>typed</a:t>
            </a:r>
            <a:r>
              <a:rPr lang="tr-TR" dirty="0" smtClean="0"/>
              <a:t>" olmasıdır. Yani, bir değişken kullanılmadan önce belirli bir tipe sahip olmak üzere tanımlanmalıdır, ve faklı tiplerden iki değişken birbirlerine atanamazlar. Bu sınırlama pek çok programlama yanlışını önler.</a:t>
            </a:r>
          </a:p>
        </p:txBody>
      </p:sp>
      <p:sp>
        <p:nvSpPr>
          <p:cNvPr id="4" name="3 Slayt Numarası Yer Tutucusu"/>
          <p:cNvSpPr>
            <a:spLocks noGrp="1"/>
          </p:cNvSpPr>
          <p:nvPr>
            <p:ph type="sldNum" sz="quarter" idx="12"/>
          </p:nvPr>
        </p:nvSpPr>
        <p:spPr/>
        <p:txBody>
          <a:bodyPr/>
          <a:lstStyle/>
          <a:p>
            <a:pPr>
              <a:defRPr/>
            </a:pPr>
            <a:fld id="{86FAB46F-9EF6-4A92-982C-21B69ED8923C}" type="slidenum">
              <a:rPr lang="tr-TR"/>
              <a:pPr>
                <a:defRPr/>
              </a:pPr>
              <a:t>59</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Hızlı Tartışma - 1</a:t>
            </a:r>
          </a:p>
        </p:txBody>
      </p:sp>
      <p:sp>
        <p:nvSpPr>
          <p:cNvPr id="3" name="Content Placeholder 2"/>
          <p:cNvSpPr>
            <a:spLocks noGrp="1"/>
          </p:cNvSpPr>
          <p:nvPr>
            <p:ph idx="1"/>
          </p:nvPr>
        </p:nvSpPr>
        <p:spPr/>
        <p:txBody>
          <a:bodyPr/>
          <a:lstStyle/>
          <a:p>
            <a:r>
              <a:rPr lang="tr-TR" dirty="0" smtClean="0"/>
              <a:t>Çalışma alanına göre algoritmalar</a:t>
            </a:r>
          </a:p>
          <a:p>
            <a:pPr lvl="1"/>
            <a:r>
              <a:rPr lang="tr-TR" dirty="0" smtClean="0"/>
              <a:t>Arama</a:t>
            </a:r>
          </a:p>
          <a:p>
            <a:pPr lvl="1"/>
            <a:r>
              <a:rPr lang="tr-TR" dirty="0" smtClean="0"/>
              <a:t>Sıralama</a:t>
            </a:r>
          </a:p>
          <a:p>
            <a:pPr lvl="1"/>
            <a:r>
              <a:rPr lang="tr-TR" dirty="0" smtClean="0"/>
              <a:t>Birleştirme</a:t>
            </a:r>
          </a:p>
          <a:p>
            <a:pPr lvl="1"/>
            <a:r>
              <a:rPr lang="tr-TR" dirty="0" smtClean="0"/>
              <a:t>Numerik</a:t>
            </a:r>
          </a:p>
          <a:p>
            <a:pPr lvl="1"/>
            <a:r>
              <a:rPr lang="tr-TR" dirty="0" smtClean="0"/>
              <a:t>Graf</a:t>
            </a:r>
          </a:p>
          <a:p>
            <a:pPr lvl="1"/>
            <a:r>
              <a:rPr lang="tr-TR" dirty="0" smtClean="0"/>
              <a:t>Makine öğrennmesi</a:t>
            </a:r>
          </a:p>
          <a:p>
            <a:pPr lvl="1"/>
            <a:r>
              <a:rPr lang="tr-TR" dirty="0" smtClean="0"/>
              <a:t>Veri sıkıştırma</a:t>
            </a:r>
          </a:p>
          <a:p>
            <a:pPr lvl="1"/>
            <a:r>
              <a:rPr lang="tr-TR" dirty="0" smtClean="0"/>
              <a:t>Kritografi </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6</a:t>
            </a:fld>
            <a:endParaRPr lang="tr-TR" altLang="en-US"/>
          </a:p>
        </p:txBody>
      </p:sp>
    </p:spTree>
    <p:extLst>
      <p:ext uri="{BB962C8B-B14F-4D97-AF65-F5344CB8AC3E}">
        <p14:creationId xmlns:p14="http://schemas.microsoft.com/office/powerpoint/2010/main" val="581713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p:txBody>
          <a:bodyPr/>
          <a:lstStyle/>
          <a:p>
            <a:pPr eaLnBrk="1" hangingPunct="1"/>
            <a:r>
              <a:rPr lang="tr-TR" smtClean="0"/>
              <a:t>Pascal &amp; C (4)</a:t>
            </a:r>
          </a:p>
        </p:txBody>
      </p:sp>
      <p:sp>
        <p:nvSpPr>
          <p:cNvPr id="28675" name="2 İçerik Yer Tutucusu"/>
          <p:cNvSpPr>
            <a:spLocks noGrp="1"/>
          </p:cNvSpPr>
          <p:nvPr>
            <p:ph idx="1"/>
          </p:nvPr>
        </p:nvSpPr>
        <p:spPr/>
        <p:txBody>
          <a:bodyPr/>
          <a:lstStyle/>
          <a:p>
            <a:pPr eaLnBrk="1" hangingPunct="1"/>
            <a:r>
              <a:rPr lang="tr-TR" smtClean="0"/>
              <a:t>C'nin tersine, Pascal'da içiçe fonksiyon tanımlamak mümkündür.</a:t>
            </a:r>
          </a:p>
          <a:p>
            <a:pPr eaLnBrk="1" hangingPunct="1"/>
            <a:r>
              <a:rPr lang="tr-TR" smtClean="0"/>
              <a:t>Orijinal Pascal'da program parçaları ayrı ayrı derlenemezler, ve derleme anında boyutu bilinmeyen diziler kullanmak mümkün değildir. </a:t>
            </a:r>
          </a:p>
          <a:p>
            <a:pPr eaLnBrk="1" hangingPunct="1"/>
            <a:r>
              <a:rPr lang="tr-TR" smtClean="0"/>
              <a:t>Ancak bu sınırlamalar, Pascal'ın bazı versiyonlarında kaldırılmıştır. </a:t>
            </a:r>
          </a:p>
        </p:txBody>
      </p:sp>
      <p:sp>
        <p:nvSpPr>
          <p:cNvPr id="4" name="3 Slayt Numarası Yer Tutucusu"/>
          <p:cNvSpPr>
            <a:spLocks noGrp="1"/>
          </p:cNvSpPr>
          <p:nvPr>
            <p:ph type="sldNum" sz="quarter" idx="12"/>
          </p:nvPr>
        </p:nvSpPr>
        <p:spPr/>
        <p:txBody>
          <a:bodyPr/>
          <a:lstStyle/>
          <a:p>
            <a:pPr>
              <a:defRPr/>
            </a:pPr>
            <a:fld id="{8A1CED90-2A64-4774-8FA2-0180C866F65B}" type="slidenum">
              <a:rPr lang="tr-TR"/>
              <a:pPr>
                <a:defRPr/>
              </a:pPr>
              <a:t>60</a:t>
            </a:fld>
            <a:endParaRPr lang="tr-T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lstStyle/>
          <a:p>
            <a:pPr eaLnBrk="1" hangingPunct="1"/>
            <a:r>
              <a:rPr lang="tr-TR" smtClean="0"/>
              <a:t>PASCAL ve C’de Merhaba Dünya</a:t>
            </a:r>
          </a:p>
        </p:txBody>
      </p:sp>
      <p:sp>
        <p:nvSpPr>
          <p:cNvPr id="3" name="2 İçerik Yer Tutucusu"/>
          <p:cNvSpPr>
            <a:spLocks noGrp="1"/>
          </p:cNvSpPr>
          <p:nvPr>
            <p:ph idx="1"/>
          </p:nvPr>
        </p:nvSpPr>
        <p:spPr>
          <a:xfrm>
            <a:off x="214313" y="1600200"/>
            <a:ext cx="4214812" cy="2686050"/>
          </a:xfrm>
        </p:spPr>
        <p:style>
          <a:lnRef idx="2">
            <a:schemeClr val="accent1"/>
          </a:lnRef>
          <a:fillRef idx="1">
            <a:schemeClr val="lt1"/>
          </a:fillRef>
          <a:effectRef idx="0">
            <a:schemeClr val="accent1"/>
          </a:effectRef>
          <a:fontRef idx="minor">
            <a:schemeClr val="dk1"/>
          </a:fontRef>
        </p:style>
        <p:txBody>
          <a:bodyPr rtlCol="0">
            <a:normAutofit/>
          </a:bodyPr>
          <a:lstStyle/>
          <a:p>
            <a:pPr marL="19050" indent="-19050" eaLnBrk="1" fontAlgn="auto" hangingPunct="1">
              <a:spcBef>
                <a:spcPts val="0"/>
              </a:spcBef>
              <a:spcAft>
                <a:spcPts val="0"/>
              </a:spcAft>
              <a:buFont typeface="Arial" pitchFamily="34" charset="0"/>
              <a:buNone/>
              <a:defRPr/>
            </a:pPr>
            <a:r>
              <a:rPr lang="tr-TR" sz="2400" dirty="0" smtClean="0"/>
              <a:t>Program </a:t>
            </a:r>
            <a:r>
              <a:rPr lang="tr-TR" sz="2400" dirty="0" err="1" smtClean="0"/>
              <a:t>HelloWorld</a:t>
            </a:r>
            <a:r>
              <a:rPr lang="tr-TR" sz="2400" dirty="0" smtClean="0"/>
              <a:t>; </a:t>
            </a:r>
          </a:p>
          <a:p>
            <a:pPr marL="19050" indent="-19050" eaLnBrk="1" fontAlgn="auto" hangingPunct="1">
              <a:spcBef>
                <a:spcPts val="0"/>
              </a:spcBef>
              <a:spcAft>
                <a:spcPts val="0"/>
              </a:spcAft>
              <a:buFont typeface="Arial" pitchFamily="34" charset="0"/>
              <a:buNone/>
              <a:defRPr/>
            </a:pPr>
            <a:r>
              <a:rPr lang="tr-TR" sz="2400" dirty="0" err="1" smtClean="0"/>
              <a:t>uses</a:t>
            </a:r>
            <a:r>
              <a:rPr lang="tr-TR" sz="2400" dirty="0" smtClean="0"/>
              <a:t> </a:t>
            </a:r>
            <a:r>
              <a:rPr lang="tr-TR" sz="2400" dirty="0" err="1" smtClean="0"/>
              <a:t>wincrt</a:t>
            </a:r>
            <a:r>
              <a:rPr lang="tr-TR" sz="2400" dirty="0" smtClean="0"/>
              <a:t>; </a:t>
            </a:r>
          </a:p>
          <a:p>
            <a:pPr marL="19050" indent="-19050" eaLnBrk="1" fontAlgn="auto" hangingPunct="1">
              <a:spcBef>
                <a:spcPts val="0"/>
              </a:spcBef>
              <a:spcAft>
                <a:spcPts val="0"/>
              </a:spcAft>
              <a:buFont typeface="Arial" pitchFamily="34" charset="0"/>
              <a:buNone/>
              <a:defRPr/>
            </a:pPr>
            <a:r>
              <a:rPr lang="tr-TR" sz="2400" dirty="0" err="1" smtClean="0"/>
              <a:t>begin</a:t>
            </a:r>
            <a:r>
              <a:rPr lang="tr-TR" sz="2400" dirty="0" smtClean="0"/>
              <a:t> </a:t>
            </a:r>
          </a:p>
          <a:p>
            <a:pPr marL="19050" indent="-19050" eaLnBrk="1" fontAlgn="auto" hangingPunct="1">
              <a:spcBef>
                <a:spcPts val="0"/>
              </a:spcBef>
              <a:spcAft>
                <a:spcPts val="0"/>
              </a:spcAft>
              <a:buFont typeface="Arial" pitchFamily="34" charset="0"/>
              <a:buNone/>
              <a:defRPr/>
            </a:pPr>
            <a:r>
              <a:rPr lang="tr-TR" sz="2400" dirty="0" smtClean="0"/>
              <a:t>  </a:t>
            </a:r>
            <a:r>
              <a:rPr lang="tr-TR" sz="2400" dirty="0" err="1" smtClean="0"/>
              <a:t>writeln</a:t>
            </a:r>
            <a:r>
              <a:rPr lang="tr-TR" sz="2400" dirty="0" smtClean="0"/>
              <a:t>('Merhaba Dünya'); </a:t>
            </a:r>
          </a:p>
          <a:p>
            <a:pPr marL="19050" indent="-19050" eaLnBrk="1" fontAlgn="auto" hangingPunct="1">
              <a:spcBef>
                <a:spcPts val="0"/>
              </a:spcBef>
              <a:spcAft>
                <a:spcPts val="0"/>
              </a:spcAft>
              <a:buFont typeface="Arial" pitchFamily="34" charset="0"/>
              <a:buNone/>
              <a:defRPr/>
            </a:pPr>
            <a:r>
              <a:rPr lang="tr-TR" sz="2400" dirty="0" smtClean="0"/>
              <a:t>  </a:t>
            </a:r>
            <a:r>
              <a:rPr lang="tr-TR" sz="2400" dirty="0" err="1" smtClean="0"/>
              <a:t>readln</a:t>
            </a:r>
            <a:r>
              <a:rPr lang="tr-TR" sz="2400" dirty="0" smtClean="0"/>
              <a:t>; </a:t>
            </a:r>
          </a:p>
          <a:p>
            <a:pPr marL="19050" indent="-19050" eaLnBrk="1" fontAlgn="auto" hangingPunct="1">
              <a:spcBef>
                <a:spcPts val="0"/>
              </a:spcBef>
              <a:spcAft>
                <a:spcPts val="0"/>
              </a:spcAft>
              <a:buFont typeface="Arial" pitchFamily="34" charset="0"/>
              <a:buNone/>
              <a:defRPr/>
            </a:pPr>
            <a:r>
              <a:rPr lang="tr-TR" sz="2400" dirty="0" err="1" smtClean="0"/>
              <a:t>end</a:t>
            </a:r>
            <a:r>
              <a:rPr lang="tr-TR" sz="2400" dirty="0" smtClean="0"/>
              <a:t>.</a:t>
            </a:r>
            <a:endParaRPr lang="tr-TR" sz="2400" dirty="0"/>
          </a:p>
        </p:txBody>
      </p:sp>
      <p:sp>
        <p:nvSpPr>
          <p:cNvPr id="5" name="4 Slayt Numarası Yer Tutucusu"/>
          <p:cNvSpPr>
            <a:spLocks noGrp="1"/>
          </p:cNvSpPr>
          <p:nvPr>
            <p:ph type="sldNum" sz="quarter" idx="12"/>
          </p:nvPr>
        </p:nvSpPr>
        <p:spPr/>
        <p:txBody>
          <a:bodyPr/>
          <a:lstStyle/>
          <a:p>
            <a:pPr>
              <a:defRPr/>
            </a:pPr>
            <a:fld id="{498EB1B5-3A1E-47B9-AA05-CA1639DC93D9}" type="slidenum">
              <a:rPr lang="tr-TR"/>
              <a:pPr>
                <a:defRPr/>
              </a:pPr>
              <a:t>61</a:t>
            </a:fld>
            <a:endParaRPr lang="tr-TR"/>
          </a:p>
        </p:txBody>
      </p:sp>
      <p:sp>
        <p:nvSpPr>
          <p:cNvPr id="6" name="2 İçerik Yer Tutucusu"/>
          <p:cNvSpPr txBox="1">
            <a:spLocks/>
          </p:cNvSpPr>
          <p:nvPr/>
        </p:nvSpPr>
        <p:spPr>
          <a:xfrm>
            <a:off x="4643438" y="1600200"/>
            <a:ext cx="4286250" cy="268605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marL="342900" indent="-342900" fontAlgn="auto">
              <a:spcBef>
                <a:spcPts val="0"/>
              </a:spcBef>
              <a:spcAft>
                <a:spcPts val="0"/>
              </a:spcAft>
              <a:defRPr/>
            </a:pPr>
            <a:r>
              <a:rPr lang="tr-TR" sz="2400" dirty="0">
                <a:solidFill>
                  <a:schemeClr val="tx1"/>
                </a:solidFill>
              </a:rPr>
              <a:t>#</a:t>
            </a:r>
            <a:r>
              <a:rPr lang="tr-TR" sz="2400" dirty="0" err="1">
                <a:solidFill>
                  <a:schemeClr val="tx1"/>
                </a:solidFill>
              </a:rPr>
              <a:t>include</a:t>
            </a:r>
            <a:r>
              <a:rPr lang="tr-TR" sz="2400" dirty="0">
                <a:solidFill>
                  <a:schemeClr val="tx1"/>
                </a:solidFill>
              </a:rPr>
              <a:t> &lt;</a:t>
            </a:r>
            <a:r>
              <a:rPr lang="tr-TR" sz="2400" dirty="0" err="1">
                <a:solidFill>
                  <a:schemeClr val="tx1"/>
                </a:solidFill>
              </a:rPr>
              <a:t>stdio</a:t>
            </a:r>
            <a:r>
              <a:rPr lang="tr-TR" sz="2400" dirty="0">
                <a:solidFill>
                  <a:schemeClr val="tx1"/>
                </a:solidFill>
              </a:rPr>
              <a:t>.h&gt;</a:t>
            </a:r>
          </a:p>
          <a:p>
            <a:pPr marL="342900" indent="-342900" fontAlgn="auto">
              <a:spcBef>
                <a:spcPts val="0"/>
              </a:spcBef>
              <a:spcAft>
                <a:spcPts val="0"/>
              </a:spcAft>
              <a:defRPr/>
            </a:pPr>
            <a:r>
              <a:rPr lang="tr-TR" sz="2400" dirty="0" err="1">
                <a:solidFill>
                  <a:schemeClr val="tx1"/>
                </a:solidFill>
              </a:rPr>
              <a:t>main</a:t>
            </a:r>
            <a:r>
              <a:rPr lang="tr-TR" sz="2400" dirty="0">
                <a:solidFill>
                  <a:schemeClr val="tx1"/>
                </a:solidFill>
              </a:rPr>
              <a:t>() { </a:t>
            </a:r>
          </a:p>
          <a:p>
            <a:pPr marL="342900" indent="-342900" fontAlgn="auto">
              <a:spcBef>
                <a:spcPts val="0"/>
              </a:spcBef>
              <a:spcAft>
                <a:spcPts val="0"/>
              </a:spcAft>
              <a:defRPr/>
            </a:pPr>
            <a:r>
              <a:rPr lang="tr-TR" sz="2400" dirty="0">
                <a:solidFill>
                  <a:schemeClr val="tx1"/>
                </a:solidFill>
              </a:rPr>
              <a:t>	</a:t>
            </a:r>
            <a:r>
              <a:rPr lang="tr-TR" sz="2400" dirty="0" err="1">
                <a:solidFill>
                  <a:schemeClr val="tx1"/>
                </a:solidFill>
              </a:rPr>
              <a:t>printf</a:t>
            </a:r>
            <a:r>
              <a:rPr lang="tr-TR" sz="2400" dirty="0">
                <a:solidFill>
                  <a:schemeClr val="tx1"/>
                </a:solidFill>
              </a:rPr>
              <a:t>("Merhaba Dünya"); </a:t>
            </a:r>
          </a:p>
          <a:p>
            <a:pPr marL="342900" indent="-342900" fontAlgn="auto">
              <a:spcBef>
                <a:spcPts val="0"/>
              </a:spcBef>
              <a:spcAft>
                <a:spcPts val="0"/>
              </a:spcAft>
              <a:defRPr/>
            </a:pPr>
            <a:r>
              <a:rPr lang="tr-TR" sz="2400" dirty="0">
                <a:solidFill>
                  <a:schemeClr val="tx1"/>
                </a:solidFill>
              </a:rPr>
              <a:t>	</a:t>
            </a:r>
            <a:r>
              <a:rPr lang="tr-TR" sz="2400" dirty="0" err="1">
                <a:solidFill>
                  <a:schemeClr val="tx1"/>
                </a:solidFill>
              </a:rPr>
              <a:t>getchar</a:t>
            </a:r>
            <a:r>
              <a:rPr lang="tr-TR" sz="2400" dirty="0">
                <a:solidFill>
                  <a:schemeClr val="tx1"/>
                </a:solidFill>
              </a:rPr>
              <a:t>();</a:t>
            </a:r>
          </a:p>
          <a:p>
            <a:pPr marL="342900" indent="-342900" fontAlgn="auto">
              <a:spcBef>
                <a:spcPts val="0"/>
              </a:spcBef>
              <a:spcAft>
                <a:spcPts val="0"/>
              </a:spcAft>
              <a:defRPr/>
            </a:pPr>
            <a:r>
              <a:rPr lang="tr-TR" sz="2400" dirty="0">
                <a:solidFill>
                  <a:schemeClr val="tx1"/>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lstStyle/>
          <a:p>
            <a:pPr eaLnBrk="1" hangingPunct="1"/>
            <a:r>
              <a:rPr lang="tr-TR" smtClean="0"/>
              <a:t>Nesneye Yönelik Programlama</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err="1" smtClean="0"/>
              <a:t>NYP'nın</a:t>
            </a:r>
            <a:r>
              <a:rPr lang="tr-TR" dirty="0" smtClean="0"/>
              <a:t> altında yatan ana fikir; her bilgisayar programının, etkileşim içerisinde olan birimler veya nesneler kümesinden oluştuğu varsayımıdır. </a:t>
            </a:r>
          </a:p>
          <a:p>
            <a:pPr eaLnBrk="1" fontAlgn="auto" hangingPunct="1">
              <a:spcAft>
                <a:spcPts val="0"/>
              </a:spcAft>
              <a:buFont typeface="Arial" pitchFamily="34" charset="0"/>
              <a:buChar char="•"/>
              <a:defRPr/>
            </a:pPr>
            <a:r>
              <a:rPr lang="tr-TR" dirty="0" smtClean="0"/>
              <a:t>Bu nesnelerin her biri, kendi içerisinde veri işleyebilir, ve diğer nesneler ile çift yönlü veri alışverişinde bulunabilir. </a:t>
            </a:r>
          </a:p>
          <a:p>
            <a:pPr eaLnBrk="1" fontAlgn="auto" hangingPunct="1">
              <a:spcAft>
                <a:spcPts val="0"/>
              </a:spcAft>
              <a:buFont typeface="Arial" pitchFamily="34" charset="0"/>
              <a:buChar char="•"/>
              <a:defRPr/>
            </a:pPr>
            <a:r>
              <a:rPr lang="tr-TR" dirty="0" err="1" smtClean="0"/>
              <a:t>NYP'dan</a:t>
            </a:r>
            <a:r>
              <a:rPr lang="tr-TR" dirty="0" smtClean="0"/>
              <a:t> önce var olan yaklaşımda (yordamsal programlama), programlar sadece bir komut dizisi veya birer işlev (fonksiyon) kümesi olarak görülmekteydiler.</a:t>
            </a:r>
            <a:endParaRPr lang="tr-TR" dirty="0"/>
          </a:p>
        </p:txBody>
      </p:sp>
      <p:sp>
        <p:nvSpPr>
          <p:cNvPr id="4" name="3 Slayt Numarası Yer Tutucusu"/>
          <p:cNvSpPr>
            <a:spLocks noGrp="1"/>
          </p:cNvSpPr>
          <p:nvPr>
            <p:ph type="sldNum" sz="quarter" idx="12"/>
          </p:nvPr>
        </p:nvSpPr>
        <p:spPr/>
        <p:txBody>
          <a:bodyPr/>
          <a:lstStyle/>
          <a:p>
            <a:pPr>
              <a:defRPr/>
            </a:pPr>
            <a:fld id="{8DBAA80B-BD3C-478A-ABED-5F4F4F1A9024}" type="slidenum">
              <a:rPr lang="tr-TR"/>
              <a:pPr>
                <a:defRPr/>
              </a:pPr>
              <a:t>62</a:t>
            </a:fld>
            <a:endParaRPr lang="tr-T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Başlık"/>
          <p:cNvSpPr>
            <a:spLocks noGrp="1"/>
          </p:cNvSpPr>
          <p:nvPr>
            <p:ph type="title"/>
          </p:nvPr>
        </p:nvSpPr>
        <p:spPr/>
        <p:txBody>
          <a:bodyPr/>
          <a:lstStyle/>
          <a:p>
            <a:pPr eaLnBrk="1" hangingPunct="1"/>
            <a:r>
              <a:rPr lang="tr-TR" smtClean="0"/>
              <a:t>C++</a:t>
            </a:r>
          </a:p>
        </p:txBody>
      </p:sp>
      <p:sp>
        <p:nvSpPr>
          <p:cNvPr id="31747" name="2 İçerik Yer Tutucusu"/>
          <p:cNvSpPr>
            <a:spLocks noGrp="1"/>
          </p:cNvSpPr>
          <p:nvPr>
            <p:ph idx="1"/>
          </p:nvPr>
        </p:nvSpPr>
        <p:spPr/>
        <p:txBody>
          <a:bodyPr/>
          <a:lstStyle/>
          <a:p>
            <a:pPr eaLnBrk="1" hangingPunct="1"/>
            <a:r>
              <a:rPr lang="tr-TR" smtClean="0"/>
              <a:t>Simula dili ile ortaya çıkan nesneye yönelik yaklaşım Bjarne Stroustrup tarafından C diline uyarlanmış ve ortaya C++ çıkmıştır (1983).</a:t>
            </a:r>
          </a:p>
          <a:p>
            <a:pPr eaLnBrk="1" hangingPunct="1"/>
            <a:r>
              <a:rPr lang="tr-TR" smtClean="0"/>
              <a:t>Günümüzde en çok kullanılan dillerden biri olan C++, C dilinin hız ve esneklik gibi tüm iyi özelliklerini korumuştur.</a:t>
            </a:r>
          </a:p>
          <a:p>
            <a:pPr eaLnBrk="1" hangingPunct="1"/>
            <a:r>
              <a:rPr lang="tr-TR" smtClean="0"/>
              <a:t>1998 yılında ANSI/ISO tarafından Standard C++ yayınlanmıştır.</a:t>
            </a:r>
          </a:p>
          <a:p>
            <a:pPr eaLnBrk="1" hangingPunct="1"/>
            <a:endParaRPr lang="tr-TR" smtClean="0"/>
          </a:p>
        </p:txBody>
      </p:sp>
      <p:sp>
        <p:nvSpPr>
          <p:cNvPr id="4" name="3 Slayt Numarası Yer Tutucusu"/>
          <p:cNvSpPr>
            <a:spLocks noGrp="1"/>
          </p:cNvSpPr>
          <p:nvPr>
            <p:ph type="sldNum" sz="quarter" idx="12"/>
          </p:nvPr>
        </p:nvSpPr>
        <p:spPr/>
        <p:txBody>
          <a:bodyPr/>
          <a:lstStyle/>
          <a:p>
            <a:pPr>
              <a:defRPr/>
            </a:pPr>
            <a:fld id="{367D1A7E-8092-4ACE-98F3-C46BD17B39D9}" type="slidenum">
              <a:rPr lang="tr-TR"/>
              <a:pPr>
                <a:defRPr/>
              </a:pPr>
              <a:t>63</a:t>
            </a:fld>
            <a:endParaRPr lang="tr-T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pPr eaLnBrk="1" hangingPunct="1"/>
            <a:r>
              <a:rPr lang="tr-TR" smtClean="0"/>
              <a:t>JAVA</a:t>
            </a:r>
          </a:p>
        </p:txBody>
      </p:sp>
      <p:sp>
        <p:nvSpPr>
          <p:cNvPr id="3" name="2 İçerik Yer Tutucusu"/>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tr-TR" dirty="0" smtClean="0"/>
              <a:t>Java, Sun </a:t>
            </a:r>
            <a:r>
              <a:rPr lang="tr-TR" dirty="0" err="1" smtClean="0"/>
              <a:t>Microsystems</a:t>
            </a:r>
            <a:r>
              <a:rPr lang="tr-TR" dirty="0" smtClean="0"/>
              <a:t> mühendislerinden James </a:t>
            </a:r>
            <a:r>
              <a:rPr lang="tr-TR" dirty="0" err="1" smtClean="0"/>
              <a:t>Gosling</a:t>
            </a:r>
            <a:r>
              <a:rPr lang="tr-TR" dirty="0" smtClean="0"/>
              <a:t> tarafından geliştirilmeye başlanmış açık kodlu, nesneye yönelik, ortamdan bağımsız, yüksek verimli, çok işlevli, yüksek seviye, adım adım işletilen (</a:t>
            </a:r>
            <a:r>
              <a:rPr lang="tr-TR" dirty="0" err="1" smtClean="0"/>
              <a:t>interpreted</a:t>
            </a:r>
            <a:r>
              <a:rPr lang="tr-TR" dirty="0" smtClean="0"/>
              <a:t>) bir dildir.</a:t>
            </a:r>
          </a:p>
          <a:p>
            <a:pPr eaLnBrk="1" fontAlgn="auto" hangingPunct="1">
              <a:spcAft>
                <a:spcPts val="0"/>
              </a:spcAft>
              <a:buFont typeface="Arial" pitchFamily="34" charset="0"/>
              <a:buChar char="•"/>
              <a:defRPr/>
            </a:pPr>
            <a:r>
              <a:rPr lang="tr-TR" dirty="0" err="1" smtClean="0"/>
              <a:t>Interaktif</a:t>
            </a:r>
            <a:r>
              <a:rPr lang="tr-TR" dirty="0" smtClean="0"/>
              <a:t> TV’ler ve küçük cihazlarda kullanılmak üzere tasarlanan JAVA, platform bağımsızlığı sayesinde geniş kullanım alanı buldu.</a:t>
            </a:r>
          </a:p>
          <a:p>
            <a:pPr eaLnBrk="1" fontAlgn="auto" hangingPunct="1">
              <a:spcAft>
                <a:spcPts val="0"/>
              </a:spcAft>
              <a:buFont typeface="Arial" pitchFamily="34" charset="0"/>
              <a:buChar char="•"/>
              <a:defRPr/>
            </a:pPr>
            <a:r>
              <a:rPr lang="tr-TR" dirty="0" err="1" smtClean="0"/>
              <a:t>JAVA’nın</a:t>
            </a:r>
            <a:r>
              <a:rPr lang="tr-TR" dirty="0" smtClean="0"/>
              <a:t> </a:t>
            </a:r>
            <a:r>
              <a:rPr lang="tr-TR" dirty="0" err="1" smtClean="0"/>
              <a:t>senktaksı</a:t>
            </a:r>
            <a:r>
              <a:rPr lang="tr-TR" dirty="0" smtClean="0"/>
              <a:t> C ve C++ dillerine benzemekle birlikte daha basit bir nesne modeli ve daha az alt seviye olanakları içerir (işaretçi kullanımı yoktur).</a:t>
            </a:r>
            <a:endParaRPr lang="tr-TR" dirty="0"/>
          </a:p>
        </p:txBody>
      </p:sp>
      <p:sp>
        <p:nvSpPr>
          <p:cNvPr id="4" name="3 Slayt Numarası Yer Tutucusu"/>
          <p:cNvSpPr>
            <a:spLocks noGrp="1"/>
          </p:cNvSpPr>
          <p:nvPr>
            <p:ph type="sldNum" sz="quarter" idx="12"/>
          </p:nvPr>
        </p:nvSpPr>
        <p:spPr/>
        <p:txBody>
          <a:bodyPr/>
          <a:lstStyle/>
          <a:p>
            <a:pPr>
              <a:defRPr/>
            </a:pPr>
            <a:fld id="{4E0D78B8-AF81-4911-80B8-271DE0EC404C}" type="slidenum">
              <a:rPr lang="tr-TR"/>
              <a:pPr>
                <a:defRPr/>
              </a:pPr>
              <a:t>64</a:t>
            </a:fld>
            <a:endParaRPr lang="tr-T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Başlık"/>
          <p:cNvSpPr>
            <a:spLocks noGrp="1"/>
          </p:cNvSpPr>
          <p:nvPr>
            <p:ph type="title"/>
          </p:nvPr>
        </p:nvSpPr>
        <p:spPr/>
        <p:txBody>
          <a:bodyPr/>
          <a:lstStyle/>
          <a:p>
            <a:pPr eaLnBrk="1" hangingPunct="1"/>
            <a:r>
              <a:rPr lang="tr-TR" smtClean="0"/>
              <a:t>C#</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C++ ve </a:t>
            </a:r>
            <a:r>
              <a:rPr lang="tr-TR" dirty="0" err="1" smtClean="0"/>
              <a:t>JAVA’nın</a:t>
            </a:r>
            <a:r>
              <a:rPr lang="tr-TR" dirty="0" smtClean="0"/>
              <a:t> iyi yönlerini bünyesinde barındıran yeni bir dildir (2001).</a:t>
            </a:r>
          </a:p>
          <a:p>
            <a:pPr eaLnBrk="1" fontAlgn="auto" hangingPunct="1">
              <a:spcAft>
                <a:spcPts val="0"/>
              </a:spcAft>
              <a:buFont typeface="Arial" pitchFamily="34" charset="0"/>
              <a:buChar char="•"/>
              <a:defRPr/>
            </a:pPr>
            <a:r>
              <a:rPr lang="tr-TR" dirty="0" smtClean="0"/>
              <a:t>Bu dilin tasarlanmasına </a:t>
            </a:r>
            <a:r>
              <a:rPr lang="tr-TR" dirty="0" err="1" smtClean="0"/>
              <a:t>Pascal</a:t>
            </a:r>
            <a:r>
              <a:rPr lang="tr-TR" dirty="0" smtClean="0"/>
              <a:t>, </a:t>
            </a:r>
            <a:r>
              <a:rPr lang="tr-TR" dirty="0" err="1" smtClean="0"/>
              <a:t>Delphi</a:t>
            </a:r>
            <a:r>
              <a:rPr lang="tr-TR" dirty="0" smtClean="0"/>
              <a:t> derleyicileri ve J++ programlama dilinin tasarımlarıyla bilinen Anders </a:t>
            </a:r>
            <a:r>
              <a:rPr lang="tr-TR" dirty="0" err="1" smtClean="0"/>
              <a:t>Hejlsberg</a:t>
            </a:r>
            <a:r>
              <a:rPr lang="tr-TR" dirty="0" smtClean="0"/>
              <a:t> liderlik etmiştir.</a:t>
            </a:r>
          </a:p>
          <a:p>
            <a:pPr eaLnBrk="1" fontAlgn="auto" hangingPunct="1">
              <a:spcAft>
                <a:spcPts val="0"/>
              </a:spcAft>
              <a:buFont typeface="Arial" pitchFamily="34" charset="0"/>
              <a:buChar char="•"/>
              <a:defRPr/>
            </a:pPr>
            <a:r>
              <a:rPr lang="tr-TR" dirty="0" smtClean="0"/>
              <a:t>Microsoft tarafından .NET çatısı üzerinde geliştirilen (eski </a:t>
            </a:r>
            <a:r>
              <a:rPr lang="tr-TR" dirty="0" err="1" smtClean="0"/>
              <a:t>Visual</a:t>
            </a:r>
            <a:r>
              <a:rPr lang="tr-TR" dirty="0" smtClean="0"/>
              <a:t> J++’</a:t>
            </a:r>
            <a:r>
              <a:rPr lang="tr-TR" dirty="0" err="1" smtClean="0"/>
              <a:t>ın</a:t>
            </a:r>
            <a:r>
              <a:rPr lang="tr-TR" dirty="0" smtClean="0"/>
              <a:t> yerini alan) C#, </a:t>
            </a:r>
            <a:r>
              <a:rPr lang="tr-TR" dirty="0" err="1" smtClean="0"/>
              <a:t>JAVA’ya</a:t>
            </a:r>
            <a:r>
              <a:rPr lang="tr-TR" dirty="0" smtClean="0"/>
              <a:t> en önemli rakip olarak görülmektedir.</a:t>
            </a:r>
          </a:p>
          <a:p>
            <a:pPr eaLnBrk="1" fontAlgn="auto" hangingPunct="1">
              <a:spcAft>
                <a:spcPts val="0"/>
              </a:spcAft>
              <a:buFont typeface="Arial" pitchFamily="34" charset="0"/>
              <a:buChar char="•"/>
              <a:defRPr/>
            </a:pPr>
            <a:r>
              <a:rPr lang="tr-TR" dirty="0" smtClean="0"/>
              <a:t>C# görsel programlamaya da olanak sağlar.</a:t>
            </a:r>
            <a:endParaRPr lang="tr-TR" dirty="0"/>
          </a:p>
        </p:txBody>
      </p:sp>
      <p:sp>
        <p:nvSpPr>
          <p:cNvPr id="4" name="3 Slayt Numarası Yer Tutucusu"/>
          <p:cNvSpPr>
            <a:spLocks noGrp="1"/>
          </p:cNvSpPr>
          <p:nvPr>
            <p:ph type="sldNum" sz="quarter" idx="12"/>
          </p:nvPr>
        </p:nvSpPr>
        <p:spPr/>
        <p:txBody>
          <a:bodyPr/>
          <a:lstStyle/>
          <a:p>
            <a:pPr>
              <a:defRPr/>
            </a:pPr>
            <a:fld id="{25F67642-C3D2-49B3-B32E-5E1DC47B1FEA}" type="slidenum">
              <a:rPr lang="tr-TR"/>
              <a:pPr>
                <a:defRPr/>
              </a:pPr>
              <a:t>65</a:t>
            </a:fld>
            <a:endParaRPr lang="tr-T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p:cNvSpPr>
            <a:spLocks noGrp="1"/>
          </p:cNvSpPr>
          <p:nvPr>
            <p:ph type="title"/>
          </p:nvPr>
        </p:nvSpPr>
        <p:spPr/>
        <p:txBody>
          <a:bodyPr/>
          <a:lstStyle/>
          <a:p>
            <a:pPr eaLnBrk="1" hangingPunct="1"/>
            <a:r>
              <a:rPr lang="tr-TR" smtClean="0"/>
              <a:t>C# ile Merhaba Dünya</a:t>
            </a:r>
          </a:p>
        </p:txBody>
      </p:sp>
      <p:sp>
        <p:nvSpPr>
          <p:cNvPr id="34819" name="2 İçerik Yer Tutucusu"/>
          <p:cNvSpPr>
            <a:spLocks noGrp="1"/>
          </p:cNvSpPr>
          <p:nvPr>
            <p:ph idx="1"/>
          </p:nvPr>
        </p:nvSpPr>
        <p:spPr/>
        <p:txBody>
          <a:bodyPr/>
          <a:lstStyle/>
          <a:p>
            <a:pPr eaLnBrk="1" hangingPunct="1">
              <a:buFont typeface="Arial" charset="0"/>
              <a:buNone/>
            </a:pPr>
            <a:r>
              <a:rPr lang="tr-TR" sz="2800" dirty="0" smtClean="0"/>
              <a:t> </a:t>
            </a:r>
            <a:r>
              <a:rPr lang="tr-TR" sz="2400" dirty="0" smtClean="0"/>
              <a:t>class MerhabaDunya</a:t>
            </a:r>
          </a:p>
          <a:p>
            <a:pPr eaLnBrk="1" hangingPunct="1">
              <a:buFont typeface="Arial" charset="0"/>
              <a:buNone/>
            </a:pPr>
            <a:r>
              <a:rPr lang="tr-TR" sz="2400" dirty="0" smtClean="0"/>
              <a:t>   {</a:t>
            </a:r>
          </a:p>
          <a:p>
            <a:pPr eaLnBrk="1" hangingPunct="1">
              <a:buFont typeface="Arial" charset="0"/>
              <a:buNone/>
            </a:pPr>
            <a:r>
              <a:rPr lang="tr-TR" sz="2400" dirty="0" smtClean="0"/>
              <a:t>       // Programın ilk girdiği nokta</a:t>
            </a:r>
          </a:p>
          <a:p>
            <a:pPr eaLnBrk="1" hangingPunct="1">
              <a:buFont typeface="Arial" charset="0"/>
              <a:buNone/>
            </a:pPr>
            <a:r>
              <a:rPr lang="tr-TR" sz="2400" dirty="0" smtClean="0"/>
              <a:t>       static void Main(/*string[] args*/)</a:t>
            </a:r>
          </a:p>
          <a:p>
            <a:pPr eaLnBrk="1" hangingPunct="1">
              <a:buFont typeface="Arial" charset="0"/>
              <a:buNone/>
            </a:pPr>
            <a:r>
              <a:rPr lang="tr-TR" sz="2400" dirty="0" smtClean="0"/>
              <a:t>       {</a:t>
            </a:r>
          </a:p>
          <a:p>
            <a:pPr eaLnBrk="1" hangingPunct="1">
              <a:buFont typeface="Arial" charset="0"/>
              <a:buNone/>
            </a:pPr>
            <a:r>
              <a:rPr lang="tr-TR" sz="2400" dirty="0" smtClean="0"/>
              <a:t>           System.Console.WriteLine("Merhaba Dünya!");</a:t>
            </a:r>
          </a:p>
          <a:p>
            <a:pPr eaLnBrk="1" hangingPunct="1">
              <a:buFont typeface="Arial" charset="0"/>
              <a:buNone/>
            </a:pPr>
            <a:r>
              <a:rPr lang="tr-TR" sz="2400" dirty="0" smtClean="0"/>
              <a:t>        }</a:t>
            </a:r>
          </a:p>
          <a:p>
            <a:pPr eaLnBrk="1" hangingPunct="1">
              <a:buFont typeface="Arial" charset="0"/>
              <a:buNone/>
            </a:pPr>
            <a:r>
              <a:rPr lang="tr-TR" sz="2400" dirty="0" smtClean="0"/>
              <a:t>   }</a:t>
            </a:r>
          </a:p>
        </p:txBody>
      </p:sp>
      <p:sp>
        <p:nvSpPr>
          <p:cNvPr id="4" name="3 Slayt Numarası Yer Tutucusu"/>
          <p:cNvSpPr>
            <a:spLocks noGrp="1"/>
          </p:cNvSpPr>
          <p:nvPr>
            <p:ph type="sldNum" sz="quarter" idx="12"/>
          </p:nvPr>
        </p:nvSpPr>
        <p:spPr/>
        <p:txBody>
          <a:bodyPr/>
          <a:lstStyle/>
          <a:p>
            <a:pPr>
              <a:defRPr/>
            </a:pPr>
            <a:fld id="{7B0847E3-8EEE-4752-846A-6ED161781FDD}" type="slidenum">
              <a:rPr lang="tr-TR"/>
              <a:pPr>
                <a:defRPr/>
              </a:pPr>
              <a:t>66</a:t>
            </a:fld>
            <a:endParaRPr lang="tr-T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p:cNvSpPr>
            <a:spLocks noGrp="1"/>
          </p:cNvSpPr>
          <p:nvPr>
            <p:ph type="title"/>
          </p:nvPr>
        </p:nvSpPr>
        <p:spPr/>
        <p:txBody>
          <a:bodyPr/>
          <a:lstStyle/>
          <a:p>
            <a:pPr eaLnBrk="1" hangingPunct="1"/>
            <a:r>
              <a:rPr lang="tr-TR" smtClean="0"/>
              <a:t>Görsel Programlama Dilleri</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Grafik Kullanıcı Arabirimi (GUI: </a:t>
            </a:r>
            <a:r>
              <a:rPr lang="tr-TR" dirty="0" err="1" smtClean="0"/>
              <a:t>Graphical</a:t>
            </a:r>
            <a:r>
              <a:rPr lang="tr-TR" dirty="0" smtClean="0"/>
              <a:t> </a:t>
            </a:r>
            <a:r>
              <a:rPr lang="tr-TR" dirty="0" err="1" smtClean="0"/>
              <a:t>User</a:t>
            </a:r>
            <a:r>
              <a:rPr lang="tr-TR" dirty="0" smtClean="0"/>
              <a:t> </a:t>
            </a:r>
            <a:r>
              <a:rPr lang="tr-TR" dirty="0" err="1" smtClean="0"/>
              <a:t>Interface</a:t>
            </a:r>
            <a:r>
              <a:rPr lang="tr-TR" dirty="0" smtClean="0"/>
              <a:t>) kullanan Windows, Linux gibi işletim sistemleri için uygulama geliştirmeye yarayan yeni nesil programlama dilleridir.</a:t>
            </a:r>
          </a:p>
          <a:p>
            <a:pPr eaLnBrk="1" fontAlgn="auto" hangingPunct="1">
              <a:spcAft>
                <a:spcPts val="0"/>
              </a:spcAft>
              <a:buFont typeface="Arial" pitchFamily="34" charset="0"/>
              <a:buChar char="•"/>
              <a:defRPr/>
            </a:pPr>
            <a:r>
              <a:rPr lang="tr-TR" dirty="0" smtClean="0"/>
              <a:t>Pencere içinde yer alan metin kutuları, butonlar, tablolar gibi elemanları program kodu yazarak değil, görsel olarak pencereye yerleştirmeye olanak sağlar.</a:t>
            </a:r>
          </a:p>
          <a:p>
            <a:pPr eaLnBrk="1" fontAlgn="auto" hangingPunct="1">
              <a:spcAft>
                <a:spcPts val="0"/>
              </a:spcAft>
              <a:buFont typeface="Arial" pitchFamily="34" charset="0"/>
              <a:buChar char="•"/>
              <a:defRPr/>
            </a:pPr>
            <a:r>
              <a:rPr lang="tr-TR" dirty="0" smtClean="0"/>
              <a:t>Görsel dillerin çoğu, sık kullanılan bazı yapıların kodunu programa kendisi ekleyerek programcıya kolaylık sağlar.</a:t>
            </a:r>
            <a:endParaRPr lang="tr-TR" dirty="0"/>
          </a:p>
        </p:txBody>
      </p:sp>
      <p:sp>
        <p:nvSpPr>
          <p:cNvPr id="4" name="3 Slayt Numarası Yer Tutucusu"/>
          <p:cNvSpPr>
            <a:spLocks noGrp="1"/>
          </p:cNvSpPr>
          <p:nvPr>
            <p:ph type="sldNum" sz="quarter" idx="12"/>
          </p:nvPr>
        </p:nvSpPr>
        <p:spPr/>
        <p:txBody>
          <a:bodyPr/>
          <a:lstStyle/>
          <a:p>
            <a:pPr>
              <a:defRPr/>
            </a:pPr>
            <a:fld id="{5278D93C-3012-43FB-BF35-CBD3481B1781}" type="slidenum">
              <a:rPr lang="tr-TR"/>
              <a:pPr>
                <a:defRPr/>
              </a:pPr>
              <a:t>67</a:t>
            </a:fld>
            <a:endParaRPr lang="tr-T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p:txBody>
          <a:bodyPr/>
          <a:lstStyle/>
          <a:p>
            <a:pPr eaLnBrk="1" hangingPunct="1"/>
            <a:r>
              <a:rPr lang="tr-TR" smtClean="0"/>
              <a:t>Visual Basic (VB)</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BASIC dilinden türetilen Windows tabanlı program yazmayı sağlayan bir dildir.</a:t>
            </a:r>
          </a:p>
          <a:p>
            <a:pPr eaLnBrk="1" fontAlgn="auto" hangingPunct="1">
              <a:spcAft>
                <a:spcPts val="0"/>
              </a:spcAft>
              <a:buFont typeface="Arial" pitchFamily="34" charset="0"/>
              <a:buChar char="•"/>
              <a:defRPr/>
            </a:pPr>
            <a:r>
              <a:rPr lang="tr-TR" dirty="0" smtClean="0"/>
              <a:t>BASIC’ten farklı olarak yapısal (yordamsal) bir programlama dilidir. </a:t>
            </a:r>
          </a:p>
          <a:p>
            <a:pPr eaLnBrk="1" fontAlgn="auto" hangingPunct="1">
              <a:spcAft>
                <a:spcPts val="0"/>
              </a:spcAft>
              <a:buFont typeface="Arial" pitchFamily="34" charset="0"/>
              <a:buChar char="•"/>
              <a:defRPr/>
            </a:pPr>
            <a:r>
              <a:rPr lang="tr-TR" dirty="0" smtClean="0"/>
              <a:t>Kullanıcı sayısı az olan veya kısa sürede bitmesi gereken küçük ölçekli projelerde tercih edilir.</a:t>
            </a:r>
          </a:p>
          <a:p>
            <a:pPr eaLnBrk="1" fontAlgn="auto" hangingPunct="1">
              <a:spcAft>
                <a:spcPts val="0"/>
              </a:spcAft>
              <a:buFont typeface="Arial" pitchFamily="34" charset="0"/>
              <a:buChar char="•"/>
              <a:defRPr/>
            </a:pPr>
            <a:r>
              <a:rPr lang="tr-TR" dirty="0" err="1" smtClean="0"/>
              <a:t>VB.NET’ten</a:t>
            </a:r>
            <a:r>
              <a:rPr lang="tr-TR" dirty="0" smtClean="0"/>
              <a:t> önceki son sürümü 1998’de çıkan </a:t>
            </a:r>
            <a:r>
              <a:rPr lang="tr-TR" dirty="0" err="1" smtClean="0"/>
              <a:t>Visual</a:t>
            </a:r>
            <a:r>
              <a:rPr lang="tr-TR" dirty="0" smtClean="0"/>
              <a:t> </a:t>
            </a:r>
            <a:r>
              <a:rPr lang="tr-TR" dirty="0" err="1" smtClean="0"/>
              <a:t>Studio</a:t>
            </a:r>
            <a:r>
              <a:rPr lang="tr-TR" dirty="0" smtClean="0"/>
              <a:t> 6.0 paketinde yer almıştır.</a:t>
            </a:r>
            <a:endParaRPr lang="tr-TR" dirty="0"/>
          </a:p>
        </p:txBody>
      </p:sp>
      <p:sp>
        <p:nvSpPr>
          <p:cNvPr id="4" name="3 Slayt Numarası Yer Tutucusu"/>
          <p:cNvSpPr>
            <a:spLocks noGrp="1"/>
          </p:cNvSpPr>
          <p:nvPr>
            <p:ph type="sldNum" sz="quarter" idx="12"/>
          </p:nvPr>
        </p:nvSpPr>
        <p:spPr/>
        <p:txBody>
          <a:bodyPr/>
          <a:lstStyle/>
          <a:p>
            <a:pPr>
              <a:defRPr/>
            </a:pPr>
            <a:fld id="{818D4E5E-11BC-423F-9377-D16E9EDD3552}" type="slidenum">
              <a:rPr lang="tr-TR"/>
              <a:pPr>
                <a:defRPr/>
              </a:pPr>
              <a:t>68</a:t>
            </a:fld>
            <a:endParaRPr lang="tr-T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Başlık"/>
          <p:cNvSpPr>
            <a:spLocks noGrp="1"/>
          </p:cNvSpPr>
          <p:nvPr>
            <p:ph type="title"/>
          </p:nvPr>
        </p:nvSpPr>
        <p:spPr/>
        <p:txBody>
          <a:bodyPr/>
          <a:lstStyle/>
          <a:p>
            <a:pPr eaLnBrk="1" hangingPunct="1"/>
            <a:r>
              <a:rPr lang="tr-TR" smtClean="0"/>
              <a:t>VB.NET</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Microsoft 2001 yılında </a:t>
            </a:r>
            <a:r>
              <a:rPr lang="tr-TR" b="1" dirty="0" smtClean="0"/>
              <a:t>.NET </a:t>
            </a:r>
            <a:r>
              <a:rPr lang="tr-TR" dirty="0" smtClean="0"/>
              <a:t>adını verdiği uygulama geliştirme ortamını tanıtmış ve bu yapıyı (.NET </a:t>
            </a:r>
            <a:r>
              <a:rPr lang="tr-TR" dirty="0" err="1" smtClean="0"/>
              <a:t>Framework</a:t>
            </a:r>
            <a:r>
              <a:rPr lang="tr-TR" dirty="0" smtClean="0"/>
              <a:t> 1.0) kullanan VB.NET, C# gibi programlama dillerini </a:t>
            </a:r>
            <a:r>
              <a:rPr lang="tr-TR" dirty="0" err="1" smtClean="0"/>
              <a:t>Visual</a:t>
            </a:r>
            <a:r>
              <a:rPr lang="tr-TR" dirty="0" smtClean="0"/>
              <a:t> </a:t>
            </a:r>
            <a:r>
              <a:rPr lang="tr-TR" dirty="0" err="1" smtClean="0"/>
              <a:t>Studio</a:t>
            </a:r>
            <a:r>
              <a:rPr lang="tr-TR" dirty="0" smtClean="0"/>
              <a:t> .NET uygulama geliştirme paketiyle birlikte piyasaya sürmüştür.</a:t>
            </a:r>
          </a:p>
          <a:p>
            <a:pPr eaLnBrk="1" fontAlgn="auto" hangingPunct="1">
              <a:spcAft>
                <a:spcPts val="0"/>
              </a:spcAft>
              <a:buFont typeface="Arial" pitchFamily="34" charset="0"/>
              <a:buChar char="•"/>
              <a:defRPr/>
            </a:pPr>
            <a:r>
              <a:rPr lang="tr-TR" dirty="0" smtClean="0"/>
              <a:t>VB.NET, </a:t>
            </a:r>
            <a:r>
              <a:rPr lang="tr-TR" dirty="0" err="1" smtClean="0"/>
              <a:t>VB’den</a:t>
            </a:r>
            <a:r>
              <a:rPr lang="tr-TR" dirty="0" smtClean="0"/>
              <a:t> farklı olarak nesneye yönelik bir dildir. </a:t>
            </a:r>
          </a:p>
          <a:p>
            <a:pPr lvl="1" eaLnBrk="1" fontAlgn="auto" hangingPunct="1">
              <a:spcAft>
                <a:spcPts val="0"/>
              </a:spcAft>
              <a:buFont typeface="Arial" pitchFamily="34" charset="0"/>
              <a:buChar char="–"/>
              <a:defRPr/>
            </a:pPr>
            <a:r>
              <a:rPr lang="tr-TR" dirty="0" smtClean="0"/>
              <a:t>Çok biçimlilik (</a:t>
            </a:r>
            <a:r>
              <a:rPr lang="tr-TR" dirty="0" err="1" smtClean="0"/>
              <a:t>polymorphism</a:t>
            </a:r>
            <a:r>
              <a:rPr lang="tr-TR" dirty="0" smtClean="0"/>
              <a:t>)</a:t>
            </a:r>
            <a:r>
              <a:rPr lang="en-US" dirty="0" smtClean="0"/>
              <a:t>, </a:t>
            </a:r>
            <a:r>
              <a:rPr lang="tr-TR" dirty="0" smtClean="0"/>
              <a:t>kalıtım (</a:t>
            </a:r>
            <a:r>
              <a:rPr lang="tr-TR" dirty="0" err="1" smtClean="0"/>
              <a:t>inheritance</a:t>
            </a:r>
            <a:r>
              <a:rPr lang="tr-TR" dirty="0" smtClean="0"/>
              <a:t>)</a:t>
            </a:r>
            <a:r>
              <a:rPr lang="en-US" dirty="0" smtClean="0"/>
              <a:t>, </a:t>
            </a:r>
            <a:r>
              <a:rPr lang="tr-TR" dirty="0" smtClean="0"/>
              <a:t>veri soyutlama (data </a:t>
            </a:r>
            <a:r>
              <a:rPr lang="tr-TR" dirty="0" err="1" smtClean="0"/>
              <a:t>abstraction</a:t>
            </a:r>
            <a:r>
              <a:rPr lang="tr-TR" dirty="0" smtClean="0"/>
              <a:t> ) ve sarmalama (e</a:t>
            </a:r>
            <a:r>
              <a:rPr lang="en-US" dirty="0" err="1" smtClean="0"/>
              <a:t>ncapsulation</a:t>
            </a:r>
            <a:r>
              <a:rPr lang="tr-TR" dirty="0" smtClean="0"/>
              <a:t>) gibi tüm NYP özelliklerini içerir.</a:t>
            </a:r>
            <a:endParaRPr lang="tr-TR" dirty="0"/>
          </a:p>
        </p:txBody>
      </p:sp>
      <p:sp>
        <p:nvSpPr>
          <p:cNvPr id="4" name="3 Slayt Numarası Yer Tutucusu"/>
          <p:cNvSpPr>
            <a:spLocks noGrp="1"/>
          </p:cNvSpPr>
          <p:nvPr>
            <p:ph type="sldNum" sz="quarter" idx="12"/>
          </p:nvPr>
        </p:nvSpPr>
        <p:spPr/>
        <p:txBody>
          <a:bodyPr/>
          <a:lstStyle/>
          <a:p>
            <a:pPr>
              <a:defRPr/>
            </a:pPr>
            <a:fld id="{43F87612-E4F2-49EB-B6C3-E8A34C075552}" type="slidenum">
              <a:rPr lang="tr-TR"/>
              <a:pPr>
                <a:defRPr/>
              </a:pPr>
              <a:t>69</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Hızlı Tartışma - 1</a:t>
            </a:r>
          </a:p>
        </p:txBody>
      </p:sp>
      <p:sp>
        <p:nvSpPr>
          <p:cNvPr id="3" name="Content Placeholder 2"/>
          <p:cNvSpPr>
            <a:spLocks noGrp="1"/>
          </p:cNvSpPr>
          <p:nvPr>
            <p:ph idx="1"/>
          </p:nvPr>
        </p:nvSpPr>
        <p:spPr/>
        <p:txBody>
          <a:bodyPr/>
          <a:lstStyle/>
          <a:p>
            <a:r>
              <a:rPr lang="tr-TR" dirty="0" smtClean="0"/>
              <a:t>Karmaşıklığa dayalı algoritmalar</a:t>
            </a:r>
          </a:p>
          <a:p>
            <a:pPr lvl="1"/>
            <a:r>
              <a:rPr lang="tr-TR" dirty="0" smtClean="0"/>
              <a:t>Girdi boyutuna bağlı olarak tamamlanma süresine bağlı olarak yapılan sınıflandırmadır</a:t>
            </a:r>
          </a:p>
          <a:p>
            <a:pPr lvl="2"/>
            <a:r>
              <a:rPr lang="tr-TR" dirty="0" smtClean="0"/>
              <a:t>Bazı algoritmalar girdi miktarı ile lineer oranda bir zamanda tamamlanır</a:t>
            </a:r>
          </a:p>
          <a:p>
            <a:pPr lvl="2"/>
            <a:r>
              <a:rPr lang="tr-TR" dirty="0" smtClean="0"/>
              <a:t>Bazıları ise üssel zaman aralığında tamamlanır</a:t>
            </a:r>
          </a:p>
          <a:p>
            <a:pPr lvl="2"/>
            <a:r>
              <a:rPr lang="tr-TR" dirty="0" smtClean="0"/>
              <a:t>Bazıları ise en kötüsüdür-tamamlanmaz</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7</a:t>
            </a:fld>
            <a:endParaRPr lang="tr-TR" altLang="en-US"/>
          </a:p>
        </p:txBody>
      </p:sp>
    </p:spTree>
    <p:extLst>
      <p:ext uri="{BB962C8B-B14F-4D97-AF65-F5344CB8AC3E}">
        <p14:creationId xmlns:p14="http://schemas.microsoft.com/office/powerpoint/2010/main" val="30600608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p:txBody>
          <a:bodyPr/>
          <a:lstStyle/>
          <a:p>
            <a:pPr eaLnBrk="1" hangingPunct="1"/>
            <a:r>
              <a:rPr lang="tr-TR" smtClean="0"/>
              <a:t>Delphi</a:t>
            </a:r>
          </a:p>
        </p:txBody>
      </p:sp>
      <p:sp>
        <p:nvSpPr>
          <p:cNvPr id="38915" name="2 İçerik Yer Tutucusu"/>
          <p:cNvSpPr>
            <a:spLocks noGrp="1"/>
          </p:cNvSpPr>
          <p:nvPr>
            <p:ph idx="1"/>
          </p:nvPr>
        </p:nvSpPr>
        <p:spPr/>
        <p:txBody>
          <a:bodyPr/>
          <a:lstStyle/>
          <a:p>
            <a:pPr eaLnBrk="1" hangingPunct="1"/>
            <a:r>
              <a:rPr lang="tr-TR" smtClean="0"/>
              <a:t>PASCAL dilinden türetilen görsel programlama dilidir.</a:t>
            </a:r>
          </a:p>
          <a:p>
            <a:pPr eaLnBrk="1" hangingPunct="1"/>
            <a:r>
              <a:rPr lang="tr-TR" smtClean="0"/>
              <a:t>Borland firması tarafından geliştirilen Delphi’nin ilk sürümü 1995 yılında piyasaya sürüldü (VB’de olduğu gibi neredeyse her sene yeni bir sürüm yayınlandı).</a:t>
            </a:r>
          </a:p>
          <a:p>
            <a:pPr eaLnBrk="1" hangingPunct="1"/>
            <a:r>
              <a:rPr lang="tr-TR" smtClean="0"/>
              <a:t>2003 yılından sonra .NET çatısını kullanan Delphi sürümleri piyasaya sürülmüştür.</a:t>
            </a:r>
          </a:p>
        </p:txBody>
      </p:sp>
      <p:sp>
        <p:nvSpPr>
          <p:cNvPr id="4" name="3 Slayt Numarası Yer Tutucusu"/>
          <p:cNvSpPr>
            <a:spLocks noGrp="1"/>
          </p:cNvSpPr>
          <p:nvPr>
            <p:ph type="sldNum" sz="quarter" idx="12"/>
          </p:nvPr>
        </p:nvSpPr>
        <p:spPr/>
        <p:txBody>
          <a:bodyPr/>
          <a:lstStyle/>
          <a:p>
            <a:pPr>
              <a:defRPr/>
            </a:pPr>
            <a:fld id="{22648449-C9FD-4963-911B-EBB97C9A91E7}" type="slidenum">
              <a:rPr lang="tr-TR"/>
              <a:pPr>
                <a:defRPr/>
              </a:pPr>
              <a:t>70</a:t>
            </a:fld>
            <a:endParaRPr lang="tr-T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Başlık"/>
          <p:cNvSpPr>
            <a:spLocks noGrp="1"/>
          </p:cNvSpPr>
          <p:nvPr>
            <p:ph type="title"/>
          </p:nvPr>
        </p:nvSpPr>
        <p:spPr/>
        <p:txBody>
          <a:bodyPr/>
          <a:lstStyle/>
          <a:p>
            <a:pPr eaLnBrk="1" hangingPunct="1"/>
            <a:r>
              <a:rPr lang="tr-TR" smtClean="0"/>
              <a:t>Web Tabanlı Programlama</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Sunucunun sadece durağan (statik) sayfaları istemciye (ziyaretçi) göndermesi yerine, ziyaretçiden veri kabul edilmesi (dinamik yaklaşım) gerekliliğinin sonucunda ortaya çıkan programlama yaklaşımıdır.</a:t>
            </a:r>
          </a:p>
          <a:p>
            <a:pPr eaLnBrk="1" fontAlgn="auto" hangingPunct="1">
              <a:spcAft>
                <a:spcPts val="0"/>
              </a:spcAft>
              <a:buFont typeface="Arial" pitchFamily="34" charset="0"/>
              <a:buChar char="•"/>
              <a:defRPr/>
            </a:pPr>
            <a:r>
              <a:rPr lang="tr-TR" dirty="0" smtClean="0"/>
              <a:t>Web tabanlı uygulamaların büyük ölçüde platform bağımsız olmaları ve kurulum gerektirmeyen yapıda olmaları (her yerden erişilebilir ve bakımı kolay) günümüzde bu tür uygulamalara olan ilgiyi arttırmıştır.</a:t>
            </a:r>
          </a:p>
        </p:txBody>
      </p:sp>
      <p:sp>
        <p:nvSpPr>
          <p:cNvPr id="4" name="3 Slayt Numarası Yer Tutucusu"/>
          <p:cNvSpPr>
            <a:spLocks noGrp="1"/>
          </p:cNvSpPr>
          <p:nvPr>
            <p:ph type="sldNum" sz="quarter" idx="12"/>
          </p:nvPr>
        </p:nvSpPr>
        <p:spPr/>
        <p:txBody>
          <a:bodyPr/>
          <a:lstStyle/>
          <a:p>
            <a:pPr>
              <a:defRPr/>
            </a:pPr>
            <a:fld id="{DEB81CDD-F663-48C7-9787-07F612608A3E}" type="slidenum">
              <a:rPr lang="tr-TR"/>
              <a:pPr>
                <a:defRPr/>
              </a:pPr>
              <a:t>71</a:t>
            </a:fld>
            <a:endParaRPr lang="tr-T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p:txBody>
          <a:bodyPr/>
          <a:lstStyle/>
          <a:p>
            <a:pPr eaLnBrk="1" hangingPunct="1"/>
            <a:r>
              <a:rPr lang="tr-TR" smtClean="0"/>
              <a:t>PHP (Personal Home Page) </a:t>
            </a:r>
          </a:p>
        </p:txBody>
      </p:sp>
      <p:sp>
        <p:nvSpPr>
          <p:cNvPr id="3" name="2 İçerik Yer Tutucusu"/>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tr-TR" smtClean="0"/>
              <a:t>PHP ilk </a:t>
            </a:r>
            <a:r>
              <a:rPr lang="tr-TR" dirty="0" smtClean="0"/>
              <a:t>kez Rasmus </a:t>
            </a:r>
            <a:r>
              <a:rPr lang="tr-TR" dirty="0" err="1" smtClean="0"/>
              <a:t>Lerdorf</a:t>
            </a:r>
            <a:r>
              <a:rPr lang="tr-TR" dirty="0" smtClean="0"/>
              <a:t> tarafından, web sayfalarını ziyaret edenleri izlemek amacıyla bir dizi </a:t>
            </a:r>
            <a:r>
              <a:rPr lang="tr-TR" dirty="0" err="1" smtClean="0"/>
              <a:t>Perl</a:t>
            </a:r>
            <a:r>
              <a:rPr lang="tr-TR" dirty="0" smtClean="0"/>
              <a:t> Script (betik) kullanılarak geliştirilmişti. </a:t>
            </a:r>
          </a:p>
          <a:p>
            <a:pPr eaLnBrk="1" fontAlgn="auto" hangingPunct="1">
              <a:spcAft>
                <a:spcPts val="0"/>
              </a:spcAft>
              <a:buFont typeface="Arial" pitchFamily="34" charset="0"/>
              <a:buChar char="•"/>
              <a:defRPr/>
            </a:pPr>
            <a:r>
              <a:rPr lang="tr-TR" dirty="0" smtClean="0"/>
              <a:t>Kısa süre sonra başka insanlarının ilgisini çekmeye başlayınca, Rasmus bir </a:t>
            </a:r>
            <a:r>
              <a:rPr lang="tr-TR" dirty="0" err="1" smtClean="0"/>
              <a:t>script</a:t>
            </a:r>
            <a:r>
              <a:rPr lang="tr-TR" dirty="0" smtClean="0"/>
              <a:t> motoru oluşturdu ve web formlarına da destek verdi ve böylece PHP/F1'i biçimlendirmiş oldu. </a:t>
            </a:r>
          </a:p>
          <a:p>
            <a:pPr eaLnBrk="1" fontAlgn="auto" hangingPunct="1">
              <a:spcAft>
                <a:spcPts val="0"/>
              </a:spcAft>
              <a:buFont typeface="Arial" pitchFamily="34" charset="0"/>
              <a:buChar char="•"/>
              <a:defRPr/>
            </a:pPr>
            <a:r>
              <a:rPr lang="tr-TR" dirty="0" smtClean="0"/>
              <a:t>Adını duyurdukça bir gurup yazılımcının dikkatini çekti ve ortak bir çalışma sonucu PHP3 ortaya çıktı. </a:t>
            </a:r>
          </a:p>
          <a:p>
            <a:pPr eaLnBrk="1" fontAlgn="auto" hangingPunct="1">
              <a:spcAft>
                <a:spcPts val="0"/>
              </a:spcAft>
              <a:buFont typeface="Arial" pitchFamily="34" charset="0"/>
              <a:buChar char="•"/>
              <a:defRPr/>
            </a:pPr>
            <a:r>
              <a:rPr lang="tr-TR" dirty="0" smtClean="0"/>
              <a:t>Daha sonra </a:t>
            </a:r>
            <a:r>
              <a:rPr lang="tr-TR" dirty="0" err="1" smtClean="0"/>
              <a:t>Zend</a:t>
            </a:r>
            <a:r>
              <a:rPr lang="tr-TR" dirty="0" smtClean="0"/>
              <a:t> motoru kullanılarak PHP4 yaratıldı.</a:t>
            </a:r>
            <a:endParaRPr lang="tr-TR" dirty="0"/>
          </a:p>
        </p:txBody>
      </p:sp>
      <p:sp>
        <p:nvSpPr>
          <p:cNvPr id="4" name="3 Slayt Numarası Yer Tutucusu"/>
          <p:cNvSpPr>
            <a:spLocks noGrp="1"/>
          </p:cNvSpPr>
          <p:nvPr>
            <p:ph type="sldNum" sz="quarter" idx="12"/>
          </p:nvPr>
        </p:nvSpPr>
        <p:spPr/>
        <p:txBody>
          <a:bodyPr/>
          <a:lstStyle/>
          <a:p>
            <a:pPr>
              <a:defRPr/>
            </a:pPr>
            <a:fld id="{6ACDA5B0-408C-4E07-8CAD-3D1BBD664EF6}" type="slidenum">
              <a:rPr lang="tr-TR"/>
              <a:pPr>
                <a:defRPr/>
              </a:pPr>
              <a:t>72</a:t>
            </a:fld>
            <a:endParaRPr lang="tr-T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p:cNvSpPr>
            <a:spLocks noGrp="1"/>
          </p:cNvSpPr>
          <p:nvPr>
            <p:ph type="title"/>
          </p:nvPr>
        </p:nvSpPr>
        <p:spPr/>
        <p:txBody>
          <a:bodyPr/>
          <a:lstStyle/>
          <a:p>
            <a:pPr eaLnBrk="1" hangingPunct="1"/>
            <a:r>
              <a:rPr lang="tr-TR" smtClean="0"/>
              <a:t>ASP (Active Server Pages)</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ASP ilk olarak 1996 yılının sonunda Microsoft’un web sunucu uygulaması olan </a:t>
            </a:r>
            <a:r>
              <a:rPr lang="en-US" dirty="0" smtClean="0"/>
              <a:t>IIS </a:t>
            </a:r>
            <a:r>
              <a:rPr lang="tr-TR" dirty="0" smtClean="0"/>
              <a:t>(</a:t>
            </a:r>
            <a:r>
              <a:rPr lang="en-US" dirty="0" smtClean="0"/>
              <a:t>Internet Information Services)</a:t>
            </a:r>
            <a:r>
              <a:rPr lang="tr-TR" dirty="0" smtClean="0"/>
              <a:t> için bir eklenti olarak ortaya çıktı.</a:t>
            </a:r>
            <a:r>
              <a:rPr lang="en-US" dirty="0" smtClean="0"/>
              <a:t> </a:t>
            </a:r>
            <a:endParaRPr lang="tr-TR" dirty="0" smtClean="0"/>
          </a:p>
          <a:p>
            <a:pPr eaLnBrk="1" fontAlgn="auto" hangingPunct="1">
              <a:spcAft>
                <a:spcPts val="0"/>
              </a:spcAft>
              <a:buFont typeface="Arial" pitchFamily="34" charset="0"/>
              <a:buChar char="•"/>
              <a:defRPr/>
            </a:pPr>
            <a:r>
              <a:rPr lang="tr-TR" dirty="0" smtClean="0"/>
              <a:t>ASP.NET 2002 yılında .NET </a:t>
            </a:r>
            <a:r>
              <a:rPr lang="tr-TR" dirty="0" err="1" smtClean="0"/>
              <a:t>Framework</a:t>
            </a:r>
            <a:r>
              <a:rPr lang="tr-TR" dirty="0" smtClean="0"/>
              <a:t> 1.0 ile birlikte piyasaya sürüldü. </a:t>
            </a:r>
          </a:p>
          <a:p>
            <a:pPr eaLnBrk="1" fontAlgn="auto" hangingPunct="1">
              <a:spcAft>
                <a:spcPts val="0"/>
              </a:spcAft>
              <a:buFont typeface="Arial" pitchFamily="34" charset="0"/>
              <a:buChar char="•"/>
              <a:defRPr/>
            </a:pPr>
            <a:r>
              <a:rPr lang="tr-TR" dirty="0" smtClean="0"/>
              <a:t>.NET çatısı sayesinde ASP.NET kodu CLR (</a:t>
            </a:r>
            <a:r>
              <a:rPr lang="tr-TR" dirty="0" err="1" smtClean="0"/>
              <a:t>Common</a:t>
            </a:r>
            <a:r>
              <a:rPr lang="tr-TR" dirty="0" smtClean="0"/>
              <a:t> </a:t>
            </a:r>
            <a:r>
              <a:rPr lang="tr-TR" dirty="0" err="1" smtClean="0"/>
              <a:t>Language</a:t>
            </a:r>
            <a:r>
              <a:rPr lang="tr-TR" dirty="0" smtClean="0"/>
              <a:t> </a:t>
            </a:r>
            <a:r>
              <a:rPr lang="tr-TR" dirty="0" err="1" smtClean="0"/>
              <a:t>Runtime</a:t>
            </a:r>
            <a:r>
              <a:rPr lang="tr-TR" dirty="0" smtClean="0"/>
              <a:t>) kullanan herhangi bir dil ile yazılabilmektedir. </a:t>
            </a:r>
          </a:p>
        </p:txBody>
      </p:sp>
      <p:sp>
        <p:nvSpPr>
          <p:cNvPr id="4" name="3 Slayt Numarası Yer Tutucusu"/>
          <p:cNvSpPr>
            <a:spLocks noGrp="1"/>
          </p:cNvSpPr>
          <p:nvPr>
            <p:ph type="sldNum" sz="quarter" idx="12"/>
          </p:nvPr>
        </p:nvSpPr>
        <p:spPr/>
        <p:txBody>
          <a:bodyPr/>
          <a:lstStyle/>
          <a:p>
            <a:pPr>
              <a:defRPr/>
            </a:pPr>
            <a:fld id="{51BF3EC9-12A3-4C04-B0C6-3343549566B3}" type="slidenum">
              <a:rPr lang="tr-TR"/>
              <a:pPr>
                <a:defRPr/>
              </a:pPr>
              <a:t>73</a:t>
            </a:fld>
            <a:endParaRPr lang="tr-T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Başlık"/>
          <p:cNvSpPr>
            <a:spLocks noGrp="1"/>
          </p:cNvSpPr>
          <p:nvPr>
            <p:ph type="title"/>
          </p:nvPr>
        </p:nvSpPr>
        <p:spPr/>
        <p:txBody>
          <a:bodyPr/>
          <a:lstStyle/>
          <a:p>
            <a:pPr eaLnBrk="1" hangingPunct="1"/>
            <a:r>
              <a:rPr lang="tr-TR" smtClean="0"/>
              <a:t>JSP (Java Server Pages)</a:t>
            </a:r>
          </a:p>
        </p:txBody>
      </p:sp>
      <p:sp>
        <p:nvSpPr>
          <p:cNvPr id="43011" name="2 İçerik Yer Tutucusu"/>
          <p:cNvSpPr>
            <a:spLocks noGrp="1"/>
          </p:cNvSpPr>
          <p:nvPr>
            <p:ph idx="1"/>
          </p:nvPr>
        </p:nvSpPr>
        <p:spPr/>
        <p:txBody>
          <a:bodyPr/>
          <a:lstStyle/>
          <a:p>
            <a:pPr eaLnBrk="1" hangingPunct="1"/>
            <a:r>
              <a:rPr lang="en-US" smtClean="0"/>
              <a:t>JSP 1.0 </a:t>
            </a:r>
            <a:r>
              <a:rPr lang="tr-TR" smtClean="0"/>
              <a:t>sürümü 1999 yılında Java’nın ASP ve PHP’ye cevabı olarak Sun </a:t>
            </a:r>
            <a:r>
              <a:rPr lang="en-US" smtClean="0"/>
              <a:t>Microsystems </a:t>
            </a:r>
            <a:r>
              <a:rPr lang="tr-TR" smtClean="0"/>
              <a:t>tarafından piyasaya sürüldü.</a:t>
            </a:r>
          </a:p>
          <a:p>
            <a:pPr eaLnBrk="1" hangingPunct="1"/>
            <a:r>
              <a:rPr lang="tr-TR" smtClean="0"/>
              <a:t>1.2 sürümünden sonra JSP </a:t>
            </a:r>
            <a:r>
              <a:rPr lang="en-US" b="1" smtClean="0"/>
              <a:t>Java Community Process</a:t>
            </a:r>
            <a:r>
              <a:rPr lang="tr-TR" smtClean="0"/>
              <a:t> tarafından geliştirilmeye başlandı.</a:t>
            </a:r>
          </a:p>
          <a:p>
            <a:pPr eaLnBrk="1" hangingPunct="1"/>
            <a:r>
              <a:rPr lang="tr-TR" smtClean="0"/>
              <a:t>Mayıs 2006’da JSP 2.1 sürümü Java EE 5’in bir parçası olarak piyasaya sürüldü.</a:t>
            </a:r>
          </a:p>
        </p:txBody>
      </p:sp>
      <p:sp>
        <p:nvSpPr>
          <p:cNvPr id="4" name="3 Slayt Numarası Yer Tutucusu"/>
          <p:cNvSpPr>
            <a:spLocks noGrp="1"/>
          </p:cNvSpPr>
          <p:nvPr>
            <p:ph type="sldNum" sz="quarter" idx="12"/>
          </p:nvPr>
        </p:nvSpPr>
        <p:spPr/>
        <p:txBody>
          <a:bodyPr/>
          <a:lstStyle/>
          <a:p>
            <a:pPr>
              <a:defRPr/>
            </a:pPr>
            <a:fld id="{A8F475F6-F6DF-46AD-A9B0-1410787D1CB0}" type="slidenum">
              <a:rPr lang="tr-TR"/>
              <a:pPr>
                <a:defRPr/>
              </a:pPr>
              <a:t>74</a:t>
            </a:fld>
            <a:endParaRPr lang="tr-T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Başlık"/>
          <p:cNvSpPr>
            <a:spLocks noGrp="1"/>
          </p:cNvSpPr>
          <p:nvPr>
            <p:ph type="title"/>
          </p:nvPr>
        </p:nvSpPr>
        <p:spPr/>
        <p:txBody>
          <a:bodyPr/>
          <a:lstStyle/>
          <a:p>
            <a:pPr eaLnBrk="1" hangingPunct="1"/>
            <a:r>
              <a:rPr lang="tr-TR" smtClean="0"/>
              <a:t>Yapay Zeka Programlama</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Aslında uzman sistemler ve doğal dil işleme gibi yapay zeka uygulamaları BASIC'ten </a:t>
            </a:r>
            <a:r>
              <a:rPr lang="tr-TR" dirty="0" err="1" smtClean="0"/>
              <a:t>Pascal'a</a:t>
            </a:r>
            <a:r>
              <a:rPr lang="tr-TR" dirty="0" smtClean="0"/>
              <a:t>, </a:t>
            </a:r>
            <a:r>
              <a:rPr lang="tr-TR" dirty="0" err="1" smtClean="0"/>
              <a:t>C'den</a:t>
            </a:r>
            <a:r>
              <a:rPr lang="tr-TR" dirty="0" smtClean="0"/>
              <a:t> Java'ya kadar var olan programlama dillerinin hemen hemen hepsi ile yapılabilir.</a:t>
            </a:r>
          </a:p>
          <a:p>
            <a:pPr eaLnBrk="1" fontAlgn="auto" hangingPunct="1">
              <a:spcAft>
                <a:spcPts val="0"/>
              </a:spcAft>
              <a:buFont typeface="Arial" pitchFamily="34" charset="0"/>
              <a:buChar char="•"/>
              <a:defRPr/>
            </a:pPr>
            <a:r>
              <a:rPr lang="tr-TR" dirty="0" smtClean="0"/>
              <a:t>Fakat yapay zeka uygulamaları söz konusu olduğunda daha pratik ve daha hızlı program geliştirmemizi sağlayan bazı diller vardır. Hatta bazı diller özellikle yapay zeka uygulamaları için tasarlanmışlardır.</a:t>
            </a:r>
          </a:p>
        </p:txBody>
      </p:sp>
      <p:sp>
        <p:nvSpPr>
          <p:cNvPr id="4" name="3 Slayt Numarası Yer Tutucusu"/>
          <p:cNvSpPr>
            <a:spLocks noGrp="1"/>
          </p:cNvSpPr>
          <p:nvPr>
            <p:ph type="sldNum" sz="quarter" idx="12"/>
          </p:nvPr>
        </p:nvSpPr>
        <p:spPr/>
        <p:txBody>
          <a:bodyPr/>
          <a:lstStyle/>
          <a:p>
            <a:pPr>
              <a:defRPr/>
            </a:pPr>
            <a:fld id="{5A9386E3-EFF0-4308-B341-F114EDA664AB}" type="slidenum">
              <a:rPr lang="tr-TR"/>
              <a:pPr>
                <a:defRPr/>
              </a:pPr>
              <a:t>75</a:t>
            </a:fld>
            <a:endParaRPr lang="tr-T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p:txBody>
          <a:bodyPr/>
          <a:lstStyle/>
          <a:p>
            <a:pPr eaLnBrk="1" hangingPunct="1"/>
            <a:r>
              <a:rPr lang="tr-TR" smtClean="0"/>
              <a:t>LISP</a:t>
            </a:r>
          </a:p>
        </p:txBody>
      </p:sp>
      <p:sp>
        <p:nvSpPr>
          <p:cNvPr id="3" name="2 İçerik Yer Tutucusu"/>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tr-TR" dirty="0" smtClean="0"/>
              <a:t>1958’de </a:t>
            </a:r>
            <a:r>
              <a:rPr lang="tr-TR" dirty="0" err="1" smtClean="0"/>
              <a:t>MIT’de</a:t>
            </a:r>
            <a:r>
              <a:rPr lang="tr-TR" dirty="0" smtClean="0"/>
              <a:t> çalışan John </a:t>
            </a:r>
            <a:r>
              <a:rPr lang="tr-TR" dirty="0" err="1" smtClean="0"/>
              <a:t>McCarthy</a:t>
            </a:r>
            <a:r>
              <a:rPr lang="tr-TR" dirty="0" smtClean="0"/>
              <a:t> tarafından geliştirmiştir. </a:t>
            </a:r>
          </a:p>
          <a:p>
            <a:pPr eaLnBrk="1" fontAlgn="auto" hangingPunct="1">
              <a:spcAft>
                <a:spcPts val="0"/>
              </a:spcAft>
              <a:buFont typeface="Arial" pitchFamily="34" charset="0"/>
              <a:buChar char="•"/>
              <a:defRPr/>
            </a:pPr>
            <a:r>
              <a:rPr lang="tr-TR" dirty="0" err="1" smtClean="0"/>
              <a:t>Alanzo</a:t>
            </a:r>
            <a:r>
              <a:rPr lang="tr-TR" dirty="0" smtClean="0"/>
              <a:t> </a:t>
            </a:r>
            <a:r>
              <a:rPr lang="tr-TR" dirty="0" err="1" smtClean="0"/>
              <a:t>Church’ün</a:t>
            </a:r>
            <a:r>
              <a:rPr lang="tr-TR" dirty="0" smtClean="0"/>
              <a:t> </a:t>
            </a:r>
            <a:r>
              <a:rPr lang="tr-TR" dirty="0" err="1" smtClean="0"/>
              <a:t>lambda</a:t>
            </a:r>
            <a:r>
              <a:rPr lang="tr-TR" dirty="0" smtClean="0"/>
              <a:t> </a:t>
            </a:r>
            <a:r>
              <a:rPr lang="tr-TR" dirty="0" err="1" smtClean="0"/>
              <a:t>calculus</a:t>
            </a:r>
            <a:r>
              <a:rPr lang="tr-TR" dirty="0" smtClean="0"/>
              <a:t> yaklaşımını temel alan LISP, kısa sürede yapay zeka araştırmaları için en çok kullanılan dil haline gelmiştir.</a:t>
            </a:r>
          </a:p>
          <a:p>
            <a:pPr eaLnBrk="1" fontAlgn="auto" hangingPunct="1">
              <a:spcAft>
                <a:spcPts val="0"/>
              </a:spcAft>
              <a:buFont typeface="Arial" pitchFamily="34" charset="0"/>
              <a:buChar char="•"/>
              <a:defRPr/>
            </a:pPr>
            <a:r>
              <a:rPr lang="tr-TR" dirty="0" smtClean="0"/>
              <a:t>İçerdiği tek veri türü parantezler ile birbirinden ayrılmış olan listelerdir (bu nedenle ismi </a:t>
            </a:r>
            <a:r>
              <a:rPr lang="en-US" b="1" dirty="0" err="1" smtClean="0"/>
              <a:t>LIS</a:t>
            </a:r>
            <a:r>
              <a:rPr lang="en-US" dirty="0" err="1" smtClean="0"/>
              <a:t>t</a:t>
            </a:r>
            <a:r>
              <a:rPr lang="en-US" dirty="0" smtClean="0"/>
              <a:t> </a:t>
            </a:r>
            <a:r>
              <a:rPr lang="en-US" b="1" dirty="0" smtClean="0"/>
              <a:t>P</a:t>
            </a:r>
            <a:r>
              <a:rPr lang="en-US" dirty="0" smtClean="0"/>
              <a:t>rocessor</a:t>
            </a:r>
            <a:r>
              <a:rPr lang="tr-TR" dirty="0" smtClean="0"/>
              <a:t> kelimelerinden türetilmiştir).</a:t>
            </a:r>
          </a:p>
          <a:p>
            <a:pPr eaLnBrk="1" fontAlgn="auto" hangingPunct="1">
              <a:spcAft>
                <a:spcPts val="0"/>
              </a:spcAft>
              <a:buFont typeface="Arial" pitchFamily="34" charset="0"/>
              <a:buChar char="•"/>
              <a:defRPr/>
            </a:pPr>
            <a:r>
              <a:rPr lang="tr-TR" dirty="0" smtClean="0"/>
              <a:t>İlk programlama dillerinden biri olması nedeniyle; ağaç yapıları, otomatik saklama yönetimi ve iç-derleyici gibi birçok fikre öncü olmuştur.</a:t>
            </a:r>
          </a:p>
        </p:txBody>
      </p:sp>
      <p:sp>
        <p:nvSpPr>
          <p:cNvPr id="4" name="3 Slayt Numarası Yer Tutucusu"/>
          <p:cNvSpPr>
            <a:spLocks noGrp="1"/>
          </p:cNvSpPr>
          <p:nvPr>
            <p:ph type="sldNum" sz="quarter" idx="12"/>
          </p:nvPr>
        </p:nvSpPr>
        <p:spPr/>
        <p:txBody>
          <a:bodyPr/>
          <a:lstStyle/>
          <a:p>
            <a:pPr>
              <a:defRPr/>
            </a:pPr>
            <a:fld id="{0DA460C6-57F0-4C06-8C8D-3E5724CB7FCA}" type="slidenum">
              <a:rPr lang="tr-TR"/>
              <a:pPr>
                <a:defRPr/>
              </a:pPr>
              <a:t>76</a:t>
            </a:fld>
            <a:endParaRPr lang="tr-T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Başlık"/>
          <p:cNvSpPr>
            <a:spLocks noGrp="1"/>
          </p:cNvSpPr>
          <p:nvPr>
            <p:ph type="title"/>
          </p:nvPr>
        </p:nvSpPr>
        <p:spPr/>
        <p:txBody>
          <a:bodyPr/>
          <a:lstStyle/>
          <a:p>
            <a:pPr eaLnBrk="1" hangingPunct="1"/>
            <a:r>
              <a:rPr lang="tr-TR" smtClean="0"/>
              <a:t>PROLOG</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1970'li yılların başlarında Fransa'nın </a:t>
            </a:r>
            <a:r>
              <a:rPr lang="tr-TR" dirty="0" err="1" smtClean="0"/>
              <a:t>Marseille</a:t>
            </a:r>
            <a:r>
              <a:rPr lang="tr-TR" dirty="0" smtClean="0"/>
              <a:t> </a:t>
            </a:r>
            <a:r>
              <a:rPr lang="tr-TR" dirty="0" err="1" smtClean="0"/>
              <a:t>Aix</a:t>
            </a:r>
            <a:r>
              <a:rPr lang="tr-TR" dirty="0" smtClean="0"/>
              <a:t> Üniversitesi'nde </a:t>
            </a:r>
            <a:r>
              <a:rPr lang="tr-TR" dirty="0" err="1" smtClean="0"/>
              <a:t>Alain</a:t>
            </a:r>
            <a:r>
              <a:rPr lang="tr-TR" dirty="0" smtClean="0"/>
              <a:t> </a:t>
            </a:r>
            <a:r>
              <a:rPr lang="tr-TR" dirty="0" err="1" smtClean="0"/>
              <a:t>Colmerauer</a:t>
            </a:r>
            <a:r>
              <a:rPr lang="tr-TR" dirty="0" smtClean="0"/>
              <a:t> ve çalışma grubu tarafından icat edilmiştir. </a:t>
            </a:r>
          </a:p>
          <a:p>
            <a:pPr eaLnBrk="1" fontAlgn="auto" hangingPunct="1">
              <a:spcAft>
                <a:spcPts val="0"/>
              </a:spcAft>
              <a:buFont typeface="Arial" pitchFamily="34" charset="0"/>
              <a:buChar char="•"/>
              <a:defRPr/>
            </a:pPr>
            <a:r>
              <a:rPr lang="tr-TR" dirty="0" smtClean="0"/>
              <a:t>Fransızca "</a:t>
            </a:r>
            <a:r>
              <a:rPr lang="tr-TR" dirty="0" err="1" smtClean="0"/>
              <a:t>Programmation</a:t>
            </a:r>
            <a:r>
              <a:rPr lang="tr-TR" dirty="0" smtClean="0"/>
              <a:t> en </a:t>
            </a:r>
            <a:r>
              <a:rPr lang="tr-TR" dirty="0" err="1" smtClean="0"/>
              <a:t>Logique</a:t>
            </a:r>
            <a:r>
              <a:rPr lang="tr-TR" dirty="0" smtClean="0"/>
              <a:t>" kelimesinden gelmektir. </a:t>
            </a:r>
          </a:p>
          <a:p>
            <a:pPr eaLnBrk="1" fontAlgn="auto" hangingPunct="1">
              <a:spcAft>
                <a:spcPts val="0"/>
              </a:spcAft>
              <a:buFont typeface="Arial" pitchFamily="34" charset="0"/>
              <a:buChar char="•"/>
              <a:defRPr/>
            </a:pPr>
            <a:r>
              <a:rPr lang="tr-TR" dirty="0" smtClean="0"/>
              <a:t>Prolog mantıksal ve sembolik düşünmeye uygun yapısıyla , problemin tanımlanması ve çözümü için gerekli yöntemlerin geliştirilmesi aşamalarında programcıya yardımcı olan bir dildir.</a:t>
            </a:r>
            <a:endParaRPr lang="tr-TR" dirty="0"/>
          </a:p>
        </p:txBody>
      </p:sp>
      <p:sp>
        <p:nvSpPr>
          <p:cNvPr id="4" name="3 Slayt Numarası Yer Tutucusu"/>
          <p:cNvSpPr>
            <a:spLocks noGrp="1"/>
          </p:cNvSpPr>
          <p:nvPr>
            <p:ph type="sldNum" sz="quarter" idx="12"/>
          </p:nvPr>
        </p:nvSpPr>
        <p:spPr/>
        <p:txBody>
          <a:bodyPr/>
          <a:lstStyle/>
          <a:p>
            <a:pPr>
              <a:defRPr/>
            </a:pPr>
            <a:fld id="{AABA5CFA-F1EF-41B2-81C0-7C89E7C2E06A}" type="slidenum">
              <a:rPr lang="tr-TR"/>
              <a:pPr>
                <a:defRPr/>
              </a:pPr>
              <a:t>77</a:t>
            </a:fld>
            <a:endParaRPr lang="tr-T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p:txBody>
          <a:bodyPr/>
          <a:lstStyle/>
          <a:p>
            <a:pPr eaLnBrk="1" hangingPunct="1"/>
            <a:r>
              <a:rPr lang="tr-TR" smtClean="0"/>
              <a:t>Programlama Ortamı</a:t>
            </a:r>
          </a:p>
        </p:txBody>
      </p:sp>
      <p:sp>
        <p:nvSpPr>
          <p:cNvPr id="47107" name="2 İçerik Yer Tutucusu"/>
          <p:cNvSpPr>
            <a:spLocks noGrp="1"/>
          </p:cNvSpPr>
          <p:nvPr>
            <p:ph idx="1"/>
          </p:nvPr>
        </p:nvSpPr>
        <p:spPr/>
        <p:txBody>
          <a:bodyPr/>
          <a:lstStyle/>
          <a:p>
            <a:pPr eaLnBrk="1" hangingPunct="1"/>
            <a:r>
              <a:rPr lang="tr-TR" smtClean="0"/>
              <a:t>Bir programlama ortamı, programlama dili ile birlikte birçok bileşenden oluşur.</a:t>
            </a:r>
          </a:p>
          <a:p>
            <a:pPr eaLnBrk="1" hangingPunct="1"/>
            <a:r>
              <a:rPr lang="tr-TR" smtClean="0"/>
              <a:t>Bu bileşenler, sembolik olarak kodlanmış programın bilgisayar donanımı tarafından istenilen işlevleri yerine getirmesi için gerekli tüm unsurlardır.</a:t>
            </a:r>
          </a:p>
        </p:txBody>
      </p:sp>
      <p:sp>
        <p:nvSpPr>
          <p:cNvPr id="4" name="3 Slayt Numarası Yer Tutucusu"/>
          <p:cNvSpPr>
            <a:spLocks noGrp="1"/>
          </p:cNvSpPr>
          <p:nvPr>
            <p:ph type="sldNum" sz="quarter" idx="12"/>
          </p:nvPr>
        </p:nvSpPr>
        <p:spPr/>
        <p:txBody>
          <a:bodyPr/>
          <a:lstStyle/>
          <a:p>
            <a:pPr>
              <a:defRPr/>
            </a:pPr>
            <a:fld id="{FC15A2F0-E6F4-4EC2-BDF0-4153002BCDFE}" type="slidenum">
              <a:rPr lang="tr-TR"/>
              <a:pPr>
                <a:defRPr/>
              </a:pPr>
              <a:t>78</a:t>
            </a:fld>
            <a:endParaRPr lang="tr-T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a:bodyPr>
          <a:lstStyle/>
          <a:p>
            <a:pPr eaLnBrk="1" fontAlgn="auto" hangingPunct="1">
              <a:spcAft>
                <a:spcPts val="0"/>
              </a:spcAft>
              <a:defRPr/>
            </a:pPr>
            <a:r>
              <a:rPr lang="tr-TR" dirty="0" smtClean="0"/>
              <a:t>Programlama Ortamının Temel Unsurları</a:t>
            </a:r>
          </a:p>
        </p:txBody>
      </p:sp>
      <p:sp>
        <p:nvSpPr>
          <p:cNvPr id="48131" name="2 İçerik Yer Tutucusu"/>
          <p:cNvSpPr>
            <a:spLocks noGrp="1"/>
          </p:cNvSpPr>
          <p:nvPr>
            <p:ph idx="1"/>
          </p:nvPr>
        </p:nvSpPr>
        <p:spPr/>
        <p:txBody>
          <a:bodyPr/>
          <a:lstStyle/>
          <a:p>
            <a:pPr eaLnBrk="1" hangingPunct="1"/>
            <a:r>
              <a:rPr lang="tr-TR" smtClean="0"/>
              <a:t>Editör (Editor): </a:t>
            </a:r>
          </a:p>
          <a:p>
            <a:pPr lvl="1" eaLnBrk="1" hangingPunct="1"/>
            <a:r>
              <a:rPr lang="tr-TR" smtClean="0"/>
              <a:t>Kaynak kodu oluşturmak ve gerektiğinde değişiklik yapmak için kullanılan araçtır. Editörde yazanlar seçilen dilin komutlarından oluşan metinlerdir.</a:t>
            </a:r>
          </a:p>
          <a:p>
            <a:pPr eaLnBrk="1" hangingPunct="1"/>
            <a:r>
              <a:rPr lang="tr-TR" smtClean="0"/>
              <a:t>Derleyici (Compiler):</a:t>
            </a:r>
          </a:p>
          <a:p>
            <a:pPr lvl="1" eaLnBrk="1" hangingPunct="1"/>
            <a:r>
              <a:rPr lang="tr-TR" smtClean="0"/>
              <a:t>Editör tarafından bir bilgisayar dilinde yazılmış olan kaynak kodu makine koduna çeviren bir bilgisayar yazılımıdır. Yazılan kodun kullanılan dile uygunluğunu denetler.</a:t>
            </a:r>
          </a:p>
        </p:txBody>
      </p:sp>
      <p:sp>
        <p:nvSpPr>
          <p:cNvPr id="4" name="3 Slayt Numarası Yer Tutucusu"/>
          <p:cNvSpPr>
            <a:spLocks noGrp="1"/>
          </p:cNvSpPr>
          <p:nvPr>
            <p:ph type="sldNum" sz="quarter" idx="12"/>
          </p:nvPr>
        </p:nvSpPr>
        <p:spPr/>
        <p:txBody>
          <a:bodyPr/>
          <a:lstStyle/>
          <a:p>
            <a:pPr>
              <a:defRPr/>
            </a:pPr>
            <a:fld id="{AEC46106-F8A0-4FB5-8981-9D10D59BE015}" type="slidenum">
              <a:rPr lang="tr-TR"/>
              <a:pPr>
                <a:defRPr/>
              </a:pPr>
              <a:t>79</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Algoritmalar ve Programlama</a:t>
            </a:r>
            <a:endParaRPr lang="tr-TR" dirty="0"/>
          </a:p>
        </p:txBody>
      </p:sp>
      <p:sp>
        <p:nvSpPr>
          <p:cNvPr id="4" name="Content Placeholder 3"/>
          <p:cNvSpPr>
            <a:spLocks noGrp="1"/>
          </p:cNvSpPr>
          <p:nvPr>
            <p:ph idx="1"/>
          </p:nvPr>
        </p:nvSpPr>
        <p:spPr/>
        <p:txBody>
          <a:bodyPr/>
          <a:lstStyle/>
          <a:p>
            <a:r>
              <a:rPr lang="tr-TR" dirty="0" smtClean="0"/>
              <a:t>Programlama problemleri çözme için algoritmaların tasarlanması ve kodlanmasıdır.</a:t>
            </a:r>
          </a:p>
          <a:p>
            <a:r>
              <a:rPr lang="tr-TR" dirty="0" smtClean="0"/>
              <a:t>Bu algoritmaların uygulayıcısı olacak olan bilgisayarların bunları anlaması  ve komutları sırasıyla gerçekleştirmesi gereklidir.</a:t>
            </a:r>
          </a:p>
          <a:p>
            <a:r>
              <a:rPr lang="tr-TR" dirty="0" smtClean="0"/>
              <a:t>Bilgisayarlar akıllı olmadıklarından verilen komutların oldukça spesifik olması gereklidir.</a:t>
            </a:r>
          </a:p>
          <a:p>
            <a:r>
              <a:rPr lang="tr-TR" dirty="0" smtClean="0">
                <a:sym typeface="Wingdings" pitchFamily="2" charset="2"/>
              </a:rPr>
              <a:t> bu nedenle komutlar insan diline göre daha kısıtlı ve tam olan programlama dilleri ile yazılırlar</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a:t>
            </a:fld>
            <a:endParaRPr lang="tr-TR"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a:bodyPr>
          <a:lstStyle/>
          <a:p>
            <a:pPr eaLnBrk="1" fontAlgn="auto" hangingPunct="1">
              <a:spcAft>
                <a:spcPts val="0"/>
              </a:spcAft>
              <a:defRPr/>
            </a:pPr>
            <a:r>
              <a:rPr lang="tr-TR" dirty="0" smtClean="0"/>
              <a:t>Programlama Ortamının Temel Unsurları</a:t>
            </a:r>
          </a:p>
        </p:txBody>
      </p:sp>
      <p:sp>
        <p:nvSpPr>
          <p:cNvPr id="49155" name="2 İçerik Yer Tutucusu"/>
          <p:cNvSpPr>
            <a:spLocks noGrp="1"/>
          </p:cNvSpPr>
          <p:nvPr>
            <p:ph idx="1"/>
          </p:nvPr>
        </p:nvSpPr>
        <p:spPr/>
        <p:txBody>
          <a:bodyPr/>
          <a:lstStyle/>
          <a:p>
            <a:pPr eaLnBrk="1" hangingPunct="1"/>
            <a:r>
              <a:rPr lang="tr-TR" smtClean="0"/>
              <a:t>Kütüphane (Library):</a:t>
            </a:r>
          </a:p>
          <a:p>
            <a:pPr lvl="1" eaLnBrk="1" hangingPunct="1"/>
            <a:r>
              <a:rPr lang="tr-TR" smtClean="0"/>
              <a:t>Nesne dosyalarından oluşan kütüphanedir.</a:t>
            </a:r>
          </a:p>
          <a:p>
            <a:pPr eaLnBrk="1" hangingPunct="1"/>
            <a:r>
              <a:rPr lang="tr-TR" smtClean="0"/>
              <a:t>Bağlayıcı (Linker):</a:t>
            </a:r>
          </a:p>
          <a:p>
            <a:pPr lvl="1" eaLnBrk="1" hangingPunct="1"/>
            <a:r>
              <a:rPr lang="tr-TR" smtClean="0"/>
              <a:t>Programın içerdiği tüm nesne dosyalarını birleştirerek tek bir yürütülebilir dosya haline getirir.</a:t>
            </a:r>
          </a:p>
          <a:p>
            <a:pPr eaLnBrk="1" hangingPunct="1"/>
            <a:r>
              <a:rPr lang="tr-TR" smtClean="0"/>
              <a:t>Yükleyici (Loader):</a:t>
            </a:r>
          </a:p>
          <a:p>
            <a:pPr lvl="1" eaLnBrk="1" hangingPunct="1"/>
            <a:r>
              <a:rPr lang="tr-TR" smtClean="0"/>
              <a:t>Yürütülebilir dosyayı diskten belleğe kopyalar.</a:t>
            </a:r>
          </a:p>
        </p:txBody>
      </p:sp>
      <p:sp>
        <p:nvSpPr>
          <p:cNvPr id="4" name="3 Slayt Numarası Yer Tutucusu"/>
          <p:cNvSpPr>
            <a:spLocks noGrp="1"/>
          </p:cNvSpPr>
          <p:nvPr>
            <p:ph type="sldNum" sz="quarter" idx="12"/>
          </p:nvPr>
        </p:nvSpPr>
        <p:spPr/>
        <p:txBody>
          <a:bodyPr/>
          <a:lstStyle/>
          <a:p>
            <a:pPr>
              <a:defRPr/>
            </a:pPr>
            <a:fld id="{C0C06B96-6821-4233-9551-B86F357EBDD5}" type="slidenum">
              <a:rPr lang="tr-TR"/>
              <a:pPr>
                <a:defRPr/>
              </a:pPr>
              <a:t>80</a:t>
            </a:fld>
            <a:endParaRPr lang="tr-T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a:bodyPr>
          <a:lstStyle/>
          <a:p>
            <a:pPr eaLnBrk="1" fontAlgn="auto" hangingPunct="1">
              <a:spcAft>
                <a:spcPts val="0"/>
              </a:spcAft>
              <a:defRPr/>
            </a:pPr>
            <a:r>
              <a:rPr lang="tr-TR" dirty="0" smtClean="0"/>
              <a:t>Programlama Ortamının Temel Unsurları</a:t>
            </a:r>
          </a:p>
        </p:txBody>
      </p:sp>
      <p:sp>
        <p:nvSpPr>
          <p:cNvPr id="50179" name="2 İçerik Yer Tutucusu"/>
          <p:cNvSpPr>
            <a:spLocks noGrp="1"/>
          </p:cNvSpPr>
          <p:nvPr>
            <p:ph idx="1"/>
          </p:nvPr>
        </p:nvSpPr>
        <p:spPr/>
        <p:txBody>
          <a:bodyPr/>
          <a:lstStyle/>
          <a:p>
            <a:pPr eaLnBrk="1" hangingPunct="1"/>
            <a:r>
              <a:rPr lang="tr-TR" smtClean="0"/>
              <a:t>Hata Ayıklayıcı (Debugger):</a:t>
            </a:r>
          </a:p>
          <a:p>
            <a:pPr lvl="1" eaLnBrk="1" hangingPunct="1"/>
            <a:r>
              <a:rPr lang="tr-TR" smtClean="0"/>
              <a:t>Programcının hatalarını anlayabilmesi için programın yürütülmesini adım adım kontrol edebilmesini sağlar.</a:t>
            </a:r>
          </a:p>
          <a:p>
            <a:pPr eaLnBrk="1" hangingPunct="1"/>
            <a:r>
              <a:rPr lang="tr-TR" smtClean="0"/>
              <a:t>Yorumlayıcı (İnterpreter):</a:t>
            </a:r>
          </a:p>
          <a:p>
            <a:pPr lvl="1" eaLnBrk="1" hangingPunct="1"/>
            <a:r>
              <a:rPr lang="tr-TR" smtClean="0"/>
              <a:t>Bir programın kaynak kodunu doğrudan satır satır yürüten bir programdır.</a:t>
            </a:r>
          </a:p>
          <a:p>
            <a:pPr eaLnBrk="1" hangingPunct="1"/>
            <a:endParaRPr lang="tr-TR" smtClean="0"/>
          </a:p>
        </p:txBody>
      </p:sp>
      <p:sp>
        <p:nvSpPr>
          <p:cNvPr id="4" name="3 Slayt Numarası Yer Tutucusu"/>
          <p:cNvSpPr>
            <a:spLocks noGrp="1"/>
          </p:cNvSpPr>
          <p:nvPr>
            <p:ph type="sldNum" sz="quarter" idx="12"/>
          </p:nvPr>
        </p:nvSpPr>
        <p:spPr/>
        <p:txBody>
          <a:bodyPr/>
          <a:lstStyle/>
          <a:p>
            <a:pPr>
              <a:defRPr/>
            </a:pPr>
            <a:fld id="{8EBEA680-EA8F-4602-A07B-484ABBFD88A4}" type="slidenum">
              <a:rPr lang="tr-TR"/>
              <a:pPr>
                <a:defRPr/>
              </a:pPr>
              <a:t>81</a:t>
            </a:fld>
            <a:endParaRPr lang="tr-T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Başlık"/>
          <p:cNvSpPr>
            <a:spLocks noGrp="1"/>
          </p:cNvSpPr>
          <p:nvPr>
            <p:ph type="title"/>
          </p:nvPr>
        </p:nvSpPr>
        <p:spPr/>
        <p:txBody>
          <a:bodyPr/>
          <a:lstStyle/>
          <a:p>
            <a:pPr eaLnBrk="1" hangingPunct="1"/>
            <a:r>
              <a:rPr lang="tr-TR" smtClean="0"/>
              <a:t>Programlama Dillerinin Elemanları</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Söz Dizimi (</a:t>
            </a:r>
            <a:r>
              <a:rPr lang="tr-TR" dirty="0" err="1" smtClean="0"/>
              <a:t>Syntax</a:t>
            </a:r>
            <a:r>
              <a:rPr lang="tr-TR" dirty="0" smtClean="0"/>
              <a:t>)</a:t>
            </a:r>
          </a:p>
          <a:p>
            <a:pPr lvl="1" eaLnBrk="1" fontAlgn="auto" hangingPunct="1">
              <a:spcAft>
                <a:spcPts val="0"/>
              </a:spcAft>
              <a:buFont typeface="Arial" pitchFamily="34" charset="0"/>
              <a:buChar char="–"/>
              <a:defRPr/>
            </a:pPr>
            <a:r>
              <a:rPr lang="tr-TR" dirty="0" smtClean="0"/>
              <a:t>Sıradan dillerde olduğu gibi, programlama dillerinin de bir söz dizimi vardır.</a:t>
            </a:r>
          </a:p>
          <a:p>
            <a:pPr lvl="1" eaLnBrk="1" fontAlgn="auto" hangingPunct="1">
              <a:spcAft>
                <a:spcPts val="0"/>
              </a:spcAft>
              <a:buFont typeface="Arial" pitchFamily="34" charset="0"/>
              <a:buChar char="–"/>
              <a:defRPr/>
            </a:pPr>
            <a:r>
              <a:rPr lang="tr-TR" dirty="0" smtClean="0"/>
              <a:t>Bir programın söz dizimi simgelerin geçerli olarak kabul edilebilmesi için hangi düzende yazılması gerektiğini belirleyen kurallar dizisidir.</a:t>
            </a:r>
          </a:p>
          <a:p>
            <a:pPr lvl="1" eaLnBrk="1" fontAlgn="auto" hangingPunct="1">
              <a:spcAft>
                <a:spcPts val="0"/>
              </a:spcAft>
              <a:buFont typeface="Arial" pitchFamily="34" charset="0"/>
              <a:buChar char="–"/>
              <a:defRPr/>
            </a:pPr>
            <a:r>
              <a:rPr lang="tr-TR" dirty="0" smtClean="0"/>
              <a:t>Sözdizimsel hataların çoğu derleyici tarafından yakalanıp raporlanacaktır. Ancak bazı hatalar derleyicilerin yakalayamayacağı türden olup çalışma esnasında hatalara neden olabilir.</a:t>
            </a:r>
          </a:p>
        </p:txBody>
      </p:sp>
      <p:sp>
        <p:nvSpPr>
          <p:cNvPr id="4" name="3 Slayt Numarası Yer Tutucusu"/>
          <p:cNvSpPr>
            <a:spLocks noGrp="1"/>
          </p:cNvSpPr>
          <p:nvPr>
            <p:ph type="sldNum" sz="quarter" idx="12"/>
          </p:nvPr>
        </p:nvSpPr>
        <p:spPr/>
        <p:txBody>
          <a:bodyPr/>
          <a:lstStyle/>
          <a:p>
            <a:pPr>
              <a:defRPr/>
            </a:pPr>
            <a:fld id="{3E40C097-6690-485D-A55A-0096595B6C57}" type="slidenum">
              <a:rPr lang="tr-TR"/>
              <a:pPr>
                <a:defRPr/>
              </a:pPr>
              <a:t>82</a:t>
            </a:fld>
            <a:endParaRPr lang="tr-T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Başlık"/>
          <p:cNvSpPr>
            <a:spLocks noGrp="1"/>
          </p:cNvSpPr>
          <p:nvPr>
            <p:ph type="title"/>
          </p:nvPr>
        </p:nvSpPr>
        <p:spPr/>
        <p:txBody>
          <a:bodyPr/>
          <a:lstStyle/>
          <a:p>
            <a:pPr eaLnBrk="1" hangingPunct="1"/>
            <a:r>
              <a:rPr lang="tr-TR" smtClean="0"/>
              <a:t>Programlama Dillerinin Elemanları</a:t>
            </a:r>
          </a:p>
        </p:txBody>
      </p:sp>
      <p:sp>
        <p:nvSpPr>
          <p:cNvPr id="52227" name="2 İçerik Yer Tutucusu"/>
          <p:cNvSpPr>
            <a:spLocks noGrp="1"/>
          </p:cNvSpPr>
          <p:nvPr>
            <p:ph idx="1"/>
          </p:nvPr>
        </p:nvSpPr>
        <p:spPr/>
        <p:txBody>
          <a:bodyPr/>
          <a:lstStyle/>
          <a:p>
            <a:pPr eaLnBrk="1" hangingPunct="1"/>
            <a:r>
              <a:rPr lang="tr-TR" smtClean="0"/>
              <a:t>Anlambilim (Semantics)</a:t>
            </a:r>
          </a:p>
          <a:p>
            <a:pPr lvl="1" eaLnBrk="1" hangingPunct="1"/>
            <a:r>
              <a:rPr lang="tr-TR" smtClean="0"/>
              <a:t>Bir programlama dilindeki bir ifadenin ne anlama geldiğidir.</a:t>
            </a:r>
          </a:p>
          <a:p>
            <a:pPr eaLnBrk="1" hangingPunct="1"/>
            <a:r>
              <a:rPr lang="tr-TR" smtClean="0"/>
              <a:t>Veri (Data)</a:t>
            </a:r>
          </a:p>
          <a:p>
            <a:pPr lvl="1" eaLnBrk="1" hangingPunct="1"/>
            <a:r>
              <a:rPr lang="tr-TR" smtClean="0"/>
              <a:t>Verinin yapısı ve türü belirlenmelidir.</a:t>
            </a:r>
          </a:p>
          <a:p>
            <a:pPr lvl="1" eaLnBrk="1" hangingPunct="1"/>
            <a:r>
              <a:rPr lang="tr-TR" smtClean="0"/>
              <a:t>Tür program içinde kullanılacak verinin alabileceği değerleri belirler.</a:t>
            </a:r>
          </a:p>
        </p:txBody>
      </p:sp>
      <p:sp>
        <p:nvSpPr>
          <p:cNvPr id="4" name="3 Slayt Numarası Yer Tutucusu"/>
          <p:cNvSpPr>
            <a:spLocks noGrp="1"/>
          </p:cNvSpPr>
          <p:nvPr>
            <p:ph type="sldNum" sz="quarter" idx="12"/>
          </p:nvPr>
        </p:nvSpPr>
        <p:spPr/>
        <p:txBody>
          <a:bodyPr/>
          <a:lstStyle/>
          <a:p>
            <a:pPr>
              <a:defRPr/>
            </a:pPr>
            <a:fld id="{95A60E22-DF67-47EC-8B46-DE48756C5736}" type="slidenum">
              <a:rPr lang="tr-TR"/>
              <a:pPr>
                <a:defRPr/>
              </a:pPr>
              <a:t>83</a:t>
            </a:fld>
            <a:endParaRPr lang="tr-T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Başlık"/>
          <p:cNvSpPr>
            <a:spLocks noGrp="1"/>
          </p:cNvSpPr>
          <p:nvPr>
            <p:ph type="title"/>
          </p:nvPr>
        </p:nvSpPr>
        <p:spPr/>
        <p:txBody>
          <a:bodyPr/>
          <a:lstStyle/>
          <a:p>
            <a:pPr eaLnBrk="1" hangingPunct="1"/>
            <a:r>
              <a:rPr lang="tr-TR" smtClean="0"/>
              <a:t>Programlama Dillerinin Elemanları</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tr-TR" dirty="0" smtClean="0"/>
              <a:t>Atama Deyimi (</a:t>
            </a:r>
            <a:r>
              <a:rPr lang="tr-TR" dirty="0" err="1" smtClean="0"/>
              <a:t>Assignment</a:t>
            </a:r>
            <a:r>
              <a:rPr lang="tr-TR" dirty="0" smtClean="0"/>
              <a:t> </a:t>
            </a:r>
            <a:r>
              <a:rPr lang="tr-TR" dirty="0" err="1" smtClean="0"/>
              <a:t>Statement</a:t>
            </a:r>
            <a:r>
              <a:rPr lang="tr-TR" dirty="0" smtClean="0"/>
              <a:t>)</a:t>
            </a:r>
          </a:p>
          <a:p>
            <a:pPr lvl="1" eaLnBrk="1" fontAlgn="auto" hangingPunct="1">
              <a:spcAft>
                <a:spcPts val="0"/>
              </a:spcAft>
              <a:buFont typeface="Arial" pitchFamily="34" charset="0"/>
              <a:buChar char="–"/>
              <a:defRPr/>
            </a:pPr>
            <a:r>
              <a:rPr lang="tr-TR" dirty="0" smtClean="0"/>
              <a:t>Atama deyimi; Deyimin sağ tarafındaki ifadenin değerini hesaplayarak, bulduğu değeri sol taraftaki ifadeye aktarır. </a:t>
            </a:r>
          </a:p>
          <a:p>
            <a:pPr eaLnBrk="1" fontAlgn="auto" hangingPunct="1">
              <a:spcAft>
                <a:spcPts val="0"/>
              </a:spcAft>
              <a:buFont typeface="Arial" pitchFamily="34" charset="0"/>
              <a:buChar char="•"/>
              <a:defRPr/>
            </a:pPr>
            <a:r>
              <a:rPr lang="tr-TR" dirty="0" smtClean="0"/>
              <a:t>Kontrol Deyimleri (</a:t>
            </a:r>
            <a:r>
              <a:rPr lang="tr-TR" dirty="0" err="1" smtClean="0"/>
              <a:t>Control</a:t>
            </a:r>
            <a:r>
              <a:rPr lang="tr-TR" dirty="0" smtClean="0"/>
              <a:t> </a:t>
            </a:r>
            <a:r>
              <a:rPr lang="tr-TR" dirty="0" err="1" smtClean="0"/>
              <a:t>Statement</a:t>
            </a:r>
            <a:r>
              <a:rPr lang="tr-TR" dirty="0" smtClean="0"/>
              <a:t>)</a:t>
            </a:r>
          </a:p>
          <a:p>
            <a:pPr lvl="1" eaLnBrk="1" fontAlgn="auto" hangingPunct="1">
              <a:spcAft>
                <a:spcPts val="0"/>
              </a:spcAft>
              <a:buFont typeface="Arial" pitchFamily="34" charset="0"/>
              <a:buChar char="–"/>
              <a:defRPr/>
            </a:pPr>
            <a:r>
              <a:rPr lang="tr-TR" dirty="0" smtClean="0"/>
              <a:t>Atama deyimleri normal olarak yazıldığı şekilde yürütülürken, kontrol deyimleri yürütmenin sırasını değiştirmek için kullanılır.</a:t>
            </a:r>
          </a:p>
          <a:p>
            <a:pPr lvl="1" eaLnBrk="1" fontAlgn="auto" hangingPunct="1">
              <a:spcAft>
                <a:spcPts val="0"/>
              </a:spcAft>
              <a:buFont typeface="Arial" pitchFamily="34" charset="0"/>
              <a:buChar char="–"/>
              <a:defRPr/>
            </a:pPr>
            <a:r>
              <a:rPr lang="tr-TR" dirty="0" smtClean="0"/>
              <a:t>İyi yapılandırılmış bir kontrol deyimi iki şekilde olabilir.</a:t>
            </a:r>
          </a:p>
          <a:p>
            <a:pPr lvl="2" eaLnBrk="1" fontAlgn="auto" hangingPunct="1">
              <a:spcAft>
                <a:spcPts val="0"/>
              </a:spcAft>
              <a:buFont typeface="Arial" pitchFamily="34" charset="0"/>
              <a:buChar char="•"/>
              <a:defRPr/>
            </a:pPr>
            <a:r>
              <a:rPr lang="tr-TR" dirty="0" smtClean="0"/>
              <a:t>İki yada daha fazla seçenekten birinin seçilmesi (</a:t>
            </a:r>
            <a:r>
              <a:rPr lang="tr-TR" dirty="0" err="1" smtClean="0"/>
              <a:t>if</a:t>
            </a:r>
            <a:r>
              <a:rPr lang="tr-TR" dirty="0" smtClean="0"/>
              <a:t> yada </a:t>
            </a:r>
            <a:r>
              <a:rPr lang="tr-TR" dirty="0" err="1" smtClean="0"/>
              <a:t>case</a:t>
            </a:r>
            <a:r>
              <a:rPr lang="tr-TR" dirty="0" smtClean="0"/>
              <a:t>)</a:t>
            </a:r>
          </a:p>
          <a:p>
            <a:pPr lvl="2" eaLnBrk="1" fontAlgn="auto" hangingPunct="1">
              <a:spcAft>
                <a:spcPts val="0"/>
              </a:spcAft>
              <a:buFont typeface="Arial" pitchFamily="34" charset="0"/>
              <a:buChar char="•"/>
              <a:defRPr/>
            </a:pPr>
            <a:r>
              <a:rPr lang="tr-TR" dirty="0" smtClean="0"/>
              <a:t>Tekrarlı ifadelerin çevrim durumları (</a:t>
            </a:r>
            <a:r>
              <a:rPr lang="tr-TR" dirty="0" err="1" smtClean="0"/>
              <a:t>for</a:t>
            </a:r>
            <a:r>
              <a:rPr lang="tr-TR" dirty="0" smtClean="0"/>
              <a:t> –</a:t>
            </a:r>
            <a:r>
              <a:rPr lang="tr-TR" dirty="0" err="1" smtClean="0"/>
              <a:t>while</a:t>
            </a:r>
            <a:r>
              <a:rPr lang="tr-TR" dirty="0" smtClean="0"/>
              <a:t>-</a:t>
            </a:r>
            <a:r>
              <a:rPr lang="tr-TR" dirty="0" err="1" smtClean="0"/>
              <a:t>repeat</a:t>
            </a:r>
            <a:r>
              <a:rPr lang="tr-TR" dirty="0" smtClean="0"/>
              <a:t>)</a:t>
            </a:r>
          </a:p>
        </p:txBody>
      </p:sp>
      <p:sp>
        <p:nvSpPr>
          <p:cNvPr id="4" name="3 Slayt Numarası Yer Tutucusu"/>
          <p:cNvSpPr>
            <a:spLocks noGrp="1"/>
          </p:cNvSpPr>
          <p:nvPr>
            <p:ph type="sldNum" sz="quarter" idx="12"/>
          </p:nvPr>
        </p:nvSpPr>
        <p:spPr/>
        <p:txBody>
          <a:bodyPr/>
          <a:lstStyle/>
          <a:p>
            <a:pPr>
              <a:defRPr/>
            </a:pPr>
            <a:fld id="{90D74785-F681-4E61-8FA0-06F3F1970E1E}" type="slidenum">
              <a:rPr lang="tr-TR"/>
              <a:pPr>
                <a:defRPr/>
              </a:pPr>
              <a:t>84</a:t>
            </a:fld>
            <a:endParaRPr lang="tr-T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Başlık"/>
          <p:cNvSpPr>
            <a:spLocks noGrp="1"/>
          </p:cNvSpPr>
          <p:nvPr>
            <p:ph type="title"/>
          </p:nvPr>
        </p:nvSpPr>
        <p:spPr/>
        <p:txBody>
          <a:bodyPr/>
          <a:lstStyle/>
          <a:p>
            <a:pPr eaLnBrk="1" hangingPunct="1"/>
            <a:r>
              <a:rPr lang="tr-TR" smtClean="0"/>
              <a:t>Programlama Dillerinin Elemanları</a:t>
            </a:r>
          </a:p>
        </p:txBody>
      </p:sp>
      <p:sp>
        <p:nvSpPr>
          <p:cNvPr id="54275" name="2 İçerik Yer Tutucusu"/>
          <p:cNvSpPr>
            <a:spLocks noGrp="1"/>
          </p:cNvSpPr>
          <p:nvPr>
            <p:ph idx="1"/>
          </p:nvPr>
        </p:nvSpPr>
        <p:spPr/>
        <p:txBody>
          <a:bodyPr/>
          <a:lstStyle/>
          <a:p>
            <a:pPr eaLnBrk="1" hangingPunct="1"/>
            <a:r>
              <a:rPr lang="tr-TR" smtClean="0"/>
              <a:t>Alt Programlar (Subprograms)</a:t>
            </a:r>
          </a:p>
          <a:p>
            <a:pPr lvl="1" eaLnBrk="1" hangingPunct="1"/>
            <a:r>
              <a:rPr lang="tr-TR" smtClean="0"/>
              <a:t>Programın farklı yerlerinden defalarca çağrılabilen, içinde veri tanımlamalarının ve yürütülebilir deyimlerin bulunduğu program birimleridir.</a:t>
            </a:r>
          </a:p>
        </p:txBody>
      </p:sp>
      <p:sp>
        <p:nvSpPr>
          <p:cNvPr id="4" name="3 Slayt Numarası Yer Tutucusu"/>
          <p:cNvSpPr>
            <a:spLocks noGrp="1"/>
          </p:cNvSpPr>
          <p:nvPr>
            <p:ph type="sldNum" sz="quarter" idx="12"/>
          </p:nvPr>
        </p:nvSpPr>
        <p:spPr/>
        <p:txBody>
          <a:bodyPr/>
          <a:lstStyle/>
          <a:p>
            <a:pPr>
              <a:defRPr/>
            </a:pPr>
            <a:fld id="{A0850A3C-7D92-4932-84E6-B50E2C257162}" type="slidenum">
              <a:rPr lang="tr-TR"/>
              <a:pPr>
                <a:defRPr/>
              </a:pPr>
              <a:t>85</a:t>
            </a:fld>
            <a:endParaRPr lang="tr-T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4" name="Content Placeholder 3"/>
          <p:cNvSpPr>
            <a:spLocks noGrp="1"/>
          </p:cNvSpPr>
          <p:nvPr>
            <p:ph idx="1"/>
          </p:nvPr>
        </p:nvSpPr>
        <p:spPr/>
        <p:txBody>
          <a:bodyPr>
            <a:normAutofit/>
          </a:bodyPr>
          <a:lstStyle/>
          <a:p>
            <a:r>
              <a:rPr lang="tr-TR" sz="2000" dirty="0" smtClean="0"/>
              <a:t>Brookshear,J.G. (2007). Computer Science: An Overview. Pearson International Edition</a:t>
            </a:r>
          </a:p>
          <a:p>
            <a:r>
              <a:rPr lang="tr-TR" sz="2000" dirty="0" smtClean="0"/>
              <a:t>Duru, N. “Programlama Dilleri”. Çölkesen, R. (edt) Bilgisayar Mühendisliğine Giriş ; Papatya Yayıncılık, İstanbul</a:t>
            </a:r>
          </a:p>
          <a:p>
            <a:r>
              <a:rPr lang="tr-TR" sz="2000" dirty="0" smtClean="0"/>
              <a:t>e-bergi (2007). Programlama Paradigmaları. http://e-bergi.com/2007/Kasim/Programlama-Paradigmalari</a:t>
            </a:r>
          </a:p>
          <a:p>
            <a:r>
              <a:rPr lang="tr-TR" sz="2000" dirty="0" smtClean="0"/>
              <a:t>Mesut, A. 2012. Trakya Üniversitesi Bilgisayar Mühendisliği, Bilgisayar Mühendisliğine Giriş Ders notları (</a:t>
            </a:r>
            <a:r>
              <a:rPr lang="tr-TR" sz="2000" dirty="0" smtClean="0">
                <a:hlinkClick r:id="rId3"/>
              </a:rPr>
              <a:t>http://andacmesut.trakya.edu.tr/bmg/index.html</a:t>
            </a:r>
            <a:r>
              <a:rPr lang="tr-TR" sz="2000" dirty="0" smtClean="0"/>
              <a:t>)</a:t>
            </a:r>
          </a:p>
          <a:p>
            <a:r>
              <a:rPr lang="tr-TR" sz="2000" dirty="0" smtClean="0"/>
              <a:t>Reed, D. 2011. A Balanced Introduction to Computer Science. Pearson Prentice Hall, Boston.</a:t>
            </a:r>
          </a:p>
          <a:p>
            <a:pPr>
              <a:buNone/>
            </a:pPr>
            <a:endParaRPr lang="tr-TR"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86</a:t>
            </a:fld>
            <a:endParaRPr lang="tr-TR"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Algoritmalar ve Programlama</a:t>
            </a:r>
            <a:endParaRPr lang="tr-TR" dirty="0"/>
          </a:p>
        </p:txBody>
      </p:sp>
      <p:sp>
        <p:nvSpPr>
          <p:cNvPr id="4" name="Content Placeholder 3"/>
          <p:cNvSpPr>
            <a:spLocks noGrp="1"/>
          </p:cNvSpPr>
          <p:nvPr>
            <p:ph idx="1"/>
          </p:nvPr>
        </p:nvSpPr>
        <p:spPr/>
        <p:txBody>
          <a:bodyPr/>
          <a:lstStyle/>
          <a:p>
            <a:pPr>
              <a:buFont typeface="Arial" pitchFamily="34" charset="0"/>
              <a:buChar char="•"/>
              <a:defRPr/>
            </a:pPr>
            <a:r>
              <a:rPr lang="tr-TR" dirty="0" smtClean="0"/>
              <a:t>Programlama Dili, istenilen hesaplamaları yapmak için, elde edilen veriyi saklamak için ve girdi/çıktı aygıtlarına veri gönderme/alma gibi işlemleri yapmak için kullanılan dildir.</a:t>
            </a:r>
          </a:p>
          <a:p>
            <a:pPr>
              <a:buFont typeface="Arial" pitchFamily="34" charset="0"/>
              <a:buChar char="•"/>
              <a:defRPr/>
            </a:pPr>
            <a:r>
              <a:rPr lang="tr-TR" dirty="0" smtClean="0"/>
              <a:t>Doğal dillerde olduğu gibi programlama dillerinde de belirli bir yazım kuralı (sentaks) vardır.</a:t>
            </a:r>
          </a:p>
          <a:p>
            <a:pPr>
              <a:buFont typeface="Arial" pitchFamily="34" charset="0"/>
              <a:buChar char="•"/>
              <a:defRPr/>
            </a:pPr>
            <a:r>
              <a:rPr lang="tr-TR" dirty="0" smtClean="0"/>
              <a:t>Programlama dilleri ile sadece bilgisayarlar üzerinde çalışan uygulamalar değil, işlemcisi ve belleği bulunan diğer elektronik cihazlarda çalışan uygulamalar da yazılır.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a:t>
            </a:fld>
            <a:endParaRPr lang="tr-TR"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3728</TotalTime>
  <Words>4592</Words>
  <Application>Microsoft Office PowerPoint</Application>
  <PresentationFormat>On-screen Show (4:3)</PresentationFormat>
  <Paragraphs>595</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Clarity</vt:lpstr>
      <vt:lpstr>BLM 103 Bilgisayar Mühendisliğine Giriş</vt:lpstr>
      <vt:lpstr>Hızlı Tartışma - 1</vt:lpstr>
      <vt:lpstr>Hızlı Tartışma - 1</vt:lpstr>
      <vt:lpstr>Hızlı Tartışma - 1</vt:lpstr>
      <vt:lpstr>Hızlı Tartışma - 1</vt:lpstr>
      <vt:lpstr>Hızlı Tartışma - 1</vt:lpstr>
      <vt:lpstr>Hızlı Tartışma - 1</vt:lpstr>
      <vt:lpstr>Algoritmalar ve Programlama</vt:lpstr>
      <vt:lpstr>Algoritmalar ve Programlama</vt:lpstr>
      <vt:lpstr>Algoritmalar ve Programlama</vt:lpstr>
      <vt:lpstr>Makine Dilleri</vt:lpstr>
      <vt:lpstr>Makine Dilleri</vt:lpstr>
      <vt:lpstr>Makine Dilleri</vt:lpstr>
      <vt:lpstr>Makine Dilleri</vt:lpstr>
      <vt:lpstr>Makine Dilleri</vt:lpstr>
      <vt:lpstr>Yüksek Seviye Diller</vt:lpstr>
      <vt:lpstr>Yüksek Seviye Diller</vt:lpstr>
      <vt:lpstr>Yüksek Seviye Diller</vt:lpstr>
      <vt:lpstr>Yüksek Seviye Diller</vt:lpstr>
      <vt:lpstr>Program Çevirisi</vt:lpstr>
      <vt:lpstr>Program Çevirisi</vt:lpstr>
      <vt:lpstr>Program Çevirisi</vt:lpstr>
      <vt:lpstr>Yorumlayıcı ve Derleyiciler</vt:lpstr>
      <vt:lpstr>Yorumlayıcı ve Derleyiciler</vt:lpstr>
      <vt:lpstr>Yorumlayıcı ve Derleyiciler</vt:lpstr>
      <vt:lpstr>Programlama Dillerinin Tarihçesi 1800’ler</vt:lpstr>
      <vt:lpstr>Programlama Dillerinin Tarihçesi 1940’lar</vt:lpstr>
      <vt:lpstr>Programlama Dillerinin Tarihçesi 1950’ler</vt:lpstr>
      <vt:lpstr>Programlama Dillerinin Tarihçesi 1960’lar</vt:lpstr>
      <vt:lpstr>Programlama Dillerinin Tarihçesi 1970’ler</vt:lpstr>
      <vt:lpstr>Programlama Dillerinin Tarihçesi 1980’ler</vt:lpstr>
      <vt:lpstr>Programlama Dillerinin Tarihçesi 1990’lar</vt:lpstr>
      <vt:lpstr>Programlama Dillerinin Tarihçesi 2000’ler</vt:lpstr>
      <vt:lpstr>Programlama Paradigmaları</vt:lpstr>
      <vt:lpstr>Zorunlu Programlama Paradigması (Imperative)</vt:lpstr>
      <vt:lpstr>Zorunlu Programlama Paradigması (Imperative)</vt:lpstr>
      <vt:lpstr>Zorunlu Programlama Paradigması (Imperative)</vt:lpstr>
      <vt:lpstr>Fonksiyonel Programlama Paradigması (Functional)</vt:lpstr>
      <vt:lpstr>Fonksiyonel Programlama Paradigması (Functional)</vt:lpstr>
      <vt:lpstr>Nesne Yönelimli Programlama Paradigması (Object Oriented)</vt:lpstr>
      <vt:lpstr>Nesne Yönelimli Programlama Paradigması (Object Oriented)</vt:lpstr>
      <vt:lpstr>Nesne Yönelimli Programlama Paradigması (Object Oriented)</vt:lpstr>
      <vt:lpstr>Paralelizm (Parallelism)</vt:lpstr>
      <vt:lpstr>Paralelizm (Parallelism)</vt:lpstr>
      <vt:lpstr>Mantıksal Programlama Paradigması (Logical)</vt:lpstr>
      <vt:lpstr>Mantıksal Programlama Paradigması (Logical)</vt:lpstr>
      <vt:lpstr>Programlama Dillerinin Uygulama Alanlarına Göre Sınıflandırılması</vt:lpstr>
      <vt:lpstr>FORTRAN</vt:lpstr>
      <vt:lpstr>FORTRAN’da Merhaba Dünya</vt:lpstr>
      <vt:lpstr>COBOL</vt:lpstr>
      <vt:lpstr>BASIC</vt:lpstr>
      <vt:lpstr>Örnek bir QBASIC programı</vt:lpstr>
      <vt:lpstr>Yapısal Programlama Nedir?</vt:lpstr>
      <vt:lpstr>ALGOL</vt:lpstr>
      <vt:lpstr>PASCAL</vt:lpstr>
      <vt:lpstr>C</vt:lpstr>
      <vt:lpstr>Pascal &amp; C (1)</vt:lpstr>
      <vt:lpstr>Pascal &amp; C (2)</vt:lpstr>
      <vt:lpstr>Pascal &amp; C (3)</vt:lpstr>
      <vt:lpstr>Pascal &amp; C (4)</vt:lpstr>
      <vt:lpstr>PASCAL ve C’de Merhaba Dünya</vt:lpstr>
      <vt:lpstr>Nesneye Yönelik Programlama</vt:lpstr>
      <vt:lpstr>C++</vt:lpstr>
      <vt:lpstr>JAVA</vt:lpstr>
      <vt:lpstr>C#</vt:lpstr>
      <vt:lpstr>C# ile Merhaba Dünya</vt:lpstr>
      <vt:lpstr>Görsel Programlama Dilleri</vt:lpstr>
      <vt:lpstr>Visual Basic (VB)</vt:lpstr>
      <vt:lpstr>VB.NET</vt:lpstr>
      <vt:lpstr>Delphi</vt:lpstr>
      <vt:lpstr>Web Tabanlı Programlama</vt:lpstr>
      <vt:lpstr>PHP (Personal Home Page) </vt:lpstr>
      <vt:lpstr>ASP (Active Server Pages)</vt:lpstr>
      <vt:lpstr>JSP (Java Server Pages)</vt:lpstr>
      <vt:lpstr>Yapay Zeka Programlama</vt:lpstr>
      <vt:lpstr>LISP</vt:lpstr>
      <vt:lpstr>PROLOG</vt:lpstr>
      <vt:lpstr>Programlama Ortamı</vt:lpstr>
      <vt:lpstr>Programlama Ortamının Temel Unsurları</vt:lpstr>
      <vt:lpstr>Programlama Ortamının Temel Unsurları</vt:lpstr>
      <vt:lpstr>Programlama Ortamının Temel Unsurları</vt:lpstr>
      <vt:lpstr>Programlama Dillerinin Elemanları</vt:lpstr>
      <vt:lpstr>Programlama Dillerinin Elemanları</vt:lpstr>
      <vt:lpstr>Programlama Dillerinin Elemanları</vt:lpstr>
      <vt:lpstr>Programlama Dillerinin Elemanları</vt:lpstr>
      <vt:lpstr>Referanslar</vt:lpstr>
    </vt:vector>
  </TitlesOfParts>
  <Company>serap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serap</dc:creator>
  <cp:lastModifiedBy>Pınar Onay Durdu</cp:lastModifiedBy>
  <cp:revision>416</cp:revision>
  <dcterms:created xsi:type="dcterms:W3CDTF">2002-05-27T10:56:22Z</dcterms:created>
  <dcterms:modified xsi:type="dcterms:W3CDTF">2013-11-04T14:18:06Z</dcterms:modified>
</cp:coreProperties>
</file>