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2" r:id="rId2"/>
    <p:sldId id="309" r:id="rId3"/>
    <p:sldId id="310" r:id="rId4"/>
    <p:sldId id="311" r:id="rId5"/>
    <p:sldId id="312" r:id="rId6"/>
    <p:sldId id="297" r:id="rId7"/>
    <p:sldId id="295" r:id="rId8"/>
    <p:sldId id="307" r:id="rId9"/>
    <p:sldId id="298" r:id="rId10"/>
    <p:sldId id="300" r:id="rId11"/>
    <p:sldId id="299" r:id="rId12"/>
    <p:sldId id="301" r:id="rId13"/>
    <p:sldId id="302" r:id="rId14"/>
    <p:sldId id="306" r:id="rId15"/>
    <p:sldId id="303" r:id="rId16"/>
    <p:sldId id="308" r:id="rId17"/>
    <p:sldId id="313" r:id="rId18"/>
    <p:sldId id="304" r:id="rId19"/>
    <p:sldId id="305" r:id="rId20"/>
    <p:sldId id="314" r:id="rId21"/>
  </p:sldIdLst>
  <p:sldSz cx="9144000" cy="6858000" type="screen4x3"/>
  <p:notesSz cx="6807200" cy="9906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504D"/>
    <a:srgbClr val="C92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6057" autoAdjust="0"/>
  </p:normalViewPr>
  <p:slideViewPr>
    <p:cSldViewPr>
      <p:cViewPr varScale="1">
        <p:scale>
          <a:sx n="72" d="100"/>
          <a:sy n="72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38" y="-108"/>
      </p:cViewPr>
      <p:guideLst>
        <p:guide orient="horz" pos="312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0d55724c63842d4" providerId="LiveId" clId="{676FDB62-7508-4FD4-8F47-8674527B4D3A}"/>
    <pc:docChg chg="undo custSel addSld modSld sldOrd">
      <pc:chgData name="" userId="30d55724c63842d4" providerId="LiveId" clId="{676FDB62-7508-4FD4-8F47-8674527B4D3A}" dt="2018-07-03T14:45:10.181" v="1731" actId="1076"/>
      <pc:docMkLst>
        <pc:docMk/>
      </pc:docMkLst>
      <pc:sldChg chg="modSp">
        <pc:chgData name="" userId="30d55724c63842d4" providerId="LiveId" clId="{676FDB62-7508-4FD4-8F47-8674527B4D3A}" dt="2018-06-27T16:30:05.438" v="1474" actId="313"/>
        <pc:sldMkLst>
          <pc:docMk/>
          <pc:sldMk cId="0" sldId="282"/>
        </pc:sldMkLst>
        <pc:spChg chg="mod">
          <ac:chgData name="" userId="30d55724c63842d4" providerId="LiveId" clId="{676FDB62-7508-4FD4-8F47-8674527B4D3A}" dt="2018-06-27T16:30:05.438" v="1474" actId="313"/>
          <ac:spMkLst>
            <pc:docMk/>
            <pc:sldMk cId="0" sldId="282"/>
            <ac:spMk id="6" creationId="{00000000-0000-0000-0000-000000000000}"/>
          </ac:spMkLst>
        </pc:spChg>
      </pc:sldChg>
      <pc:sldChg chg="modSp">
        <pc:chgData name="" userId="30d55724c63842d4" providerId="LiveId" clId="{676FDB62-7508-4FD4-8F47-8674527B4D3A}" dt="2018-06-27T14:19:17.842" v="28" actId="20577"/>
        <pc:sldMkLst>
          <pc:docMk/>
          <pc:sldMk cId="237137216" sldId="295"/>
        </pc:sldMkLst>
        <pc:spChg chg="mod">
          <ac:chgData name="" userId="30d55724c63842d4" providerId="LiveId" clId="{676FDB62-7508-4FD4-8F47-8674527B4D3A}" dt="2018-06-27T14:19:17.842" v="28" actId="20577"/>
          <ac:spMkLst>
            <pc:docMk/>
            <pc:sldMk cId="237137216" sldId="295"/>
            <ac:spMk id="3" creationId="{00000000-0000-0000-0000-000000000000}"/>
          </ac:spMkLst>
        </pc:spChg>
      </pc:sldChg>
      <pc:sldChg chg="modSp">
        <pc:chgData name="" userId="30d55724c63842d4" providerId="LiveId" clId="{676FDB62-7508-4FD4-8F47-8674527B4D3A}" dt="2018-06-27T16:39:16.840" v="1586" actId="113"/>
        <pc:sldMkLst>
          <pc:docMk/>
          <pc:sldMk cId="634867237" sldId="297"/>
        </pc:sldMkLst>
        <pc:spChg chg="mod">
          <ac:chgData name="" userId="30d55724c63842d4" providerId="LiveId" clId="{676FDB62-7508-4FD4-8F47-8674527B4D3A}" dt="2018-06-27T16:39:16.840" v="1586" actId="113"/>
          <ac:spMkLst>
            <pc:docMk/>
            <pc:sldMk cId="634867237" sldId="297"/>
            <ac:spMk id="9" creationId="{00000000-0000-0000-0000-000000000000}"/>
          </ac:spMkLst>
        </pc:spChg>
      </pc:sldChg>
      <pc:sldChg chg="modSp">
        <pc:chgData name="" userId="30d55724c63842d4" providerId="LiveId" clId="{676FDB62-7508-4FD4-8F47-8674527B4D3A}" dt="2018-06-27T17:08:15.457" v="1600" actId="20577"/>
        <pc:sldMkLst>
          <pc:docMk/>
          <pc:sldMk cId="677855074" sldId="303"/>
        </pc:sldMkLst>
        <pc:spChg chg="mod">
          <ac:chgData name="" userId="30d55724c63842d4" providerId="LiveId" clId="{676FDB62-7508-4FD4-8F47-8674527B4D3A}" dt="2018-06-27T17:08:15.457" v="1600" actId="20577"/>
          <ac:spMkLst>
            <pc:docMk/>
            <pc:sldMk cId="677855074" sldId="303"/>
            <ac:spMk id="2" creationId="{00000000-0000-0000-0000-000000000000}"/>
          </ac:spMkLst>
        </pc:spChg>
      </pc:sldChg>
      <pc:sldChg chg="addSp delSp modSp">
        <pc:chgData name="" userId="30d55724c63842d4" providerId="LiveId" clId="{676FDB62-7508-4FD4-8F47-8674527B4D3A}" dt="2018-07-03T14:44:29.705" v="1727" actId="20577"/>
        <pc:sldMkLst>
          <pc:docMk/>
          <pc:sldMk cId="677855074" sldId="304"/>
        </pc:sldMkLst>
        <pc:spChg chg="add del mod">
          <ac:chgData name="" userId="30d55724c63842d4" providerId="LiveId" clId="{676FDB62-7508-4FD4-8F47-8674527B4D3A}" dt="2018-07-02T20:34:30.583" v="1627" actId="14734"/>
          <ac:spMkLst>
            <pc:docMk/>
            <pc:sldMk cId="677855074" sldId="304"/>
            <ac:spMk id="2" creationId="{71262828-55C7-4F4A-B206-18E215652AE1}"/>
          </ac:spMkLst>
        </pc:spChg>
        <pc:spChg chg="add del mod">
          <ac:chgData name="" userId="30d55724c63842d4" providerId="LiveId" clId="{676FDB62-7508-4FD4-8F47-8674527B4D3A}" dt="2018-07-02T20:37:07.076" v="1635" actId="14734"/>
          <ac:spMkLst>
            <pc:docMk/>
            <pc:sldMk cId="677855074" sldId="304"/>
            <ac:spMk id="6" creationId="{CB12066B-34BD-4572-A097-39C1802CBC8B}"/>
          </ac:spMkLst>
        </pc:spChg>
        <pc:graphicFrameChg chg="del modGraphic">
          <ac:chgData name="" userId="30d55724c63842d4" providerId="LiveId" clId="{676FDB62-7508-4FD4-8F47-8674527B4D3A}" dt="2018-07-02T20:34:12.875" v="1626" actId="14734"/>
          <ac:graphicFrameMkLst>
            <pc:docMk/>
            <pc:sldMk cId="677855074" sldId="304"/>
            <ac:graphicFrameMk id="3" creationId="{00000000-0000-0000-0000-000000000000}"/>
          </ac:graphicFrameMkLst>
        </pc:graphicFrameChg>
        <pc:graphicFrameChg chg="add del mod modGraphic">
          <ac:chgData name="" userId="30d55724c63842d4" providerId="LiveId" clId="{676FDB62-7508-4FD4-8F47-8674527B4D3A}" dt="2018-07-02T20:36:54.053" v="1634" actId="14734"/>
          <ac:graphicFrameMkLst>
            <pc:docMk/>
            <pc:sldMk cId="677855074" sldId="304"/>
            <ac:graphicFrameMk id="4" creationId="{9C21FD07-6053-41E0-959D-EF848FC21498}"/>
          </ac:graphicFrameMkLst>
        </pc:graphicFrameChg>
        <pc:graphicFrameChg chg="add mod modGraphic">
          <ac:chgData name="" userId="30d55724c63842d4" providerId="LiveId" clId="{676FDB62-7508-4FD4-8F47-8674527B4D3A}" dt="2018-07-03T14:44:29.705" v="1727" actId="20577"/>
          <ac:graphicFrameMkLst>
            <pc:docMk/>
            <pc:sldMk cId="677855074" sldId="304"/>
            <ac:graphicFrameMk id="7" creationId="{807E5C66-5E19-4011-8030-11BAA0C253FA}"/>
          </ac:graphicFrameMkLst>
        </pc:graphicFrameChg>
      </pc:sldChg>
      <pc:sldChg chg="modSp">
        <pc:chgData name="" userId="30d55724c63842d4" providerId="LiveId" clId="{676FDB62-7508-4FD4-8F47-8674527B4D3A}" dt="2018-07-03T14:45:10.181" v="1731" actId="1076"/>
        <pc:sldMkLst>
          <pc:docMk/>
          <pc:sldMk cId="677855074" sldId="305"/>
        </pc:sldMkLst>
        <pc:graphicFrameChg chg="mod modGraphic">
          <ac:chgData name="" userId="30d55724c63842d4" providerId="LiveId" clId="{676FDB62-7508-4FD4-8F47-8674527B4D3A}" dt="2018-07-03T14:45:10.181" v="1731" actId="1076"/>
          <ac:graphicFrameMkLst>
            <pc:docMk/>
            <pc:sldMk cId="677855074" sldId="305"/>
            <ac:graphicFrameMk id="3" creationId="{00000000-0000-0000-0000-000000000000}"/>
          </ac:graphicFrameMkLst>
        </pc:graphicFrameChg>
      </pc:sldChg>
      <pc:sldChg chg="modSp">
        <pc:chgData name="" userId="30d55724c63842d4" providerId="LiveId" clId="{676FDB62-7508-4FD4-8F47-8674527B4D3A}" dt="2018-07-02T20:33:48.506" v="1625" actId="20577"/>
        <pc:sldMkLst>
          <pc:docMk/>
          <pc:sldMk cId="2588843166" sldId="306"/>
        </pc:sldMkLst>
        <pc:spChg chg="mod">
          <ac:chgData name="" userId="30d55724c63842d4" providerId="LiveId" clId="{676FDB62-7508-4FD4-8F47-8674527B4D3A}" dt="2018-07-02T20:33:48.506" v="1625" actId="20577"/>
          <ac:spMkLst>
            <pc:docMk/>
            <pc:sldMk cId="2588843166" sldId="306"/>
            <ac:spMk id="6" creationId="{00000000-0000-0000-0000-000000000000}"/>
          </ac:spMkLst>
        </pc:spChg>
      </pc:sldChg>
      <pc:sldChg chg="addSp delSp modSp add">
        <pc:chgData name="" userId="30d55724c63842d4" providerId="LiveId" clId="{676FDB62-7508-4FD4-8F47-8674527B4D3A}" dt="2018-06-27T17:23:43.845" v="1607" actId="20577"/>
        <pc:sldMkLst>
          <pc:docMk/>
          <pc:sldMk cId="685213931" sldId="309"/>
        </pc:sldMkLst>
        <pc:spChg chg="mod">
          <ac:chgData name="" userId="30d55724c63842d4" providerId="LiveId" clId="{676FDB62-7508-4FD4-8F47-8674527B4D3A}" dt="2018-06-27T14:22:13.214" v="55" actId="20577"/>
          <ac:spMkLst>
            <pc:docMk/>
            <pc:sldMk cId="685213931" sldId="309"/>
            <ac:spMk id="2" creationId="{00000000-0000-0000-0000-000000000000}"/>
          </ac:spMkLst>
        </pc:spChg>
        <pc:spChg chg="del mod">
          <ac:chgData name="" userId="30d55724c63842d4" providerId="LiveId" clId="{676FDB62-7508-4FD4-8F47-8674527B4D3A}" dt="2018-06-27T15:22:37.579" v="643" actId="20577"/>
          <ac:spMkLst>
            <pc:docMk/>
            <pc:sldMk cId="685213931" sldId="309"/>
            <ac:spMk id="3" creationId="{00000000-0000-0000-0000-000000000000}"/>
          </ac:spMkLst>
        </pc:spChg>
        <pc:spChg chg="add mod">
          <ac:chgData name="" userId="30d55724c63842d4" providerId="LiveId" clId="{676FDB62-7508-4FD4-8F47-8674527B4D3A}" dt="2018-06-27T17:23:43.845" v="1607" actId="20577"/>
          <ac:spMkLst>
            <pc:docMk/>
            <pc:sldMk cId="685213931" sldId="309"/>
            <ac:spMk id="4" creationId="{80170A59-21E6-490D-AB9E-8DCFC15B438B}"/>
          </ac:spMkLst>
        </pc:spChg>
      </pc:sldChg>
      <pc:sldChg chg="addSp delSp modSp add">
        <pc:chgData name="" userId="30d55724c63842d4" providerId="LiveId" clId="{676FDB62-7508-4FD4-8F47-8674527B4D3A}" dt="2018-06-27T14:31:02.925" v="211" actId="255"/>
        <pc:sldMkLst>
          <pc:docMk/>
          <pc:sldMk cId="784102641" sldId="310"/>
        </pc:sldMkLst>
        <pc:spChg chg="mod">
          <ac:chgData name="" userId="30d55724c63842d4" providerId="LiveId" clId="{676FDB62-7508-4FD4-8F47-8674527B4D3A}" dt="2018-06-27T14:22:34.293" v="82" actId="20577"/>
          <ac:spMkLst>
            <pc:docMk/>
            <pc:sldMk cId="784102641" sldId="310"/>
            <ac:spMk id="2" creationId="{00000000-0000-0000-0000-000000000000}"/>
          </ac:spMkLst>
        </pc:spChg>
        <pc:spChg chg="del mod">
          <ac:chgData name="" userId="30d55724c63842d4" providerId="LiveId" clId="{676FDB62-7508-4FD4-8F47-8674527B4D3A}" dt="2018-06-27T14:23:34.673" v="86" actId="255"/>
          <ac:spMkLst>
            <pc:docMk/>
            <pc:sldMk cId="784102641" sldId="310"/>
            <ac:spMk id="3" creationId="{00000000-0000-0000-0000-000000000000}"/>
          </ac:spMkLst>
        </pc:spChg>
        <pc:spChg chg="add del mod">
          <ac:chgData name="" userId="30d55724c63842d4" providerId="LiveId" clId="{676FDB62-7508-4FD4-8F47-8674527B4D3A}" dt="2018-06-27T14:23:49.442" v="87" actId="255"/>
          <ac:spMkLst>
            <pc:docMk/>
            <pc:sldMk cId="784102641" sldId="310"/>
            <ac:spMk id="4" creationId="{74BF737F-5C45-4DEA-9AAA-8A21EA45644D}"/>
          </ac:spMkLst>
        </pc:spChg>
        <pc:spChg chg="add mod">
          <ac:chgData name="" userId="30d55724c63842d4" providerId="LiveId" clId="{676FDB62-7508-4FD4-8F47-8674527B4D3A}" dt="2018-06-27T14:30:10.935" v="207" actId="20577"/>
          <ac:spMkLst>
            <pc:docMk/>
            <pc:sldMk cId="784102641" sldId="310"/>
            <ac:spMk id="6" creationId="{F864DBCB-B022-427B-976A-F22835428B09}"/>
          </ac:spMkLst>
        </pc:spChg>
        <pc:graphicFrameChg chg="add mod modGraphic">
          <ac:chgData name="" userId="30d55724c63842d4" providerId="LiveId" clId="{676FDB62-7508-4FD4-8F47-8674527B4D3A}" dt="2018-06-27T14:31:02.925" v="211" actId="255"/>
          <ac:graphicFrameMkLst>
            <pc:docMk/>
            <pc:sldMk cId="784102641" sldId="310"/>
            <ac:graphicFrameMk id="5" creationId="{7EA83554-ACCB-4705-ADB7-575C02CF73DF}"/>
          </ac:graphicFrameMkLst>
        </pc:graphicFrameChg>
      </pc:sldChg>
      <pc:sldChg chg="addSp delSp modSp add">
        <pc:chgData name="" userId="30d55724c63842d4" providerId="LiveId" clId="{676FDB62-7508-4FD4-8F47-8674527B4D3A}" dt="2018-06-27T15:00:28.141" v="642" actId="20577"/>
        <pc:sldMkLst>
          <pc:docMk/>
          <pc:sldMk cId="283498032" sldId="311"/>
        </pc:sldMkLst>
        <pc:spChg chg="mod">
          <ac:chgData name="" userId="30d55724c63842d4" providerId="LiveId" clId="{676FDB62-7508-4FD4-8F47-8674527B4D3A}" dt="2018-06-27T15:00:28.141" v="642" actId="20577"/>
          <ac:spMkLst>
            <pc:docMk/>
            <pc:sldMk cId="283498032" sldId="311"/>
            <ac:spMk id="6" creationId="{F864DBCB-B022-427B-976A-F22835428B09}"/>
          </ac:spMkLst>
        </pc:spChg>
        <pc:graphicFrameChg chg="add mod modGraphic">
          <ac:chgData name="" userId="30d55724c63842d4" providerId="LiveId" clId="{676FDB62-7508-4FD4-8F47-8674527B4D3A}" dt="2018-06-27T14:43:19.114" v="471" actId="20577"/>
          <ac:graphicFrameMkLst>
            <pc:docMk/>
            <pc:sldMk cId="283498032" sldId="311"/>
            <ac:graphicFrameMk id="3" creationId="{2CFE4018-01DF-4ECE-83D7-337B07F7409C}"/>
          </ac:graphicFrameMkLst>
        </pc:graphicFrameChg>
        <pc:graphicFrameChg chg="del">
          <ac:chgData name="" userId="30d55724c63842d4" providerId="LiveId" clId="{676FDB62-7508-4FD4-8F47-8674527B4D3A}" dt="2018-06-27T14:34:45.995" v="213" actId="20577"/>
          <ac:graphicFrameMkLst>
            <pc:docMk/>
            <pc:sldMk cId="283498032" sldId="311"/>
            <ac:graphicFrameMk id="5" creationId="{7EA83554-ACCB-4705-ADB7-575C02CF73DF}"/>
          </ac:graphicFrameMkLst>
        </pc:graphicFrameChg>
      </pc:sldChg>
      <pc:sldChg chg="modSp add ord">
        <pc:chgData name="" userId="30d55724c63842d4" providerId="LiveId" clId="{676FDB62-7508-4FD4-8F47-8674527B4D3A}" dt="2018-06-27T16:38:29.013" v="1578" actId="20577"/>
        <pc:sldMkLst>
          <pc:docMk/>
          <pc:sldMk cId="2298362056" sldId="312"/>
        </pc:sldMkLst>
        <pc:spChg chg="mod">
          <ac:chgData name="" userId="30d55724c63842d4" providerId="LiveId" clId="{676FDB62-7508-4FD4-8F47-8674527B4D3A}" dt="2018-06-27T16:38:29.013" v="1578" actId="20577"/>
          <ac:spMkLst>
            <pc:docMk/>
            <pc:sldMk cId="2298362056" sldId="312"/>
            <ac:spMk id="2" creationId="{00000000-0000-0000-0000-000000000000}"/>
          </ac:spMkLst>
        </pc:spChg>
        <pc:spChg chg="mod">
          <ac:chgData name="" userId="30d55724c63842d4" providerId="LiveId" clId="{676FDB62-7508-4FD4-8F47-8674527B4D3A}" dt="2018-06-27T16:37:08.287" v="1550" actId="20577"/>
          <ac:spMkLst>
            <pc:docMk/>
            <pc:sldMk cId="2298362056" sldId="312"/>
            <ac:spMk id="3" creationId="{00000000-0000-0000-0000-000000000000}"/>
          </ac:spMkLst>
        </pc:spChg>
      </pc:sldChg>
      <pc:sldChg chg="modSp add ord">
        <pc:chgData name="" userId="30d55724c63842d4" providerId="LiveId" clId="{676FDB62-7508-4FD4-8F47-8674527B4D3A}" dt="2018-07-03T14:44:51.494" v="1728" actId="113"/>
        <pc:sldMkLst>
          <pc:docMk/>
          <pc:sldMk cId="2751220147" sldId="313"/>
        </pc:sldMkLst>
        <pc:spChg chg="mod">
          <ac:chgData name="" userId="30d55724c63842d4" providerId="LiveId" clId="{676FDB62-7508-4FD4-8F47-8674527B4D3A}" dt="2018-07-03T14:38:38.550" v="1679" actId="14100"/>
          <ac:spMkLst>
            <pc:docMk/>
            <pc:sldMk cId="2751220147" sldId="313"/>
            <ac:spMk id="5" creationId="{00000000-0000-0000-0000-000000000000}"/>
          </ac:spMkLst>
        </pc:spChg>
        <pc:graphicFrameChg chg="mod modGraphic">
          <ac:chgData name="" userId="30d55724c63842d4" providerId="LiveId" clId="{676FDB62-7508-4FD4-8F47-8674527B4D3A}" dt="2018-07-03T14:44:51.494" v="1728" actId="113"/>
          <ac:graphicFrameMkLst>
            <pc:docMk/>
            <pc:sldMk cId="2751220147" sldId="313"/>
            <ac:graphicFrameMk id="7" creationId="{807E5C66-5E19-4011-8030-11BAA0C253F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b="1" i="0" u="none" strike="noStrike" baseline="0" dirty="0">
                <a:effectLst/>
              </a:rPr>
              <a:t>Compra vs Arrendamiento</a:t>
            </a:r>
            <a:endParaRPr lang="en-US" sz="1600" dirty="0"/>
          </a:p>
        </c:rich>
      </c:tx>
      <c:layout>
        <c:manualLayout>
          <c:xMode val="edge"/>
          <c:yMode val="edge"/>
          <c:x val="0.29556855212407945"/>
          <c:y val="1.80167206979929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9.6643100947492483E-2"/>
          <c:y val="0.15591371879223806"/>
          <c:w val="0.88008766687387441"/>
          <c:h val="0.735693698735177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44"/>
        <c:axId val="246992896"/>
        <c:axId val="247425856"/>
      </c:barChart>
      <c:catAx>
        <c:axId val="24699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7425856"/>
        <c:crosses val="autoZero"/>
        <c:auto val="1"/>
        <c:lblAlgn val="ctr"/>
        <c:lblOffset val="100"/>
        <c:noMultiLvlLbl val="0"/>
      </c:catAx>
      <c:valAx>
        <c:axId val="247425856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69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b="1" i="0" u="none" strike="noStrike" baseline="0" dirty="0">
                <a:effectLst/>
              </a:rPr>
              <a:t>Compra vs Arrendamiento</a:t>
            </a:r>
            <a:endParaRPr lang="en-US" sz="1600" dirty="0"/>
          </a:p>
        </c:rich>
      </c:tx>
      <c:layout>
        <c:manualLayout>
          <c:xMode val="edge"/>
          <c:yMode val="edge"/>
          <c:x val="0.29556855212407945"/>
          <c:y val="1.80167206979929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9.6643100947492483E-2"/>
          <c:y val="0.15591371879223806"/>
          <c:w val="0.88008766687387441"/>
          <c:h val="0.735693698735177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44"/>
        <c:axId val="246992896"/>
        <c:axId val="247425856"/>
      </c:barChart>
      <c:catAx>
        <c:axId val="24699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7425856"/>
        <c:crosses val="autoZero"/>
        <c:auto val="1"/>
        <c:lblAlgn val="ctr"/>
        <c:lblOffset val="100"/>
        <c:noMultiLvlLbl val="0"/>
      </c:catAx>
      <c:valAx>
        <c:axId val="247425856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69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b="1" i="0" u="none" strike="noStrike" baseline="0" dirty="0">
                <a:effectLst/>
              </a:rPr>
              <a:t>Compra vs Arrendamiento</a:t>
            </a:r>
            <a:endParaRPr lang="en-US" sz="1600" dirty="0"/>
          </a:p>
        </c:rich>
      </c:tx>
      <c:layout>
        <c:manualLayout>
          <c:xMode val="edge"/>
          <c:yMode val="edge"/>
          <c:x val="0.29556855212407945"/>
          <c:y val="1.80167206979929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9.6643100947492483E-2"/>
          <c:y val="0.15591371879223806"/>
          <c:w val="0.88008766687387441"/>
          <c:h val="0.735693698735177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44"/>
        <c:axId val="246992896"/>
        <c:axId val="247425856"/>
      </c:barChart>
      <c:catAx>
        <c:axId val="24699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7425856"/>
        <c:crosses val="autoZero"/>
        <c:auto val="1"/>
        <c:lblAlgn val="ctr"/>
        <c:lblOffset val="100"/>
        <c:noMultiLvlLbl val="0"/>
      </c:catAx>
      <c:valAx>
        <c:axId val="247425856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69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b="1" i="0" u="none" strike="noStrike" baseline="0" dirty="0">
                <a:effectLst/>
              </a:rPr>
              <a:t>Compra vs Arrendamiento</a:t>
            </a:r>
            <a:endParaRPr lang="en-US" sz="1600" dirty="0"/>
          </a:p>
        </c:rich>
      </c:tx>
      <c:layout>
        <c:manualLayout>
          <c:xMode val="edge"/>
          <c:yMode val="edge"/>
          <c:x val="0.29556855212407945"/>
          <c:y val="1.80167206979929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9.6643100947492483E-2"/>
          <c:y val="0.15591371879223806"/>
          <c:w val="0.88008766687387441"/>
          <c:h val="0.735693698735177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44"/>
        <c:axId val="246992896"/>
        <c:axId val="247425856"/>
      </c:barChart>
      <c:catAx>
        <c:axId val="24699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7425856"/>
        <c:crosses val="autoZero"/>
        <c:auto val="1"/>
        <c:lblAlgn val="ctr"/>
        <c:lblOffset val="100"/>
        <c:noMultiLvlLbl val="0"/>
      </c:catAx>
      <c:valAx>
        <c:axId val="247425856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69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b="1" i="0" u="none" strike="noStrike" baseline="0" dirty="0">
                <a:effectLst/>
              </a:rPr>
              <a:t>Compra vs Arrendamiento</a:t>
            </a:r>
            <a:endParaRPr lang="en-US" sz="1600" dirty="0"/>
          </a:p>
        </c:rich>
      </c:tx>
      <c:layout>
        <c:manualLayout>
          <c:xMode val="edge"/>
          <c:yMode val="edge"/>
          <c:x val="0.29556855212407945"/>
          <c:y val="1.80167206979929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9.6643100947492483E-2"/>
          <c:y val="0.15591371879223806"/>
          <c:w val="0.88008766687387441"/>
          <c:h val="0.735693698735177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44"/>
        <c:axId val="246992896"/>
        <c:axId val="247425856"/>
      </c:barChart>
      <c:catAx>
        <c:axId val="24699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7425856"/>
        <c:crosses val="autoZero"/>
        <c:auto val="1"/>
        <c:lblAlgn val="ctr"/>
        <c:lblOffset val="100"/>
        <c:noMultiLvlLbl val="0"/>
      </c:catAx>
      <c:valAx>
        <c:axId val="247425856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69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b="1" i="0" u="none" strike="noStrike" baseline="0" dirty="0">
                <a:effectLst/>
              </a:rPr>
              <a:t>Compra vs Arrendamiento</a:t>
            </a:r>
            <a:endParaRPr lang="en-US" sz="1600" dirty="0"/>
          </a:p>
        </c:rich>
      </c:tx>
      <c:layout>
        <c:manualLayout>
          <c:xMode val="edge"/>
          <c:yMode val="edge"/>
          <c:x val="0.29556855212407945"/>
          <c:y val="1.801672069799298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6643100947492483E-2"/>
          <c:y val="0.15591371879223806"/>
          <c:w val="0.88008766687387441"/>
          <c:h val="0.735693698735177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44"/>
        <c:axId val="237255680"/>
        <c:axId val="247440512"/>
      </c:barChart>
      <c:catAx>
        <c:axId val="23725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47440512"/>
        <c:crosses val="autoZero"/>
        <c:auto val="1"/>
        <c:lblAlgn val="ctr"/>
        <c:lblOffset val="100"/>
        <c:noMultiLvlLbl val="0"/>
      </c:catAx>
      <c:valAx>
        <c:axId val="247440512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3725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1EE7-51FB-487A-9503-959AD340A8A4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6038" y="9409113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FAF0-B0BB-4A0E-B78A-655E0C723450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364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3307-2B63-4106-8359-62733B0798D9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0720" y="4705350"/>
            <a:ext cx="544576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978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5838" y="9408981"/>
            <a:ext cx="294978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EA23F-237C-4283-BC4F-FF12A8AD73E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483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0723" y="4705350"/>
            <a:ext cx="5445759" cy="445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2950"/>
            <a:ext cx="4953000" cy="3714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101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364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4269" y="1097280"/>
            <a:ext cx="8232532" cy="49377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FF5003"/>
              </a:buClr>
              <a:buFont typeface="Arial" panose="020B0604020202020204" pitchFamily="34" charset="0"/>
              <a:buChar char="•"/>
              <a:defRPr>
                <a:solidFill>
                  <a:srgbClr val="1D3649"/>
                </a:solidFill>
              </a:defRPr>
            </a:lvl1pPr>
            <a:lvl2pPr marL="449263" indent="-220663">
              <a:spcBef>
                <a:spcPts val="600"/>
              </a:spcBef>
              <a:defRPr>
                <a:solidFill>
                  <a:srgbClr val="1D3649"/>
                </a:solidFill>
              </a:defRPr>
            </a:lvl2pPr>
            <a:lvl3pPr marL="598488" indent="-125413">
              <a:spcBef>
                <a:spcPts val="600"/>
              </a:spcBef>
              <a:defRPr sz="1100">
                <a:solidFill>
                  <a:srgbClr val="1D3649"/>
                </a:solidFill>
              </a:defRPr>
            </a:lvl3pPr>
            <a:lvl4pPr marL="749300" indent="-142875">
              <a:spcBef>
                <a:spcPts val="600"/>
              </a:spcBef>
              <a:buFont typeface="Arial" panose="020B0604020202020204" pitchFamily="34" charset="0"/>
              <a:buChar char="•"/>
              <a:defRPr sz="1100" baseline="0">
                <a:solidFill>
                  <a:srgbClr val="1D3649"/>
                </a:solidFill>
              </a:defRPr>
            </a:lvl4pPr>
            <a:lvl5pPr marL="890588" indent="-141288">
              <a:spcBef>
                <a:spcPts val="600"/>
              </a:spcBef>
              <a:buFont typeface="Arial" panose="020B0604020202020204" pitchFamily="34" charset="0"/>
              <a:buChar char="•"/>
              <a:defRPr sz="1100">
                <a:solidFill>
                  <a:srgbClr val="1D364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858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06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Header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1" y="0"/>
            <a:ext cx="7314253" cy="274320"/>
          </a:xfrm>
          <a:prstGeom prst="rect">
            <a:avLst/>
          </a:prstGeom>
        </p:spPr>
        <p:txBody>
          <a:bodyPr tIns="27432" bIns="27432">
            <a:normAutofit/>
          </a:bodyPr>
          <a:lstStyle>
            <a:lvl1pPr marL="0" indent="0" algn="r">
              <a:buFontTx/>
              <a:buNone/>
              <a:defRPr sz="900" cap="all" baseline="0">
                <a:solidFill>
                  <a:schemeClr val="bg1">
                    <a:lumMod val="65000"/>
                  </a:schemeClr>
                </a:solidFill>
              </a:defRPr>
            </a:lvl1pPr>
            <a:lvl2pPr marL="176212" indent="0">
              <a:buFontTx/>
              <a:buNone/>
              <a:defRPr/>
            </a:lvl2pPr>
            <a:lvl3pPr marL="384175" indent="0">
              <a:buFontTx/>
              <a:buNone/>
              <a:defRPr/>
            </a:lvl3pPr>
            <a:lvl4pPr marL="522288" indent="0">
              <a:buFontTx/>
              <a:buNone/>
              <a:defRPr/>
            </a:lvl4pPr>
            <a:lvl5pPr marL="69691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HEADER 1  |  HEADER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097282"/>
            <a:ext cx="8229600" cy="49377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858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288" y="0"/>
            <a:ext cx="8424862" cy="1052513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412776"/>
            <a:ext cx="8424862" cy="475307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PE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4436017-8F50-41B6-BFDF-C3B3B20BDE87}" type="datetimeFigureOut">
              <a:rPr lang="es-PE" smtClean="0"/>
              <a:pPr/>
              <a:t>18/07/2018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21ED9C9-47F9-47D9-B456-314D9457C51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0"/>
          <p:cNvSpPr txBox="1">
            <a:spLocks/>
          </p:cNvSpPr>
          <p:nvPr/>
        </p:nvSpPr>
        <p:spPr>
          <a:xfrm>
            <a:off x="359024" y="2780928"/>
            <a:ext cx="8784976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endParaRPr kumimoji="0" lang="es-PE" sz="4000" b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728690" y="1571612"/>
            <a:ext cx="7772400" cy="3857652"/>
          </a:xfrm>
        </p:spPr>
        <p:txBody>
          <a:bodyPr>
            <a:normAutofit/>
          </a:bodyPr>
          <a:lstStyle/>
          <a:p>
            <a:pPr algn="l"/>
            <a:r>
              <a:rPr lang="es-PE" sz="53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SUNAT</a:t>
            </a:r>
            <a:br>
              <a:rPr lang="es-PE" sz="53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br>
              <a:rPr lang="es-PE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s-PE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Plan Migración al IPv6</a:t>
            </a:r>
            <a:br>
              <a:rPr lang="es-PE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br>
              <a:rPr lang="es-PE" sz="27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s-PE" sz="27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División de Arquitectura </a:t>
            </a:r>
            <a:br>
              <a:rPr lang="es-PE" sz="27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s-PE" sz="27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INSI - SUNAT</a:t>
            </a:r>
            <a:br>
              <a:rPr lang="es-PE" sz="27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endParaRPr lang="es-PE" sz="27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612" y="-1736"/>
            <a:ext cx="2520280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DIAGNÒSTICO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30413"/>
              </p:ext>
            </p:extLst>
          </p:nvPr>
        </p:nvGraphicFramePr>
        <p:xfrm>
          <a:off x="2541318" y="3111"/>
          <a:ext cx="6279153" cy="7051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7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COMPONENTES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RELEVAMIENTO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Enlaces de Telecomunicaciones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INTERNET: Direcciones públicas, BW contratado, DNS, datos del ISP</a:t>
                      </a:r>
                      <a:endParaRPr lang="es-PE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WAN: BW contratado, datos del carrier</a:t>
                      </a:r>
                      <a:endParaRPr lang="es-PE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RF: BW configurado, datos del contratista</a:t>
                      </a:r>
                      <a:endParaRPr lang="es-PE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Diagramas de Red.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Parque de Switches 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Inventario: Marca y Modelo de Core-SAN-Distribución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Direcciones IP,Versión IOS reléase y </a:t>
                      </a:r>
                      <a:r>
                        <a:rPr lang="es-ES" sz="1100" dirty="0" err="1">
                          <a:effectLst/>
                        </a:rPr>
                        <a:t>feature</a:t>
                      </a:r>
                      <a:r>
                        <a:rPr lang="es-ES" sz="1100" dirty="0">
                          <a:effectLst/>
                        </a:rPr>
                        <a:t> que permita identificar el soporte del protocolo IPv6.</a:t>
                      </a:r>
                      <a:endParaRPr lang="es-PE" sz="1100" dirty="0">
                        <a:effectLst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Servidores BD y Respaldo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Inventario: Marca y Modelo de los equipos, Direcciones IP Sistema Operativo reléase, versiones, Software BD versiones.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8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Telefonía y Videoconferencia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Inventario: marca y modelo equipos o servidores CORE, sistema operativo y versiones, software y versiones.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Listado de equipos periféricos de la Solución 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8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Redes Inalámbrica 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Inventario: marca y modelo equipos o servidores CORE, sistema operativo versiones ,Direcciones IP.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Listado de equipos periféricos de la Solución.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6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Seguridad de Redes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Inventario: marca y modelo equipos, sistema operativo versiones, software versiones ,Direcciones IP.</a:t>
                      </a:r>
                      <a:endParaRPr lang="es-PE" sz="1100" dirty="0">
                        <a:effectLst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Gestión y Monitoreo de TI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Soluciones de gestión y monitoreo</a:t>
                      </a:r>
                      <a:endParaRPr lang="es-PE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Software de mesa de ayuda </a:t>
                      </a:r>
                      <a:endParaRPr lang="es-PE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Lista de aplicativos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Sistemas de Información (internos y externos)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Elaborar un mapa y la arquitectura de los sistemas internos y externos para conocer su interacción.</a:t>
                      </a:r>
                      <a:endParaRPr lang="es-PE" sz="1100" dirty="0">
                        <a:effectLst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Servicios Tercerizados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Servicios de housing, hosting, cloudcomputing, alquileres de equipos, mesas de ayuda externas, centro de datos de respaldo, entre otros.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56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Parque informático de escritorio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Inventario de equipamiento y su software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que interactúa directamente con el usuario.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38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Soluciones especializadas de Datacenter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Inventario de equipos y software que gestiona y monitorean:  UPS, Electromecánico, Climatización, Contra incendio, Cableado inteligente entre otros,  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Personal de TI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Descripción del personal  sus roles y responsabilidades.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 al personal de TI para conocer el grado de conocimiento del nuevo protocolo IPv6.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81" marR="3768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14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INFORMACIÒN LÒGICA DE REDES ,VLAN y DMZ</a:t>
            </a:r>
            <a:br>
              <a:rPr lang="es-CO" sz="2800" b="1" dirty="0">
                <a:solidFill>
                  <a:schemeClr val="bg1"/>
                </a:solidFill>
              </a:rPr>
            </a:br>
            <a:br>
              <a:rPr lang="es-CO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17164455"/>
              </p:ext>
            </p:extLst>
          </p:nvPr>
        </p:nvGraphicFramePr>
        <p:xfrm>
          <a:off x="107504" y="2924944"/>
          <a:ext cx="3816424" cy="2808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SEDE SUNAT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DIRECCION DE RED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MASCARA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Wilson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150.200.0.0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Miraflores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10.2.0.0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San Isidro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10.0.0.0 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IA Marítima 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10.6.0.0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255.255.192.0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IA Aérea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255.255.192.0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Edificio Wiese.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10.16.0.0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Belén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10.17.0.0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Crillon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10.18.0.0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Arriola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10.168.0.0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IR Arequipa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10.56.0.0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OZ Juliaca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10.89.0.0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IR 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10.57.0.0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IR Lambayeque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10.60.0.0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IR La Libertad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10.59.0.0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255.255.0.0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39141"/>
              </p:ext>
            </p:extLst>
          </p:nvPr>
        </p:nvGraphicFramePr>
        <p:xfrm>
          <a:off x="4427984" y="1052736"/>
          <a:ext cx="4426585" cy="1824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NOMBRE SEGMENTO DMZ SAN ISIDRO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#VLAN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DIRECCION DE RED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MASCARA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Sello de Tiempo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300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192.168.20.0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255.255.255.240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Call Center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75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172.30.0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255.255.255.0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DMZ1 Calidad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192.168.34.0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255.255.255.0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DMZ2 Calidad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44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192.168.44.0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255.255.255.0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DMZ1 Desarrollo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46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192.168.46.0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255.255.255.0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DMZ2 Desarrollo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56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192.168.56.0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255.255.255.0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Interna Calidad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106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172.18.3.0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255.255.255.0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Interna Desarrollo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172.18.1.0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255.255.255.0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Desa_adu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192.168.55.0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255.255.255.0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4747"/>
              </p:ext>
            </p:extLst>
          </p:nvPr>
        </p:nvGraphicFramePr>
        <p:xfrm>
          <a:off x="4355976" y="3068960"/>
          <a:ext cx="4464496" cy="329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#VLAN 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NOMBRE DE LA VLAN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default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 dirty="0">
                          <a:effectLst/>
                        </a:rPr>
                        <a:t>2 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VLAN_NULA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MESA_PROVEEDORES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JIN_PRUEBAS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7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Serv_P740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SERVERS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15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GENESIS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16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BK-GENESIS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17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videoconf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18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CAMARAS_IP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19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Peoplesoft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20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Red_Usuarios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21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Residente_Callcenter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22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 dirty="0">
                          <a:effectLst/>
                        </a:rPr>
                        <a:t>MAINSOFT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23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ACECO_IT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24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ContrataGpoWindows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25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PIP_IQF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26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LIMPIEZA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>
                          <a:effectLst/>
                        </a:rPr>
                        <a:t>27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3682365" algn="l"/>
                        </a:tabLst>
                      </a:pPr>
                      <a:r>
                        <a:rPr lang="es-ES" sz="1000" dirty="0" err="1">
                          <a:effectLst/>
                        </a:rPr>
                        <a:t>Fabrica_Desarrollo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83822"/>
              </p:ext>
            </p:extLst>
          </p:nvPr>
        </p:nvGraphicFramePr>
        <p:xfrm>
          <a:off x="107504" y="1412776"/>
          <a:ext cx="3938270" cy="1212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SEGMENTO DE RED 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CLASE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ZONA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10/8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Red Interna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192.168/16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B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Redes DMZ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172.16/12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B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Vlan</a:t>
                      </a:r>
                      <a:r>
                        <a:rPr lang="es-ES" sz="1200" dirty="0">
                          <a:effectLst/>
                        </a:rPr>
                        <a:t> internas o redes internas “sub-</a:t>
                      </a:r>
                      <a:r>
                        <a:rPr lang="es-ES" sz="1200" dirty="0" err="1">
                          <a:effectLst/>
                        </a:rPr>
                        <a:t>neteadas</a:t>
                      </a:r>
                      <a:r>
                        <a:rPr lang="es-ES" sz="1200" dirty="0">
                          <a:effectLst/>
                        </a:rPr>
                        <a:t>”.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8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6192687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FORMATOS DE INVENTARIO DE REDES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862" y="1019269"/>
            <a:ext cx="217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FORMATO RESUMEN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90807" y="5076529"/>
            <a:ext cx="201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FORMATO DETALLE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40CD73A-98E3-40E1-BF53-A0546BEC3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52167"/>
              </p:ext>
            </p:extLst>
          </p:nvPr>
        </p:nvGraphicFramePr>
        <p:xfrm>
          <a:off x="2192590" y="978266"/>
          <a:ext cx="6264696" cy="4095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199">
                  <a:extLst>
                    <a:ext uri="{9D8B030D-6E8A-4147-A177-3AD203B41FA5}">
                      <a16:colId xmlns:a16="http://schemas.microsoft.com/office/drawing/2014/main" val="3418594232"/>
                    </a:ext>
                  </a:extLst>
                </a:gridCol>
                <a:gridCol w="746622">
                  <a:extLst>
                    <a:ext uri="{9D8B030D-6E8A-4147-A177-3AD203B41FA5}">
                      <a16:colId xmlns:a16="http://schemas.microsoft.com/office/drawing/2014/main" val="2806904109"/>
                    </a:ext>
                  </a:extLst>
                </a:gridCol>
                <a:gridCol w="759277">
                  <a:extLst>
                    <a:ext uri="{9D8B030D-6E8A-4147-A177-3AD203B41FA5}">
                      <a16:colId xmlns:a16="http://schemas.microsoft.com/office/drawing/2014/main" val="1317336084"/>
                    </a:ext>
                  </a:extLst>
                </a:gridCol>
                <a:gridCol w="1206850">
                  <a:extLst>
                    <a:ext uri="{9D8B030D-6E8A-4147-A177-3AD203B41FA5}">
                      <a16:colId xmlns:a16="http://schemas.microsoft.com/office/drawing/2014/main" val="569948714"/>
                    </a:ext>
                  </a:extLst>
                </a:gridCol>
                <a:gridCol w="873168">
                  <a:extLst>
                    <a:ext uri="{9D8B030D-6E8A-4147-A177-3AD203B41FA5}">
                      <a16:colId xmlns:a16="http://schemas.microsoft.com/office/drawing/2014/main" val="4058479366"/>
                    </a:ext>
                  </a:extLst>
                </a:gridCol>
                <a:gridCol w="490199">
                  <a:extLst>
                    <a:ext uri="{9D8B030D-6E8A-4147-A177-3AD203B41FA5}">
                      <a16:colId xmlns:a16="http://schemas.microsoft.com/office/drawing/2014/main" val="2424414053"/>
                    </a:ext>
                  </a:extLst>
                </a:gridCol>
                <a:gridCol w="566127">
                  <a:extLst>
                    <a:ext uri="{9D8B030D-6E8A-4147-A177-3AD203B41FA5}">
                      <a16:colId xmlns:a16="http://schemas.microsoft.com/office/drawing/2014/main" val="1809786551"/>
                    </a:ext>
                  </a:extLst>
                </a:gridCol>
                <a:gridCol w="566127">
                  <a:extLst>
                    <a:ext uri="{9D8B030D-6E8A-4147-A177-3AD203B41FA5}">
                      <a16:colId xmlns:a16="http://schemas.microsoft.com/office/drawing/2014/main" val="688938433"/>
                    </a:ext>
                  </a:extLst>
                </a:gridCol>
                <a:gridCol w="566127">
                  <a:extLst>
                    <a:ext uri="{9D8B030D-6E8A-4147-A177-3AD203B41FA5}">
                      <a16:colId xmlns:a16="http://schemas.microsoft.com/office/drawing/2014/main" val="2892960556"/>
                    </a:ext>
                  </a:extLst>
                </a:gridCol>
              </a:tblGrid>
              <a:tr h="379326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 dirty="0">
                          <a:effectLst/>
                        </a:rPr>
                        <a:t>Ítem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Cantidad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Equipo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 dirty="0">
                          <a:effectLst/>
                        </a:rPr>
                        <a:t>Observaciones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Tiempo de renovación de equipo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Indicador de Control:</a:t>
                      </a:r>
                      <a:endParaRPr lang="es-PE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% que configurados IPv6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82843"/>
                  </a:ext>
                </a:extLst>
              </a:tr>
              <a:tr h="57472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Año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  1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Año 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Año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 3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Año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  4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0712148"/>
                  </a:ext>
                </a:extLst>
              </a:tr>
              <a:tr h="3589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01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Switches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 CORE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5 años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100%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602880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02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8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Routers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Enlaces Internet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3 años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50%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486533"/>
                  </a:ext>
                </a:extLst>
              </a:tr>
              <a:tr h="574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03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Balanceadores Locales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Servicios Internet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5 años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0%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63412"/>
                  </a:ext>
                </a:extLst>
              </a:tr>
              <a:tr h="574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04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Balanceadores Globales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Servicios Internet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5 años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100%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96380"/>
                  </a:ext>
                </a:extLst>
              </a:tr>
              <a:tr h="2633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05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Firewall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Servicios Internet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5 años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50%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728792"/>
                  </a:ext>
                </a:extLst>
              </a:tr>
              <a:tr h="2633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AR" sz="1200">
                          <a:effectLst/>
                        </a:rPr>
                        <a:t>06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AR" sz="120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    700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Switches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Borde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5 años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90%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4837771"/>
                  </a:ext>
                </a:extLst>
              </a:tr>
              <a:tr h="2633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07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      2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Switches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DMZ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5 años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50%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222877"/>
                  </a:ext>
                </a:extLst>
              </a:tr>
              <a:tr h="2633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43865" algn="l"/>
                          <a:tab pos="685800" algn="l"/>
                          <a:tab pos="4608195" algn="l"/>
                          <a:tab pos="5029200" algn="l"/>
                          <a:tab pos="5402580" algn="l"/>
                          <a:tab pos="5852160" algn="l"/>
                        </a:tabLs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0800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0903B22-5FCA-45C6-B866-B0CDF4ED4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32838"/>
              </p:ext>
            </p:extLst>
          </p:nvPr>
        </p:nvGraphicFramePr>
        <p:xfrm>
          <a:off x="2217810" y="5247160"/>
          <a:ext cx="6530653" cy="1554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8407">
                  <a:extLst>
                    <a:ext uri="{9D8B030D-6E8A-4147-A177-3AD203B41FA5}">
                      <a16:colId xmlns:a16="http://schemas.microsoft.com/office/drawing/2014/main" val="3999351609"/>
                    </a:ext>
                  </a:extLst>
                </a:gridCol>
                <a:gridCol w="895719">
                  <a:extLst>
                    <a:ext uri="{9D8B030D-6E8A-4147-A177-3AD203B41FA5}">
                      <a16:colId xmlns:a16="http://schemas.microsoft.com/office/drawing/2014/main" val="3677719861"/>
                    </a:ext>
                  </a:extLst>
                </a:gridCol>
                <a:gridCol w="1032023">
                  <a:extLst>
                    <a:ext uri="{9D8B030D-6E8A-4147-A177-3AD203B41FA5}">
                      <a16:colId xmlns:a16="http://schemas.microsoft.com/office/drawing/2014/main" val="1831215897"/>
                    </a:ext>
                  </a:extLst>
                </a:gridCol>
                <a:gridCol w="916688">
                  <a:extLst>
                    <a:ext uri="{9D8B030D-6E8A-4147-A177-3AD203B41FA5}">
                      <a16:colId xmlns:a16="http://schemas.microsoft.com/office/drawing/2014/main" val="3248669814"/>
                    </a:ext>
                  </a:extLst>
                </a:gridCol>
                <a:gridCol w="954134">
                  <a:extLst>
                    <a:ext uri="{9D8B030D-6E8A-4147-A177-3AD203B41FA5}">
                      <a16:colId xmlns:a16="http://schemas.microsoft.com/office/drawing/2014/main" val="3799720964"/>
                    </a:ext>
                  </a:extLst>
                </a:gridCol>
                <a:gridCol w="1053741">
                  <a:extLst>
                    <a:ext uri="{9D8B030D-6E8A-4147-A177-3AD203B41FA5}">
                      <a16:colId xmlns:a16="http://schemas.microsoft.com/office/drawing/2014/main" val="936606915"/>
                    </a:ext>
                  </a:extLst>
                </a:gridCol>
                <a:gridCol w="739941">
                  <a:extLst>
                    <a:ext uri="{9D8B030D-6E8A-4147-A177-3AD203B41FA5}">
                      <a16:colId xmlns:a16="http://schemas.microsoft.com/office/drawing/2014/main" val="4184178449"/>
                    </a:ext>
                  </a:extLst>
                </a:gridCol>
              </a:tblGrid>
              <a:tr h="370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Modelo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#Serie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Dirección IP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Interfaces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Versión IOS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Soporte IPv6(Si/No)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Brechas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454734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NO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Upgrade BIOS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841726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NO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Reemplazo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331942"/>
                  </a:ext>
                </a:extLst>
              </a:tr>
              <a:tr h="149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544239"/>
                  </a:ext>
                </a:extLst>
              </a:tr>
              <a:tr h="149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110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5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IDENTIFICAR BRECHAS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1 Marcador de contenido"/>
          <p:cNvSpPr>
            <a:spLocks noGrp="1"/>
          </p:cNvSpPr>
          <p:nvPr>
            <p:ph sz="quarter" idx="12"/>
          </p:nvPr>
        </p:nvSpPr>
        <p:spPr>
          <a:xfrm>
            <a:off x="533647" y="1068132"/>
            <a:ext cx="8076706" cy="4721736"/>
          </a:xfrm>
        </p:spPr>
        <p:txBody>
          <a:bodyPr/>
          <a:lstStyle/>
          <a:p>
            <a:r>
              <a:rPr lang="es-PE" sz="2800" dirty="0"/>
              <a:t>Contar con Servicios Internet IPv6.</a:t>
            </a:r>
          </a:p>
          <a:p>
            <a:r>
              <a:rPr lang="es-PE" sz="2800" dirty="0"/>
              <a:t>Equipos de redes a reemplazar.</a:t>
            </a:r>
          </a:p>
          <a:p>
            <a:r>
              <a:rPr lang="es-PE" sz="2800" dirty="0"/>
              <a:t>Actualización de Sistemas Operativos</a:t>
            </a:r>
          </a:p>
          <a:p>
            <a:r>
              <a:rPr lang="es-PE" sz="2800" dirty="0"/>
              <a:t>Adaptar aplicaciones que sean compatibles con IPv6.</a:t>
            </a:r>
          </a:p>
          <a:p>
            <a:r>
              <a:rPr lang="es-PE" sz="2800" dirty="0"/>
              <a:t>Equipos de Seguridad a reemplazar.</a:t>
            </a:r>
          </a:p>
          <a:p>
            <a:r>
              <a:rPr lang="es-PE" sz="2800" dirty="0"/>
              <a:t>Si el hardware ya cuenta con el soporte de IPv6 ,identificar lo necesario para la configuración.</a:t>
            </a:r>
          </a:p>
          <a:p>
            <a:pPr marL="0" indent="0">
              <a:buNone/>
            </a:pPr>
            <a:r>
              <a:rPr lang="es-PE" dirty="0"/>
              <a:t>	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67785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INICIO DE LA TRANSICIÓN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1 Marcador de contenido"/>
          <p:cNvSpPr>
            <a:spLocks noGrp="1"/>
          </p:cNvSpPr>
          <p:nvPr>
            <p:ph sz="quarter" idx="12"/>
          </p:nvPr>
        </p:nvSpPr>
        <p:spPr>
          <a:xfrm>
            <a:off x="533647" y="1068132"/>
            <a:ext cx="8076706" cy="4721736"/>
          </a:xfrm>
        </p:spPr>
        <p:txBody>
          <a:bodyPr/>
          <a:lstStyle/>
          <a:p>
            <a:r>
              <a:rPr lang="es-PE" sz="2800" dirty="0"/>
              <a:t>Iniciar el proceso de migración con componentes que menos impacten a los servicios de la Entidad:</a:t>
            </a:r>
          </a:p>
          <a:p>
            <a:pPr marL="0" indent="0">
              <a:buNone/>
            </a:pPr>
            <a:r>
              <a:rPr lang="es-PE" dirty="0"/>
              <a:t> 	</a:t>
            </a:r>
            <a:r>
              <a:rPr lang="es-PE" sz="2800" dirty="0"/>
              <a:t>Portal Web(paginas planas).</a:t>
            </a:r>
          </a:p>
          <a:p>
            <a:pPr marL="0" indent="0">
              <a:buNone/>
            </a:pPr>
            <a:r>
              <a:rPr lang="es-PE" sz="2800" dirty="0"/>
              <a:t>	Servicios DNS.</a:t>
            </a:r>
          </a:p>
          <a:p>
            <a:pPr marL="0" indent="0">
              <a:buNone/>
            </a:pPr>
            <a:r>
              <a:rPr lang="es-PE" sz="2800" dirty="0"/>
              <a:t>	Servicios DHCP.</a:t>
            </a:r>
          </a:p>
          <a:p>
            <a:pPr marL="0" indent="0">
              <a:buNone/>
            </a:pPr>
            <a:r>
              <a:rPr lang="es-PE" sz="2800" dirty="0"/>
              <a:t>	Servicios Proxy.</a:t>
            </a:r>
            <a:r>
              <a:rPr lang="es-PE" dirty="0"/>
              <a:t>	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58884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IMPLEMENTACION DE IPv6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2"/>
          </p:nvPr>
        </p:nvSpPr>
        <p:spPr>
          <a:xfrm>
            <a:off x="455734" y="764704"/>
            <a:ext cx="8232532" cy="4937760"/>
          </a:xfrm>
        </p:spPr>
        <p:txBody>
          <a:bodyPr/>
          <a:lstStyle/>
          <a:p>
            <a:r>
              <a:rPr lang="es-PE" sz="2800" dirty="0"/>
              <a:t>Capacitar personal de TI.</a:t>
            </a:r>
          </a:p>
          <a:p>
            <a:r>
              <a:rPr lang="es-PE" sz="2800" dirty="0"/>
              <a:t>Remediación de las Brechas.</a:t>
            </a:r>
          </a:p>
          <a:p>
            <a:r>
              <a:rPr lang="es-PE" sz="2800" dirty="0"/>
              <a:t>Estrategia de Transición : </a:t>
            </a:r>
            <a:r>
              <a:rPr lang="es-PE" sz="2800" b="1" dirty="0"/>
              <a:t>Doble Pila IPv6</a:t>
            </a:r>
          </a:p>
          <a:p>
            <a:r>
              <a:rPr lang="es-PE" sz="2800" dirty="0"/>
              <a:t>Contar con enlace internet con IPv6 y prueba piloto.</a:t>
            </a:r>
          </a:p>
          <a:p>
            <a:r>
              <a:rPr lang="es-PE" sz="2800" dirty="0"/>
              <a:t>Diseño de Red IPv6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sz="2400" dirty="0"/>
              <a:t>Plan de direcciones IPv6 a equipos.</a:t>
            </a:r>
          </a:p>
          <a:p>
            <a:pPr marL="0" indent="0">
              <a:buNone/>
            </a:pPr>
            <a:r>
              <a:rPr lang="es-PE" sz="2400" dirty="0"/>
              <a:t>	Segmentación de Redes y Vlans.</a:t>
            </a:r>
          </a:p>
          <a:p>
            <a:pPr marL="0" indent="0">
              <a:buNone/>
            </a:pPr>
            <a:r>
              <a:rPr lang="es-PE" sz="2400" dirty="0"/>
              <a:t>	Protocolo de ruteo.</a:t>
            </a:r>
          </a:p>
          <a:p>
            <a:r>
              <a:rPr lang="es-PE" sz="2800" dirty="0"/>
              <a:t>Inicio de migración : Portal Web</a:t>
            </a:r>
          </a:p>
          <a:p>
            <a:r>
              <a:rPr lang="es-PE" sz="2800" dirty="0"/>
              <a:t>Definición de políticas de seguridad IPv6.</a:t>
            </a:r>
          </a:p>
          <a:p>
            <a:r>
              <a:rPr lang="es-PE" sz="2800" dirty="0"/>
              <a:t>Monitorear la Red.</a:t>
            </a:r>
          </a:p>
        </p:txBody>
      </p:sp>
    </p:spTree>
    <p:extLst>
      <p:ext uri="{BB962C8B-B14F-4D97-AF65-F5344CB8AC3E}">
        <p14:creationId xmlns:p14="http://schemas.microsoft.com/office/powerpoint/2010/main" val="67785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ESQUEMA TRANSICIÒN DOBLE PILA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5BCF4B-9747-47C9-9D95-42D4EBF62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36812"/>
            <a:ext cx="5304492" cy="338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83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72768"/>
            <a:ext cx="2129160" cy="345535"/>
          </a:xfrm>
        </p:spPr>
        <p:txBody>
          <a:bodyPr>
            <a:noAutofit/>
          </a:bodyPr>
          <a:lstStyle/>
          <a:p>
            <a:br>
              <a:rPr lang="es-CO" sz="2400" dirty="0"/>
            </a:br>
            <a:r>
              <a:rPr lang="es-CO" sz="2400" b="1" dirty="0">
                <a:solidFill>
                  <a:schemeClr val="bg1"/>
                </a:solidFill>
              </a:rPr>
              <a:t>CRONOGRAMA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07E5C66-5E19-4011-8030-11BAA0C253FA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4108969"/>
              </p:ext>
            </p:extLst>
          </p:nvPr>
        </p:nvGraphicFramePr>
        <p:xfrm>
          <a:off x="755576" y="337124"/>
          <a:ext cx="7992889" cy="6568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087">
                  <a:extLst>
                    <a:ext uri="{9D8B030D-6E8A-4147-A177-3AD203B41FA5}">
                      <a16:colId xmlns:a16="http://schemas.microsoft.com/office/drawing/2014/main" val="1130153589"/>
                    </a:ext>
                  </a:extLst>
                </a:gridCol>
                <a:gridCol w="2154087">
                  <a:extLst>
                    <a:ext uri="{9D8B030D-6E8A-4147-A177-3AD203B41FA5}">
                      <a16:colId xmlns:a16="http://schemas.microsoft.com/office/drawing/2014/main" val="1033152846"/>
                    </a:ext>
                  </a:extLst>
                </a:gridCol>
                <a:gridCol w="2154087">
                  <a:extLst>
                    <a:ext uri="{9D8B030D-6E8A-4147-A177-3AD203B41FA5}">
                      <a16:colId xmlns:a16="http://schemas.microsoft.com/office/drawing/2014/main" val="498868670"/>
                    </a:ext>
                  </a:extLst>
                </a:gridCol>
                <a:gridCol w="1530628">
                  <a:extLst>
                    <a:ext uri="{9D8B030D-6E8A-4147-A177-3AD203B41FA5}">
                      <a16:colId xmlns:a16="http://schemas.microsoft.com/office/drawing/2014/main" val="3456726494"/>
                    </a:ext>
                  </a:extLst>
                </a:gridCol>
              </a:tblGrid>
              <a:tr h="1831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FASES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ACTIVIDADES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ALCANCE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TIEMPO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4143309090"/>
                  </a:ext>
                </a:extLst>
              </a:tr>
              <a:tr h="183182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I.-PRELIMINARES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Comunicación y Sensibilización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INSI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 mes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3662994320"/>
                  </a:ext>
                </a:extLst>
              </a:tr>
              <a:tr h="18318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Capacitación.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Personal técnico INSI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 mes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1219304414"/>
                  </a:ext>
                </a:extLst>
              </a:tr>
              <a:tr h="37776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Asignación de redes IPv6 base </a:t>
                      </a:r>
                      <a:r>
                        <a:rPr lang="es-PE" sz="1100" b="1" dirty="0">
                          <a:effectLst/>
                        </a:rPr>
                        <a:t>y piloto(maqueta).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Enlaces Internet e infraestructura paralela para el piloto.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 mes.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841094595"/>
                  </a:ext>
                </a:extLst>
              </a:tr>
              <a:tr h="766922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II.-REMEDIACION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Relevamiento de información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Identificar </a:t>
                      </a:r>
                      <a:r>
                        <a:rPr lang="en-US" sz="1100" dirty="0" err="1">
                          <a:effectLst/>
                        </a:rPr>
                        <a:t>brechas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los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componentes</a:t>
                      </a:r>
                      <a:r>
                        <a:rPr lang="en-US" sz="1100" dirty="0">
                          <a:effectLst/>
                        </a:rPr>
                        <a:t> de la infraestructura </a:t>
                      </a:r>
                      <a:r>
                        <a:rPr lang="en-US" sz="1100" dirty="0" err="1">
                          <a:effectLst/>
                        </a:rPr>
                        <a:t>tecnològica</a:t>
                      </a:r>
                      <a:r>
                        <a:rPr lang="en-US" sz="1100" dirty="0">
                          <a:effectLst/>
                        </a:rPr>
                        <a:t> de SUNAT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3 meses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1941820175"/>
                  </a:ext>
                </a:extLst>
              </a:tr>
              <a:tr h="13506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Actualización y Adquisiciones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Actualización de SW para que funcionen con IPv4/IPv6: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100">
                          <a:effectLst/>
                        </a:rPr>
                        <a:t>Nodos principales de red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100">
                          <a:effectLst/>
                        </a:rPr>
                        <a:t>Servidores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100">
                          <a:effectLst/>
                        </a:rPr>
                        <a:t>Estaciones de Trabajo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100">
                          <a:effectLst/>
                        </a:rPr>
                        <a:t>Equipos end-point.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100">
                          <a:effectLst/>
                        </a:rPr>
                        <a:t>Aplicaciones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 9  meses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605399136"/>
                  </a:ext>
                </a:extLst>
              </a:tr>
              <a:tr h="76692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Adquisiciones de </a:t>
                      </a:r>
                      <a:r>
                        <a:rPr lang="es-PE" sz="1100" dirty="0" err="1">
                          <a:effectLst/>
                        </a:rPr>
                        <a:t>Sw</a:t>
                      </a:r>
                      <a:r>
                        <a:rPr lang="es-PE" sz="1100" dirty="0">
                          <a:effectLst/>
                        </a:rPr>
                        <a:t> o </a:t>
                      </a:r>
                      <a:r>
                        <a:rPr lang="es-PE" sz="1100" dirty="0" err="1">
                          <a:effectLst/>
                        </a:rPr>
                        <a:t>Hw</a:t>
                      </a:r>
                      <a:r>
                        <a:rPr lang="es-PE" sz="1100" dirty="0">
                          <a:effectLst/>
                        </a:rPr>
                        <a:t> para reemplazar a equipos o SW que no soportan IPv6 y herramientas de Monitoreo para IPv6.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6  meses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2211289100"/>
                  </a:ext>
                </a:extLst>
              </a:tr>
              <a:tr h="1182251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III.-CONFIGURACION Y PRUEBAS CON UN SERVICIO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 de Migración IPv6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Router </a:t>
                      </a:r>
                      <a:r>
                        <a:rPr lang="en-US" sz="1100" dirty="0" err="1">
                          <a:effectLst/>
                        </a:rPr>
                        <a:t>principales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Firewalls </a:t>
                      </a:r>
                      <a:r>
                        <a:rPr lang="en-US" sz="1100" dirty="0" err="1">
                          <a:effectLst/>
                        </a:rPr>
                        <a:t>nodos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Switches CORE.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Switches de Acceso.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Servidores.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Segmentos de Red.</a:t>
                      </a: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 mes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409033883"/>
                  </a:ext>
                </a:extLst>
              </a:tr>
              <a:tr h="50097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Implementar mecanismo de transición: doble pila. </a:t>
                      </a: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Ruteadores principales y/o Equipos de capa3.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 mes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2584427848"/>
                  </a:ext>
                </a:extLst>
              </a:tr>
              <a:tr h="50097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Asignación de protocolo de enrutamiento de IPv6 y políticas.</a:t>
                      </a: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Ruteadores principales.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0.5 mes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164258168"/>
                  </a:ext>
                </a:extLst>
              </a:tr>
              <a:tr h="57234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Pruebas de migración con un servicio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Portal Web </a:t>
                      </a:r>
                      <a:endParaRPr lang="es-PE" sz="11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Estabilidad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Monitoreo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3 meses.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19" marR="36519" marT="0" marB="0"/>
                </a:tc>
                <a:extLst>
                  <a:ext uri="{0D108BD9-81ED-4DB2-BD59-A6C34878D82A}">
                    <a16:rowId xmlns:a16="http://schemas.microsoft.com/office/drawing/2014/main" val="6619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2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08520" y="-172768"/>
            <a:ext cx="2129160" cy="345535"/>
          </a:xfrm>
        </p:spPr>
        <p:txBody>
          <a:bodyPr>
            <a:noAutofit/>
          </a:bodyPr>
          <a:lstStyle/>
          <a:p>
            <a:br>
              <a:rPr lang="es-CO" sz="2400" dirty="0"/>
            </a:br>
            <a:r>
              <a:rPr lang="es-CO" sz="2400" b="1" dirty="0">
                <a:solidFill>
                  <a:schemeClr val="bg1"/>
                </a:solidFill>
              </a:rPr>
              <a:t>CRONOGRAMA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343EDDBE-CFFD-4557-86EC-7A863C2E4287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18821136"/>
              </p:ext>
            </p:extLst>
          </p:nvPr>
        </p:nvGraphicFramePr>
        <p:xfrm>
          <a:off x="755575" y="476672"/>
          <a:ext cx="7632849" cy="5549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4991">
                  <a:extLst>
                    <a:ext uri="{9D8B030D-6E8A-4147-A177-3AD203B41FA5}">
                      <a16:colId xmlns:a16="http://schemas.microsoft.com/office/drawing/2014/main" val="3359799955"/>
                    </a:ext>
                  </a:extLst>
                </a:gridCol>
                <a:gridCol w="2105779">
                  <a:extLst>
                    <a:ext uri="{9D8B030D-6E8A-4147-A177-3AD203B41FA5}">
                      <a16:colId xmlns:a16="http://schemas.microsoft.com/office/drawing/2014/main" val="684818899"/>
                    </a:ext>
                  </a:extLst>
                </a:gridCol>
                <a:gridCol w="2105779">
                  <a:extLst>
                    <a:ext uri="{9D8B030D-6E8A-4147-A177-3AD203B41FA5}">
                      <a16:colId xmlns:a16="http://schemas.microsoft.com/office/drawing/2014/main" val="3634271982"/>
                    </a:ext>
                  </a:extLst>
                </a:gridCol>
                <a:gridCol w="1496300">
                  <a:extLst>
                    <a:ext uri="{9D8B030D-6E8A-4147-A177-3AD203B41FA5}">
                      <a16:colId xmlns:a16="http://schemas.microsoft.com/office/drawing/2014/main" val="4090537820"/>
                    </a:ext>
                  </a:extLst>
                </a:gridCol>
              </a:tblGrid>
              <a:tr h="889529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IV.-EXTENSION DE LA CONFIGURACION A SERVICIOS BASICOS DE RED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Habilitar IPv6 en los servicios básicos de red.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DNS-Proxy-DHCP.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Mecanismo doble pila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Estabilidad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Monitoreo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 mes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444468"/>
                  </a:ext>
                </a:extLst>
              </a:tr>
              <a:tr h="66384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Habilitar IPv6 en equipos de usuarios (estaciones de trabajo).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Red INSI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Estabilidad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Monitoreo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 meses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478364"/>
                  </a:ext>
                </a:extLst>
              </a:tr>
              <a:tr h="45137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Otras redes SUNAT.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6 meses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33439"/>
                  </a:ext>
                </a:extLst>
              </a:tr>
              <a:tr h="1340902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V.- CONFIGURACION DE SERVIDORES DE PRODUCCIÒN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Habilitar IPv6 equipos end-points.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Impresoras.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Marcadores.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Equipos de control.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Equipos Tx/Rx de RF.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Estabilidad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Monitoreo.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3 meses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686632"/>
                  </a:ext>
                </a:extLst>
              </a:tr>
              <a:tr h="43815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Habilitar IPv6 Servidores. 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Servidores de Datacenter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 meses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892047"/>
                  </a:ext>
                </a:extLst>
              </a:tr>
              <a:tr h="1115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POST IMPLEMENTACION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Estabilización.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Monitoreo y afinamiento de funcionalidades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Seguridad de la plataforma y servicios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3 meses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877677"/>
                  </a:ext>
                </a:extLst>
              </a:tr>
              <a:tr h="4381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Inventario.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 la plataforma de TI - IPv6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 mes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335689"/>
                  </a:ext>
                </a:extLst>
              </a:tr>
              <a:tr h="2124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TOTAL</a:t>
                      </a:r>
                      <a:endParaRPr lang="es-P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45.5 meses</a:t>
                      </a:r>
                      <a:endParaRPr lang="es-P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912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5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80528" y="-184669"/>
            <a:ext cx="2520280" cy="358787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PRESUPUESTO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081B070-B56D-4D0A-892C-FC0111E1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9848"/>
              </p:ext>
            </p:extLst>
          </p:nvPr>
        </p:nvGraphicFramePr>
        <p:xfrm>
          <a:off x="1682540" y="181217"/>
          <a:ext cx="7461460" cy="6849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761">
                  <a:extLst>
                    <a:ext uri="{9D8B030D-6E8A-4147-A177-3AD203B41FA5}">
                      <a16:colId xmlns:a16="http://schemas.microsoft.com/office/drawing/2014/main" val="1719071627"/>
                    </a:ext>
                  </a:extLst>
                </a:gridCol>
                <a:gridCol w="1954010">
                  <a:extLst>
                    <a:ext uri="{9D8B030D-6E8A-4147-A177-3AD203B41FA5}">
                      <a16:colId xmlns:a16="http://schemas.microsoft.com/office/drawing/2014/main" val="109645523"/>
                    </a:ext>
                  </a:extLst>
                </a:gridCol>
                <a:gridCol w="1857218">
                  <a:extLst>
                    <a:ext uri="{9D8B030D-6E8A-4147-A177-3AD203B41FA5}">
                      <a16:colId xmlns:a16="http://schemas.microsoft.com/office/drawing/2014/main" val="724313579"/>
                    </a:ext>
                  </a:extLst>
                </a:gridCol>
                <a:gridCol w="1759471">
                  <a:extLst>
                    <a:ext uri="{9D8B030D-6E8A-4147-A177-3AD203B41FA5}">
                      <a16:colId xmlns:a16="http://schemas.microsoft.com/office/drawing/2014/main" val="2266401463"/>
                    </a:ext>
                  </a:extLst>
                </a:gridCol>
              </a:tblGrid>
              <a:tr h="2241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Línea de Acción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Proyecto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Objetivo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Presupuesto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extLst>
                  <a:ext uri="{0D108BD9-81ED-4DB2-BD59-A6C34878D82A}">
                    <a16:rowId xmlns:a16="http://schemas.microsoft.com/office/drawing/2014/main" val="499840120"/>
                  </a:ext>
                </a:extLst>
              </a:tr>
              <a:tr h="10676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Capacitación.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Capacitación de IPv6 al personal técnico de INSI.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Contar con la formación especializado del personal que está asociado al proyecto.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30 personas x 1000 x S/.3.3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 S/. 99,000.00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extLst>
                  <a:ext uri="{0D108BD9-81ED-4DB2-BD59-A6C34878D82A}">
                    <a16:rowId xmlns:a16="http://schemas.microsoft.com/office/drawing/2014/main" val="4144383916"/>
                  </a:ext>
                </a:extLst>
              </a:tr>
              <a:tr h="12214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Migración enlaces internet con IPv6.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Contratación de nuevos servicios de Internet con IPv6.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Tener plataforma de enlaces internet expedita para ofrecer servicios con IPv6.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Por renovación de servicios enlaces internet x 3 años: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S/. 9’300,000.00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extLst>
                  <a:ext uri="{0D108BD9-81ED-4DB2-BD59-A6C34878D82A}">
                    <a16:rowId xmlns:a16="http://schemas.microsoft.com/office/drawing/2014/main" val="3401257867"/>
                  </a:ext>
                </a:extLst>
              </a:tr>
              <a:tr h="9385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Revisión de los equipos de comunicaciones.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Adquisición de equipos de comunicaciones y software monitoreo con soporte IPv6.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Contar con los equipos de red configurados y con soporte IPv6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Por renovación del parque switches x 5 años: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S/. 25`000,000.00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extLst>
                  <a:ext uri="{0D108BD9-81ED-4DB2-BD59-A6C34878D82A}">
                    <a16:rowId xmlns:a16="http://schemas.microsoft.com/office/drawing/2014/main" val="1312408348"/>
                  </a:ext>
                </a:extLst>
              </a:tr>
              <a:tr h="10676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Revisar aplicaciones con soporte IPv6.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Desarrollo o adaptación de aplicaciones con IPv6.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Contar con los servicios críticos de atención al contribuyente con el soporte de IPv6.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extLst>
                  <a:ext uri="{0D108BD9-81ED-4DB2-BD59-A6C34878D82A}">
                    <a16:rowId xmlns:a16="http://schemas.microsoft.com/office/drawing/2014/main" val="4054218512"/>
                  </a:ext>
                </a:extLst>
              </a:tr>
              <a:tr h="6062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Revisión S.O.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Actualización de S.O. de Servidores para IPv6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extLst>
                  <a:ext uri="{0D108BD9-81ED-4DB2-BD59-A6C34878D82A}">
                    <a16:rowId xmlns:a16="http://schemas.microsoft.com/office/drawing/2014/main" val="3563815431"/>
                  </a:ext>
                </a:extLst>
              </a:tr>
              <a:tr h="9385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Horas Hombre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Participación del personal técnico INSI en el despliegue.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30%xS/7.5Kx 30especialistas mensual: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S/ 67,500.00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extLst>
                  <a:ext uri="{0D108BD9-81ED-4DB2-BD59-A6C34878D82A}">
                    <a16:rowId xmlns:a16="http://schemas.microsoft.com/office/drawing/2014/main" val="3186417853"/>
                  </a:ext>
                </a:extLst>
              </a:tr>
              <a:tr h="7004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Imprevistos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Retrasos administrativos, técnicos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10% a 15% del costo total del proyecto.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52" marR="56252" marT="0" marB="0"/>
                </a:tc>
                <a:extLst>
                  <a:ext uri="{0D108BD9-81ED-4DB2-BD59-A6C34878D82A}">
                    <a16:rowId xmlns:a16="http://schemas.microsoft.com/office/drawing/2014/main" val="13042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5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4000" b="1" dirty="0">
                <a:solidFill>
                  <a:schemeClr val="bg1"/>
                </a:solidFill>
              </a:rPr>
              <a:t>ANTECEDENTES</a:t>
            </a:r>
            <a:br>
              <a:rPr lang="es-CO" sz="2800" b="1" dirty="0">
                <a:solidFill>
                  <a:schemeClr val="bg1"/>
                </a:solidFill>
              </a:rPr>
            </a:br>
            <a:br>
              <a:rPr lang="es-CO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812799" y="1975428"/>
          <a:ext cx="6003636" cy="329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170A59-21E6-490D-AB9E-8DCFC15B43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7504" y="960120"/>
            <a:ext cx="9036496" cy="5493216"/>
          </a:xfrm>
        </p:spPr>
        <p:txBody>
          <a:bodyPr/>
          <a:lstStyle/>
          <a:p>
            <a:r>
              <a:rPr lang="es-ES" b="1" dirty="0"/>
              <a:t>DS 081-2017- PCM</a:t>
            </a:r>
          </a:p>
          <a:p>
            <a:pPr marL="0" indent="0">
              <a:buNone/>
            </a:pPr>
            <a:r>
              <a:rPr lang="es-ES" dirty="0"/>
              <a:t>Formulación de un  </a:t>
            </a:r>
            <a:r>
              <a:rPr lang="es-PE" dirty="0"/>
              <a:t>Plan de Transición al Protocolo IPv6 en las entidades de la Administración Pública.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PE" sz="2400" dirty="0"/>
              <a:t>Obligatorio a todas las entidades del sector público.</a:t>
            </a:r>
          </a:p>
          <a:p>
            <a:pPr marL="0" indent="0">
              <a:buNone/>
            </a:pPr>
            <a:r>
              <a:rPr lang="es-ES" sz="2400" dirty="0"/>
              <a:t>	F</a:t>
            </a:r>
            <a:r>
              <a:rPr lang="es-PE" sz="2400" dirty="0"/>
              <a:t>ormato del Plan 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PE" sz="2400" dirty="0"/>
              <a:t>Plazo 1 año de elaboración y aprobación.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PE" sz="2400" dirty="0"/>
              <a:t>Implementación progresiva máx. 4 años.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PE" sz="2400" dirty="0"/>
              <a:t>Asegurar HW y SW soporten IPv6.</a:t>
            </a:r>
          </a:p>
          <a:p>
            <a:pPr marL="0" indent="0">
              <a:buNone/>
            </a:pPr>
            <a:r>
              <a:rPr lang="es-PE" sz="2400" dirty="0"/>
              <a:t>	La Secretaría de Gobierno Digital (SEGDI) de la PCM</a:t>
            </a:r>
          </a:p>
          <a:p>
            <a:pPr marL="0" indent="0">
              <a:buNone/>
            </a:pPr>
            <a:r>
              <a:rPr lang="es-PE" sz="2400" dirty="0"/>
              <a:t> 	brindará asistencia técnica y capacitaciones a las entidades de la</a:t>
            </a:r>
          </a:p>
          <a:p>
            <a:pPr marL="0" indent="0">
              <a:buNone/>
            </a:pPr>
            <a:r>
              <a:rPr lang="es-PE" sz="2400" dirty="0"/>
              <a:t>	Administración Pública que lo requieran,</a:t>
            </a:r>
          </a:p>
        </p:txBody>
      </p:sp>
    </p:spTree>
    <p:extLst>
      <p:ext uri="{BB962C8B-B14F-4D97-AF65-F5344CB8AC3E}">
        <p14:creationId xmlns:p14="http://schemas.microsoft.com/office/powerpoint/2010/main" val="685213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6208" y="1815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CONCLUSIONES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1 Marcador de contenido">
            <a:extLst>
              <a:ext uri="{FF2B5EF4-FFF2-40B4-BE49-F238E27FC236}">
                <a16:creationId xmlns:a16="http://schemas.microsoft.com/office/drawing/2014/main" id="{A6AEF0B4-8C99-4AC3-8385-0F5C1411306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5734" y="764704"/>
            <a:ext cx="8232532" cy="4937760"/>
          </a:xfrm>
        </p:spPr>
        <p:txBody>
          <a:bodyPr/>
          <a:lstStyle/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Entrenamiento del personal TI y proceso de pilotos/ pruebas será base fundamental para la migración.</a:t>
            </a:r>
          </a:p>
          <a:p>
            <a:r>
              <a:rPr lang="es-ES" sz="2800" dirty="0"/>
              <a:t>Adopción </a:t>
            </a:r>
            <a:r>
              <a:rPr lang="es-PE" sz="2800" dirty="0"/>
              <a:t>gradual : Iniciar servicios de menor impacto. </a:t>
            </a:r>
          </a:p>
          <a:p>
            <a:r>
              <a:rPr lang="es-ES" sz="2800" dirty="0"/>
              <a:t>Existirá coexistencia de plataformas IPv4 e IPv6.</a:t>
            </a:r>
          </a:p>
          <a:p>
            <a:r>
              <a:rPr lang="es-ES" sz="2800" dirty="0"/>
              <a:t>Considerar como lineamiento en las EETTs  que se incluya el soporte y compatibilidad de IPv6.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7495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4000" b="1" dirty="0">
                <a:solidFill>
                  <a:schemeClr val="bg1"/>
                </a:solidFill>
              </a:rPr>
              <a:t>POR QUE IPv6…</a:t>
            </a:r>
            <a:br>
              <a:rPr lang="es-CO" sz="2800" b="1" dirty="0">
                <a:solidFill>
                  <a:schemeClr val="bg1"/>
                </a:solidFill>
              </a:rPr>
            </a:br>
            <a:br>
              <a:rPr lang="es-CO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812799" y="1975428"/>
          <a:ext cx="6003636" cy="329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1 Marcador de contenido">
            <a:extLst>
              <a:ext uri="{FF2B5EF4-FFF2-40B4-BE49-F238E27FC236}">
                <a16:creationId xmlns:a16="http://schemas.microsoft.com/office/drawing/2014/main" id="{F864DBCB-B022-427B-976A-F22835428B0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ES" sz="2800" dirty="0"/>
              <a:t>Agotamiento de direcciones IPv4 por la d</a:t>
            </a:r>
            <a:r>
              <a:rPr lang="es-PE" sz="2800" dirty="0"/>
              <a:t>emanda de usuarios en internet.</a:t>
            </a:r>
          </a:p>
          <a:p>
            <a:endParaRPr lang="es-ES" sz="2800" dirty="0"/>
          </a:p>
          <a:p>
            <a:endParaRPr lang="es-PE" sz="28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EA83554-ACCB-4705-ADB7-575C02CF7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69848"/>
              </p:ext>
            </p:extLst>
          </p:nvPr>
        </p:nvGraphicFramePr>
        <p:xfrm>
          <a:off x="2267744" y="2132856"/>
          <a:ext cx="5040559" cy="3348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5158">
                  <a:extLst>
                    <a:ext uri="{9D8B030D-6E8A-4147-A177-3AD203B41FA5}">
                      <a16:colId xmlns:a16="http://schemas.microsoft.com/office/drawing/2014/main" val="934688468"/>
                    </a:ext>
                  </a:extLst>
                </a:gridCol>
                <a:gridCol w="2305401">
                  <a:extLst>
                    <a:ext uri="{9D8B030D-6E8A-4147-A177-3AD203B41FA5}">
                      <a16:colId xmlns:a16="http://schemas.microsoft.com/office/drawing/2014/main" val="4017403386"/>
                    </a:ext>
                  </a:extLst>
                </a:gridCol>
              </a:tblGrid>
              <a:tr h="9015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REGISTROS REGIONAL DE INTERNET (RIR) 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Direcciones IPv4 disponible set. 2017</a:t>
                      </a:r>
                      <a:endParaRPr lang="es-PE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Cada bloque /8 equivale aprox. a 16 Millones de direcciones IP.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635806"/>
                  </a:ext>
                </a:extLst>
              </a:tr>
              <a:tr h="2153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APNIC (Asia/Pacifico)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0.35/8s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483499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ARIN(América del Norte y parte del Caribe)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0.00/8s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515131"/>
                  </a:ext>
                </a:extLst>
              </a:tr>
              <a:tr h="2153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AFRINIC(África y parte Océano Indico)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0.79/8s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676195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LACNIC (América Latina y parte del Caribe)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0.24/8s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975872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RIPE NCC(Europa, centro y medio de Asia)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0.72/8s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94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1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4000" b="1" dirty="0">
                <a:solidFill>
                  <a:schemeClr val="bg1"/>
                </a:solidFill>
              </a:rPr>
              <a:t>POR QUE IPv6…</a:t>
            </a:r>
            <a:br>
              <a:rPr lang="es-CO" sz="2800" b="1" dirty="0">
                <a:solidFill>
                  <a:schemeClr val="bg1"/>
                </a:solidFill>
              </a:rPr>
            </a:br>
            <a:br>
              <a:rPr lang="es-CO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812799" y="1975428"/>
          <a:ext cx="6003636" cy="329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1 Marcador de contenido">
            <a:extLst>
              <a:ext uri="{FF2B5EF4-FFF2-40B4-BE49-F238E27FC236}">
                <a16:creationId xmlns:a16="http://schemas.microsoft.com/office/drawing/2014/main" id="{F864DBCB-B022-427B-976A-F22835428B0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ES" sz="2800" dirty="0"/>
              <a:t>Mayor capacidad de asignación de direcciones IP </a:t>
            </a:r>
          </a:p>
          <a:p>
            <a:pPr marL="0" indent="0">
              <a:buNone/>
            </a:pPr>
            <a:r>
              <a:rPr lang="es-ES" sz="2800" dirty="0"/>
              <a:t>       		</a:t>
            </a:r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E</a:t>
            </a:r>
            <a:r>
              <a:rPr lang="es-PE" sz="2800" dirty="0"/>
              <a:t>ficiente en la transferencia de paquetes(no fragmenta).</a:t>
            </a:r>
          </a:p>
          <a:p>
            <a:r>
              <a:rPr lang="es-ES" sz="2800" dirty="0"/>
              <a:t>Movilidad ,cada equipo tendrá su propia id.</a:t>
            </a:r>
          </a:p>
          <a:p>
            <a:r>
              <a:rPr lang="es-PE" sz="2800" dirty="0"/>
              <a:t>Capacidad de adopción y apertura a nuevas tecnologías.</a:t>
            </a:r>
          </a:p>
          <a:p>
            <a:r>
              <a:rPr lang="es-ES" sz="2800" dirty="0"/>
              <a:t>F</a:t>
            </a:r>
            <a:r>
              <a:rPr lang="es-PE" sz="2800" dirty="0"/>
              <a:t>acilitará la conectividad de banda ancha.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CFE4018-01DF-4ECE-83D7-337B07F74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02454"/>
              </p:ext>
            </p:extLst>
          </p:nvPr>
        </p:nvGraphicFramePr>
        <p:xfrm>
          <a:off x="2446299" y="1772816"/>
          <a:ext cx="42484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45849762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41344754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s-ES" dirty="0"/>
                        <a:t>IPv4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        IPv6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978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s-ES" dirty="0"/>
                        <a:t>4,300 x10</a:t>
                      </a:r>
                      <a:r>
                        <a:rPr lang="es-ES" baseline="30000" dirty="0"/>
                        <a:t>6</a:t>
                      </a:r>
                      <a:r>
                        <a:rPr lang="es-ES" dirty="0"/>
                        <a:t> millones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340x 10</a:t>
                      </a:r>
                      <a:r>
                        <a:rPr lang="es-ES" sz="1800" baseline="30000" dirty="0"/>
                        <a:t>36</a:t>
                      </a:r>
                      <a:r>
                        <a:rPr lang="es-PE" sz="1800" dirty="0"/>
                        <a:t>sextillones</a:t>
                      </a:r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4000" b="1" dirty="0">
                <a:solidFill>
                  <a:schemeClr val="bg1"/>
                </a:solidFill>
              </a:rPr>
              <a:t>PLAN DE TRANSICIÒN</a:t>
            </a:r>
            <a:br>
              <a:rPr lang="es-CO" sz="2800" b="1" dirty="0">
                <a:solidFill>
                  <a:schemeClr val="bg1"/>
                </a:solidFill>
              </a:rPr>
            </a:br>
            <a:br>
              <a:rPr lang="es-CO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812799" y="1975428"/>
          <a:ext cx="6003636" cy="329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>
          <a:xfrm>
            <a:off x="372865" y="433415"/>
            <a:ext cx="8314950" cy="600018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Objetivos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Alcance</a:t>
            </a:r>
          </a:p>
          <a:p>
            <a:pPr marL="0" indent="0">
              <a:buNone/>
            </a:pPr>
            <a:r>
              <a:rPr lang="es-PE" dirty="0"/>
              <a:t>Diagnóstico.</a:t>
            </a:r>
          </a:p>
          <a:p>
            <a:pPr marL="0" indent="0">
              <a:buNone/>
            </a:pPr>
            <a:r>
              <a:rPr lang="es-PE" dirty="0"/>
              <a:t>		</a:t>
            </a:r>
            <a:r>
              <a:rPr lang="es-PE" sz="2400" dirty="0"/>
              <a:t>Inventario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PE" sz="2400" dirty="0"/>
              <a:t>	Id Brechas</a:t>
            </a:r>
          </a:p>
          <a:p>
            <a:pPr marL="0" indent="0">
              <a:buNone/>
            </a:pPr>
            <a:r>
              <a:rPr lang="es-PE" sz="2400" dirty="0"/>
              <a:t>		Definición de Servicios  para iniciar migración</a:t>
            </a:r>
            <a:r>
              <a:rPr lang="es-PE" dirty="0"/>
              <a:t>.</a:t>
            </a:r>
          </a:p>
          <a:p>
            <a:pPr marL="0" indent="0">
              <a:buNone/>
            </a:pPr>
            <a:r>
              <a:rPr lang="es-PE" dirty="0"/>
              <a:t>Implementación IPv6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PE" sz="2400" dirty="0"/>
              <a:t>Capacitación de personal TI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PE" sz="2400" dirty="0"/>
              <a:t>	Piloto y Pruebas .</a:t>
            </a:r>
          </a:p>
          <a:p>
            <a:pPr marL="0" indent="0">
              <a:buNone/>
            </a:pPr>
            <a:r>
              <a:rPr lang="es-PE" dirty="0"/>
              <a:t>Cronograma</a:t>
            </a:r>
          </a:p>
          <a:p>
            <a:pPr marL="0" indent="0">
              <a:buNone/>
            </a:pPr>
            <a:r>
              <a:rPr lang="es-PE" dirty="0"/>
              <a:t>Presupuesto </a:t>
            </a:r>
          </a:p>
          <a:p>
            <a:pPr marL="0" indent="0">
              <a:buNone/>
            </a:pPr>
            <a:endParaRPr lang="es-PE" sz="2400" dirty="0"/>
          </a:p>
          <a:p>
            <a:pPr marL="0" indent="0">
              <a:buNone/>
            </a:pPr>
            <a:r>
              <a:rPr lang="es-ES" sz="2400" dirty="0"/>
              <a:t>	</a:t>
            </a:r>
            <a:endParaRPr lang="es-PE" sz="2400" dirty="0"/>
          </a:p>
          <a:p>
            <a:pPr marL="0" indent="0">
              <a:buNone/>
            </a:pPr>
            <a:r>
              <a:rPr lang="es-ES" dirty="0"/>
              <a:t>	</a:t>
            </a:r>
            <a:endParaRPr lang="es-PE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PE" dirty="0"/>
              <a:t>	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2983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1"/>
          <a:stretch/>
        </p:blipFill>
        <p:spPr>
          <a:xfrm>
            <a:off x="0" y="997987"/>
            <a:ext cx="9144000" cy="50355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36274"/>
            <a:ext cx="9144000" cy="4776203"/>
          </a:xfrm>
          <a:prstGeom prst="rect">
            <a:avLst/>
          </a:prstGeom>
          <a:solidFill>
            <a:srgbClr val="FFFFFF">
              <a:alpha val="74902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39551" y="433415"/>
            <a:ext cx="8231583" cy="34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OBJETIVOS</a:t>
            </a:r>
            <a:br>
              <a:rPr lang="es-CO" sz="2800" b="1" dirty="0">
                <a:solidFill>
                  <a:schemeClr val="bg1"/>
                </a:solidFill>
              </a:rPr>
            </a:br>
            <a:br>
              <a:rPr lang="es-CO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2"/>
          </p:nvPr>
        </p:nvSpPr>
        <p:spPr>
          <a:xfrm>
            <a:off x="454269" y="1097280"/>
            <a:ext cx="8232532" cy="4937760"/>
          </a:xfrm>
        </p:spPr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	</a:t>
            </a:r>
          </a:p>
        </p:txBody>
      </p:sp>
      <p:sp>
        <p:nvSpPr>
          <p:cNvPr id="9" name="1 Marcador de contenido"/>
          <p:cNvSpPr txBox="1">
            <a:spLocks/>
          </p:cNvSpPr>
          <p:nvPr/>
        </p:nvSpPr>
        <p:spPr bwMode="auto">
          <a:xfrm>
            <a:off x="0" y="1068131"/>
            <a:ext cx="9144000" cy="535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/>
              <a:t>Realizar el despliegue del nuevo direccionamiento de IPv6 en la infraestructura tecnológica de SUNAT a fin de estar preparado para la transición e integración global del protocolo hacia nuevas </a:t>
            </a:r>
            <a:r>
              <a:rPr lang="es-PE" sz="2800" dirty="0" err="1"/>
              <a:t>tecnologìas</a:t>
            </a:r>
            <a:r>
              <a:rPr lang="es-PE" sz="2800" dirty="0"/>
              <a:t>. </a:t>
            </a:r>
          </a:p>
          <a:p>
            <a:pPr marL="0" indent="0">
              <a:buNone/>
            </a:pPr>
            <a:endParaRPr lang="es-PE" sz="2800" dirty="0"/>
          </a:p>
          <a:p>
            <a:r>
              <a:rPr lang="es-PE" sz="2800" dirty="0"/>
              <a:t>Adoptar una metodología de </a:t>
            </a:r>
            <a:r>
              <a:rPr lang="es-PE" sz="2800" b="1" dirty="0"/>
              <a:t>coexistencia gradual </a:t>
            </a:r>
            <a:r>
              <a:rPr lang="es-PE" sz="2800" dirty="0"/>
              <a:t>de los protocolos IPv4 e IPv6 durante el tiempo que sea pertinente en la SUNAT a fin de evitar impactos en la disponibilidad y gestión de los servicios informáticos.  </a:t>
            </a:r>
          </a:p>
          <a:p>
            <a:pPr marL="0" indent="0">
              <a:buFont typeface="Arial" pitchFamily="34" charset="0"/>
              <a:buNone/>
            </a:pPr>
            <a:r>
              <a:rPr lang="es-PE" dirty="0"/>
              <a:t> 		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63486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4000" b="1" dirty="0">
                <a:solidFill>
                  <a:schemeClr val="bg1"/>
                </a:solidFill>
              </a:rPr>
              <a:t>ALCANCE</a:t>
            </a:r>
            <a:br>
              <a:rPr lang="es-CO" sz="2800" b="1" dirty="0">
                <a:solidFill>
                  <a:schemeClr val="bg1"/>
                </a:solidFill>
              </a:rPr>
            </a:br>
            <a:br>
              <a:rPr lang="es-CO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812799" y="1975428"/>
          <a:ext cx="6003636" cy="329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Infraestructura de SUNAT:</a:t>
            </a:r>
          </a:p>
          <a:p>
            <a:pPr marL="0" indent="0">
              <a:buNone/>
            </a:pPr>
            <a:r>
              <a:rPr lang="es-PE" dirty="0"/>
              <a:t>	Equipos de Redes y de Seguridad.</a:t>
            </a:r>
          </a:p>
          <a:p>
            <a:pPr marL="0" indent="0">
              <a:buNone/>
            </a:pPr>
            <a:r>
              <a:rPr lang="es-PE" dirty="0"/>
              <a:t>	Enlaces de comunicaciones e @.</a:t>
            </a:r>
          </a:p>
          <a:p>
            <a:pPr marL="0" indent="0">
              <a:buNone/>
            </a:pPr>
            <a:r>
              <a:rPr lang="es-PE" dirty="0"/>
              <a:t>	Servidores y S. Almacenamiento.</a:t>
            </a:r>
          </a:p>
          <a:p>
            <a:pPr marL="0" indent="0">
              <a:buNone/>
            </a:pPr>
            <a:r>
              <a:rPr lang="es-PE" dirty="0"/>
              <a:t>	Estaciones de Trabajo y periféricos de 	oficina.</a:t>
            </a:r>
          </a:p>
          <a:p>
            <a:pPr marL="0" indent="0">
              <a:buNone/>
            </a:pPr>
            <a:r>
              <a:rPr lang="es-PE" dirty="0"/>
              <a:t>	Sistemas Operativos.</a:t>
            </a:r>
          </a:p>
          <a:p>
            <a:pPr marL="0" indent="0">
              <a:buNone/>
            </a:pPr>
            <a:r>
              <a:rPr lang="es-PE" dirty="0"/>
              <a:t>	Aplicaciones.</a:t>
            </a:r>
          </a:p>
        </p:txBody>
      </p:sp>
    </p:spTree>
    <p:extLst>
      <p:ext uri="{BB962C8B-B14F-4D97-AF65-F5344CB8AC3E}">
        <p14:creationId xmlns:p14="http://schemas.microsoft.com/office/powerpoint/2010/main" val="23713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4000" b="1" dirty="0">
                <a:solidFill>
                  <a:schemeClr val="bg1"/>
                </a:solidFill>
              </a:rPr>
              <a:t>ALCANCE</a:t>
            </a:r>
            <a:br>
              <a:rPr lang="es-CO" sz="2800" b="1" dirty="0">
                <a:solidFill>
                  <a:schemeClr val="bg1"/>
                </a:solidFill>
              </a:rPr>
            </a:br>
            <a:br>
              <a:rPr lang="es-CO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812799" y="1975428"/>
          <a:ext cx="6003636" cy="329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5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8964488" cy="5976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82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31583" cy="345535"/>
          </a:xfrm>
        </p:spPr>
        <p:txBody>
          <a:bodyPr>
            <a:noAutofit/>
          </a:bodyPr>
          <a:lstStyle/>
          <a:p>
            <a:br>
              <a:rPr lang="es-CO" sz="2800" dirty="0"/>
            </a:br>
            <a:r>
              <a:rPr lang="es-CO" sz="2800" b="1" dirty="0">
                <a:solidFill>
                  <a:schemeClr val="bg1"/>
                </a:solidFill>
              </a:rPr>
              <a:t>ALCANCE</a:t>
            </a:r>
            <a:br>
              <a:rPr lang="es-CO" sz="2800" b="1" dirty="0">
                <a:solidFill>
                  <a:schemeClr val="bg1"/>
                </a:solidFill>
              </a:rPr>
            </a:br>
            <a:br>
              <a:rPr lang="es-CO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91639"/>
              </p:ext>
            </p:extLst>
          </p:nvPr>
        </p:nvGraphicFramePr>
        <p:xfrm>
          <a:off x="179512" y="116633"/>
          <a:ext cx="8640960" cy="69997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RECURSOS 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EQUIPOS O COMPONENTES 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Redes</a:t>
                      </a:r>
                      <a:endParaRPr lang="es-PE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Equipos concentradores redes locales (</a:t>
                      </a:r>
                      <a:r>
                        <a:rPr lang="es-ES" sz="1000" dirty="0" err="1">
                          <a:effectLst/>
                        </a:rPr>
                        <a:t>switches</a:t>
                      </a:r>
                      <a:r>
                        <a:rPr lang="es-ES" sz="1000" dirty="0">
                          <a:effectLst/>
                        </a:rPr>
                        <a:t>).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Accesos inalámbricos.	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Equipos de Ruteo interno.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Equipos de Ruteo Externo (Internet –Extranet).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Firewalls de Internet.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Balanceadores. 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Firewalls tipo SOHO.</a:t>
                      </a:r>
                      <a:endParaRPr lang="es-PE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Servidores </a:t>
                      </a:r>
                      <a:endParaRPr lang="es-PE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Telefonía IP y </a:t>
                      </a:r>
                      <a:r>
                        <a:rPr lang="es-ES" sz="1000" dirty="0" err="1">
                          <a:effectLst/>
                        </a:rPr>
                        <a:t>Call</a:t>
                      </a:r>
                      <a:r>
                        <a:rPr lang="es-ES" sz="1000" dirty="0">
                          <a:effectLst/>
                        </a:rPr>
                        <a:t> Center.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Almacenamiento y Base de Datos.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Contenedores de Aplicaciones y Web.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Portal Web.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Proxy.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DNS.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DHCP.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Seguridad: </a:t>
                      </a:r>
                      <a:r>
                        <a:rPr lang="es-ES" sz="1000" dirty="0" err="1">
                          <a:effectLst/>
                        </a:rPr>
                        <a:t>Antispam</a:t>
                      </a:r>
                      <a:r>
                        <a:rPr lang="es-ES" sz="1000" dirty="0">
                          <a:effectLst/>
                        </a:rPr>
                        <a:t>-IPS-DLP-WAF</a:t>
                      </a:r>
                      <a:endParaRPr lang="es-PE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Dispositivos periféricos</a:t>
                      </a:r>
                      <a:endParaRPr lang="es-PE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Estaciones de Trabajo.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Impresoras.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Teléfonos IP.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Lectoras de Marcación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Equipo de control de UPS, climatización, electromecánico entre otros.</a:t>
                      </a:r>
                      <a:endParaRPr lang="es-PE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Personal </a:t>
                      </a:r>
                      <a:endParaRPr lang="es-PE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SUNAT cuenta con personal con experiencia en redes, las cuales son los primeros candidatos para una capacitación especializada, también es importante que nociones y conceptos generales sobre IPv6 deberían de involucrar a personal de otras áreas y especialidades tales como: Bases de Datos, Arquitectura de Aplicaciones, Seguridad Informática, Desarrollo de Sistemas, Soporte y Mesa de Ayuda</a:t>
                      </a:r>
                      <a:endParaRPr lang="es-PE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Servicios Críticos </a:t>
                      </a:r>
                      <a:endParaRPr lang="es-PE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Portal Web.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Comprobante de Pago Electrónico.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Plataforma Única de Ingreso.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Cuenta Única 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Notificaciones.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Cobranza y Fiscalización.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PE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3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Aplicaciones y SO</a:t>
                      </a:r>
                      <a:endParaRPr lang="es-PE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43" marR="36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SO de Servidores.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SO de Estaciones de Trabajo.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Aplicativos y clientes de oficina: exploradores, correo.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Clientes de App del negocio.</a:t>
                      </a:r>
                      <a:endParaRPr lang="es-PE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Clientes de Comunicaciones Unificadas.</a:t>
                      </a:r>
                      <a:endParaRPr lang="es-PE" sz="1000" dirty="0">
                        <a:effectLst/>
                      </a:endParaRPr>
                    </a:p>
                  </a:txBody>
                  <a:tcPr marL="36143" marR="3614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9564"/>
      </p:ext>
    </p:extLst>
  </p:cSld>
  <p:clrMapOvr>
    <a:masterClrMapping/>
  </p:clrMapOvr>
</p:sld>
</file>

<file path=ppt/theme/theme1.xml><?xml version="1.0" encoding="utf-8"?>
<a:theme xmlns:a="http://schemas.openxmlformats.org/drawingml/2006/main" name="Medidas urgentes de flexibilización">
  <a:themeElements>
    <a:clrScheme name="Personalizado 10">
      <a:dk1>
        <a:srgbClr val="00006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Comex - Sunat Marzo 2015v1</Template>
  <TotalTime>15490</TotalTime>
  <Words>1696</Words>
  <Application>Microsoft Office PowerPoint</Application>
  <PresentationFormat>Presentación en pantalla (4:3)</PresentationFormat>
  <Paragraphs>588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Medidas urgentes de flexibilización</vt:lpstr>
      <vt:lpstr>SUNAT  Plan Migración al IPv6  División de Arquitectura  INSI - SUNAT </vt:lpstr>
      <vt:lpstr> ANTECEDENTES  </vt:lpstr>
      <vt:lpstr> POR QUE IPv6…  </vt:lpstr>
      <vt:lpstr> POR QUE IPv6…  </vt:lpstr>
      <vt:lpstr> PLAN DE TRANSICIÒN  </vt:lpstr>
      <vt:lpstr>Presentación de PowerPoint</vt:lpstr>
      <vt:lpstr> ALCANCE  </vt:lpstr>
      <vt:lpstr> ALCANCE  </vt:lpstr>
      <vt:lpstr> ALCANCE  </vt:lpstr>
      <vt:lpstr> DIAGNÒSTICO</vt:lpstr>
      <vt:lpstr> INFORMACIÒN LÒGICA DE REDES ,VLAN y DMZ  </vt:lpstr>
      <vt:lpstr> FORMATOS DE INVENTARIO DE REDES</vt:lpstr>
      <vt:lpstr> IDENTIFICAR BRECHAS </vt:lpstr>
      <vt:lpstr> INICIO DE LA TRANSICIÓN </vt:lpstr>
      <vt:lpstr> IMPLEMENTACION DE IPv6</vt:lpstr>
      <vt:lpstr> ESQUEMA TRANSICIÒN DOBLE PILA  </vt:lpstr>
      <vt:lpstr> CRONOGRAMA</vt:lpstr>
      <vt:lpstr> CRONOGRAMA</vt:lpstr>
      <vt:lpstr> PRESUPUESTO</vt:lpstr>
      <vt:lpstr>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Estratégico</dc:title>
  <dc:creator>Romero Sanchez Raul Dante</dc:creator>
  <cp:lastModifiedBy>Arroyo Oyola Jorge Jesus</cp:lastModifiedBy>
  <cp:revision>551</cp:revision>
  <dcterms:created xsi:type="dcterms:W3CDTF">2015-03-08T17:08:15Z</dcterms:created>
  <dcterms:modified xsi:type="dcterms:W3CDTF">2018-07-18T16:46:18Z</dcterms:modified>
</cp:coreProperties>
</file>