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7"/>
  </p:notesMasterIdLst>
  <p:handoutMasterIdLst>
    <p:handoutMasterId r:id="rId28"/>
  </p:handoutMasterIdLst>
  <p:sldIdLst>
    <p:sldId id="272" r:id="rId5"/>
    <p:sldId id="519" r:id="rId6"/>
    <p:sldId id="503" r:id="rId7"/>
    <p:sldId id="520" r:id="rId8"/>
    <p:sldId id="521" r:id="rId9"/>
    <p:sldId id="522" r:id="rId10"/>
    <p:sldId id="523" r:id="rId11"/>
    <p:sldId id="524" r:id="rId12"/>
    <p:sldId id="525" r:id="rId13"/>
    <p:sldId id="517" r:id="rId14"/>
    <p:sldId id="51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10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249">
          <p15:clr>
            <a:srgbClr val="A4A3A4"/>
          </p15:clr>
        </p15:guide>
        <p15:guide id="5" pos="5556">
          <p15:clr>
            <a:srgbClr val="A4A3A4"/>
          </p15:clr>
        </p15:guide>
        <p15:guide id="6" pos="1565">
          <p15:clr>
            <a:srgbClr val="A4A3A4"/>
          </p15:clr>
        </p15:guide>
        <p15:guide id="7" pos="2699">
          <p15:clr>
            <a:srgbClr val="A4A3A4"/>
          </p15:clr>
        </p15:guide>
        <p15:guide id="8" pos="2835">
          <p15:clr>
            <a:srgbClr val="A4A3A4"/>
          </p15:clr>
        </p15:guide>
        <p15:guide id="9" pos="14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FFFF99"/>
    <a:srgbClr val="99FF66"/>
    <a:srgbClr val="0000FF"/>
    <a:srgbClr val="61CB61"/>
    <a:srgbClr val="339933"/>
    <a:srgbClr val="70BDD2"/>
    <a:srgbClr val="006600"/>
    <a:srgbClr val="D16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86429" autoAdjust="0"/>
  </p:normalViewPr>
  <p:slideViewPr>
    <p:cSldViewPr>
      <p:cViewPr varScale="1">
        <p:scale>
          <a:sx n="90" d="100"/>
          <a:sy n="90" d="100"/>
        </p:scale>
        <p:origin x="1668" y="90"/>
      </p:cViewPr>
      <p:guideLst>
        <p:guide orient="horz" pos="709"/>
        <p:guide orient="horz" pos="981"/>
        <p:guide orient="horz" pos="3884"/>
        <p:guide pos="249"/>
        <p:guide pos="5556"/>
        <p:guide pos="1565"/>
        <p:guide pos="2699"/>
        <p:guide pos="2835"/>
        <p:guide pos="1429"/>
      </p:guideLst>
    </p:cSldViewPr>
  </p:slideViewPr>
  <p:outlineViewPr>
    <p:cViewPr>
      <p:scale>
        <a:sx n="33" d="100"/>
        <a:sy n="33" d="100"/>
      </p:scale>
      <p:origin x="246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67BD-739C-4D66-AECC-C04EEAC9B9EB}" type="datetimeFigureOut">
              <a:rPr lang="es-PE" smtClean="0"/>
              <a:pPr/>
              <a:t>3/07/2019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0BFD-ADA5-4A02-9D98-0FC6563BC4A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49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0335F-DEA0-4BB7-98D6-1B3E0A75E183}" type="datetimeFigureOut">
              <a:rPr lang="es-PE" smtClean="0"/>
              <a:pPr/>
              <a:t>3/07/2019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660AB-5BED-41D5-BEEE-FF7BF14B1ED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2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2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CAA31-004F-429B-B8AE-820D0E8D8A32}" type="slidenum">
              <a:rPr lang="es-PE"/>
              <a:pPr/>
              <a:t>3</a:t>
            </a:fld>
            <a:endParaRPr lang="es-PE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1703"/>
            <a:ext cx="5027893" cy="4115833"/>
          </a:xfrm>
        </p:spPr>
        <p:txBody>
          <a:bodyPr lIns="85818" tIns="42909" rIns="85818" bIns="42909"/>
          <a:lstStyle/>
          <a:p>
            <a:endParaRPr lang="es-PE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F6E06-D94A-4B4F-B8BD-3C2AC6E1D93B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03C3-3093-413E-B03A-AF28BDB4B6C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67170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093290-56D0-4701-A502-F57837DDF6A4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49395-C47A-459C-BE7A-F266ED89B19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2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AA6B2-0CAC-4488-B640-EB7EC0557914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EA37D-6EE7-42BE-A6DD-FFEDE08BD41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7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0"/>
            <a:ext cx="8424862" cy="1052513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412776"/>
            <a:ext cx="8424862" cy="475307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265409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99B2-59D4-431A-80BD-3BE8F3844A69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848CE-47DB-4329-A8F7-952C055F69A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7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D782B-E28E-42C7-BE20-5EEAADBDFD6A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1C064-F625-4E8B-996C-46086A6536E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3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8C912-3E18-4C0D-8566-068186F3C2A8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598AD-9D4A-4E47-A8C5-991CE3E9DA9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05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2CCFFD-9FAB-4667-8B01-E8E89AFC3CD3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67D80-0124-48C0-A64A-6E077E4A44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64063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7E9-D21B-456F-A366-9E7451005880}" type="datetimeFigureOut">
              <a:rPr lang="es-PE" smtClean="0"/>
              <a:pPr/>
              <a:t>3/07/2019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FDEC7-668D-478B-9E20-55698B814C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53349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FE7A4C-6748-4CA6-A0FF-426B341A1C50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46026-2CF4-49B8-95AE-23524983C8F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F5B79-D2DA-4031-B1AB-181ACD7C7445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11391-2FE0-406E-B77D-1F7D4AB81F3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9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55DF77-F552-4BCD-8EA5-077545AE2594}" type="datetimeFigureOut">
              <a:rPr lang="es-ES" smtClean="0"/>
              <a:pPr>
                <a:defRPr/>
              </a:pPr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FD68-D9A9-427C-8E3F-10210E2569C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8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insi.sunat.peru:8090/display/ADA/Plataforma+kafk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580526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66CC"/>
                </a:solidFill>
                <a:latin typeface="Arial Narrow" pitchFamily="34" charset="0"/>
                <a:cs typeface="Gotham Medium"/>
              </a:rPr>
              <a:t>JULIO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9D369-F2F2-4063-87F5-86823BC35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776"/>
            <a:ext cx="6844797" cy="3311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Monitoreo servicios-</a:t>
            </a:r>
            <a:r>
              <a:rPr lang="es-PE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cluster</a:t>
            </a:r>
            <a:r>
              <a:rPr lang="es-PE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kafka</a:t>
            </a:r>
            <a:endParaRPr lang="es-PE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BF07A2-7655-438F-BE13-92BB15C7DBCE}"/>
              </a:ext>
            </a:extLst>
          </p:cNvPr>
          <p:cNvSpPr/>
          <p:nvPr/>
        </p:nvSpPr>
        <p:spPr>
          <a:xfrm>
            <a:off x="368455" y="1556792"/>
            <a:ext cx="85686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9220" indent="213360">
              <a:spcAft>
                <a:spcPts val="0"/>
              </a:spcAft>
            </a:pPr>
            <a:r>
              <a:rPr lang="es-PE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KafkaRest</a:t>
            </a:r>
            <a:endParaRPr lang="es-PE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220" indent="213360">
              <a:spcAft>
                <a:spcPts val="0"/>
              </a:spcAft>
            </a:pPr>
            <a:r>
              <a:rPr lang="es-PE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  <a:p>
            <a:pPr marL="1379220" indent="213360">
              <a:spcAft>
                <a:spcPts val="0"/>
              </a:spcAft>
            </a:pPr>
            <a:r>
              <a:rPr lang="es-PE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s-PE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9220" indent="213360">
              <a:spcAft>
                <a:spcPts val="0"/>
              </a:spcAft>
            </a:pP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Monitoreo (estado, iniciar, detener y reiniciar)</a:t>
            </a:r>
          </a:p>
          <a:p>
            <a:pPr lvl="2"/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status &lt;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nombre_servicio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nombre_servicio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2"/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stop &lt;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nombre_servicio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nombre_servicio</a:t>
            </a:r>
            <a:r>
              <a:rPr lang="es-PE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endParaRPr lang="es-PE" sz="1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PE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32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Comandos básicos </a:t>
            </a:r>
            <a:r>
              <a:rPr lang="es-PE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kafka</a:t>
            </a:r>
            <a:endParaRPr lang="es-PE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77D9AE-170D-475F-8A0D-E5F0FC95676B}"/>
              </a:ext>
            </a:extLst>
          </p:cNvPr>
          <p:cNvSpPr/>
          <p:nvPr/>
        </p:nvSpPr>
        <p:spPr>
          <a:xfrm>
            <a:off x="107504" y="1503621"/>
            <a:ext cx="885698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>
              <a:spcAft>
                <a:spcPts val="0"/>
              </a:spcAft>
            </a:pPr>
            <a:endParaRPr lang="es-PE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 de </a:t>
            </a:r>
            <a:r>
              <a:rPr lang="es-PE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topicos</a:t>
            </a:r>
            <a:endParaRPr lang="es-P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/opt/kafka/bin/kafka-topics.sh --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&gt;:2181</a:t>
            </a:r>
          </a:p>
          <a:p>
            <a:pPr marL="899160">
              <a:spcAft>
                <a:spcPts val="0"/>
              </a:spcAft>
            </a:pPr>
            <a:endParaRPr lang="es-PE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endParaRPr lang="es-PE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lvl="0"/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 </a:t>
            </a:r>
            <a:r>
              <a:rPr lang="es-PE" altLang="es-PE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Topico</a:t>
            </a:r>
            <a:endParaRPr lang="es-PE" altLang="es-PE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/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#/opt/kafka/bin/kafka-topics.sh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:2181 --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-factor 3 --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nombre_topico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89916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0"/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Visualizar las particiones y replicas del tópico</a:t>
            </a:r>
            <a:endParaRPr lang="es-PE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lvl="0"/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/opt/kafka/bin/kafka-topics.sh --describe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:2181 --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nombre_topico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9160" lvl="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721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Comandos básicos </a:t>
            </a:r>
            <a:r>
              <a:rPr lang="es-PE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kafka</a:t>
            </a:r>
            <a:endParaRPr lang="es-PE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77D9AE-170D-475F-8A0D-E5F0FC95676B}"/>
              </a:ext>
            </a:extLst>
          </p:cNvPr>
          <p:cNvSpPr/>
          <p:nvPr/>
        </p:nvSpPr>
        <p:spPr>
          <a:xfrm>
            <a:off x="242262" y="1503621"/>
            <a:ext cx="872222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 lvl="0"/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Visualizar los mensajes que llegan al tópico en </a:t>
            </a:r>
            <a:r>
              <a:rPr lang="es-PE" altLang="es-PE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(CONSUMER)</a:t>
            </a:r>
            <a:endParaRPr lang="es-PE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/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/opt/kafka/bin/kafka-console-consumer.sh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-server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&gt;:9092 --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nombre_topico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899160" lvl="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42110" lvl="1" indent="-285750">
              <a:buFont typeface="Wingdings" panose="05000000000000000000" pitchFamily="2" charset="2"/>
              <a:buChar char="q"/>
            </a:pPr>
            <a:r>
              <a:rPr lang="es-PE" altLang="es-PE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se agrega “</a:t>
            </a:r>
            <a:r>
              <a:rPr lang="es-PE" altLang="es-PE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from-beginning” </a:t>
            </a:r>
            <a:r>
              <a:rPr lang="es-PE" altLang="es-PE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final de la sentencia permite visualizar el total de los mensajes.</a:t>
            </a:r>
          </a:p>
          <a:p>
            <a:pPr marL="1356360" lvl="1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0"/>
            <a:r>
              <a:rPr lang="es-PE" alt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Consola </a:t>
            </a:r>
            <a:r>
              <a:rPr lang="es-PE" altLang="es-PE" b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PRODUCER</a:t>
            </a:r>
            <a:endParaRPr lang="es-PE" altLang="es-PE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/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/opt/kafka/bin/kafka-console-producer.sh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broker-list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&gt;:9092 --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nombre_topico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899160" lvl="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endParaRPr lang="es-PE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es-PE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Eliminar tópico por consola</a:t>
            </a:r>
            <a:endParaRPr lang="es-P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/opt/kafka/bin/kafka-topics.sh --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IpBroker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&gt;:2181 --</a:t>
            </a:r>
            <a:r>
              <a:rPr 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PE" altLang="es-PE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nombre_topico</a:t>
            </a:r>
            <a:r>
              <a:rPr lang="es-PE" alt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0"/>
            <a:endParaRPr lang="es-PE" altLang="es-P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216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95536" y="2507613"/>
            <a:ext cx="867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/>
              <a:t>Practica Microservicios - Kafka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6B41E2-44DB-4213-BA62-30BB541E64C5}"/>
              </a:ext>
            </a:extLst>
          </p:cNvPr>
          <p:cNvSpPr/>
          <p:nvPr/>
        </p:nvSpPr>
        <p:spPr>
          <a:xfrm>
            <a:off x="0" y="5350909"/>
            <a:ext cx="891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http://gitlab.insi.sunat.peru/insi.taller/megaproceso-macroproceso-proceso-microservice.git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7A9B9E-008D-44BB-A309-08E3F6DDC3AA}"/>
              </a:ext>
            </a:extLst>
          </p:cNvPr>
          <p:cNvSpPr txBox="1"/>
          <p:nvPr/>
        </p:nvSpPr>
        <p:spPr>
          <a:xfrm>
            <a:off x="32487" y="573325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Rama : 2019-002</a:t>
            </a:r>
          </a:p>
        </p:txBody>
      </p:sp>
    </p:spTree>
    <p:extLst>
      <p:ext uri="{BB962C8B-B14F-4D97-AF65-F5344CB8AC3E}">
        <p14:creationId xmlns:p14="http://schemas.microsoft.com/office/powerpoint/2010/main" val="992769281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388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Agregar Configuración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D4529B-E2C2-4012-A3B9-7298C91D419F}"/>
              </a:ext>
            </a:extLst>
          </p:cNvPr>
          <p:cNvSpPr/>
          <p:nvPr/>
        </p:nvSpPr>
        <p:spPr>
          <a:xfrm>
            <a:off x="395536" y="199406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compile(</a:t>
            </a:r>
            <a:r>
              <a:rPr lang="es-PE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group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s-PE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'procesos.tecnologia3.arquitectura'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s-PE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s-PE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'tecnologia3-arquitectura-framework-kafka'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s-PE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version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</a:t>
            </a:r>
            <a:r>
              <a:rPr lang="es-PE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'1.0.0'</a:t>
            </a:r>
            <a:r>
              <a:rPr lang="es-P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86E967-864D-4DA0-82E7-2F097CF9035D}"/>
              </a:ext>
            </a:extLst>
          </p:cNvPr>
          <p:cNvSpPr/>
          <p:nvPr/>
        </p:nvSpPr>
        <p:spPr>
          <a:xfrm>
            <a:off x="0" y="3933056"/>
            <a:ext cx="9217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es-PE" u="sng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PE" dirty="0">
                <a:latin typeface="Consolas" panose="020B0609020204030204" pitchFamily="49" charset="0"/>
              </a:rPr>
              <a:t>    </a:t>
            </a:r>
            <a:r>
              <a:rPr lang="es-PE" dirty="0" err="1">
                <a:latin typeface="Consolas" panose="020B0609020204030204" pitchFamily="49" charset="0"/>
              </a:rPr>
              <a:t>topic</a:t>
            </a:r>
            <a:r>
              <a:rPr lang="es-PE" dirty="0">
                <a:latin typeface="Consolas" panose="020B0609020204030204" pitchFamily="49" charset="0"/>
              </a:rPr>
              <a:t>: test</a:t>
            </a:r>
          </a:p>
          <a:p>
            <a:r>
              <a:rPr lang="es-PE" dirty="0">
                <a:latin typeface="Consolas" panose="020B0609020204030204" pitchFamily="49" charset="0"/>
              </a:rPr>
              <a:t>    </a:t>
            </a:r>
            <a:r>
              <a:rPr lang="es-PE" dirty="0" err="1">
                <a:latin typeface="Consolas" panose="020B0609020204030204" pitchFamily="49" charset="0"/>
              </a:rPr>
              <a:t>bootstrap_server</a:t>
            </a:r>
            <a:r>
              <a:rPr lang="es-PE" dirty="0">
                <a:latin typeface="Consolas" panose="020B0609020204030204" pitchFamily="49" charset="0"/>
              </a:rPr>
              <a:t>: 172.18.1.20:9092,172.18.1.21:9092,172.18.1.22:9092</a:t>
            </a:r>
          </a:p>
          <a:p>
            <a:r>
              <a:rPr lang="es-PE" dirty="0">
                <a:latin typeface="Consolas" panose="020B0609020204030204" pitchFamily="49" charset="0"/>
              </a:rPr>
              <a:t>    </a:t>
            </a:r>
            <a:r>
              <a:rPr lang="es-PE" dirty="0" err="1">
                <a:latin typeface="Consolas" panose="020B0609020204030204" pitchFamily="49" charset="0"/>
              </a:rPr>
              <a:t>consumerGroup</a:t>
            </a:r>
            <a:r>
              <a:rPr lang="es-PE" dirty="0">
                <a:latin typeface="Consolas" panose="020B0609020204030204" pitchFamily="49" charset="0"/>
              </a:rPr>
              <a:t>: </a:t>
            </a:r>
            <a:r>
              <a:rPr lang="es-PE" dirty="0" err="1">
                <a:latin typeface="Consolas" panose="020B0609020204030204" pitchFamily="49" charset="0"/>
              </a:rPr>
              <a:t>consumerTaller</a:t>
            </a:r>
            <a:r>
              <a:rPr lang="es-PE" dirty="0">
                <a:latin typeface="Consolas" panose="020B0609020204030204" pitchFamily="49" charset="0"/>
              </a:rPr>
              <a:t>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4593B5-B788-4EAC-9EA7-537BFBE264FE}"/>
              </a:ext>
            </a:extLst>
          </p:cNvPr>
          <p:cNvSpPr txBox="1"/>
          <p:nvPr/>
        </p:nvSpPr>
        <p:spPr>
          <a:xfrm>
            <a:off x="107504" y="1340768"/>
            <a:ext cx="1498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u="sng" dirty="0" err="1"/>
              <a:t>Gradle.build</a:t>
            </a:r>
            <a:endParaRPr lang="es-PE" sz="2000" b="1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E0E2B9-C34E-4146-A932-025DEB63C25F}"/>
              </a:ext>
            </a:extLst>
          </p:cNvPr>
          <p:cNvSpPr txBox="1"/>
          <p:nvPr/>
        </p:nvSpPr>
        <p:spPr>
          <a:xfrm>
            <a:off x="10783" y="3228945"/>
            <a:ext cx="143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u="sng" dirty="0" err="1"/>
              <a:t>Config.yaml</a:t>
            </a:r>
            <a:endParaRPr lang="es-PE" sz="2000" b="1" u="sng" dirty="0"/>
          </a:p>
        </p:txBody>
      </p:sp>
    </p:spTree>
    <p:extLst>
      <p:ext uri="{BB962C8B-B14F-4D97-AF65-F5344CB8AC3E}">
        <p14:creationId xmlns:p14="http://schemas.microsoft.com/office/powerpoint/2010/main" val="1116539101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189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Desarrollo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7EF773-546A-4271-8031-A3C23FBC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2" y="1124744"/>
            <a:ext cx="5524776" cy="11222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90B882-9514-42E1-8B4C-3BE0EFF05CF7}"/>
              </a:ext>
            </a:extLst>
          </p:cNvPr>
          <p:cNvSpPr txBox="1"/>
          <p:nvPr/>
        </p:nvSpPr>
        <p:spPr>
          <a:xfrm>
            <a:off x="170902" y="2416962"/>
            <a:ext cx="8455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KafkaConfig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Clase utilizada para recuperar los datos de configuración de Kafka</a:t>
            </a:r>
          </a:p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KafkaProd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Productor Kafka, clase utilizada para enviar mensajes a </a:t>
            </a:r>
            <a:r>
              <a:rPr lang="es-PE" sz="2000" dirty="0" err="1">
                <a:solidFill>
                  <a:schemeClr val="tx1">
                    <a:lumMod val="50000"/>
                  </a:schemeClr>
                </a:solidFill>
              </a:rPr>
              <a:t>cluster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 Kafka</a:t>
            </a:r>
          </a:p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KafkaObsv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Inicio de la clase observable </a:t>
            </a: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186C80-34C4-4F01-AB00-A6B16DD7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9" y="3762143"/>
            <a:ext cx="5976664" cy="6480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26B495-29F9-4168-A2D3-60136EC43F35}"/>
              </a:ext>
            </a:extLst>
          </p:cNvPr>
          <p:cNvSpPr txBox="1"/>
          <p:nvPr/>
        </p:nvSpPr>
        <p:spPr>
          <a:xfrm>
            <a:off x="141499" y="4707876"/>
            <a:ext cx="8455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KafkaConsumer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Clase </a:t>
            </a:r>
            <a:r>
              <a:rPr lang="es-PE" sz="2000" dirty="0" err="1">
                <a:solidFill>
                  <a:schemeClr val="tx1">
                    <a:lumMod val="50000"/>
                  </a:schemeClr>
                </a:solidFill>
              </a:rPr>
              <a:t>Observer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, donde se recupera los mensajes de </a:t>
            </a:r>
            <a:r>
              <a:rPr lang="es-PE" sz="2000" dirty="0" err="1">
                <a:solidFill>
                  <a:schemeClr val="tx1">
                    <a:lumMod val="50000"/>
                  </a:schemeClr>
                </a:solidFill>
              </a:rPr>
              <a:t>cluster</a:t>
            </a:r>
            <a:r>
              <a:rPr lang="es-PE" sz="2000" dirty="0">
                <a:solidFill>
                  <a:schemeClr val="tx1">
                    <a:lumMod val="50000"/>
                  </a:schemeClr>
                </a:solidFill>
              </a:rPr>
              <a:t> Kafka, para su procesamiento …..</a:t>
            </a: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3070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421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Productor Y consumidor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90B882-9514-42E1-8B4C-3BE0EFF05CF7}"/>
              </a:ext>
            </a:extLst>
          </p:cNvPr>
          <p:cNvSpPr txBox="1"/>
          <p:nvPr/>
        </p:nvSpPr>
        <p:spPr>
          <a:xfrm>
            <a:off x="170902" y="2416962"/>
            <a:ext cx="84555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Sentencia utilizada para iniciar un consumidor del </a:t>
            </a:r>
            <a:r>
              <a:rPr lang="es-PE" dirty="0" err="1"/>
              <a:t>cluster</a:t>
            </a:r>
            <a:r>
              <a:rPr lang="es-PE" dirty="0"/>
              <a:t> </a:t>
            </a:r>
            <a:r>
              <a:rPr lang="es-PE" dirty="0" err="1"/>
              <a:t>kafka</a:t>
            </a:r>
            <a:r>
              <a:rPr lang="es-PE" dirty="0"/>
              <a:t>, según la configuración establecida en el archivo </a:t>
            </a:r>
            <a:r>
              <a:rPr lang="es-PE" dirty="0" err="1"/>
              <a:t>config.yaml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26B495-29F9-4168-A2D3-60136EC43F35}"/>
              </a:ext>
            </a:extLst>
          </p:cNvPr>
          <p:cNvSpPr txBox="1"/>
          <p:nvPr/>
        </p:nvSpPr>
        <p:spPr>
          <a:xfrm>
            <a:off x="166062" y="5059702"/>
            <a:ext cx="8455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Sentencia utilizada para enviar un mensaje al </a:t>
            </a:r>
            <a:r>
              <a:rPr lang="es-PE" sz="2000" dirty="0" err="1"/>
              <a:t>cluster</a:t>
            </a:r>
            <a:r>
              <a:rPr lang="es-PE" sz="2000" dirty="0"/>
              <a:t> Kafka según la configuración establecida en el archivo </a:t>
            </a:r>
            <a:r>
              <a:rPr lang="es-PE" sz="2000" dirty="0" err="1"/>
              <a:t>config.yaml</a:t>
            </a:r>
            <a:r>
              <a:rPr lang="es-P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s-PE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844BFF-C1C2-4BD1-88F0-2CC84FD93190}"/>
              </a:ext>
            </a:extLst>
          </p:cNvPr>
          <p:cNvSpPr txBox="1"/>
          <p:nvPr/>
        </p:nvSpPr>
        <p:spPr>
          <a:xfrm>
            <a:off x="355576" y="1134461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Consumidor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1E8580-B415-431D-98BD-4C44A1525E62}"/>
              </a:ext>
            </a:extLst>
          </p:cNvPr>
          <p:cNvSpPr/>
          <p:nvPr/>
        </p:nvSpPr>
        <p:spPr>
          <a:xfrm>
            <a:off x="1640160" y="1837663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Thread(()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 </a:t>
            </a:r>
            <a:r>
              <a:rPr lang="en-US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KafkaObsv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()).start();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290314" y="3622519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Productor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309B1D-4A65-430C-AB86-51A86A9F4257}"/>
              </a:ext>
            </a:extLst>
          </p:cNvPr>
          <p:cNvSpPr/>
          <p:nvPr/>
        </p:nvSpPr>
        <p:spPr>
          <a:xfrm>
            <a:off x="1691680" y="432572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KafkaProd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(0 , </a:t>
            </a:r>
            <a:r>
              <a:rPr lang="fr-FR" b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"1"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, </a:t>
            </a:r>
            <a:r>
              <a:rPr lang="fr-FR" b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nombre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27088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500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Casos de prueba consumidor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467544" y="1052736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Topico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 de una o varias particiones con un consumidor 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EE80C7-EC39-44FE-9A63-EC680A30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04962"/>
            <a:ext cx="5276850" cy="36480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2B11E67-C46E-47D5-8896-AF14E80B6F87}"/>
              </a:ext>
            </a:extLst>
          </p:cNvPr>
          <p:cNvSpPr/>
          <p:nvPr/>
        </p:nvSpPr>
        <p:spPr>
          <a:xfrm>
            <a:off x="107504" y="5620597"/>
            <a:ext cx="821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http://confluence.insi.sunat.peru:8090/display/ADA/Plataforma+kafka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3913977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500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Casos de prueba consumidor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539552" y="1241860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>
                <a:solidFill>
                  <a:schemeClr val="tx1">
                    <a:lumMod val="50000"/>
                  </a:schemeClr>
                </a:solidFill>
              </a:rPr>
              <a:t>Topico</a:t>
            </a:r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 de una o varias particiones con uno o varios Consumidores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C811BF-EF43-46AF-8D0B-83EA1C34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257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52630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500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Casos de prueba consumidor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539552" y="1241860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Igual Numero de particiones y consumidores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61A3A3-74A5-4EAB-A33D-5262B348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920440"/>
            <a:ext cx="5324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5821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9838-0D24-41CB-A99E-ED6393BF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8229600" cy="1143000"/>
          </a:xfrm>
        </p:spPr>
        <p:txBody>
          <a:bodyPr/>
          <a:lstStyle/>
          <a:p>
            <a:pPr algn="l"/>
            <a:r>
              <a:rPr lang="es-ES" dirty="0"/>
              <a:t>Agenda: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B1B49E-B5A0-4B91-8742-AD21E7B67A05}"/>
              </a:ext>
            </a:extLst>
          </p:cNvPr>
          <p:cNvSpPr txBox="1"/>
          <p:nvPr/>
        </p:nvSpPr>
        <p:spPr>
          <a:xfrm>
            <a:off x="1619672" y="1979712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/>
              <a:t>CONCEPTOS BASICOS DE KAFKA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/>
              <a:t>COMANDOS BASICOS Y CREACION DE TOPICOS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/>
              <a:t>PRODUCTOR Y CONSUMIDOR VIA CONSOLA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/>
              <a:t>COSUMIDOR KAFKA JAVA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/>
              <a:t>PRODUCTOR KAFKA JAVA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020086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500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Casos de prueba consumidor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539552" y="1241860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Consumidores de respaldo para HA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18A4C3-E520-4309-B869-07E56E9D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295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635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323528" y="116632"/>
            <a:ext cx="5007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Casos de prueba consumidor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E0651-638C-4571-9B3E-EC6B1F74A747}"/>
              </a:ext>
            </a:extLst>
          </p:cNvPr>
          <p:cNvSpPr txBox="1"/>
          <p:nvPr/>
        </p:nvSpPr>
        <p:spPr>
          <a:xfrm>
            <a:off x="539552" y="1241860"/>
            <a:ext cx="845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>
                    <a:lumMod val="50000"/>
                  </a:schemeClr>
                </a:solidFill>
              </a:rPr>
              <a:t>Consumidores en diferentes Grupos</a:t>
            </a:r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s-PE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EEFBA4-80A9-43B7-9BFA-67BE079D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700807"/>
            <a:ext cx="3642551" cy="42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1548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85012D-567E-4DB4-AD73-8C83CFC4FA2A}"/>
              </a:ext>
            </a:extLst>
          </p:cNvPr>
          <p:cNvSpPr txBox="1"/>
          <p:nvPr/>
        </p:nvSpPr>
        <p:spPr>
          <a:xfrm>
            <a:off x="2915816" y="27089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Gracias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323528" y="116632"/>
            <a:ext cx="8424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¿Qué es Kafka?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3802AC-26ED-4817-A3E8-B73F9CC663E7}"/>
              </a:ext>
            </a:extLst>
          </p:cNvPr>
          <p:cNvSpPr txBox="1"/>
          <p:nvPr/>
        </p:nvSpPr>
        <p:spPr>
          <a:xfrm>
            <a:off x="539552" y="1124744"/>
            <a:ext cx="6624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dirty="0"/>
              <a:t>Una plataforma de transmisión distribuida</a:t>
            </a:r>
            <a:endParaRPr lang="es-ES" sz="2800" b="1" dirty="0"/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3549F-3CAC-4557-8423-D4A9E56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3675798" cy="30080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1385CD-7C98-4911-80E0-AB1F2849745E}"/>
              </a:ext>
            </a:extLst>
          </p:cNvPr>
          <p:cNvSpPr txBox="1"/>
          <p:nvPr/>
        </p:nvSpPr>
        <p:spPr>
          <a:xfrm>
            <a:off x="4431374" y="1924963"/>
            <a:ext cx="4533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sz="1600" dirty="0"/>
              <a:t>Utiliza el modelo Publicación – Suscripción.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sz="1600" dirty="0"/>
              <a:t>Permite el intercambio de datos entre procesos, aplicaciones y servidores.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sz="1600" dirty="0"/>
              <a:t>Posee gran tolerancia a fallos.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sz="1600" dirty="0"/>
              <a:t>Diseñada para atender grandes volúmenes de datos.</a:t>
            </a:r>
          </a:p>
          <a:p>
            <a:endParaRPr lang="es-PE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ADD5-7370-4985-BFFA-B1E897EF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99392"/>
            <a:ext cx="7416824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Modelo publicación – suscripción.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DC5E2-6AB3-401B-A969-F8E7F776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25395"/>
            <a:ext cx="6984776" cy="40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2641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3F909-031F-42AD-ABDA-E296F6E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67" y="148935"/>
            <a:ext cx="8229600" cy="6463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Conceptos Básicos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F6C31-4714-493F-82F3-13C138CF862A}"/>
              </a:ext>
            </a:extLst>
          </p:cNvPr>
          <p:cNvSpPr txBox="1"/>
          <p:nvPr/>
        </p:nvSpPr>
        <p:spPr>
          <a:xfrm>
            <a:off x="539552" y="1268760"/>
            <a:ext cx="65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Message</a:t>
            </a:r>
            <a:r>
              <a:rPr lang="es-ES" b="1" dirty="0"/>
              <a:t>:</a:t>
            </a:r>
            <a:r>
              <a:rPr lang="es-ES" dirty="0"/>
              <a:t> Datos que se envían para ser almacenados o consumidos.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63D190-122E-42B0-BCB1-FEE73242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76" y="2492896"/>
            <a:ext cx="7145181" cy="316835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532" y="2093926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i="1" dirty="0"/>
              <a:t>Ejemplo de message con estructura </a:t>
            </a:r>
            <a:r>
              <a:rPr lang="es-PE" sz="1100" i="1" dirty="0" err="1"/>
              <a:t>json</a:t>
            </a:r>
            <a:r>
              <a:rPr lang="es-PE" sz="11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075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3F909-031F-42AD-ABDA-E296F6E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3388"/>
          </a:xfrm>
        </p:spPr>
        <p:txBody>
          <a:bodyPr/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Conceptos</a:t>
            </a:r>
            <a:r>
              <a:rPr lang="es-ES" dirty="0"/>
              <a:t> </a:t>
            </a:r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Básicos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F6C31-4714-493F-82F3-13C138CF862A}"/>
              </a:ext>
            </a:extLst>
          </p:cNvPr>
          <p:cNvSpPr txBox="1"/>
          <p:nvPr/>
        </p:nvSpPr>
        <p:spPr>
          <a:xfrm>
            <a:off x="395536" y="1224141"/>
            <a:ext cx="513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Topic</a:t>
            </a:r>
            <a:r>
              <a:rPr lang="es-ES" b="1" dirty="0"/>
              <a:t>:</a:t>
            </a:r>
            <a:r>
              <a:rPr lang="es-ES" dirty="0"/>
              <a:t> Categorías donde los mensajes son publicados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91B7FE-ADCE-4FFB-84FA-0448BA8633AB}"/>
              </a:ext>
            </a:extLst>
          </p:cNvPr>
          <p:cNvSpPr txBox="1"/>
          <p:nvPr/>
        </p:nvSpPr>
        <p:spPr>
          <a:xfrm>
            <a:off x="755576" y="202145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Cada </a:t>
            </a:r>
            <a:r>
              <a:rPr lang="es-ES" b="1" dirty="0" err="1"/>
              <a:t>topic</a:t>
            </a:r>
            <a:r>
              <a:rPr lang="es-ES" dirty="0"/>
              <a:t> esta dividido en particiones.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Cada partición esta ordenado y tiene un identificador llamado </a:t>
            </a:r>
            <a:r>
              <a:rPr lang="es-ES" b="1" dirty="0"/>
              <a:t>offset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Cada </a:t>
            </a:r>
            <a:r>
              <a:rPr lang="es-ES" b="1" dirty="0"/>
              <a:t>offset</a:t>
            </a:r>
            <a:r>
              <a:rPr lang="es-ES" dirty="0"/>
              <a:t> constituye una secuencia inmutable de registros.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C2F49-EAE9-4438-9EFF-F813D21A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842120"/>
            <a:ext cx="417646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3F909-031F-42AD-ABDA-E296F6E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3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Conceptos Básicos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F6C31-4714-493F-82F3-13C138CF862A}"/>
              </a:ext>
            </a:extLst>
          </p:cNvPr>
          <p:cNvSpPr txBox="1"/>
          <p:nvPr/>
        </p:nvSpPr>
        <p:spPr>
          <a:xfrm>
            <a:off x="467544" y="1187624"/>
            <a:ext cx="6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Producer:</a:t>
            </a:r>
            <a:r>
              <a:rPr lang="es-ES" dirty="0"/>
              <a:t> Procesos que se encargan de publicar mensajes en los </a:t>
            </a:r>
            <a:r>
              <a:rPr lang="es-ES" dirty="0" err="1"/>
              <a:t>topics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0D35E3-8140-4095-872A-1B5AA1689318}"/>
              </a:ext>
            </a:extLst>
          </p:cNvPr>
          <p:cNvSpPr txBox="1"/>
          <p:nvPr/>
        </p:nvSpPr>
        <p:spPr>
          <a:xfrm>
            <a:off x="467544" y="1691516"/>
            <a:ext cx="748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Consumer</a:t>
            </a:r>
            <a:r>
              <a:rPr lang="es-ES" b="1" dirty="0"/>
              <a:t>:</a:t>
            </a:r>
            <a:r>
              <a:rPr lang="es-ES" dirty="0"/>
              <a:t> Procesos que obtienen los mensajes de los </a:t>
            </a:r>
            <a:r>
              <a:rPr lang="es-ES" dirty="0" err="1"/>
              <a:t>topics</a:t>
            </a:r>
            <a:r>
              <a:rPr lang="es-ES" dirty="0"/>
              <a:t> para procesarlos.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EE1D1-3739-44DA-9A2A-B0D1E55E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1" y="2276872"/>
            <a:ext cx="6362153" cy="31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2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3F909-031F-42AD-ABDA-E296F6E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Conceptos Básicos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F6C31-4714-493F-82F3-13C138CF862A}"/>
              </a:ext>
            </a:extLst>
          </p:cNvPr>
          <p:cNvSpPr txBox="1"/>
          <p:nvPr/>
        </p:nvSpPr>
        <p:spPr>
          <a:xfrm>
            <a:off x="467544" y="128153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APACHE ZOOKEEPER:</a:t>
            </a:r>
            <a:r>
              <a:rPr lang="es-ES" dirty="0"/>
              <a:t> Servicio centralizado para mantener la información de configuración, asignar nombres, proporcionar sincronización distribuida y brindar servicios grupales.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76CF10-C1AF-4F7A-B029-E09D1283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9" y="3721994"/>
            <a:ext cx="1926729" cy="9233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9BCB71-EC2D-4D89-A78C-CF0F7E8F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43" y="2204864"/>
            <a:ext cx="4538861" cy="27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8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3F909-031F-42AD-ABDA-E296F6E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5585"/>
            <a:ext cx="8229600" cy="926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Arquitectura</a:t>
            </a:r>
            <a:endParaRPr lang="es-PE" sz="36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3571DD-A03B-437F-A0F0-70612C2C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8" y="1484784"/>
            <a:ext cx="7512968" cy="38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7153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edidas urgentes de flexibilización">
  <a:themeElements>
    <a:clrScheme name="Personalizado 10">
      <a:dk1>
        <a:srgbClr val="00006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07314849A90B438D0D31F24A014509" ma:contentTypeVersion="0" ma:contentTypeDescription="Crear nuevo documento." ma:contentTypeScope="" ma:versionID="1d72d725acfcea023bf52764e70628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16721-3BA1-44F6-9BCB-354103B8C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4511A1-0C7F-46A6-81B3-D82EFD53D22F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78D1EF-2A28-4649-9152-6435AA772E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28428</TotalTime>
  <Words>702</Words>
  <Application>Microsoft Office PowerPoint</Application>
  <PresentationFormat>Presentación en pantalla (4:3)</PresentationFormat>
  <Paragraphs>104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Courier New</vt:lpstr>
      <vt:lpstr>Gotham Medium</vt:lpstr>
      <vt:lpstr>Times New Roman</vt:lpstr>
      <vt:lpstr>Wingdings</vt:lpstr>
      <vt:lpstr>Medidas urgentes de flexibilización</vt:lpstr>
      <vt:lpstr>Presentación de PowerPoint</vt:lpstr>
      <vt:lpstr>Agenda:</vt:lpstr>
      <vt:lpstr>Presentación de PowerPoint</vt:lpstr>
      <vt:lpstr>Modelo publicación – suscripción.</vt:lpstr>
      <vt:lpstr>Conceptos Básicos</vt:lpstr>
      <vt:lpstr>Conceptos Básicos</vt:lpstr>
      <vt:lpstr>Conceptos Básicos</vt:lpstr>
      <vt:lpstr>Conceptos Básicos</vt:lpstr>
      <vt:lpstr>Arquitectura</vt:lpstr>
      <vt:lpstr>Monitoreo servicios-cluster kafka</vt:lpstr>
      <vt:lpstr>Comandos básicos kafka</vt:lpstr>
      <vt:lpstr>Comandos básicos kafka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Interoperabilidad SUNAT-VUCE</dc:title>
  <dc:subject>Proyecto Interoperabilidad SUNAT-VUCE</dc:subject>
  <dc:creator>Angélica Rojas Corzo</dc:creator>
  <cp:keywords>Proyecto Interoperabilidad SUNAT-VUCE</cp:keywords>
  <cp:lastModifiedBy>Ramos Diaz Vladimir</cp:lastModifiedBy>
  <cp:revision>113</cp:revision>
  <dcterms:created xsi:type="dcterms:W3CDTF">2014-09-22T23:16:22Z</dcterms:created>
  <dcterms:modified xsi:type="dcterms:W3CDTF">2019-07-03T13:32:34Z</dcterms:modified>
  <cp:category>Jefe de Proyecto</cp:category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0x010100B107314849A90B438D0D31F24A014509</vt:lpwstr>
  </property>
</Properties>
</file>