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2"/>
  </p:notesMasterIdLst>
  <p:handoutMasterIdLst>
    <p:handoutMasterId r:id="rId23"/>
  </p:handoutMasterIdLst>
  <p:sldIdLst>
    <p:sldId id="1132" r:id="rId2"/>
    <p:sldId id="1575" r:id="rId3"/>
    <p:sldId id="1576" r:id="rId4"/>
    <p:sldId id="1577" r:id="rId5"/>
    <p:sldId id="1578" r:id="rId6"/>
    <p:sldId id="1579" r:id="rId7"/>
    <p:sldId id="1580" r:id="rId8"/>
    <p:sldId id="1581" r:id="rId9"/>
    <p:sldId id="1582" r:id="rId10"/>
    <p:sldId id="1583" r:id="rId11"/>
    <p:sldId id="1584" r:id="rId12"/>
    <p:sldId id="1585" r:id="rId13"/>
    <p:sldId id="1586" r:id="rId14"/>
    <p:sldId id="1587" r:id="rId15"/>
    <p:sldId id="1588" r:id="rId16"/>
    <p:sldId id="1589" r:id="rId17"/>
    <p:sldId id="1590" r:id="rId18"/>
    <p:sldId id="1571" r:id="rId19"/>
    <p:sldId id="1591" r:id="rId20"/>
    <p:sldId id="1592" r:id="rId21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pos="5568">
          <p15:clr>
            <a:srgbClr val="A4A3A4"/>
          </p15:clr>
        </p15:guide>
        <p15:guide id="4" pos="384">
          <p15:clr>
            <a:srgbClr val="A4A3A4"/>
          </p15:clr>
        </p15:guide>
        <p15:guide id="5" pos="864">
          <p15:clr>
            <a:srgbClr val="A4A3A4"/>
          </p15:clr>
        </p15:guide>
        <p15:guide id="6" pos="1248">
          <p15:clr>
            <a:srgbClr val="A4A3A4"/>
          </p15:clr>
        </p15:guide>
        <p15:guide id="7" pos="528">
          <p15:clr>
            <a:srgbClr val="A4A3A4"/>
          </p15:clr>
        </p15:guide>
        <p15:guide id="8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E66"/>
    <a:srgbClr val="741D41"/>
    <a:srgbClr val="611633"/>
    <a:srgbClr val="000033"/>
    <a:srgbClr val="846C57"/>
    <a:srgbClr val="589837"/>
    <a:srgbClr val="4CA328"/>
    <a:srgbClr val="000026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9167" autoAdjust="0"/>
  </p:normalViewPr>
  <p:slideViewPr>
    <p:cSldViewPr>
      <p:cViewPr varScale="1">
        <p:scale>
          <a:sx n="90" d="100"/>
          <a:sy n="90" d="100"/>
        </p:scale>
        <p:origin x="1188" y="78"/>
      </p:cViewPr>
      <p:guideLst>
        <p:guide orient="horz" pos="3888"/>
        <p:guide orient="horz" pos="1200"/>
        <p:guide pos="5568"/>
        <p:guide pos="384"/>
        <p:guide pos="864"/>
        <p:guide pos="1248"/>
        <p:guide pos="528"/>
        <p:guide pos="56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834" y="-96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9" tIns="48011" rIns="96019" bIns="48011" numCol="1" anchor="t" anchorCtr="0" compatLnSpc="1">
            <a:prstTxWarp prst="textNoShape">
              <a:avLst/>
            </a:prstTxWarp>
          </a:bodyPr>
          <a:lstStyle>
            <a:lvl1pPr algn="l" defTabSz="960438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9" tIns="48011" rIns="96019" bIns="48011" numCol="1" anchor="t" anchorCtr="0" compatLnSpc="1">
            <a:prstTxWarp prst="textNoShape">
              <a:avLst/>
            </a:prstTxWarp>
          </a:bodyPr>
          <a:lstStyle>
            <a:lvl1pPr algn="r" defTabSz="960438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EEA52C3-DCEC-4B48-B936-1E5D71B09BBE}" type="datetime1">
              <a:rPr lang="es-PE"/>
              <a:pPr>
                <a:defRPr/>
              </a:pPr>
              <a:t>02/07/2019</a:t>
            </a:fld>
            <a:endParaRPr lang="es-P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9" tIns="48011" rIns="96019" bIns="48011" numCol="1" anchor="b" anchorCtr="0" compatLnSpc="1">
            <a:prstTxWarp prst="textNoShape">
              <a:avLst/>
            </a:prstTxWarp>
          </a:bodyPr>
          <a:lstStyle>
            <a:lvl1pPr algn="l" defTabSz="960438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9" tIns="48011" rIns="96019" bIns="48011" numCol="1" anchor="b" anchorCtr="0" compatLnSpc="1">
            <a:prstTxWarp prst="textNoShape">
              <a:avLst/>
            </a:prstTxWarp>
          </a:bodyPr>
          <a:lstStyle>
            <a:lvl1pPr algn="r" defTabSz="960438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58E12AB-3834-47FE-BE49-5A900706133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8041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9" tIns="48011" rIns="96019" bIns="48011" numCol="1" anchor="t" anchorCtr="0" compatLnSpc="1">
            <a:prstTxWarp prst="textNoShape">
              <a:avLst/>
            </a:prstTxWarp>
          </a:bodyPr>
          <a:lstStyle>
            <a:lvl1pPr algn="l" defTabSz="960438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9" tIns="48011" rIns="96019" bIns="48011" numCol="1" anchor="t" anchorCtr="0" compatLnSpc="1">
            <a:prstTxWarp prst="textNoShape">
              <a:avLst/>
            </a:prstTxWarp>
          </a:bodyPr>
          <a:lstStyle>
            <a:lvl1pPr algn="r" defTabSz="960438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426F206-FEC4-4E44-B4C2-DA61FA8837F2}" type="datetime1">
              <a:rPr lang="es-PE"/>
              <a:pPr>
                <a:defRPr/>
              </a:pPr>
              <a:t>02/07/2019</a:t>
            </a:fld>
            <a:endParaRPr lang="es-PE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69938"/>
            <a:ext cx="5110163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4375" y="4864100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9" tIns="48011" rIns="96019" bIns="480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noProof="0"/>
              <a:t>Haga clic para modificar el estilo de texto del patrón</a:t>
            </a:r>
          </a:p>
          <a:p>
            <a:pPr lvl="1"/>
            <a:r>
              <a:rPr lang="es-PE" noProof="0"/>
              <a:t>Segundo nivel</a:t>
            </a:r>
          </a:p>
          <a:p>
            <a:pPr lvl="2"/>
            <a:r>
              <a:rPr lang="es-PE" noProof="0"/>
              <a:t>Tercer nivel</a:t>
            </a:r>
          </a:p>
          <a:p>
            <a:pPr lvl="3"/>
            <a:r>
              <a:rPr lang="es-PE" noProof="0"/>
              <a:t>Cuarto nivel</a:t>
            </a:r>
          </a:p>
          <a:p>
            <a:pPr lvl="4"/>
            <a:r>
              <a:rPr lang="es-PE" noProof="0"/>
              <a:t>Quinto nivel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9" tIns="48011" rIns="96019" bIns="48011" numCol="1" anchor="b" anchorCtr="0" compatLnSpc="1">
            <a:prstTxWarp prst="textNoShape">
              <a:avLst/>
            </a:prstTxWarp>
          </a:bodyPr>
          <a:lstStyle>
            <a:lvl1pPr algn="l" defTabSz="960438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019" tIns="48011" rIns="96019" bIns="48011" numCol="1" anchor="b" anchorCtr="0" compatLnSpc="1">
            <a:prstTxWarp prst="textNoShape">
              <a:avLst/>
            </a:prstTxWarp>
          </a:bodyPr>
          <a:lstStyle>
            <a:lvl1pPr algn="r" defTabSz="960438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F01CB2-11B1-4144-92AC-1C4E5E5A9D9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1203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 txBox="1">
            <a:spLocks noGrp="1" noChangeArrowheads="1"/>
          </p:cNvSpPr>
          <p:nvPr/>
        </p:nvSpPr>
        <p:spPr bwMode="auto">
          <a:xfrm>
            <a:off x="4021138" y="0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019" tIns="48011" rIns="96019" bIns="48011"/>
          <a:lstStyle>
            <a:lvl1pPr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2C539F95-2282-4D26-9234-523EDC575025}" type="datetime1">
              <a:rPr lang="es-PE" altLang="es-PE" sz="1400">
                <a:solidFill>
                  <a:schemeClr val="tx1"/>
                </a:solidFill>
              </a:rPr>
              <a:pPr algn="r" eaLnBrk="1" hangingPunct="1"/>
              <a:t>02/07/2019</a:t>
            </a:fld>
            <a:endParaRPr lang="es-PE" altLang="es-PE" sz="1400">
              <a:solidFill>
                <a:schemeClr val="tx1"/>
              </a:solidFill>
            </a:endParaRPr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019" tIns="48011" rIns="96019" bIns="48011" anchor="b"/>
          <a:lstStyle>
            <a:lvl1pPr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405C5A26-B185-4F9E-B3E9-F327CE6AA946}" type="slidenum">
              <a:rPr lang="es-PE" altLang="es-PE" sz="1400">
                <a:solidFill>
                  <a:schemeClr val="tx1"/>
                </a:solidFill>
              </a:rPr>
              <a:pPr algn="r" eaLnBrk="1" hangingPunct="1"/>
              <a:t>1</a:t>
            </a:fld>
            <a:endParaRPr lang="es-PE" altLang="es-PE" sz="1400">
              <a:solidFill>
                <a:schemeClr val="tx1"/>
              </a:solidFill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s-PE" altLang="es-PE" sz="20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18438" name="5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fld id="{C93E5D39-B2CB-4680-BC07-2E8BC6E49266}" type="slidenum">
              <a:rPr lang="es-PE" altLang="es-PE" sz="1400" smtClean="0">
                <a:solidFill>
                  <a:schemeClr val="tx1"/>
                </a:solidFill>
              </a:rPr>
              <a:pPr eaLnBrk="1" hangingPunct="1"/>
              <a:t>1</a:t>
            </a:fld>
            <a:endParaRPr lang="es-PE" altLang="es-PE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>
              <a:latin typeface="Arial" pitchFamily="34" charset="0"/>
            </a:endParaRPr>
          </a:p>
        </p:txBody>
      </p:sp>
      <p:sp>
        <p:nvSpPr>
          <p:cNvPr id="28676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fld id="{7C93B489-8A5B-4F0A-8711-F1D6FA19D1FC}" type="slidenum">
              <a:rPr lang="es-PE" altLang="es-PE" sz="1400" smtClean="0">
                <a:solidFill>
                  <a:schemeClr val="tx1"/>
                </a:solidFill>
              </a:rPr>
              <a:pPr eaLnBrk="1" hangingPunct="1"/>
              <a:t>18</a:t>
            </a:fld>
            <a:endParaRPr lang="es-PE" altLang="es-PE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1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5257800" y="2057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endParaRPr lang="es-ES_tradnl" altLang="es-ES_tradnl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0" y="685800"/>
            <a:ext cx="9144000" cy="434975"/>
          </a:xfrm>
          <a:prstGeom prst="rect">
            <a:avLst/>
          </a:prstGeom>
          <a:solidFill>
            <a:srgbClr val="0000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PE">
              <a:latin typeface="Arial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28725" y="2271713"/>
            <a:ext cx="6686550" cy="2316162"/>
            <a:chOff x="0" y="0"/>
            <a:chExt cx="4212" cy="1459"/>
          </a:xfrm>
        </p:grpSpPr>
        <p:sp>
          <p:nvSpPr>
            <p:cNvPr id="5" name="Rectangle 21"/>
            <p:cNvSpPr>
              <a:spLocks noChangeArrowheads="1"/>
            </p:cNvSpPr>
            <p:nvPr userDrawn="1"/>
          </p:nvSpPr>
          <p:spPr bwMode="auto">
            <a:xfrm>
              <a:off x="0" y="0"/>
              <a:ext cx="4212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PE">
                <a:latin typeface="Arial" charset="0"/>
              </a:endParaRPr>
            </a:p>
          </p:txBody>
        </p:sp>
        <p:grpSp>
          <p:nvGrpSpPr>
            <p:cNvPr id="6" name="Group 22"/>
            <p:cNvGrpSpPr>
              <a:grpSpLocks/>
            </p:cNvGrpSpPr>
            <p:nvPr userDrawn="1"/>
          </p:nvGrpSpPr>
          <p:grpSpPr bwMode="auto">
            <a:xfrm>
              <a:off x="0" y="0"/>
              <a:ext cx="1843" cy="1459"/>
              <a:chOff x="0" y="0"/>
              <a:chExt cx="1843" cy="1459"/>
            </a:xfrm>
          </p:grpSpPr>
          <p:sp>
            <p:nvSpPr>
              <p:cNvPr id="7" name="Rectangle 23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1843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s-PE">
                  <a:latin typeface="Arial" charset="0"/>
                </a:endParaRPr>
              </a:p>
            </p:txBody>
          </p:sp>
          <p:sp>
            <p:nvSpPr>
              <p:cNvPr id="8" name="Rectangle 2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1843" cy="14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>
                    <a:solidFill>
                      <a:schemeClr val="tx1"/>
                    </a:solidFill>
                    <a:latin typeface="Times" pitchFamily="18" charset="0"/>
                  </a:rPr>
                  <a:t>  </a:t>
                </a:r>
                <a:r>
                  <a:rPr lang="en-US" sz="12200">
                    <a:solidFill>
                      <a:schemeClr val="tx1"/>
                    </a:solidFill>
                    <a:latin typeface="Times" pitchFamily="18" charset="0"/>
                  </a:rPr>
                  <a:t> </a:t>
                </a:r>
                <a:r>
                  <a:rPr lang="en-US" sz="2400">
                    <a:solidFill>
                      <a:schemeClr val="tx1"/>
                    </a:solidFill>
                    <a:latin typeface="Times" pitchFamily="18" charset="0"/>
                  </a:rPr>
                  <a:t>                                     </a:t>
                </a:r>
              </a:p>
            </p:txBody>
          </p: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228725" y="2271713"/>
            <a:ext cx="6686550" cy="2316162"/>
            <a:chOff x="0" y="0"/>
            <a:chExt cx="4212" cy="1459"/>
          </a:xfrm>
        </p:grpSpPr>
        <p:sp>
          <p:nvSpPr>
            <p:cNvPr id="10" name="Rectangle 26"/>
            <p:cNvSpPr>
              <a:spLocks noChangeArrowheads="1"/>
            </p:cNvSpPr>
            <p:nvPr userDrawn="1"/>
          </p:nvSpPr>
          <p:spPr bwMode="auto">
            <a:xfrm>
              <a:off x="0" y="0"/>
              <a:ext cx="4212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s-PE">
                <a:latin typeface="Arial" charset="0"/>
              </a:endParaRPr>
            </a:p>
          </p:txBody>
        </p:sp>
        <p:grpSp>
          <p:nvGrpSpPr>
            <p:cNvPr id="11" name="Group 27"/>
            <p:cNvGrpSpPr>
              <a:grpSpLocks/>
            </p:cNvGrpSpPr>
            <p:nvPr userDrawn="1"/>
          </p:nvGrpSpPr>
          <p:grpSpPr bwMode="auto">
            <a:xfrm>
              <a:off x="0" y="0"/>
              <a:ext cx="1843" cy="1459"/>
              <a:chOff x="0" y="0"/>
              <a:chExt cx="1843" cy="1459"/>
            </a:xfrm>
          </p:grpSpPr>
          <p:sp>
            <p:nvSpPr>
              <p:cNvPr id="12" name="Rectangle 28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1843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s-PE">
                  <a:latin typeface="Arial" charset="0"/>
                </a:endParaRPr>
              </a:p>
            </p:txBody>
          </p:sp>
          <p:sp>
            <p:nvSpPr>
              <p:cNvPr id="13" name="Rectangle 29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1843" cy="14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sz="2400">
                    <a:solidFill>
                      <a:schemeClr val="tx1"/>
                    </a:solidFill>
                    <a:latin typeface="Times" pitchFamily="18" charset="0"/>
                  </a:rPr>
                  <a:t>  </a:t>
                </a:r>
                <a:r>
                  <a:rPr lang="en-US" sz="12200">
                    <a:solidFill>
                      <a:schemeClr val="tx1"/>
                    </a:solidFill>
                    <a:latin typeface="Times" pitchFamily="18" charset="0"/>
                  </a:rPr>
                  <a:t> </a:t>
                </a:r>
                <a:r>
                  <a:rPr lang="en-US" sz="2400">
                    <a:solidFill>
                      <a:schemeClr val="tx1"/>
                    </a:solidFill>
                    <a:latin typeface="Times" pitchFamily="18" charset="0"/>
                  </a:rPr>
                  <a:t>                                     </a:t>
                </a:r>
              </a:p>
            </p:txBody>
          </p:sp>
        </p:grpSp>
      </p:grp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873250" y="1143000"/>
          <a:ext cx="5395913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Fotografía de Photo Editor" r:id="rId3" imgW="2247619" imgH="2381582" progId="">
                  <p:embed/>
                </p:oleObj>
              </mc:Choice>
              <mc:Fallback>
                <p:oleObj name="Fotografía de Photo Editor" r:id="rId3" imgW="2247619" imgH="2381582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143000"/>
                        <a:ext cx="5395913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31" descr="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9" b="77783"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4635500" y="762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s-PE" sz="1800" b="1">
              <a:solidFill>
                <a:schemeClr val="bg1"/>
              </a:solidFill>
              <a:latin typeface="Arial Unicode MS" pitchFamily="34" charset="-128"/>
            </a:endParaRPr>
          </a:p>
        </p:txBody>
      </p:sp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0" y="0"/>
            <a:ext cx="9144000" cy="762000"/>
            <a:chOff x="0" y="0"/>
            <a:chExt cx="5760" cy="480"/>
          </a:xfrm>
        </p:grpSpPr>
        <p:pic>
          <p:nvPicPr>
            <p:cNvPr id="18" name="Picture 34" descr="lpdtRemun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0"/>
              <a:ext cx="26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35" descr="tecladoRemun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0"/>
              <a:ext cx="196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6" descr="lsunat2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8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79232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PE" altLang="es-PE"/>
              <a:t>Haga clic para cambiar el estilo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hyperlink" Target="https://university.mongodb.com/courses/catalo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ongodb.com/manual/mongo/" TargetMode="External"/><Relationship Id="rId5" Type="http://schemas.openxmlformats.org/officeDocument/2006/relationships/hyperlink" Target="https://robomongo.org/" TargetMode="External"/><Relationship Id="rId4" Type="http://schemas.openxmlformats.org/officeDocument/2006/relationships/hyperlink" Target="https://www.mongodb.com/products/compass?lang=es-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7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347864" y="5949280"/>
            <a:ext cx="2928937" cy="428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s-PE" sz="2000" b="1" kern="1200" dirty="0">
                <a:solidFill>
                  <a:srgbClr val="846C57"/>
                </a:solidFill>
                <a:latin typeface="Verdana" pitchFamily="34" charset="0"/>
              </a:rPr>
              <a:t>2019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87BF9E-8CAA-443B-B1A7-6B061FDD3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06" y="2564904"/>
            <a:ext cx="6300788" cy="2746497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CRUD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74811" y="1528299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>
                <a:solidFill>
                  <a:srgbClr val="741D41"/>
                </a:solidFill>
                <a:latin typeface="Verdana" pitchFamily="34" charset="0"/>
              </a:rPr>
              <a:t>CRUD usando la </a:t>
            </a:r>
            <a:r>
              <a:rPr lang="es-PE" sz="2400" b="1" dirty="0" err="1">
                <a:solidFill>
                  <a:srgbClr val="741D41"/>
                </a:solidFill>
                <a:latin typeface="Verdana" pitchFamily="34" charset="0"/>
              </a:rPr>
              <a:t>shell</a:t>
            </a:r>
            <a:endParaRPr lang="es-PE" sz="2400" b="1" dirty="0">
              <a:solidFill>
                <a:srgbClr val="741D41"/>
              </a:solidFill>
              <a:latin typeface="Verdana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62F2F1-3E3D-4911-8D95-2C4CA582ECFD}"/>
              </a:ext>
            </a:extLst>
          </p:cNvPr>
          <p:cNvSpPr txBox="1"/>
          <p:nvPr/>
        </p:nvSpPr>
        <p:spPr>
          <a:xfrm>
            <a:off x="449509" y="2276872"/>
            <a:ext cx="7913613" cy="33602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1800" dirty="0">
                <a:solidFill>
                  <a:srgbClr val="000033"/>
                </a:solidFill>
                <a:latin typeface="Verdana" pitchFamily="34" charset="0"/>
              </a:rPr>
              <a:t>Para visualizar qué base de datos estás utilizando</a:t>
            </a:r>
          </a:p>
          <a:p>
            <a:pPr algn="just">
              <a:lnSpc>
                <a:spcPct val="150000"/>
              </a:lnSpc>
            </a:pP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db</a:t>
            </a:r>
            <a:endParaRPr lang="es-PE" sz="1800" b="1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dirty="0">
                <a:solidFill>
                  <a:srgbClr val="000033"/>
                </a:solidFill>
                <a:latin typeface="Verdana" pitchFamily="34" charset="0"/>
              </a:rPr>
              <a:t>Mostrar todas las bases de datos</a:t>
            </a:r>
          </a:p>
          <a:p>
            <a:pPr algn="just">
              <a:lnSpc>
                <a:spcPct val="150000"/>
              </a:lnSpc>
            </a:pP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&gt;show 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dbs</a:t>
            </a:r>
            <a:endParaRPr lang="es-PE" sz="1800" b="1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dirty="0">
                <a:solidFill>
                  <a:srgbClr val="000033"/>
                </a:solidFill>
                <a:latin typeface="Verdana" pitchFamily="34" charset="0"/>
              </a:rPr>
              <a:t>Cambiar entre base de datos / Crear nueva base de datos</a:t>
            </a:r>
          </a:p>
          <a:p>
            <a:pPr algn="just">
              <a:lnSpc>
                <a:spcPct val="150000"/>
              </a:lnSpc>
            </a:pP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&gt;use &lt;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nombreBD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es-PE" sz="1800" dirty="0">
                <a:solidFill>
                  <a:srgbClr val="000033"/>
                </a:solidFill>
                <a:latin typeface="Verdana" pitchFamily="34" charset="0"/>
              </a:rPr>
              <a:t>Ver las colecciones existentes en la base de datos actual</a:t>
            </a:r>
          </a:p>
          <a:p>
            <a:pPr algn="just">
              <a:lnSpc>
                <a:spcPct val="150000"/>
              </a:lnSpc>
            </a:pP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&gt;show 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collections</a:t>
            </a:r>
            <a:endParaRPr lang="es-PE" sz="1800" b="1" dirty="0">
              <a:solidFill>
                <a:srgbClr val="0000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7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CRUD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74811" y="1528299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>
                <a:solidFill>
                  <a:srgbClr val="741D41"/>
                </a:solidFill>
                <a:latin typeface="Verdana" pitchFamily="34" charset="0"/>
              </a:rPr>
              <a:t>CRUD usando la </a:t>
            </a:r>
            <a:r>
              <a:rPr lang="es-PE" sz="2400" b="1" dirty="0" err="1">
                <a:solidFill>
                  <a:srgbClr val="741D41"/>
                </a:solidFill>
                <a:latin typeface="Verdana" pitchFamily="34" charset="0"/>
              </a:rPr>
              <a:t>shell</a:t>
            </a:r>
            <a:endParaRPr lang="es-PE" sz="2400" b="1" dirty="0">
              <a:solidFill>
                <a:srgbClr val="741D41"/>
              </a:solidFill>
              <a:latin typeface="Verdana" pitchFamily="34" charset="0"/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96567FA-7761-4F02-9878-B35CFF429BB2}"/>
              </a:ext>
            </a:extLst>
          </p:cNvPr>
          <p:cNvSpPr/>
          <p:nvPr/>
        </p:nvSpPr>
        <p:spPr>
          <a:xfrm>
            <a:off x="539552" y="3422706"/>
            <a:ext cx="5760640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51C06202-3199-4237-83BB-AEE0F17D4D31}"/>
              </a:ext>
            </a:extLst>
          </p:cNvPr>
          <p:cNvSpPr/>
          <p:nvPr/>
        </p:nvSpPr>
        <p:spPr>
          <a:xfrm>
            <a:off x="539552" y="4179069"/>
            <a:ext cx="6552728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98929D74-3B62-4A7F-B7A5-5A404C25EC41}"/>
              </a:ext>
            </a:extLst>
          </p:cNvPr>
          <p:cNvSpPr/>
          <p:nvPr/>
        </p:nvSpPr>
        <p:spPr>
          <a:xfrm>
            <a:off x="509120" y="5063000"/>
            <a:ext cx="7015207" cy="8142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62F2F1-3E3D-4911-8D95-2C4CA582ECFD}"/>
              </a:ext>
            </a:extLst>
          </p:cNvPr>
          <p:cNvSpPr txBox="1"/>
          <p:nvPr/>
        </p:nvSpPr>
        <p:spPr>
          <a:xfrm>
            <a:off x="647564" y="2573178"/>
            <a:ext cx="7848872" cy="419127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1800" dirty="0">
                <a:solidFill>
                  <a:srgbClr val="000033"/>
                </a:solidFill>
                <a:latin typeface="Verdana" pitchFamily="34" charset="0"/>
              </a:rPr>
              <a:t>Para insertar un documento / crear nueva colección</a:t>
            </a:r>
          </a:p>
          <a:p>
            <a:pPr algn="just">
              <a:lnSpc>
                <a:spcPct val="150000"/>
              </a:lnSpc>
            </a:pPr>
            <a:endParaRPr lang="es-PE" sz="1800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db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.&lt;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collection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&gt;.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insertOne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(&lt;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document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&gt;)</a:t>
            </a:r>
          </a:p>
          <a:p>
            <a:pPr algn="just">
              <a:lnSpc>
                <a:spcPct val="150000"/>
              </a:lnSpc>
            </a:pPr>
            <a:endParaRPr lang="es-PE" sz="1800" b="1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</a:t>
            </a:r>
            <a:r>
              <a:rPr lang="en-US" sz="1800" b="1" dirty="0">
                <a:solidFill>
                  <a:srgbClr val="000033"/>
                </a:solidFill>
                <a:latin typeface="Verdana" pitchFamily="34" charset="0"/>
              </a:rPr>
              <a:t>db.&lt;collection&gt;.</a:t>
            </a:r>
            <a:r>
              <a:rPr lang="en-US" sz="1800" b="1" dirty="0" err="1">
                <a:solidFill>
                  <a:srgbClr val="000033"/>
                </a:solidFill>
                <a:latin typeface="Verdana" pitchFamily="34" charset="0"/>
              </a:rPr>
              <a:t>insertOne</a:t>
            </a:r>
            <a:r>
              <a:rPr lang="en-US" sz="1800" b="1" dirty="0">
                <a:solidFill>
                  <a:srgbClr val="000033"/>
                </a:solidFill>
                <a:latin typeface="Verdana" pitchFamily="34" charset="0"/>
              </a:rPr>
              <a:t>({&lt;field&gt;:&lt;value&gt;})</a:t>
            </a:r>
            <a:endParaRPr lang="es-PE" sz="1800" b="1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endParaRPr lang="es-PE" sz="1800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</a:t>
            </a:r>
            <a:r>
              <a:rPr lang="en-US" sz="1800" b="1" dirty="0">
                <a:solidFill>
                  <a:srgbClr val="000033"/>
                </a:solidFill>
                <a:latin typeface="Verdana" pitchFamily="34" charset="0"/>
              </a:rPr>
              <a:t>db.&lt;collection&gt;.</a:t>
            </a:r>
            <a:r>
              <a:rPr lang="en-US" sz="1800" b="1" dirty="0" err="1">
                <a:solidFill>
                  <a:srgbClr val="000033"/>
                </a:solidFill>
                <a:latin typeface="Verdana" pitchFamily="34" charset="0"/>
              </a:rPr>
              <a:t>insertMany</a:t>
            </a:r>
            <a:r>
              <a:rPr lang="en-US" sz="1800" b="1" dirty="0">
                <a:solidFill>
                  <a:srgbClr val="000033"/>
                </a:solidFill>
                <a:latin typeface="Verdana" pitchFamily="34" charset="0"/>
              </a:rPr>
              <a:t>({&lt;field1&gt;:&lt;value1&gt;},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0033"/>
                </a:solidFill>
                <a:latin typeface="Verdana" pitchFamily="34" charset="0"/>
              </a:rPr>
              <a:t>({&lt;field2&gt;:&lt;value2&gt;}, ({&lt;field3&gt;:&lt;value3&gt;})</a:t>
            </a:r>
            <a:endParaRPr lang="es-PE" sz="1800" b="1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endParaRPr lang="es-PE" sz="1800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dirty="0">
                <a:solidFill>
                  <a:srgbClr val="000033"/>
                </a:solidFill>
                <a:latin typeface="Verdana" pitchFamily="34" charset="0"/>
              </a:rPr>
              <a:t>**Para insertar múltiples documentos se debe usar un arreglo</a:t>
            </a:r>
          </a:p>
        </p:txBody>
      </p:sp>
    </p:spTree>
    <p:extLst>
      <p:ext uri="{BB962C8B-B14F-4D97-AF65-F5344CB8AC3E}">
        <p14:creationId xmlns:p14="http://schemas.microsoft.com/office/powerpoint/2010/main" val="383725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CRUD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74811" y="1528299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 err="1">
                <a:solidFill>
                  <a:srgbClr val="741D41"/>
                </a:solidFill>
                <a:latin typeface="Verdana" pitchFamily="34" charset="0"/>
              </a:rPr>
              <a:t>Querying</a:t>
            </a:r>
            <a:r>
              <a:rPr lang="es-PE" sz="2400" b="1" dirty="0">
                <a:solidFill>
                  <a:srgbClr val="741D41"/>
                </a:solidFill>
                <a:latin typeface="Verdana" pitchFamily="34" charset="0"/>
              </a:rPr>
              <a:t> - Operadores</a:t>
            </a: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0F8D889A-C4B8-485E-B4CB-FB3788CFAEBA}"/>
              </a:ext>
            </a:extLst>
          </p:cNvPr>
          <p:cNvSpPr/>
          <p:nvPr/>
        </p:nvSpPr>
        <p:spPr>
          <a:xfrm>
            <a:off x="474811" y="3068960"/>
            <a:ext cx="3161085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41542286-8DEB-4E2E-8A2C-B872AA88CBF2}"/>
              </a:ext>
            </a:extLst>
          </p:cNvPr>
          <p:cNvSpPr/>
          <p:nvPr/>
        </p:nvSpPr>
        <p:spPr>
          <a:xfrm>
            <a:off x="480528" y="4688253"/>
            <a:ext cx="3659423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62F2F1-3E3D-4911-8D95-2C4CA582ECFD}"/>
              </a:ext>
            </a:extLst>
          </p:cNvPr>
          <p:cNvSpPr txBox="1"/>
          <p:nvPr/>
        </p:nvSpPr>
        <p:spPr>
          <a:xfrm>
            <a:off x="449509" y="2276872"/>
            <a:ext cx="7913613" cy="29447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1800" dirty="0">
                <a:solidFill>
                  <a:srgbClr val="000033"/>
                </a:solidFill>
                <a:latin typeface="Verdana" pitchFamily="34" charset="0"/>
              </a:rPr>
              <a:t>Obtener todos los documentos de una colección</a:t>
            </a:r>
          </a:p>
          <a:p>
            <a:pPr algn="just">
              <a:lnSpc>
                <a:spcPct val="150000"/>
              </a:lnSpc>
            </a:pPr>
            <a:endParaRPr lang="es-PE" sz="1800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db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.&lt;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collection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&gt;.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find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es-PE" sz="1800" b="1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dirty="0">
                <a:solidFill>
                  <a:srgbClr val="000033"/>
                </a:solidFill>
                <a:latin typeface="Verdana" pitchFamily="34" charset="0"/>
              </a:rPr>
              <a:t>Obtener un solo documento de una colección</a:t>
            </a:r>
          </a:p>
          <a:p>
            <a:pPr algn="just">
              <a:lnSpc>
                <a:spcPct val="150000"/>
              </a:lnSpc>
            </a:pPr>
            <a:endParaRPr lang="es-PE" sz="1800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db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.&lt;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collection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&gt;.</a:t>
            </a:r>
            <a:r>
              <a:rPr lang="es-PE" sz="1800" b="1" dirty="0" err="1">
                <a:solidFill>
                  <a:srgbClr val="000033"/>
                </a:solidFill>
                <a:latin typeface="Verdana" pitchFamily="34" charset="0"/>
              </a:rPr>
              <a:t>findOne</a:t>
            </a:r>
            <a:r>
              <a:rPr lang="es-PE" sz="1800" b="1" dirty="0">
                <a:solidFill>
                  <a:srgbClr val="000033"/>
                </a:solidFill>
                <a:latin typeface="Verdana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8627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CRUD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74811" y="1528299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 err="1">
                <a:solidFill>
                  <a:srgbClr val="741D41"/>
                </a:solidFill>
                <a:latin typeface="Verdana" pitchFamily="34" charset="0"/>
              </a:rPr>
              <a:t>Querying</a:t>
            </a:r>
            <a:r>
              <a:rPr lang="es-PE" sz="2400" b="1" dirty="0">
                <a:solidFill>
                  <a:srgbClr val="741D41"/>
                </a:solidFill>
                <a:latin typeface="Verdana" pitchFamily="34" charset="0"/>
              </a:rPr>
              <a:t> - Operadores</a:t>
            </a: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2054AED0-C99A-4A59-99F1-E8BD148A699C}"/>
              </a:ext>
            </a:extLst>
          </p:cNvPr>
          <p:cNvSpPr/>
          <p:nvPr/>
        </p:nvSpPr>
        <p:spPr>
          <a:xfrm>
            <a:off x="474811" y="3160061"/>
            <a:ext cx="5612991" cy="21336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62F2F1-3E3D-4911-8D95-2C4CA582ECFD}"/>
              </a:ext>
            </a:extLst>
          </p:cNvPr>
          <p:cNvSpPr txBox="1"/>
          <p:nvPr/>
        </p:nvSpPr>
        <p:spPr>
          <a:xfrm>
            <a:off x="611560" y="2348880"/>
            <a:ext cx="7773230" cy="29447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Para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hacer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match a un valor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específico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db.&lt;collection&gt;.find({&lt;field&gt;:&lt;value&gt;})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“AND”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db.&lt;collection&gt;.find({&lt;field1&gt;:&lt;value1&gt;,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			    &lt;field2&gt;:&lt;value2&gt;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			    })</a:t>
            </a:r>
          </a:p>
        </p:txBody>
      </p:sp>
    </p:spTree>
    <p:extLst>
      <p:ext uri="{BB962C8B-B14F-4D97-AF65-F5344CB8AC3E}">
        <p14:creationId xmlns:p14="http://schemas.microsoft.com/office/powerpoint/2010/main" val="286343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CRUD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74811" y="1528299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 err="1">
                <a:solidFill>
                  <a:srgbClr val="741D41"/>
                </a:solidFill>
                <a:latin typeface="Verdana" pitchFamily="34" charset="0"/>
              </a:rPr>
              <a:t>Querying</a:t>
            </a:r>
            <a:r>
              <a:rPr lang="es-PE" sz="2400" b="1" dirty="0">
                <a:solidFill>
                  <a:srgbClr val="741D41"/>
                </a:solidFill>
                <a:latin typeface="Verdana" pitchFamily="34" charset="0"/>
              </a:rPr>
              <a:t> - Operadores</a:t>
            </a: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2054AED0-C99A-4A59-99F1-E8BD148A699C}"/>
              </a:ext>
            </a:extLst>
          </p:cNvPr>
          <p:cNvSpPr/>
          <p:nvPr/>
        </p:nvSpPr>
        <p:spPr>
          <a:xfrm>
            <a:off x="492423" y="2852936"/>
            <a:ext cx="3719538" cy="16561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7F68A9C4-EFEA-4EF2-8923-B772B945C867}"/>
              </a:ext>
            </a:extLst>
          </p:cNvPr>
          <p:cNvSpPr/>
          <p:nvPr/>
        </p:nvSpPr>
        <p:spPr>
          <a:xfrm>
            <a:off x="492423" y="5296738"/>
            <a:ext cx="7319937" cy="533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62F2F1-3E3D-4911-8D95-2C4CA582ECFD}"/>
              </a:ext>
            </a:extLst>
          </p:cNvPr>
          <p:cNvSpPr txBox="1"/>
          <p:nvPr/>
        </p:nvSpPr>
        <p:spPr>
          <a:xfrm>
            <a:off x="611560" y="2348880"/>
            <a:ext cx="7848872" cy="33602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OR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db.&lt;collection&gt;.find({ $or: [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&lt;field&gt;:&lt;value1&gt;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&lt;field&gt;:&lt;value2&gt;         ]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})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IN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db.&lt;collection&gt;.find({&lt;field&gt;: {$in: [&lt;value&gt;, &lt;value&gt;]}})</a:t>
            </a:r>
          </a:p>
        </p:txBody>
      </p:sp>
    </p:spTree>
    <p:extLst>
      <p:ext uri="{BB962C8B-B14F-4D97-AF65-F5344CB8AC3E}">
        <p14:creationId xmlns:p14="http://schemas.microsoft.com/office/powerpoint/2010/main" val="235851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CRUD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74811" y="1528299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 err="1">
                <a:solidFill>
                  <a:srgbClr val="741D41"/>
                </a:solidFill>
                <a:latin typeface="Verdana" pitchFamily="34" charset="0"/>
              </a:rPr>
              <a:t>Updating</a:t>
            </a:r>
            <a:endParaRPr lang="es-PE" sz="2400" b="1" dirty="0">
              <a:solidFill>
                <a:srgbClr val="741D41"/>
              </a:solidFill>
              <a:latin typeface="Verdana" pitchFamily="34" charset="0"/>
            </a:endParaRP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2054AED0-C99A-4A59-99F1-E8BD148A699C}"/>
              </a:ext>
            </a:extLst>
          </p:cNvPr>
          <p:cNvSpPr/>
          <p:nvPr/>
        </p:nvSpPr>
        <p:spPr>
          <a:xfrm>
            <a:off x="395535" y="2225139"/>
            <a:ext cx="8604447" cy="216067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62F2F1-3E3D-4911-8D95-2C4CA582ECFD}"/>
              </a:ext>
            </a:extLst>
          </p:cNvPr>
          <p:cNvSpPr txBox="1"/>
          <p:nvPr/>
        </p:nvSpPr>
        <p:spPr>
          <a:xfrm>
            <a:off x="539553" y="2204864"/>
            <a:ext cx="8136903" cy="21137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db.&lt;collection&gt;.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updateOne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(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{&lt;field1&gt;:&lt;value1&gt;},	//El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documento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que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cumple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field = value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{$set: {&lt;field2&gt;:&lt;value2&gt;}},  //set campo al valor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{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upsert:true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} )	 //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Crea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e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inserta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documentos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si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no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existe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resultado</a:t>
            </a:r>
            <a:endParaRPr lang="en-US" sz="1800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33"/>
              </a:solidFill>
              <a:latin typeface="Verdana" pitchFamily="34" charset="0"/>
            </a:endParaRP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D359B865-7BDF-409B-9666-9C8FF898CD06}"/>
              </a:ext>
            </a:extLst>
          </p:cNvPr>
          <p:cNvSpPr/>
          <p:nvPr/>
        </p:nvSpPr>
        <p:spPr>
          <a:xfrm>
            <a:off x="395536" y="4508682"/>
            <a:ext cx="8604447" cy="216067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5EBF70-C6F5-4B62-A67B-6757CACACF2B}"/>
              </a:ext>
            </a:extLst>
          </p:cNvPr>
          <p:cNvSpPr txBox="1"/>
          <p:nvPr/>
        </p:nvSpPr>
        <p:spPr>
          <a:xfrm>
            <a:off x="539554" y="4488407"/>
            <a:ext cx="8136903" cy="21137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db.&lt;collection&gt;.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updateMany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(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{&lt;filter&gt;},	//Los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documentos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que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cumplen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filter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{$set: {&lt;field2&gt;:&lt;value2&gt;}},  //set campo al valor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{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upsert:true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} )	 //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Crea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e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inserta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documentos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si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no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existe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resultado</a:t>
            </a:r>
            <a:endParaRPr lang="en-US" sz="1800" dirty="0">
              <a:solidFill>
                <a:srgbClr val="000033"/>
              </a:solidFill>
              <a:latin typeface="Verdana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0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CRUD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74811" y="1528299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 err="1">
                <a:solidFill>
                  <a:srgbClr val="741D41"/>
                </a:solidFill>
                <a:latin typeface="Verdana" pitchFamily="34" charset="0"/>
              </a:rPr>
              <a:t>Remove</a:t>
            </a:r>
            <a:endParaRPr lang="es-PE" sz="2400" b="1" dirty="0">
              <a:solidFill>
                <a:srgbClr val="741D41"/>
              </a:solidFill>
              <a:latin typeface="Verdana" pitchFamily="34" charset="0"/>
            </a:endParaRP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2054AED0-C99A-4A59-99F1-E8BD148A699C}"/>
              </a:ext>
            </a:extLst>
          </p:cNvPr>
          <p:cNvSpPr/>
          <p:nvPr/>
        </p:nvSpPr>
        <p:spPr>
          <a:xfrm>
            <a:off x="1475656" y="3356992"/>
            <a:ext cx="5328592" cy="3600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62F2F1-3E3D-4911-8D95-2C4CA582ECFD}"/>
              </a:ext>
            </a:extLst>
          </p:cNvPr>
          <p:cNvSpPr txBox="1"/>
          <p:nvPr/>
        </p:nvSpPr>
        <p:spPr>
          <a:xfrm>
            <a:off x="539553" y="2832223"/>
            <a:ext cx="8136903" cy="12827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Elimina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los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registros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que </a:t>
            </a:r>
            <a:r>
              <a:rPr lang="en-US" sz="1800" dirty="0" err="1">
                <a:solidFill>
                  <a:srgbClr val="000033"/>
                </a:solidFill>
                <a:latin typeface="Verdana" pitchFamily="34" charset="0"/>
              </a:rPr>
              <a:t>cumplen</a:t>
            </a: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 field = value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33"/>
                </a:solidFill>
                <a:latin typeface="Verdana" pitchFamily="34" charset="0"/>
              </a:rPr>
              <a:t>	db.&lt;collection&gt;.remove({&lt;field&gt;:&lt;value&gt;})</a:t>
            </a: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0000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9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215FC9D-D195-491A-982D-03F33A9C1DCE}"/>
              </a:ext>
            </a:extLst>
          </p:cNvPr>
          <p:cNvSpPr/>
          <p:nvPr/>
        </p:nvSpPr>
        <p:spPr>
          <a:xfrm>
            <a:off x="282904" y="2252557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PE" dirty="0">
                <a:hlinkClick r:id="rId2"/>
              </a:rPr>
              <a:t>https://university.mongodb.com/courses/catalog</a:t>
            </a:r>
            <a:endParaRPr lang="es-P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PE" dirty="0">
                <a:hlinkClick r:id="rId3"/>
              </a:rPr>
              <a:t>https://docs.mongodb.com/</a:t>
            </a:r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73A59FF-6839-44AB-8230-815A6178E7C9}"/>
              </a:ext>
            </a:extLst>
          </p:cNvPr>
          <p:cNvSpPr/>
          <p:nvPr/>
        </p:nvSpPr>
        <p:spPr>
          <a:xfrm>
            <a:off x="585756" y="4509120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PE" dirty="0">
                <a:hlinkClick r:id="rId4"/>
              </a:rPr>
              <a:t>https://www.mongodb.com/products/compass?lang=es-es</a:t>
            </a:r>
            <a:endParaRPr lang="es-PE" dirty="0">
              <a:hlinkClick r:id="rId5"/>
            </a:endParaRPr>
          </a:p>
          <a:p>
            <a:pPr algn="l"/>
            <a:r>
              <a:rPr lang="es-PE" dirty="0">
                <a:hlinkClick r:id="rId5"/>
              </a:rPr>
              <a:t>https://robomongo.org/</a:t>
            </a:r>
            <a:endParaRPr lang="es-PE" dirty="0"/>
          </a:p>
          <a:p>
            <a:pPr algn="l"/>
            <a:r>
              <a:rPr lang="es-PE" dirty="0">
                <a:hlinkClick r:id="rId6"/>
              </a:rPr>
              <a:t>https://docs.mongodb.com/manual/mongo/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2E399B-B3A8-4B46-898F-5D55EFE51EEA}"/>
              </a:ext>
            </a:extLst>
          </p:cNvPr>
          <p:cNvSpPr txBox="1"/>
          <p:nvPr/>
        </p:nvSpPr>
        <p:spPr>
          <a:xfrm>
            <a:off x="251520" y="1460817"/>
            <a:ext cx="607323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763E9C-C455-4672-A8F6-E3D0EAA38B8E}"/>
              </a:ext>
            </a:extLst>
          </p:cNvPr>
          <p:cNvSpPr txBox="1"/>
          <p:nvPr/>
        </p:nvSpPr>
        <p:spPr>
          <a:xfrm>
            <a:off x="251520" y="3573016"/>
            <a:ext cx="6073233" cy="6588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118928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1"/>
          <p:cNvSpPr>
            <a:spLocks noChangeArrowheads="1"/>
          </p:cNvSpPr>
          <p:nvPr/>
        </p:nvSpPr>
        <p:spPr bwMode="auto">
          <a:xfrm>
            <a:off x="0" y="6223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/>
            <a:r>
              <a:rPr lang="es-PE" altLang="es-PE" sz="2800" b="1">
                <a:solidFill>
                  <a:schemeClr val="bg1"/>
                </a:solidFill>
              </a:rPr>
              <a:t>Preguntas</a:t>
            </a:r>
          </a:p>
        </p:txBody>
      </p:sp>
      <p:pic>
        <p:nvPicPr>
          <p:cNvPr id="16387" name="Picture 4" descr="http://elalmaalaire.blogia.com/upload/20080306152140-interrogacion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071688"/>
            <a:ext cx="32861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50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A2DCBA1-DB5D-4FE9-91FE-419D38C3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568952" cy="460184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3BB7E6D-0B1B-4FCE-85DD-3EEC8C2220A9}"/>
              </a:ext>
            </a:extLst>
          </p:cNvPr>
          <p:cNvSpPr txBox="1"/>
          <p:nvPr/>
        </p:nvSpPr>
        <p:spPr>
          <a:xfrm>
            <a:off x="179512" y="1196752"/>
            <a:ext cx="6905501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>
                <a:solidFill>
                  <a:srgbClr val="741D41"/>
                </a:solidFill>
                <a:latin typeface="Verdana" pitchFamily="34" charset="0"/>
              </a:rPr>
              <a:t>UPDATE (BD Relacionales)</a:t>
            </a:r>
          </a:p>
        </p:txBody>
      </p:sp>
    </p:spTree>
    <p:extLst>
      <p:ext uri="{BB962C8B-B14F-4D97-AF65-F5344CB8AC3E}">
        <p14:creationId xmlns:p14="http://schemas.microsoft.com/office/powerpoint/2010/main" val="19440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1196717" y="1700808"/>
            <a:ext cx="2295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rgbClr val="C00000"/>
                </a:solidFill>
                <a:latin typeface="Verdana" pitchFamily="34" charset="0"/>
              </a:rPr>
              <a:t>CONTENIDO</a:t>
            </a:r>
            <a:endParaRPr lang="es-PE" altLang="es-PE" sz="1800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1230082" y="2718837"/>
            <a:ext cx="5391507" cy="18767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589837"/>
                </a:solidFill>
                <a:latin typeface="Verdana" pitchFamily="34" charset="0"/>
              </a:rPr>
              <a:t>Conceptos Básicos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589837"/>
                </a:solidFill>
                <a:latin typeface="Verdana" pitchFamily="34" charset="0"/>
              </a:rPr>
              <a:t>Estándares de Modelamiento de Datos NoSQL (Documental)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589837"/>
                </a:solidFill>
                <a:latin typeface="Verdana" pitchFamily="34" charset="0"/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34680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3BB7E6D-0B1B-4FCE-85DD-3EEC8C2220A9}"/>
              </a:ext>
            </a:extLst>
          </p:cNvPr>
          <p:cNvSpPr txBox="1"/>
          <p:nvPr/>
        </p:nvSpPr>
        <p:spPr>
          <a:xfrm>
            <a:off x="179512" y="1196752"/>
            <a:ext cx="6905501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>
                <a:solidFill>
                  <a:srgbClr val="741D41"/>
                </a:solidFill>
                <a:latin typeface="Verdana" pitchFamily="34" charset="0"/>
              </a:rPr>
              <a:t>UPDATE (BD Documentales)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AE7668-C0B0-41B9-A224-3CA3CA8B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132856"/>
            <a:ext cx="8640960" cy="39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0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Conceptos básicos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74811" y="1528299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>
                <a:solidFill>
                  <a:srgbClr val="000033"/>
                </a:solidFill>
                <a:latin typeface="Verdana" pitchFamily="34" charset="0"/>
              </a:rPr>
              <a:t>Aparición de la tecnología NoSQL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41A3E7-F70A-446E-A6A1-31E2D2E2C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87" y="2635264"/>
            <a:ext cx="2116725" cy="2116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D74F1A-75FD-4CC4-B8C0-6947DDDA1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81" y="2492896"/>
            <a:ext cx="2116725" cy="21167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F04A10-4CE7-4F07-A378-14078AA57C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49" y="4051226"/>
            <a:ext cx="1401526" cy="14015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1ACF9FC-01E2-4AA7-9A6B-816BCBF2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1" y="2496231"/>
            <a:ext cx="3965039" cy="346670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D3B2AF4-0B48-4898-9754-C46A1CCE9346}"/>
              </a:ext>
            </a:extLst>
          </p:cNvPr>
          <p:cNvSpPr txBox="1"/>
          <p:nvPr/>
        </p:nvSpPr>
        <p:spPr>
          <a:xfrm>
            <a:off x="598084" y="6165304"/>
            <a:ext cx="8429535" cy="4367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00" dirty="0">
                <a:solidFill>
                  <a:srgbClr val="000033"/>
                </a:solidFill>
                <a:latin typeface="Verdana" pitchFamily="34" charset="0"/>
              </a:rPr>
              <a:t>“Big data” is high-volume, -velocity and -variety information assets that demand cost-effective, innovative forms of information processing for enhanced insight and decision making.</a:t>
            </a:r>
            <a:endParaRPr lang="es-PE" sz="800" dirty="0">
              <a:solidFill>
                <a:srgbClr val="0000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2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Conceptos básicos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74811" y="1528299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>
                <a:solidFill>
                  <a:srgbClr val="741D41"/>
                </a:solidFill>
                <a:latin typeface="Verdana" pitchFamily="34" charset="0"/>
              </a:rPr>
              <a:t>¿Qué es un NoSQL?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62F2F1-3E3D-4911-8D95-2C4CA582ECFD}"/>
              </a:ext>
            </a:extLst>
          </p:cNvPr>
          <p:cNvSpPr txBox="1"/>
          <p:nvPr/>
        </p:nvSpPr>
        <p:spPr>
          <a:xfrm>
            <a:off x="432935" y="2155175"/>
            <a:ext cx="7990097" cy="16646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1400" dirty="0">
                <a:solidFill>
                  <a:srgbClr val="000033"/>
                </a:solidFill>
                <a:latin typeface="Verdana" pitchFamily="34" charset="0"/>
              </a:rPr>
              <a:t>Las bases de datos NoSQL están diseñadas específicamente para modelos de datos específicos y tienen esquemas flexibles para crear aplicaciones modernas. Las bases de datos NoSQL son ampliamente reconocidas porque son fáciles de desarrollar, su funcionalidad y el rendimiento a escala. Usan una variedad de modelos de datos, que incluyen documentos, gráficos, clave-valor, en-memoria y búsqueda.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D0B0B1-B101-4AFA-AE88-591BD25C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7" y="3875043"/>
            <a:ext cx="7053993" cy="23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6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Tipos de NoSQL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84566" y="1393797"/>
            <a:ext cx="6905501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b="1" dirty="0">
                <a:solidFill>
                  <a:srgbClr val="741D41"/>
                </a:solidFill>
                <a:latin typeface="Verdana" pitchFamily="34" charset="0"/>
              </a:rPr>
              <a:t>Tipos de NoSQL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C831ED-D324-45A8-8E59-176D1C311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2204864"/>
            <a:ext cx="4895850" cy="4248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9E5CA1-A458-4377-B425-174AEBC536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1584176" cy="15841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BE7FB7D-4259-4D3E-A713-85A421653E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71" y="4510332"/>
            <a:ext cx="1753809" cy="7644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291B742-6EDD-41CB-8CF3-14848133F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0" y="4458765"/>
            <a:ext cx="1156019" cy="77243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BAC1076-437F-4E16-850C-0FD8EF9F40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46" y="2215321"/>
            <a:ext cx="1481658" cy="14816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43363AB-B6BA-4A98-BCB5-3F17A67B14B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9" y="5375212"/>
            <a:ext cx="1054512" cy="83191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F1C86F6-A013-46B9-BC98-8108B2F5B6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862" y="5375212"/>
            <a:ext cx="1244625" cy="9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MongoDB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69C0C4-34FD-4362-9B15-1244B2C6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05" y="1988840"/>
            <a:ext cx="6300788" cy="274649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59E2559-0398-448E-BD10-E37F1791CCCD}"/>
              </a:ext>
            </a:extLst>
          </p:cNvPr>
          <p:cNvSpPr txBox="1"/>
          <p:nvPr/>
        </p:nvSpPr>
        <p:spPr>
          <a:xfrm>
            <a:off x="3068321" y="5229200"/>
            <a:ext cx="3007356" cy="5716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400" dirty="0">
                <a:solidFill>
                  <a:srgbClr val="B82E66"/>
                </a:solidFill>
                <a:latin typeface="Verdana" pitchFamily="34" charset="0"/>
              </a:rPr>
              <a:t>“</a:t>
            </a:r>
            <a:r>
              <a:rPr lang="es-PE" sz="2400" dirty="0" err="1">
                <a:solidFill>
                  <a:srgbClr val="B82E66"/>
                </a:solidFill>
                <a:latin typeface="Verdana" pitchFamily="34" charset="0"/>
              </a:rPr>
              <a:t>Hu</a:t>
            </a:r>
            <a:r>
              <a:rPr lang="es-PE" sz="2400" b="1" dirty="0" err="1">
                <a:solidFill>
                  <a:srgbClr val="741D41"/>
                </a:solidFill>
                <a:latin typeface="Verdana" pitchFamily="34" charset="0"/>
              </a:rPr>
              <a:t>mongo</a:t>
            </a:r>
            <a:r>
              <a:rPr lang="es-PE" sz="2400" dirty="0" err="1">
                <a:solidFill>
                  <a:srgbClr val="B82E66"/>
                </a:solidFill>
                <a:latin typeface="Verdana" pitchFamily="34" charset="0"/>
              </a:rPr>
              <a:t>us</a:t>
            </a:r>
            <a:r>
              <a:rPr lang="es-PE" sz="2400" dirty="0">
                <a:solidFill>
                  <a:srgbClr val="B82E66"/>
                </a:solidFill>
                <a:latin typeface="Verdana" pitchFamily="34" charset="0"/>
              </a:rPr>
              <a:t> DB”</a:t>
            </a:r>
          </a:p>
        </p:txBody>
      </p:sp>
    </p:spTree>
    <p:extLst>
      <p:ext uri="{BB962C8B-B14F-4D97-AF65-F5344CB8AC3E}">
        <p14:creationId xmlns:p14="http://schemas.microsoft.com/office/powerpoint/2010/main" val="260458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MongoDB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430340-1084-40D0-B9B7-6058089E9189}"/>
              </a:ext>
            </a:extLst>
          </p:cNvPr>
          <p:cNvSpPr txBox="1"/>
          <p:nvPr/>
        </p:nvSpPr>
        <p:spPr>
          <a:xfrm>
            <a:off x="323528" y="2111940"/>
            <a:ext cx="7704856" cy="19877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000033"/>
                </a:solidFill>
                <a:latin typeface="Verdana" pitchFamily="34" charset="0"/>
              </a:rPr>
              <a:t>Basado en documentos (</a:t>
            </a:r>
            <a:r>
              <a:rPr lang="es-PE" sz="1400" dirty="0" err="1">
                <a:solidFill>
                  <a:srgbClr val="000033"/>
                </a:solidFill>
                <a:latin typeface="Verdana" pitchFamily="34" charset="0"/>
              </a:rPr>
              <a:t>max</a:t>
            </a:r>
            <a:r>
              <a:rPr lang="es-PE" sz="1400" dirty="0">
                <a:solidFill>
                  <a:srgbClr val="000033"/>
                </a:solidFill>
                <a:latin typeface="Verdana" pitchFamily="34" charset="0"/>
              </a:rPr>
              <a:t> 16MB)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000033"/>
                </a:solidFill>
                <a:latin typeface="Verdana" pitchFamily="34" charset="0"/>
              </a:rPr>
              <a:t>Los documentos están en formato BSON, que consiste en pares de campo-valor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000033"/>
                </a:solidFill>
                <a:latin typeface="Verdana" pitchFamily="34" charset="0"/>
              </a:rPr>
              <a:t>Cada documento es almacenado en una colección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000033"/>
                </a:solidFill>
                <a:latin typeface="Verdana" pitchFamily="34" charset="0"/>
              </a:rPr>
              <a:t>COLECCIONES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000033"/>
                </a:solidFill>
                <a:latin typeface="Verdana" pitchFamily="34" charset="0"/>
              </a:rPr>
              <a:t>Como tablas en las bases de datos relacionales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1400" dirty="0">
                <a:solidFill>
                  <a:srgbClr val="000033"/>
                </a:solidFill>
                <a:latin typeface="Verdana" pitchFamily="34" charset="0"/>
              </a:rPr>
              <a:t>Los documentos no tienen que tener una estructura uniforme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E0E3664-2BAB-4ED1-8FCD-76DB4C42E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3728" y="4099728"/>
            <a:ext cx="489654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MongoDB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F29155E-3FDA-4F9E-884A-1BF291FDE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1680" y="4293096"/>
            <a:ext cx="6096000" cy="20478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96D5FE-E9C7-43DD-B2F1-2BA6E1DAE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7" y="951576"/>
            <a:ext cx="3039641" cy="303964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9972602-3732-4A51-83E2-FA4C806C8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3209" y="1456240"/>
            <a:ext cx="489654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32BDBA4-A5B7-41D3-AB08-42519DF30C43}"/>
              </a:ext>
            </a:extLst>
          </p:cNvPr>
          <p:cNvSpPr/>
          <p:nvPr/>
        </p:nvSpPr>
        <p:spPr>
          <a:xfrm>
            <a:off x="479212" y="692696"/>
            <a:ext cx="394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s-PE" altLang="es-PE" sz="2400" b="1" dirty="0">
                <a:solidFill>
                  <a:schemeClr val="bg1"/>
                </a:solidFill>
                <a:latin typeface="Verdana" pitchFamily="34" charset="0"/>
              </a:rPr>
              <a:t>Conceptos básicos</a:t>
            </a:r>
            <a:endParaRPr lang="es-PE" altLang="es-PE" sz="18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5021D-6B97-412B-9361-9A40F7213B0E}"/>
              </a:ext>
            </a:extLst>
          </p:cNvPr>
          <p:cNvSpPr txBox="1"/>
          <p:nvPr/>
        </p:nvSpPr>
        <p:spPr>
          <a:xfrm>
            <a:off x="454863" y="3645024"/>
            <a:ext cx="6905501" cy="811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3600" b="1" dirty="0">
                <a:solidFill>
                  <a:srgbClr val="741D41"/>
                </a:solidFill>
                <a:latin typeface="Verdana" pitchFamily="34" charset="0"/>
              </a:rPr>
              <a:t>CRUD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762F2F1-3E3D-4911-8D95-2C4CA582ECFD}"/>
              </a:ext>
            </a:extLst>
          </p:cNvPr>
          <p:cNvSpPr txBox="1"/>
          <p:nvPr/>
        </p:nvSpPr>
        <p:spPr>
          <a:xfrm>
            <a:off x="479212" y="4456336"/>
            <a:ext cx="7990097" cy="4917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dirty="0" err="1">
                <a:solidFill>
                  <a:srgbClr val="000033"/>
                </a:solidFill>
                <a:latin typeface="Verdana" pitchFamily="34" charset="0"/>
              </a:rPr>
              <a:t>Create</a:t>
            </a:r>
            <a:r>
              <a:rPr lang="es-PE" dirty="0">
                <a:solidFill>
                  <a:srgbClr val="000033"/>
                </a:solidFill>
                <a:latin typeface="Verdana" pitchFamily="34" charset="0"/>
              </a:rPr>
              <a:t>, </a:t>
            </a:r>
            <a:r>
              <a:rPr lang="es-PE" dirty="0" err="1">
                <a:solidFill>
                  <a:srgbClr val="000033"/>
                </a:solidFill>
                <a:latin typeface="Verdana" pitchFamily="34" charset="0"/>
              </a:rPr>
              <a:t>Read</a:t>
            </a:r>
            <a:r>
              <a:rPr lang="es-PE" dirty="0">
                <a:solidFill>
                  <a:srgbClr val="000033"/>
                </a:solidFill>
                <a:latin typeface="Verdana" pitchFamily="34" charset="0"/>
              </a:rPr>
              <a:t>, </a:t>
            </a:r>
            <a:r>
              <a:rPr lang="es-PE" dirty="0" err="1">
                <a:solidFill>
                  <a:srgbClr val="000033"/>
                </a:solidFill>
                <a:latin typeface="Verdana" pitchFamily="34" charset="0"/>
              </a:rPr>
              <a:t>Update</a:t>
            </a:r>
            <a:r>
              <a:rPr lang="es-PE" dirty="0">
                <a:solidFill>
                  <a:srgbClr val="000033"/>
                </a:solidFill>
                <a:latin typeface="Verdana" pitchFamily="34" charset="0"/>
              </a:rPr>
              <a:t>, </a:t>
            </a:r>
            <a:r>
              <a:rPr lang="es-PE" dirty="0" err="1">
                <a:solidFill>
                  <a:srgbClr val="000033"/>
                </a:solidFill>
                <a:latin typeface="Verdana" pitchFamily="34" charset="0"/>
              </a:rPr>
              <a:t>Delete</a:t>
            </a:r>
            <a:endParaRPr lang="es-PE" dirty="0">
              <a:solidFill>
                <a:srgbClr val="000033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9596"/>
      </p:ext>
    </p:extLst>
  </p:cSld>
  <p:clrMapOvr>
    <a:masterClrMapping/>
  </p:clrMapOvr>
</p:sld>
</file>

<file path=ppt/theme/theme1.xml><?xml version="1.0" encoding="utf-8"?>
<a:theme xmlns:a="http://schemas.openxmlformats.org/drawingml/2006/main" name="6_Eco">
  <a:themeElements>
    <a:clrScheme name="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00FF"/>
      </a:hlink>
      <a:folHlink>
        <a:srgbClr val="3366CC"/>
      </a:folHlink>
    </a:clrScheme>
    <a:fontScheme name="6_Eco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  <a:txDef>
      <a:spPr>
        <a:noFill/>
      </a:spPr>
      <a:bodyPr numCol="2">
        <a:spAutoFit/>
      </a:bodyPr>
      <a:lstStyle>
        <a:defPPr marL="457200" indent="-457200" algn="just">
          <a:lnSpc>
            <a:spcPct val="150000"/>
          </a:lnSpc>
          <a:buFont typeface="+mj-lt"/>
          <a:buAutoNum type="arabicPeriod"/>
          <a:defRPr dirty="0"/>
        </a:defPPr>
      </a:lstStyle>
    </a:txDef>
  </a:objectDefaults>
  <a:extraClrSchemeLst>
    <a:extraClrScheme>
      <a:clrScheme name="Ec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23179</TotalTime>
  <Words>521</Words>
  <Application>Microsoft Office PowerPoint</Application>
  <PresentationFormat>Presentación en pantalla (4:3)</PresentationFormat>
  <Paragraphs>104</Paragraphs>
  <Slides>20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 Unicode MS</vt:lpstr>
      <vt:lpstr>Arial</vt:lpstr>
      <vt:lpstr>Times</vt:lpstr>
      <vt:lpstr>Verdana</vt:lpstr>
      <vt:lpstr>Wingdings</vt:lpstr>
      <vt:lpstr>6_Eco</vt:lpstr>
      <vt:lpstr>Fotografía de Photo Editor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Aplicaciones</dc:title>
  <dc:creator>Fred Duarte</dc:creator>
  <cp:lastModifiedBy>Palomino Monge Luis Erwin</cp:lastModifiedBy>
  <cp:revision>1668</cp:revision>
  <cp:lastPrinted>1601-01-01T00:00:00Z</cp:lastPrinted>
  <dcterms:created xsi:type="dcterms:W3CDTF">2003-11-12T02:31:47Z</dcterms:created>
  <dcterms:modified xsi:type="dcterms:W3CDTF">2019-07-02T14:56:56Z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