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89" r:id="rId2"/>
  </p:sldMasterIdLst>
  <p:notesMasterIdLst>
    <p:notesMasterId r:id="rId8"/>
  </p:notesMasterIdLst>
  <p:handoutMasterIdLst>
    <p:handoutMasterId r:id="rId9"/>
  </p:handoutMasterIdLst>
  <p:sldIdLst>
    <p:sldId id="256" r:id="rId3"/>
    <p:sldId id="922" r:id="rId4"/>
    <p:sldId id="946" r:id="rId5"/>
    <p:sldId id="945" r:id="rId6"/>
    <p:sldId id="944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B71C267-1902-B9B4-DD6A-DAAFE0715CB0}" name="Fernanda Arantes" initials="FA" userId="6b28078aa0b01bf4" providerId="Windows Live"/>
  <p188:author id="{3D4243B7-D08A-F1F3-4E82-00E0E050A1B7}" name="alessandra naghettini" initials="an" userId="be2d2902b14abe23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1D41"/>
    <a:srgbClr val="FFFF66"/>
    <a:srgbClr val="0000FF"/>
    <a:srgbClr val="0098D6"/>
    <a:srgbClr val="55ABC4"/>
    <a:srgbClr val="E9EBF5"/>
    <a:srgbClr val="58B1D0"/>
    <a:srgbClr val="FC7F7C"/>
    <a:srgbClr val="0096D5"/>
    <a:srgbClr val="1819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8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54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Relationship Id="rId14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16A2C953-4C52-4A2A-93A5-EDE3581CFF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1BB0678-AA43-4D98-B879-71FF14972DD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75A829-2C09-4158-9A6C-8C2E8AC2F6C5}" type="datetime1">
              <a:rPr lang="pt-BR" smtClean="0"/>
              <a:t>19/06/2024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DA99150-AB63-424D-8EA7-F8948FD87C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6238A6C-37AF-4C48-BD61-F2F0E74A4C6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B88B3A-606E-4EAE-95C5-D537D1873B3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2498151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C80BB-B020-4C47-9BB6-7B39E15BB53E}" type="datetime1">
              <a:rPr lang="pt-BR" smtClean="0"/>
              <a:t>19/06/2024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B9B87C-FFE2-45B0-9290-ACA445549D7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1970362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058C80BB-B020-4C47-9BB6-7B39E15BB53E}" type="datetime1">
              <a:rPr lang="pt-BR" smtClean="0"/>
              <a:t>19/06/2024</a:t>
            </a:fld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B9B87C-FFE2-45B0-9290-ACA445549D7C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87296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s://lapei.face.ufg.br/" TargetMode="External"/><Relationship Id="rId7" Type="http://schemas.openxmlformats.org/officeDocument/2006/relationships/hyperlink" Target="http://www.linegov.com.br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hyperlink" Target="https://cepasp.face.ufg.br/" TargetMode="External"/><Relationship Id="rId4" Type="http://schemas.openxmlformats.org/officeDocument/2006/relationships/image" Target="../media/image6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s://lapei.face.ufg.br/" TargetMode="External"/><Relationship Id="rId7" Type="http://schemas.openxmlformats.org/officeDocument/2006/relationships/hyperlink" Target="http://www.linegov.com.br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png"/><Relationship Id="rId5" Type="http://schemas.openxmlformats.org/officeDocument/2006/relationships/hyperlink" Target="https://cepasp.face.ufg.br/" TargetMode="Externa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BEEB613F-61F4-4948-A293-0CB7386397F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Espaço Reservado para Texto 11">
            <a:extLst>
              <a:ext uri="{FF2B5EF4-FFF2-40B4-BE49-F238E27FC236}">
                <a16:creationId xmlns:a16="http://schemas.microsoft.com/office/drawing/2014/main" id="{D1772355-F550-4856-8B50-23C766B879F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82600" y="2645567"/>
            <a:ext cx="6400800" cy="1566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bg1"/>
                </a:solidFill>
                <a:latin typeface="Montserrat Medium" panose="00000600000000000000" pitchFamily="50" charset="0"/>
              </a:defRPr>
            </a:lvl1pPr>
          </a:lstStyle>
          <a:p>
            <a:pPr lvl="0"/>
            <a:r>
              <a:rPr lang="pt-BR" dirty="0"/>
              <a:t>TÍTULO DA APRESENTAÇÃO</a:t>
            </a:r>
          </a:p>
        </p:txBody>
      </p:sp>
    </p:spTree>
    <p:extLst>
      <p:ext uri="{BB962C8B-B14F-4D97-AF65-F5344CB8AC3E}">
        <p14:creationId xmlns:p14="http://schemas.microsoft.com/office/powerpoint/2010/main" val="883495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78D6BBD8-B690-4072-A523-35F24C61DD2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B169AAD6-233A-49A6-86A4-B01B3A16B72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3970" y="5720535"/>
            <a:ext cx="1878930" cy="458968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BF215598-9F8B-4458-A0C8-C1F8FCB46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solidFill>
                  <a:srgbClr val="0098D6"/>
                </a:solidFill>
                <a:latin typeface="Montserrat Medium" panose="00000600000000000000" pitchFamily="50" charset="0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8" name="Espaço Reservado para Imagem 2">
            <a:extLst>
              <a:ext uri="{FF2B5EF4-FFF2-40B4-BE49-F238E27FC236}">
                <a16:creationId xmlns:a16="http://schemas.microsoft.com/office/drawing/2014/main" id="{2C86163D-14E9-44D9-B28E-5E1E4D083C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18191E"/>
                </a:solidFill>
                <a:latin typeface="Montserrat Light" panose="00000400000000000000" pitchFamily="50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uma imagem</a:t>
            </a:r>
          </a:p>
        </p:txBody>
      </p:sp>
      <p:sp>
        <p:nvSpPr>
          <p:cNvPr id="9" name="Espaço Reservado para Texto 3">
            <a:extLst>
              <a:ext uri="{FF2B5EF4-FFF2-40B4-BE49-F238E27FC236}">
                <a16:creationId xmlns:a16="http://schemas.microsoft.com/office/drawing/2014/main" id="{58CD2BC1-5F52-4779-B9CE-95B69D211D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rgbClr val="18191E"/>
                </a:solidFill>
                <a:latin typeface="Montserrat Light" panose="00000400000000000000" pitchFamily="50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E026C2AA-2C9A-486D-8F08-26EBCC42C5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4FE49-DA0E-4E24-BB21-E8757AAD71F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164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E9185539-108D-4603-8378-6FAC4FD09EB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3970" y="5720535"/>
            <a:ext cx="1878930" cy="458968"/>
          </a:xfrm>
          <a:prstGeom prst="rect">
            <a:avLst/>
          </a:prstGeom>
        </p:spPr>
      </p:pic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592EE18B-7CDD-4761-8816-0824F78FF5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4FE49-DA0E-4E24-BB21-E8757AAD71F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478673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16049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E88D3656-7F74-49D9-9852-8B124A49A82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Espaço Reservado para Texto 6">
            <a:extLst>
              <a:ext uri="{FF2B5EF4-FFF2-40B4-BE49-F238E27FC236}">
                <a16:creationId xmlns:a16="http://schemas.microsoft.com/office/drawing/2014/main" id="{AAF52C71-8317-4579-B2F0-07D70E17CF1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6212" y="1424577"/>
            <a:ext cx="6099719" cy="835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>
                <a:solidFill>
                  <a:schemeClr val="bg1"/>
                </a:solidFill>
                <a:latin typeface="Montserrat Medium" panose="00000600000000000000" pitchFamily="50" charset="0"/>
              </a:defRPr>
            </a:lvl1pPr>
          </a:lstStyle>
          <a:p>
            <a:pPr lvl="0"/>
            <a:r>
              <a:rPr lang="pt-BR" dirty="0"/>
              <a:t>Obrigado!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4614A98-3FE2-47A2-AFEF-A8C48CAAB79F}"/>
              </a:ext>
            </a:extLst>
          </p:cNvPr>
          <p:cNvSpPr txBox="1"/>
          <p:nvPr userDrawn="1"/>
        </p:nvSpPr>
        <p:spPr>
          <a:xfrm>
            <a:off x="536212" y="2911989"/>
            <a:ext cx="6099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BR" sz="2000" dirty="0">
                <a:solidFill>
                  <a:schemeClr val="bg1"/>
                </a:solidFill>
                <a:latin typeface="Montserrat" panose="00000500000000000000" pitchFamily="50" charset="0"/>
              </a:rPr>
              <a:t>Integram o CIGETS:</a:t>
            </a:r>
          </a:p>
        </p:txBody>
      </p:sp>
      <p:pic>
        <p:nvPicPr>
          <p:cNvPr id="10" name="Imagem 9">
            <a:hlinkClick r:id="rId3"/>
            <a:extLst>
              <a:ext uri="{FF2B5EF4-FFF2-40B4-BE49-F238E27FC236}">
                <a16:creationId xmlns:a16="http://schemas.microsoft.com/office/drawing/2014/main" id="{0A978260-68B5-46C7-AD02-C086A19ED97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212" y="3208632"/>
            <a:ext cx="1362079" cy="1362079"/>
          </a:xfrm>
          <a:prstGeom prst="rect">
            <a:avLst/>
          </a:prstGeom>
        </p:spPr>
      </p:pic>
      <p:pic>
        <p:nvPicPr>
          <p:cNvPr id="12" name="Imagem 11">
            <a:hlinkClick r:id="rId5"/>
            <a:extLst>
              <a:ext uri="{FF2B5EF4-FFF2-40B4-BE49-F238E27FC236}">
                <a16:creationId xmlns:a16="http://schemas.microsoft.com/office/drawing/2014/main" id="{A2EBC6DA-DCE8-4858-A946-014B0A9319FD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212" y="4467243"/>
            <a:ext cx="1561185" cy="878166"/>
          </a:xfrm>
          <a:prstGeom prst="rect">
            <a:avLst/>
          </a:prstGeom>
        </p:spPr>
      </p:pic>
      <p:pic>
        <p:nvPicPr>
          <p:cNvPr id="14" name="Imagem 13">
            <a:hlinkClick r:id="rId7"/>
            <a:extLst>
              <a:ext uri="{FF2B5EF4-FFF2-40B4-BE49-F238E27FC236}">
                <a16:creationId xmlns:a16="http://schemas.microsoft.com/office/drawing/2014/main" id="{9867A168-59CC-43EC-97BA-39A5F9497F6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577" y="5095619"/>
            <a:ext cx="1289589" cy="1289589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B9711B3E-E156-4876-B3B3-500348A8E4BB}"/>
              </a:ext>
            </a:extLst>
          </p:cNvPr>
          <p:cNvSpPr txBox="1"/>
          <p:nvPr userDrawn="1"/>
        </p:nvSpPr>
        <p:spPr>
          <a:xfrm>
            <a:off x="2306444" y="3678457"/>
            <a:ext cx="378955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BR" sz="1400" b="1" dirty="0">
                <a:solidFill>
                  <a:schemeClr val="bg1"/>
                </a:solidFill>
                <a:latin typeface="Montserrat" panose="00000500000000000000" pitchFamily="50" charset="0"/>
              </a:rPr>
              <a:t>Laboratório de Pesquisa em Empreendedorismo e Inovação  - UFG</a:t>
            </a:r>
            <a:br>
              <a:rPr lang="pt-BR" sz="1400" b="1" dirty="0">
                <a:solidFill>
                  <a:schemeClr val="bg1"/>
                </a:solidFill>
                <a:latin typeface="Montserrat" panose="00000500000000000000" pitchFamily="50" charset="0"/>
              </a:rPr>
            </a:br>
            <a:r>
              <a:rPr lang="pt-BR" sz="1400" u="none" dirty="0">
                <a:solidFill>
                  <a:schemeClr val="bg1"/>
                </a:solidFill>
                <a:latin typeface="Montserrat" panose="00000500000000000000" pitchFamily="50" charset="0"/>
              </a:rPr>
              <a:t>lapei.face.ufg.br</a:t>
            </a:r>
            <a:endParaRPr lang="pt-BR" sz="1400" b="0" u="none" dirty="0">
              <a:solidFill>
                <a:schemeClr val="bg1"/>
              </a:solidFill>
              <a:latin typeface="Montserrat" panose="00000500000000000000" pitchFamily="50" charset="0"/>
            </a:endParaRPr>
          </a:p>
          <a:p>
            <a:pPr lvl="0"/>
            <a:r>
              <a:rPr lang="pt-BR" sz="1400" b="0" u="none" dirty="0">
                <a:solidFill>
                  <a:schemeClr val="bg1"/>
                </a:solidFill>
                <a:latin typeface="Montserrat" panose="00000500000000000000" pitchFamily="50" charset="0"/>
              </a:rPr>
              <a:t>	</a:t>
            </a:r>
            <a:br>
              <a:rPr lang="pt-BR" sz="1400" b="0" u="none" dirty="0">
                <a:solidFill>
                  <a:schemeClr val="bg1"/>
                </a:solidFill>
                <a:latin typeface="Montserrat" panose="00000500000000000000" pitchFamily="50" charset="0"/>
              </a:rPr>
            </a:br>
            <a:r>
              <a:rPr lang="pt-BR" sz="1400" b="1" dirty="0">
                <a:solidFill>
                  <a:schemeClr val="bg1"/>
                </a:solidFill>
                <a:latin typeface="Montserrat" panose="00000500000000000000" pitchFamily="50" charset="0"/>
              </a:rPr>
              <a:t>Centro de Estudos e Pesquisas Aplicadas ao Setor Público - UFG</a:t>
            </a:r>
            <a:br>
              <a:rPr lang="pt-BR" sz="1400" b="1" dirty="0">
                <a:solidFill>
                  <a:schemeClr val="bg1"/>
                </a:solidFill>
                <a:latin typeface="Montserrat" panose="00000500000000000000" pitchFamily="50" charset="0"/>
              </a:rPr>
            </a:br>
            <a:r>
              <a:rPr lang="pt-BR" sz="1400" u="none" dirty="0">
                <a:solidFill>
                  <a:schemeClr val="bg1"/>
                </a:solidFill>
                <a:latin typeface="Montserrat" panose="00000500000000000000" pitchFamily="50" charset="0"/>
              </a:rPr>
              <a:t>cepasp.face.ufg.br</a:t>
            </a:r>
            <a:endParaRPr lang="pt-BR" sz="1400" dirty="0">
              <a:solidFill>
                <a:schemeClr val="bg1"/>
              </a:solidFill>
              <a:latin typeface="Montserrat" panose="00000500000000000000" pitchFamily="50" charset="0"/>
            </a:endParaRPr>
          </a:p>
          <a:p>
            <a:pPr lvl="0"/>
            <a:r>
              <a:rPr lang="pt-BR" sz="1400" b="1" dirty="0">
                <a:solidFill>
                  <a:schemeClr val="bg1"/>
                </a:solidFill>
                <a:latin typeface="Montserrat" panose="00000500000000000000" pitchFamily="50" charset="0"/>
              </a:rPr>
              <a:t>	</a:t>
            </a:r>
            <a:br>
              <a:rPr lang="pt-BR" sz="1400" b="1" dirty="0">
                <a:solidFill>
                  <a:schemeClr val="bg1"/>
                </a:solidFill>
                <a:latin typeface="Montserrat" panose="00000500000000000000" pitchFamily="50" charset="0"/>
              </a:rPr>
            </a:br>
            <a:r>
              <a:rPr lang="pt-BR" sz="1400" b="1" dirty="0">
                <a:solidFill>
                  <a:schemeClr val="bg1"/>
                </a:solidFill>
                <a:latin typeface="Montserrat" panose="00000500000000000000" pitchFamily="50" charset="0"/>
              </a:rPr>
              <a:t>Laboratório de Inovação e Estratégia em Governo - UnB</a:t>
            </a:r>
            <a:br>
              <a:rPr lang="pt-BR" sz="1400" b="1" dirty="0">
                <a:solidFill>
                  <a:schemeClr val="bg1"/>
                </a:solidFill>
                <a:latin typeface="Montserrat" panose="00000500000000000000" pitchFamily="50" charset="0"/>
              </a:rPr>
            </a:br>
            <a:r>
              <a:rPr lang="pt-BR" sz="1400" dirty="0">
                <a:solidFill>
                  <a:schemeClr val="bg1"/>
                </a:solidFill>
                <a:latin typeface="Montserrat" panose="00000500000000000000" pitchFamily="50" charset="0"/>
              </a:rPr>
              <a:t>linegov.com.br </a:t>
            </a:r>
          </a:p>
        </p:txBody>
      </p:sp>
    </p:spTree>
    <p:extLst>
      <p:ext uri="{BB962C8B-B14F-4D97-AF65-F5344CB8AC3E}">
        <p14:creationId xmlns:p14="http://schemas.microsoft.com/office/powerpoint/2010/main" val="18017603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30715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536040" y="1424520"/>
            <a:ext cx="6099480" cy="834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614936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36040" y="1424520"/>
            <a:ext cx="6099480" cy="834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099967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36040" y="1424520"/>
            <a:ext cx="2976480" cy="834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3661560" y="1424520"/>
            <a:ext cx="2976480" cy="834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213779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745959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7721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DEDCA6E9-E5AF-4CC6-95E0-47340401B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40CFF233-BE83-4D09-BF59-DDD8566EE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98D6"/>
                </a:solidFill>
                <a:latin typeface="Montserrat Medium" panose="00000600000000000000" pitchFamily="50" charset="0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0782AE72-6294-45AD-9921-E4CD17B15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8191E"/>
                </a:solidFill>
                <a:latin typeface="Montserrat Light" panose="00000400000000000000" pitchFamily="50" charset="0"/>
              </a:defRPr>
            </a:lvl1pPr>
            <a:lvl2pPr>
              <a:defRPr>
                <a:solidFill>
                  <a:srgbClr val="18191E"/>
                </a:solidFill>
                <a:latin typeface="Montserrat Light" panose="00000400000000000000" pitchFamily="50" charset="0"/>
              </a:defRPr>
            </a:lvl2pPr>
            <a:lvl3pPr>
              <a:defRPr>
                <a:solidFill>
                  <a:srgbClr val="18191E"/>
                </a:solidFill>
                <a:latin typeface="Montserrat Light" panose="00000400000000000000" pitchFamily="50" charset="0"/>
              </a:defRPr>
            </a:lvl3pPr>
            <a:lvl4pPr>
              <a:defRPr>
                <a:solidFill>
                  <a:srgbClr val="18191E"/>
                </a:solidFill>
                <a:latin typeface="Montserrat Light" panose="00000400000000000000" pitchFamily="50" charset="0"/>
              </a:defRPr>
            </a:lvl4pPr>
            <a:lvl5pPr>
              <a:defRPr>
                <a:solidFill>
                  <a:srgbClr val="18191E"/>
                </a:solidFill>
                <a:latin typeface="Montserrat Light" panose="00000400000000000000" pitchFamily="50" charset="0"/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BAD092CA-0A9E-4EC3-B2B5-8570FA57A9B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3970" y="5720535"/>
            <a:ext cx="1878930" cy="458968"/>
          </a:xfrm>
          <a:prstGeom prst="rect">
            <a:avLst/>
          </a:prstGeom>
        </p:spPr>
      </p:pic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CFEE0B1B-397A-47FF-BF37-EF68C4820C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19100" y="5811838"/>
            <a:ext cx="2743200" cy="365125"/>
          </a:xfrm>
          <a:prstGeom prst="rect">
            <a:avLst/>
          </a:prstGeom>
        </p:spPr>
        <p:txBody>
          <a:bodyPr/>
          <a:lstStyle/>
          <a:p>
            <a:fld id="{42B4FE49-DA0E-4E24-BB21-E8757AAD71F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070933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36040" y="1424520"/>
            <a:ext cx="2976480" cy="39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3661560" y="1424520"/>
            <a:ext cx="2976480" cy="834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36040" y="1860840"/>
            <a:ext cx="2976480" cy="39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034386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36040" y="1424520"/>
            <a:ext cx="2976480" cy="834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3661560" y="1424520"/>
            <a:ext cx="2976480" cy="39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3661560" y="1860840"/>
            <a:ext cx="2976480" cy="39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166637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36040" y="1424520"/>
            <a:ext cx="2976480" cy="39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3661560" y="1424520"/>
            <a:ext cx="2976480" cy="39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36040" y="1860840"/>
            <a:ext cx="6099480" cy="39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554438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36040" y="1424520"/>
            <a:ext cx="6099480" cy="39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36040" y="1860840"/>
            <a:ext cx="6099480" cy="39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1997500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36040" y="1424520"/>
            <a:ext cx="2976480" cy="39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3661560" y="1424520"/>
            <a:ext cx="2976480" cy="39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536040" y="1860840"/>
            <a:ext cx="2976480" cy="39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3661560" y="1860840"/>
            <a:ext cx="2976480" cy="39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6840454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36040" y="1424520"/>
            <a:ext cx="1963800" cy="398160"/>
          </a:xfrm>
          <a:prstGeom prst="rect">
            <a:avLst/>
          </a:prstGeom>
        </p:spPr>
        <p:txBody>
          <a:bodyPr lIns="0" tIns="0" rIns="0" bIns="0">
            <a:normAutofit fontScale="48000"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2598480" y="1424520"/>
            <a:ext cx="1963800" cy="398160"/>
          </a:xfrm>
          <a:prstGeom prst="rect">
            <a:avLst/>
          </a:prstGeom>
        </p:spPr>
        <p:txBody>
          <a:bodyPr lIns="0" tIns="0" rIns="0" bIns="0">
            <a:normAutofit fontScale="48000"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4660920" y="1424520"/>
            <a:ext cx="1963800" cy="398160"/>
          </a:xfrm>
          <a:prstGeom prst="rect">
            <a:avLst/>
          </a:prstGeom>
        </p:spPr>
        <p:txBody>
          <a:bodyPr lIns="0" tIns="0" rIns="0" bIns="0">
            <a:normAutofit fontScale="48000"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536040" y="1860840"/>
            <a:ext cx="1963800" cy="398160"/>
          </a:xfrm>
          <a:prstGeom prst="rect">
            <a:avLst/>
          </a:prstGeom>
        </p:spPr>
        <p:txBody>
          <a:bodyPr lIns="0" tIns="0" rIns="0" bIns="0">
            <a:normAutofit fontScale="48000"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2598480" y="1860840"/>
            <a:ext cx="1963800" cy="398160"/>
          </a:xfrm>
          <a:prstGeom prst="rect">
            <a:avLst/>
          </a:prstGeom>
        </p:spPr>
        <p:txBody>
          <a:bodyPr lIns="0" tIns="0" rIns="0" bIns="0">
            <a:normAutofit fontScale="48000"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4660920" y="1860840"/>
            <a:ext cx="1963800" cy="398160"/>
          </a:xfrm>
          <a:prstGeom prst="rect">
            <a:avLst/>
          </a:prstGeom>
        </p:spPr>
        <p:txBody>
          <a:bodyPr lIns="0" tIns="0" rIns="0" bIns="0">
            <a:normAutofit fontScale="48000"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8377273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DEDCA6E9-E5AF-4CC6-95E0-47340401B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40CFF233-BE83-4D09-BF59-DDD8566EE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98D6"/>
                </a:solidFill>
                <a:latin typeface="Montserrat Medium" panose="00000600000000000000" pitchFamily="50" charset="0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0782AE72-6294-45AD-9921-E4CD17B15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8191E"/>
                </a:solidFill>
                <a:latin typeface="Montserrat Light" panose="00000400000000000000" pitchFamily="50" charset="0"/>
              </a:defRPr>
            </a:lvl1pPr>
            <a:lvl2pPr>
              <a:defRPr>
                <a:solidFill>
                  <a:srgbClr val="18191E"/>
                </a:solidFill>
                <a:latin typeface="Montserrat Light" panose="00000400000000000000" pitchFamily="50" charset="0"/>
              </a:defRPr>
            </a:lvl2pPr>
            <a:lvl3pPr>
              <a:defRPr>
                <a:solidFill>
                  <a:srgbClr val="18191E"/>
                </a:solidFill>
                <a:latin typeface="Montserrat Light" panose="00000400000000000000" pitchFamily="50" charset="0"/>
              </a:defRPr>
            </a:lvl3pPr>
            <a:lvl4pPr>
              <a:defRPr>
                <a:solidFill>
                  <a:srgbClr val="18191E"/>
                </a:solidFill>
                <a:latin typeface="Montserrat Light" panose="00000400000000000000" pitchFamily="50" charset="0"/>
              </a:defRPr>
            </a:lvl4pPr>
            <a:lvl5pPr>
              <a:defRPr>
                <a:solidFill>
                  <a:srgbClr val="18191E"/>
                </a:solidFill>
                <a:latin typeface="Montserrat Light" panose="00000400000000000000" pitchFamily="50" charset="0"/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BAD092CA-0A9E-4EC3-B2B5-8570FA57A9B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3970" y="5720535"/>
            <a:ext cx="1878930" cy="458968"/>
          </a:xfrm>
          <a:prstGeom prst="rect">
            <a:avLst/>
          </a:prstGeom>
        </p:spPr>
      </p:pic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CFEE0B1B-397A-47FF-BF37-EF68C4820C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19100" y="5811838"/>
            <a:ext cx="2743200" cy="365125"/>
          </a:xfrm>
          <a:prstGeom prst="rect">
            <a:avLst/>
          </a:prstGeom>
        </p:spPr>
        <p:txBody>
          <a:bodyPr/>
          <a:lstStyle/>
          <a:p>
            <a:fld id="{42B4FE49-DA0E-4E24-BB21-E8757AAD71F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474835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E88D3656-7F74-49D9-9852-8B124A49A82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Espaço Reservado para Texto 6">
            <a:extLst>
              <a:ext uri="{FF2B5EF4-FFF2-40B4-BE49-F238E27FC236}">
                <a16:creationId xmlns:a16="http://schemas.microsoft.com/office/drawing/2014/main" id="{AAF52C71-8317-4579-B2F0-07D70E17CF1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6212" y="1424577"/>
            <a:ext cx="6099719" cy="835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>
                <a:solidFill>
                  <a:schemeClr val="bg1"/>
                </a:solidFill>
                <a:latin typeface="Montserrat Medium" panose="00000600000000000000" pitchFamily="50" charset="0"/>
              </a:defRPr>
            </a:lvl1pPr>
          </a:lstStyle>
          <a:p>
            <a:pPr lvl="0"/>
            <a:r>
              <a:rPr lang="pt-BR" dirty="0"/>
              <a:t>Obrigado!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4614A98-3FE2-47A2-AFEF-A8C48CAAB79F}"/>
              </a:ext>
            </a:extLst>
          </p:cNvPr>
          <p:cNvSpPr txBox="1"/>
          <p:nvPr userDrawn="1"/>
        </p:nvSpPr>
        <p:spPr>
          <a:xfrm>
            <a:off x="536212" y="2911989"/>
            <a:ext cx="6099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BR" sz="2000" dirty="0">
                <a:solidFill>
                  <a:schemeClr val="bg1"/>
                </a:solidFill>
                <a:latin typeface="Montserrat" panose="00000500000000000000" pitchFamily="50" charset="0"/>
              </a:rPr>
              <a:t>Integram o CIGETS:</a:t>
            </a:r>
          </a:p>
        </p:txBody>
      </p:sp>
      <p:pic>
        <p:nvPicPr>
          <p:cNvPr id="10" name="Imagem 9">
            <a:hlinkClick r:id="rId3"/>
            <a:extLst>
              <a:ext uri="{FF2B5EF4-FFF2-40B4-BE49-F238E27FC236}">
                <a16:creationId xmlns:a16="http://schemas.microsoft.com/office/drawing/2014/main" id="{0A978260-68B5-46C7-AD02-C086A19ED97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212" y="3208632"/>
            <a:ext cx="1362079" cy="1362079"/>
          </a:xfrm>
          <a:prstGeom prst="rect">
            <a:avLst/>
          </a:prstGeom>
        </p:spPr>
      </p:pic>
      <p:pic>
        <p:nvPicPr>
          <p:cNvPr id="12" name="Imagem 11">
            <a:hlinkClick r:id="rId5"/>
            <a:extLst>
              <a:ext uri="{FF2B5EF4-FFF2-40B4-BE49-F238E27FC236}">
                <a16:creationId xmlns:a16="http://schemas.microsoft.com/office/drawing/2014/main" id="{A2EBC6DA-DCE8-4858-A946-014B0A9319FD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212" y="4467243"/>
            <a:ext cx="1561185" cy="878166"/>
          </a:xfrm>
          <a:prstGeom prst="rect">
            <a:avLst/>
          </a:prstGeom>
        </p:spPr>
      </p:pic>
      <p:pic>
        <p:nvPicPr>
          <p:cNvPr id="14" name="Imagem 13">
            <a:hlinkClick r:id="rId7"/>
            <a:extLst>
              <a:ext uri="{FF2B5EF4-FFF2-40B4-BE49-F238E27FC236}">
                <a16:creationId xmlns:a16="http://schemas.microsoft.com/office/drawing/2014/main" id="{9867A168-59CC-43EC-97BA-39A5F9497F6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577" y="5095619"/>
            <a:ext cx="1289589" cy="1289589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B9711B3E-E156-4876-B3B3-500348A8E4BB}"/>
              </a:ext>
            </a:extLst>
          </p:cNvPr>
          <p:cNvSpPr txBox="1"/>
          <p:nvPr userDrawn="1"/>
        </p:nvSpPr>
        <p:spPr>
          <a:xfrm>
            <a:off x="2306444" y="3678457"/>
            <a:ext cx="378955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BR" sz="1400" b="1" dirty="0">
                <a:solidFill>
                  <a:schemeClr val="bg1"/>
                </a:solidFill>
                <a:latin typeface="Montserrat" panose="00000500000000000000" pitchFamily="50" charset="0"/>
              </a:rPr>
              <a:t>Laboratório de Pesquisa em Empreendedorismo e Inovação  - UFG</a:t>
            </a:r>
            <a:br>
              <a:rPr lang="pt-BR" sz="1400" b="1" dirty="0">
                <a:solidFill>
                  <a:schemeClr val="bg1"/>
                </a:solidFill>
                <a:latin typeface="Montserrat" panose="00000500000000000000" pitchFamily="50" charset="0"/>
              </a:rPr>
            </a:br>
            <a:r>
              <a:rPr lang="pt-BR" sz="1400" u="none" dirty="0">
                <a:solidFill>
                  <a:schemeClr val="bg1"/>
                </a:solidFill>
                <a:latin typeface="Montserrat" panose="00000500000000000000" pitchFamily="50" charset="0"/>
              </a:rPr>
              <a:t>lapei.face.ufg.br</a:t>
            </a:r>
            <a:endParaRPr lang="pt-BR" sz="1400" b="0" u="none" dirty="0">
              <a:solidFill>
                <a:schemeClr val="bg1"/>
              </a:solidFill>
              <a:latin typeface="Montserrat" panose="00000500000000000000" pitchFamily="50" charset="0"/>
            </a:endParaRPr>
          </a:p>
          <a:p>
            <a:pPr lvl="0"/>
            <a:r>
              <a:rPr lang="pt-BR" sz="1400" b="0" u="none" dirty="0">
                <a:solidFill>
                  <a:schemeClr val="bg1"/>
                </a:solidFill>
                <a:latin typeface="Montserrat" panose="00000500000000000000" pitchFamily="50" charset="0"/>
              </a:rPr>
              <a:t>	</a:t>
            </a:r>
            <a:br>
              <a:rPr lang="pt-BR" sz="1400" b="0" u="none" dirty="0">
                <a:solidFill>
                  <a:schemeClr val="bg1"/>
                </a:solidFill>
                <a:latin typeface="Montserrat" panose="00000500000000000000" pitchFamily="50" charset="0"/>
              </a:rPr>
            </a:br>
            <a:r>
              <a:rPr lang="pt-BR" sz="1400" b="1" dirty="0">
                <a:solidFill>
                  <a:schemeClr val="bg1"/>
                </a:solidFill>
                <a:latin typeface="Montserrat" panose="00000500000000000000" pitchFamily="50" charset="0"/>
              </a:rPr>
              <a:t>Centro de Estudos e Pesquisas Aplicadas ao Setor Público - UFG</a:t>
            </a:r>
            <a:br>
              <a:rPr lang="pt-BR" sz="1400" b="1" dirty="0">
                <a:solidFill>
                  <a:schemeClr val="bg1"/>
                </a:solidFill>
                <a:latin typeface="Montserrat" panose="00000500000000000000" pitchFamily="50" charset="0"/>
              </a:rPr>
            </a:br>
            <a:r>
              <a:rPr lang="pt-BR" sz="1400" u="none" dirty="0">
                <a:solidFill>
                  <a:schemeClr val="bg1"/>
                </a:solidFill>
                <a:latin typeface="Montserrat" panose="00000500000000000000" pitchFamily="50" charset="0"/>
              </a:rPr>
              <a:t>cepasp.face.ufg.br</a:t>
            </a:r>
            <a:endParaRPr lang="pt-BR" sz="1400" dirty="0">
              <a:solidFill>
                <a:schemeClr val="bg1"/>
              </a:solidFill>
              <a:latin typeface="Montserrat" panose="00000500000000000000" pitchFamily="50" charset="0"/>
            </a:endParaRPr>
          </a:p>
          <a:p>
            <a:pPr lvl="0"/>
            <a:r>
              <a:rPr lang="pt-BR" sz="1400" b="1" dirty="0">
                <a:solidFill>
                  <a:schemeClr val="bg1"/>
                </a:solidFill>
                <a:latin typeface="Montserrat" panose="00000500000000000000" pitchFamily="50" charset="0"/>
              </a:rPr>
              <a:t>	</a:t>
            </a:r>
            <a:br>
              <a:rPr lang="pt-BR" sz="1400" b="1" dirty="0">
                <a:solidFill>
                  <a:schemeClr val="bg1"/>
                </a:solidFill>
                <a:latin typeface="Montserrat" panose="00000500000000000000" pitchFamily="50" charset="0"/>
              </a:rPr>
            </a:br>
            <a:r>
              <a:rPr lang="pt-BR" sz="1400" b="1" dirty="0">
                <a:solidFill>
                  <a:schemeClr val="bg1"/>
                </a:solidFill>
                <a:latin typeface="Montserrat" panose="00000500000000000000" pitchFamily="50" charset="0"/>
              </a:rPr>
              <a:t>Laboratório de Inovação e Estratégia em Governo - UnB</a:t>
            </a:r>
            <a:br>
              <a:rPr lang="pt-BR" sz="1400" b="1" dirty="0">
                <a:solidFill>
                  <a:schemeClr val="bg1"/>
                </a:solidFill>
                <a:latin typeface="Montserrat" panose="00000500000000000000" pitchFamily="50" charset="0"/>
              </a:rPr>
            </a:br>
            <a:r>
              <a:rPr lang="pt-BR" sz="1400" dirty="0">
                <a:solidFill>
                  <a:schemeClr val="bg1"/>
                </a:solidFill>
                <a:latin typeface="Montserrat" panose="00000500000000000000" pitchFamily="50" charset="0"/>
              </a:rPr>
              <a:t>linegov.com.br </a:t>
            </a:r>
          </a:p>
        </p:txBody>
      </p:sp>
    </p:spTree>
    <p:extLst>
      <p:ext uri="{BB962C8B-B14F-4D97-AF65-F5344CB8AC3E}">
        <p14:creationId xmlns:p14="http://schemas.microsoft.com/office/powerpoint/2010/main" val="3854264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25AB4B6E-DE07-4882-88A0-7576158F80F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9322655-91D1-412A-8781-DE1FAB014F3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3970" y="5720535"/>
            <a:ext cx="1878930" cy="458968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FAB9913B-5764-44A9-9A81-C9E395207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>
                <a:solidFill>
                  <a:srgbClr val="0098D6"/>
                </a:solidFill>
                <a:latin typeface="Montserrat Medium" panose="00000600000000000000" pitchFamily="50" charset="0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8" name="Espaço Reservado para Texto 2">
            <a:extLst>
              <a:ext uri="{FF2B5EF4-FFF2-40B4-BE49-F238E27FC236}">
                <a16:creationId xmlns:a16="http://schemas.microsoft.com/office/drawing/2014/main" id="{624EA57F-879C-427C-BDF6-2E0E26B7D4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rgbClr val="18191E"/>
                </a:solidFill>
                <a:latin typeface="Montserrat Light" panose="00000400000000000000" pitchFamily="50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6C5167B2-BF52-4D97-BB3F-C792EFC77C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4FE49-DA0E-4E24-BB21-E8757AAD71F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69624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9A793D9F-F1CC-4220-94C6-0F8EFF1C104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9913CD7-1242-45E3-B948-A6965B097A0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3970" y="5720535"/>
            <a:ext cx="1878930" cy="458968"/>
          </a:xfrm>
          <a:prstGeom prst="rect">
            <a:avLst/>
          </a:prstGeo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C8D532FC-F4CB-4C11-8A3D-A82DAB788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B0F0"/>
                </a:solidFill>
                <a:latin typeface="Montserrat Medium" panose="00000600000000000000" pitchFamily="50" charset="0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F2BC6FA8-17C1-4B16-BD71-58D0ACD979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8191E"/>
                </a:solidFill>
                <a:latin typeface="Montserrat Light" panose="00000400000000000000" pitchFamily="50" charset="0"/>
              </a:defRPr>
            </a:lvl1pPr>
            <a:lvl2pPr>
              <a:defRPr>
                <a:solidFill>
                  <a:srgbClr val="18191E"/>
                </a:solidFill>
                <a:latin typeface="Montserrat Light" panose="00000400000000000000" pitchFamily="50" charset="0"/>
              </a:defRPr>
            </a:lvl2pPr>
            <a:lvl3pPr>
              <a:defRPr>
                <a:solidFill>
                  <a:srgbClr val="18191E"/>
                </a:solidFill>
                <a:latin typeface="Montserrat Light" panose="00000400000000000000" pitchFamily="50" charset="0"/>
              </a:defRPr>
            </a:lvl3pPr>
            <a:lvl4pPr>
              <a:defRPr>
                <a:solidFill>
                  <a:srgbClr val="18191E"/>
                </a:solidFill>
                <a:latin typeface="Montserrat Light" panose="00000400000000000000" pitchFamily="50" charset="0"/>
              </a:defRPr>
            </a:lvl4pPr>
            <a:lvl5pPr>
              <a:defRPr>
                <a:solidFill>
                  <a:srgbClr val="18191E"/>
                </a:solidFill>
                <a:latin typeface="Montserrat Light" panose="00000400000000000000" pitchFamily="50" charset="0"/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0" name="Espaço Reservado para Conteúdo 3">
            <a:extLst>
              <a:ext uri="{FF2B5EF4-FFF2-40B4-BE49-F238E27FC236}">
                <a16:creationId xmlns:a16="http://schemas.microsoft.com/office/drawing/2014/main" id="{BA2090DA-CD76-4997-A9AF-1DD388E916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8191E"/>
                </a:solidFill>
                <a:latin typeface="Montserrat Light" panose="00000400000000000000" pitchFamily="50" charset="0"/>
              </a:defRPr>
            </a:lvl1pPr>
            <a:lvl2pPr>
              <a:defRPr>
                <a:solidFill>
                  <a:srgbClr val="18191E"/>
                </a:solidFill>
                <a:latin typeface="Montserrat Light" panose="00000400000000000000" pitchFamily="50" charset="0"/>
              </a:defRPr>
            </a:lvl2pPr>
            <a:lvl3pPr>
              <a:defRPr>
                <a:solidFill>
                  <a:srgbClr val="18191E"/>
                </a:solidFill>
                <a:latin typeface="Montserrat Light" panose="00000400000000000000" pitchFamily="50" charset="0"/>
              </a:defRPr>
            </a:lvl3pPr>
            <a:lvl4pPr>
              <a:defRPr>
                <a:solidFill>
                  <a:srgbClr val="18191E"/>
                </a:solidFill>
                <a:latin typeface="Montserrat Light" panose="00000400000000000000" pitchFamily="50" charset="0"/>
              </a:defRPr>
            </a:lvl4pPr>
            <a:lvl5pPr>
              <a:defRPr>
                <a:solidFill>
                  <a:srgbClr val="18191E"/>
                </a:solidFill>
                <a:latin typeface="Montserrat Light" panose="00000400000000000000" pitchFamily="50" charset="0"/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546DF0C4-E378-4758-BCCA-9AFFE06A2B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4FE49-DA0E-4E24-BB21-E8757AAD71F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64820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7DF30185-02AD-4755-A417-F681F7603A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50308F8A-7106-4B1E-B886-5DBE71C6A92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3970" y="5720535"/>
            <a:ext cx="1878930" cy="458968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5094566B-3641-40EE-865C-FFD0E20E5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98D6"/>
                </a:solidFill>
                <a:latin typeface="Montserrat Medium" panose="00000600000000000000" pitchFamily="50" charset="0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11" name="Espaço Reservado para Texto 2">
            <a:extLst>
              <a:ext uri="{FF2B5EF4-FFF2-40B4-BE49-F238E27FC236}">
                <a16:creationId xmlns:a16="http://schemas.microsoft.com/office/drawing/2014/main" id="{C06E63DA-E942-47C6-82A9-B79E6989F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rgbClr val="0098D6"/>
                </a:solidFill>
                <a:latin typeface="Montserrat Medium" panose="000006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Espaço Reservado para Conteúdo 3">
            <a:extLst>
              <a:ext uri="{FF2B5EF4-FFF2-40B4-BE49-F238E27FC236}">
                <a16:creationId xmlns:a16="http://schemas.microsoft.com/office/drawing/2014/main" id="{C399AE6F-7B93-4268-A2D5-A82205473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8191E"/>
                </a:solidFill>
                <a:latin typeface="Montserrat Light" panose="00000400000000000000" pitchFamily="50" charset="0"/>
              </a:defRPr>
            </a:lvl1pPr>
            <a:lvl2pPr>
              <a:defRPr>
                <a:solidFill>
                  <a:srgbClr val="18191E"/>
                </a:solidFill>
                <a:latin typeface="Montserrat Light" panose="00000400000000000000" pitchFamily="50" charset="0"/>
              </a:defRPr>
            </a:lvl2pPr>
            <a:lvl3pPr>
              <a:defRPr>
                <a:solidFill>
                  <a:srgbClr val="18191E"/>
                </a:solidFill>
                <a:latin typeface="Montserrat Light" panose="00000400000000000000" pitchFamily="50" charset="0"/>
              </a:defRPr>
            </a:lvl3pPr>
            <a:lvl4pPr>
              <a:defRPr>
                <a:solidFill>
                  <a:srgbClr val="18191E"/>
                </a:solidFill>
                <a:latin typeface="Montserrat Light" panose="00000400000000000000" pitchFamily="50" charset="0"/>
              </a:defRPr>
            </a:lvl4pPr>
            <a:lvl5pPr>
              <a:defRPr>
                <a:solidFill>
                  <a:srgbClr val="18191E"/>
                </a:solidFill>
                <a:latin typeface="Montserrat Light" panose="00000400000000000000" pitchFamily="50" charset="0"/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3" name="Espaço Reservado para Texto 4">
            <a:extLst>
              <a:ext uri="{FF2B5EF4-FFF2-40B4-BE49-F238E27FC236}">
                <a16:creationId xmlns:a16="http://schemas.microsoft.com/office/drawing/2014/main" id="{062851C4-0BEE-49AD-92B8-4578040DB4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rgbClr val="0098D6"/>
                </a:solidFill>
                <a:latin typeface="Montserrat Medium" panose="000006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Espaço Reservado para Conteúdo 5">
            <a:extLst>
              <a:ext uri="{FF2B5EF4-FFF2-40B4-BE49-F238E27FC236}">
                <a16:creationId xmlns:a16="http://schemas.microsoft.com/office/drawing/2014/main" id="{76DBCEB5-46D7-4EDA-A87B-89495CD61F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8191E"/>
                </a:solidFill>
                <a:latin typeface="Montserrat Light" panose="00000400000000000000" pitchFamily="50" charset="0"/>
              </a:defRPr>
            </a:lvl1pPr>
            <a:lvl2pPr>
              <a:defRPr>
                <a:solidFill>
                  <a:srgbClr val="18191E"/>
                </a:solidFill>
                <a:latin typeface="Montserrat Light" panose="00000400000000000000" pitchFamily="50" charset="0"/>
              </a:defRPr>
            </a:lvl2pPr>
            <a:lvl3pPr>
              <a:defRPr>
                <a:solidFill>
                  <a:srgbClr val="18191E"/>
                </a:solidFill>
                <a:latin typeface="Montserrat Light" panose="00000400000000000000" pitchFamily="50" charset="0"/>
              </a:defRPr>
            </a:lvl3pPr>
            <a:lvl4pPr>
              <a:defRPr>
                <a:solidFill>
                  <a:srgbClr val="18191E"/>
                </a:solidFill>
                <a:latin typeface="Montserrat Light" panose="00000400000000000000" pitchFamily="50" charset="0"/>
              </a:defRPr>
            </a:lvl4pPr>
            <a:lvl5pPr>
              <a:defRPr>
                <a:solidFill>
                  <a:srgbClr val="18191E"/>
                </a:solidFill>
                <a:latin typeface="Montserrat Light" panose="00000400000000000000" pitchFamily="50" charset="0"/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59545F2B-00B1-4954-8A3A-B1E9257BA4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4FE49-DA0E-4E24-BB21-E8757AAD71F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80312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86C3205B-A23F-4D73-87D4-9782A1555D1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D9397135-E5D1-4C6C-A462-39F211FCF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Montserrat Medium" panose="00000600000000000000" pitchFamily="50" charset="0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BB658F4-25AE-4E8C-B4EB-F71DB7ADBBC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2876" y="5714753"/>
            <a:ext cx="1878935" cy="458969"/>
          </a:xfrm>
          <a:prstGeom prst="rect">
            <a:avLst/>
          </a:prstGeom>
        </p:spPr>
      </p:pic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57CEB9DE-B557-413D-BEBE-FB285BDE28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2B4FE49-DA0E-4E24-BB21-E8757AAD71F5}" type="slidenum">
              <a:rPr lang="pt-BR" smtClean="0"/>
              <a:pPr/>
              <a:t>‹nº›</a:t>
            </a:fld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655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8564CF9-F112-4AA6-92FC-DC4F202EA9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B7D87F16-9577-4D10-8CE3-380D13F7F94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2876" y="5714753"/>
            <a:ext cx="1878935" cy="458969"/>
          </a:xfrm>
          <a:prstGeom prst="rect">
            <a:avLst/>
          </a:prstGeom>
        </p:spPr>
      </p:pic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8DDEB24D-5838-4D12-A8B0-8E961C4391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2B4FE49-DA0E-4E24-BB21-E8757AAD71F5}" type="slidenum">
              <a:rPr lang="pt-BR" smtClean="0"/>
              <a:pPr/>
              <a:t>‹nº›</a:t>
            </a:fld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163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A854FCF4-49AC-48CD-BC09-07FF867DA7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3266A073-0B04-4EDF-A0CB-628519234D6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3970" y="5720535"/>
            <a:ext cx="1878930" cy="458968"/>
          </a:xfrm>
          <a:prstGeom prst="rect">
            <a:avLst/>
          </a:prstGeom>
        </p:spPr>
      </p:pic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20A9BCC1-2FCC-4CC9-B9B9-368D2B968A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4FE49-DA0E-4E24-BB21-E8757AAD71F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88096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44CD1DD3-685E-40F4-AF17-3916E93E2C2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70A02987-7801-49C3-B17C-A551D02A2F5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3970" y="5720535"/>
            <a:ext cx="1878930" cy="458968"/>
          </a:xfrm>
          <a:prstGeom prst="rect">
            <a:avLst/>
          </a:prstGeo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41D65979-6B14-4189-99BD-4C0AF22AC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solidFill>
                  <a:srgbClr val="00B0F0"/>
                </a:solidFill>
                <a:latin typeface="Montserrat Medium" panose="00000600000000000000" pitchFamily="50" charset="0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EC8FBE94-C456-4D35-B64F-A36251B02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18191E"/>
                </a:solidFill>
                <a:latin typeface="Montserrat Light" panose="00000400000000000000" pitchFamily="50" charset="0"/>
              </a:defRPr>
            </a:lvl1pPr>
            <a:lvl2pPr>
              <a:defRPr sz="2800">
                <a:solidFill>
                  <a:srgbClr val="18191E"/>
                </a:solidFill>
                <a:latin typeface="Montserrat Light" panose="00000400000000000000" pitchFamily="50" charset="0"/>
              </a:defRPr>
            </a:lvl2pPr>
            <a:lvl3pPr>
              <a:defRPr sz="2400">
                <a:solidFill>
                  <a:srgbClr val="18191E"/>
                </a:solidFill>
                <a:latin typeface="Montserrat Light" panose="00000400000000000000" pitchFamily="50" charset="0"/>
              </a:defRPr>
            </a:lvl3pPr>
            <a:lvl4pPr>
              <a:defRPr sz="2000">
                <a:solidFill>
                  <a:srgbClr val="18191E"/>
                </a:solidFill>
                <a:latin typeface="Montserrat Light" panose="00000400000000000000" pitchFamily="50" charset="0"/>
              </a:defRPr>
            </a:lvl4pPr>
            <a:lvl5pPr>
              <a:defRPr sz="2000">
                <a:solidFill>
                  <a:srgbClr val="18191E"/>
                </a:solidFill>
                <a:latin typeface="Montserrat Light" panose="00000400000000000000" pitchFamily="50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0" name="Espaço Reservado para Texto 3">
            <a:extLst>
              <a:ext uri="{FF2B5EF4-FFF2-40B4-BE49-F238E27FC236}">
                <a16:creationId xmlns:a16="http://schemas.microsoft.com/office/drawing/2014/main" id="{A43ABC15-F003-401B-8EF1-F81A13DCED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rgbClr val="18191E"/>
                </a:solidFill>
                <a:latin typeface="Montserrat Light" panose="00000400000000000000" pitchFamily="50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2ADCAE97-9C80-44DC-8E50-44DCD07576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4FE49-DA0E-4E24-BB21-E8757AAD71F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12029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2">
            <a:extLst>
              <a:ext uri="{FF2B5EF4-FFF2-40B4-BE49-F238E27FC236}">
                <a16:creationId xmlns:a16="http://schemas.microsoft.com/office/drawing/2014/main" id="{D7C30D80-C4A7-4602-85EB-27440E84C7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19100" y="58118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rgbClr val="18191E"/>
                </a:solidFill>
                <a:latin typeface="Montserrat" panose="00000500000000000000" pitchFamily="50" charset="0"/>
              </a:defRPr>
            </a:lvl1pPr>
          </a:lstStyle>
          <a:p>
            <a:fld id="{42B4FE49-DA0E-4E24-BB21-E8757AAD71F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7824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  <p:sldLayoutId id="2147483661" r:id="rId12"/>
    <p:sldLayoutId id="214748365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Imagem 3"/>
          <p:cNvPicPr/>
          <p:nvPr/>
        </p:nvPicPr>
        <p:blipFill>
          <a:blip r:embed="rId16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pt-BR" sz="4400" b="0" strike="noStrike" spc="-1">
                <a:solidFill>
                  <a:srgbClr val="0098D6"/>
                </a:solidFill>
                <a:latin typeface="Montserrat Medium"/>
              </a:rPr>
              <a:t>Clique para editar o título Mestre</a:t>
            </a:r>
            <a:endParaRPr lang="pt-B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18191E"/>
              </a:buClr>
              <a:buFont typeface="Arial"/>
              <a:buChar char="•"/>
            </a:pPr>
            <a:r>
              <a:rPr lang="pt-BR" sz="2800" b="0" strike="noStrike" spc="-1">
                <a:solidFill>
                  <a:srgbClr val="18191E"/>
                </a:solidFill>
                <a:latin typeface="Montserrat Light"/>
              </a:rPr>
              <a:t>Clique para editar os estilos de texto Mestres</a:t>
            </a: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18191E"/>
              </a:buClr>
              <a:buFont typeface="Arial"/>
              <a:buChar char="•"/>
            </a:pPr>
            <a:r>
              <a:rPr lang="pt-BR" sz="2400" b="0" strike="noStrike" spc="-1">
                <a:solidFill>
                  <a:srgbClr val="18191E"/>
                </a:solidFill>
                <a:latin typeface="Montserrat Light"/>
              </a:rPr>
              <a:t>Segundo nível</a:t>
            </a:r>
            <a:endParaRPr lang="pt-BR" sz="2400" b="0" strike="noStrike" spc="-1">
              <a:solidFill>
                <a:srgbClr val="000000"/>
              </a:solidFill>
              <a:latin typeface="Calibri"/>
            </a:endParaRP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18191E"/>
              </a:buClr>
              <a:buFont typeface="Arial"/>
              <a:buChar char="•"/>
            </a:pPr>
            <a:r>
              <a:rPr lang="pt-BR" sz="2000" b="0" strike="noStrike" spc="-1">
                <a:solidFill>
                  <a:srgbClr val="18191E"/>
                </a:solidFill>
                <a:latin typeface="Montserrat Light"/>
              </a:rPr>
              <a:t>Terceiro nível</a:t>
            </a:r>
            <a:endParaRPr lang="pt-BR" sz="2000" b="0" strike="noStrike" spc="-1">
              <a:solidFill>
                <a:srgbClr val="000000"/>
              </a:solidFill>
              <a:latin typeface="Calibri"/>
            </a:endParaRP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18191E"/>
              </a:buClr>
              <a:buFont typeface="Arial"/>
              <a:buChar char="•"/>
            </a:pPr>
            <a:r>
              <a:rPr lang="pt-BR" sz="1800" b="0" strike="noStrike" spc="-1">
                <a:solidFill>
                  <a:srgbClr val="18191E"/>
                </a:solidFill>
                <a:latin typeface="Montserrat Light"/>
              </a:rPr>
              <a:t>Quarto nível</a:t>
            </a:r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18191E"/>
              </a:buClr>
              <a:buFont typeface="Arial"/>
              <a:buChar char="•"/>
            </a:pPr>
            <a:r>
              <a:rPr lang="pt-BR" sz="1800" b="0" strike="noStrike" spc="-1">
                <a:solidFill>
                  <a:srgbClr val="18191E"/>
                </a:solidFill>
                <a:latin typeface="Montserrat Light"/>
              </a:rPr>
              <a:t>Quinto nível</a:t>
            </a:r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2" name="Imagem 8"/>
          <p:cNvPicPr/>
          <p:nvPr/>
        </p:nvPicPr>
        <p:blipFill>
          <a:blip r:embed="rId17"/>
          <a:stretch/>
        </p:blipFill>
        <p:spPr>
          <a:xfrm>
            <a:off x="9893880" y="5720400"/>
            <a:ext cx="1878480" cy="458640"/>
          </a:xfrm>
          <a:prstGeom prst="rect">
            <a:avLst/>
          </a:prstGeom>
          <a:ln>
            <a:noFill/>
          </a:ln>
        </p:spPr>
      </p:pic>
      <p:sp>
        <p:nvSpPr>
          <p:cNvPr id="43" name="PlaceHolder 3"/>
          <p:cNvSpPr>
            <a:spLocks noGrp="1"/>
          </p:cNvSpPr>
          <p:nvPr>
            <p:ph type="sldNum"/>
          </p:nvPr>
        </p:nvSpPr>
        <p:spPr>
          <a:xfrm>
            <a:off x="419040" y="581184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D4531534-A04A-454B-AF9B-D2FA44D724E6}" type="slidenum">
              <a:rPr lang="pt-BR" sz="1600" b="0" strike="noStrike" spc="-1">
                <a:solidFill>
                  <a:srgbClr val="18191E"/>
                </a:solidFill>
                <a:latin typeface="Montserrat"/>
              </a:rPr>
              <a:t>‹nº›</a:t>
            </a:fld>
            <a:endParaRPr lang="pt-BR" sz="16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56931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cepasp.face.ufg.br" TargetMode="External"/><Relationship Id="rId2" Type="http://schemas.openxmlformats.org/officeDocument/2006/relationships/hyperlink" Target="https://lapei.face.ufg.br/" TargetMode="External"/><Relationship Id="rId1" Type="http://schemas.openxmlformats.org/officeDocument/2006/relationships/slideLayout" Target="../slideLayouts/slideLayout27.xml"/><Relationship Id="rId5" Type="http://schemas.openxmlformats.org/officeDocument/2006/relationships/hyperlink" Target="http://www.linegov.com.br/" TargetMode="External"/><Relationship Id="rId4" Type="http://schemas.openxmlformats.org/officeDocument/2006/relationships/hyperlink" Target="https://cepasp.face.ufg.br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1">
            <a:extLst>
              <a:ext uri="{FF2B5EF4-FFF2-40B4-BE49-F238E27FC236}">
                <a16:creationId xmlns:a16="http://schemas.microsoft.com/office/drawing/2014/main" id="{0F0249A9-0321-435F-9ED4-7D0450338F2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1774" y="2142565"/>
            <a:ext cx="6488749" cy="2288179"/>
          </a:xfrm>
        </p:spPr>
        <p:txBody>
          <a:bodyPr/>
          <a:lstStyle/>
          <a:p>
            <a:pPr marL="457200" lvl="1" indent="0" algn="ctr">
              <a:buNone/>
            </a:pPr>
            <a:r>
              <a:rPr lang="pt-BR" sz="3200" b="1" dirty="0">
                <a:solidFill>
                  <a:schemeClr val="bg1"/>
                </a:solidFill>
                <a:latin typeface="Montserrat Medium" panose="00000600000000000000" pitchFamily="2" charset="0"/>
              </a:rPr>
              <a:t>Força de Trabalho em Medicina</a:t>
            </a:r>
          </a:p>
        </p:txBody>
      </p:sp>
      <p:sp>
        <p:nvSpPr>
          <p:cNvPr id="4" name="Google Shape;71;p1">
            <a:extLst>
              <a:ext uri="{FF2B5EF4-FFF2-40B4-BE49-F238E27FC236}">
                <a16:creationId xmlns:a16="http://schemas.microsoft.com/office/drawing/2014/main" id="{869E8E5D-4854-4E3A-A84B-2FEE86682433}"/>
              </a:ext>
            </a:extLst>
          </p:cNvPr>
          <p:cNvSpPr txBox="1"/>
          <p:nvPr/>
        </p:nvSpPr>
        <p:spPr>
          <a:xfrm>
            <a:off x="0" y="5532437"/>
            <a:ext cx="746532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  <a:tabLst/>
              <a:defRPr/>
            </a:pPr>
            <a:r>
              <a:rPr kumimoji="0" lang="pt-BR" sz="3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data</a:t>
            </a:r>
            <a:endParaRPr kumimoji="0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 panose="00000500000000000000" pitchFamily="2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76737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82A1B7B9-CCD2-40E3-B986-8C4F3221341B}"/>
              </a:ext>
            </a:extLst>
          </p:cNvPr>
          <p:cNvSpPr/>
          <p:nvPr/>
        </p:nvSpPr>
        <p:spPr>
          <a:xfrm>
            <a:off x="1389531" y="797859"/>
            <a:ext cx="2788023" cy="76886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3200" dirty="0"/>
              <a:t>R$ 12.400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080856D-BD99-4E24-8A93-87FF3B78D552}"/>
              </a:ext>
            </a:extLst>
          </p:cNvPr>
          <p:cNvSpPr txBox="1"/>
          <p:nvPr/>
        </p:nvSpPr>
        <p:spPr>
          <a:xfrm>
            <a:off x="2193508" y="1258942"/>
            <a:ext cx="11800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>
                <a:solidFill>
                  <a:srgbClr val="FFC000"/>
                </a:solidFill>
              </a:rPr>
              <a:t>Médico Geral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7E3AA7DD-3B2C-417A-9302-4651F4709513}"/>
              </a:ext>
            </a:extLst>
          </p:cNvPr>
          <p:cNvSpPr/>
          <p:nvPr/>
        </p:nvSpPr>
        <p:spPr>
          <a:xfrm>
            <a:off x="7494496" y="797859"/>
            <a:ext cx="2788023" cy="76886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3200" dirty="0"/>
              <a:t>R$ 16.535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C49EEE5-3EB6-492D-82C7-791C6005A3EE}"/>
              </a:ext>
            </a:extLst>
          </p:cNvPr>
          <p:cNvSpPr txBox="1"/>
          <p:nvPr/>
        </p:nvSpPr>
        <p:spPr>
          <a:xfrm>
            <a:off x="8146073" y="1258942"/>
            <a:ext cx="16467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>
                <a:solidFill>
                  <a:srgbClr val="FFC000"/>
                </a:solidFill>
              </a:rPr>
              <a:t>Médico Especialista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B1EBBB11-5A23-43CC-ABBF-854818FDD7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70" y="1144070"/>
            <a:ext cx="5713930" cy="5713930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F2948201-9276-4374-9D9C-B2F729FD2D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7988" y="1144070"/>
            <a:ext cx="5713200" cy="571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746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82A1B7B9-CCD2-40E3-B986-8C4F3221341B}"/>
              </a:ext>
            </a:extLst>
          </p:cNvPr>
          <p:cNvSpPr/>
          <p:nvPr/>
        </p:nvSpPr>
        <p:spPr>
          <a:xfrm>
            <a:off x="4392708" y="394448"/>
            <a:ext cx="2788023" cy="76886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3200" dirty="0"/>
              <a:t>3.3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080856D-BD99-4E24-8A93-87FF3B78D552}"/>
              </a:ext>
            </a:extLst>
          </p:cNvPr>
          <p:cNvSpPr txBox="1"/>
          <p:nvPr/>
        </p:nvSpPr>
        <p:spPr>
          <a:xfrm>
            <a:off x="4677312" y="855531"/>
            <a:ext cx="22188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>
                <a:solidFill>
                  <a:srgbClr val="FFC000"/>
                </a:solidFill>
              </a:rPr>
              <a:t>Médicos por mil habitantes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BF84659-41C8-4AD3-84BF-D95CBBF3ED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0923" y="927847"/>
            <a:ext cx="5930153" cy="5930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53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4646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D92FA219-391B-418F-A58F-61E12DA6A1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Obrigado!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E666252-507F-459A-ADDB-37C24C8F4C6E}"/>
              </a:ext>
            </a:extLst>
          </p:cNvPr>
          <p:cNvSpPr txBox="1"/>
          <p:nvPr/>
        </p:nvSpPr>
        <p:spPr>
          <a:xfrm>
            <a:off x="2315289" y="4133941"/>
            <a:ext cx="2391508" cy="307777"/>
          </a:xfrm>
          <a:prstGeom prst="rect">
            <a:avLst/>
          </a:prstGeom>
          <a:solidFill>
            <a:srgbClr val="0096D5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lapei.face.ufg.br</a:t>
            </a:r>
            <a:endParaRPr kumimoji="0" lang="pt-B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5" name="CaixaDeTexto 4">
            <a:hlinkClick r:id="rId3"/>
            <a:extLst>
              <a:ext uri="{FF2B5EF4-FFF2-40B4-BE49-F238E27FC236}">
                <a16:creationId xmlns:a16="http://schemas.microsoft.com/office/drawing/2014/main" id="{B1218359-291A-40AF-B50D-806C8590F9E1}"/>
              </a:ext>
            </a:extLst>
          </p:cNvPr>
          <p:cNvSpPr txBox="1"/>
          <p:nvPr/>
        </p:nvSpPr>
        <p:spPr>
          <a:xfrm>
            <a:off x="2315289" y="4989724"/>
            <a:ext cx="2391508" cy="307777"/>
          </a:xfrm>
          <a:prstGeom prst="rect">
            <a:avLst/>
          </a:prstGeom>
          <a:solidFill>
            <a:srgbClr val="0096D5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cepasp.face.ufg.br</a:t>
            </a:r>
            <a:endParaRPr kumimoji="0" lang="pt-B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6" name="CaixaDeTexto 5">
            <a:hlinkClick r:id="rId3"/>
            <a:extLst>
              <a:ext uri="{FF2B5EF4-FFF2-40B4-BE49-F238E27FC236}">
                <a16:creationId xmlns:a16="http://schemas.microsoft.com/office/drawing/2014/main" id="{CF0935FA-19B0-431C-B7FF-7EE62DA5F034}"/>
              </a:ext>
            </a:extLst>
          </p:cNvPr>
          <p:cNvSpPr txBox="1"/>
          <p:nvPr/>
        </p:nvSpPr>
        <p:spPr>
          <a:xfrm>
            <a:off x="2315289" y="5871543"/>
            <a:ext cx="2391508" cy="307777"/>
          </a:xfrm>
          <a:prstGeom prst="rect">
            <a:avLst/>
          </a:prstGeom>
          <a:solidFill>
            <a:srgbClr val="0096D5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linegov.com.br</a:t>
            </a:r>
            <a:endParaRPr kumimoji="0" lang="pt-B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441602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resentação1" id="{4FE54502-BA64-478F-8FE6-96288D38589A}" vid="{8A10B0F3-170E-4B8B-B13D-5D95EA946601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 Mestre - CIGETS 15-12-21 (1)</Template>
  <TotalTime>4047</TotalTime>
  <Words>44</Words>
  <Application>Microsoft Office PowerPoint</Application>
  <PresentationFormat>Widescreen</PresentationFormat>
  <Paragraphs>14</Paragraphs>
  <Slides>5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5</vt:i4>
      </vt:variant>
    </vt:vector>
  </HeadingPairs>
  <TitlesOfParts>
    <vt:vector size="13" baseType="lpstr">
      <vt:lpstr>Arial</vt:lpstr>
      <vt:lpstr>Calibri</vt:lpstr>
      <vt:lpstr>Montserrat</vt:lpstr>
      <vt:lpstr>Montserrat Light</vt:lpstr>
      <vt:lpstr>Montserrat Medium</vt:lpstr>
      <vt:lpstr>Times New Roman</vt:lpstr>
      <vt:lpstr>Tema do Office</vt:lpstr>
      <vt:lpstr>2_Office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Fernanda Arantes</dc:creator>
  <cp:lastModifiedBy>Alef Santos</cp:lastModifiedBy>
  <cp:revision>94</cp:revision>
  <dcterms:created xsi:type="dcterms:W3CDTF">2021-12-15T19:45:29Z</dcterms:created>
  <dcterms:modified xsi:type="dcterms:W3CDTF">2024-06-19T21:01:18Z</dcterms:modified>
</cp:coreProperties>
</file>