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79" r:id="rId3"/>
    <p:sldId id="286" r:id="rId4"/>
    <p:sldId id="266" r:id="rId5"/>
    <p:sldId id="295" r:id="rId6"/>
    <p:sldId id="282" r:id="rId7"/>
    <p:sldId id="267" r:id="rId8"/>
    <p:sldId id="299" r:id="rId9"/>
    <p:sldId id="300" r:id="rId10"/>
    <p:sldId id="301" r:id="rId11"/>
    <p:sldId id="302" r:id="rId12"/>
    <p:sldId id="303" r:id="rId13"/>
    <p:sldId id="287" r:id="rId14"/>
    <p:sldId id="269" r:id="rId15"/>
    <p:sldId id="270" r:id="rId16"/>
    <p:sldId id="271" r:id="rId17"/>
    <p:sldId id="289" r:id="rId18"/>
    <p:sldId id="290" r:id="rId19"/>
    <p:sldId id="291" r:id="rId20"/>
    <p:sldId id="276" r:id="rId21"/>
    <p:sldId id="278" r:id="rId22"/>
    <p:sldId id="293" r:id="rId23"/>
    <p:sldId id="294" r:id="rId24"/>
    <p:sldId id="283" r:id="rId25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utura" panose="020B0604020202020204" charset="0"/>
      <p:regular r:id="rId32"/>
    </p:embeddedFont>
    <p:embeddedFont>
      <p:font typeface="Futura 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-" initials="-" lastIdx="11" clrIdx="0">
    <p:extLst>
      <p:ext uri="{19B8F6BF-5375-455C-9EA6-DF929625EA0E}">
        <p15:presenceInfo xmlns:p15="http://schemas.microsoft.com/office/powerpoint/2012/main" userId="-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06B"/>
    <a:srgbClr val="F7FBFF"/>
    <a:srgbClr val="D0E2F2"/>
    <a:srgbClr val="003366"/>
    <a:srgbClr val="B0D2E7"/>
    <a:srgbClr val="FFE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22" autoAdjust="0"/>
  </p:normalViewPr>
  <p:slideViewPr>
    <p:cSldViewPr>
      <p:cViewPr varScale="1">
        <p:scale>
          <a:sx n="54" d="100"/>
          <a:sy n="54" d="100"/>
        </p:scale>
        <p:origin x="768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f Santos" userId="e94e91ad3b9f2a1e" providerId="LiveId" clId="{718A537D-4708-4075-8208-A4167980E8DE}"/>
    <pc:docChg chg="undo custSel delSld modSld">
      <pc:chgData name="Alef Santos" userId="e94e91ad3b9f2a1e" providerId="LiveId" clId="{718A537D-4708-4075-8208-A4167980E8DE}" dt="2025-06-10T20:46:32.769" v="45" actId="20577"/>
      <pc:docMkLst>
        <pc:docMk/>
      </pc:docMkLst>
      <pc:sldChg chg="modSp mod">
        <pc:chgData name="Alef Santos" userId="e94e91ad3b9f2a1e" providerId="LiveId" clId="{718A537D-4708-4075-8208-A4167980E8DE}" dt="2025-06-10T20:46:32.769" v="45" actId="20577"/>
        <pc:sldMkLst>
          <pc:docMk/>
          <pc:sldMk cId="3544476071" sldId="270"/>
        </pc:sldMkLst>
        <pc:spChg chg="mod">
          <ac:chgData name="Alef Santos" userId="e94e91ad3b9f2a1e" providerId="LiveId" clId="{718A537D-4708-4075-8208-A4167980E8DE}" dt="2025-06-10T20:46:32.769" v="45" actId="20577"/>
          <ac:spMkLst>
            <pc:docMk/>
            <pc:sldMk cId="3544476071" sldId="270"/>
            <ac:spMk id="5" creationId="{23AB5760-1DBD-4BE2-AEBE-AC25C5F5BDC1}"/>
          </ac:spMkLst>
        </pc:spChg>
        <pc:spChg chg="mod">
          <ac:chgData name="Alef Santos" userId="e94e91ad3b9f2a1e" providerId="LiveId" clId="{718A537D-4708-4075-8208-A4167980E8DE}" dt="2025-06-10T20:43:18.381" v="38" actId="20577"/>
          <ac:spMkLst>
            <pc:docMk/>
            <pc:sldMk cId="3544476071" sldId="270"/>
            <ac:spMk id="14" creationId="{0AF349FF-13DD-4CF3-9C60-D3D72EF0C83F}"/>
          </ac:spMkLst>
        </pc:spChg>
      </pc:sldChg>
      <pc:sldChg chg="del">
        <pc:chgData name="Alef Santos" userId="e94e91ad3b9f2a1e" providerId="LiveId" clId="{718A537D-4708-4075-8208-A4167980E8DE}" dt="2025-06-10T19:48:03.349" v="3" actId="47"/>
        <pc:sldMkLst>
          <pc:docMk/>
          <pc:sldMk cId="3286743942" sldId="292"/>
        </pc:sldMkLst>
      </pc:sldChg>
      <pc:sldChg chg="modTransition">
        <pc:chgData name="Alef Santos" userId="e94e91ad3b9f2a1e" providerId="LiveId" clId="{718A537D-4708-4075-8208-A4167980E8DE}" dt="2025-06-10T19:48:18.582" v="9"/>
        <pc:sldMkLst>
          <pc:docMk/>
          <pc:sldMk cId="4148946314" sldId="300"/>
        </pc:sldMkLst>
      </pc:sldChg>
      <pc:sldChg chg="modTransition">
        <pc:chgData name="Alef Santos" userId="e94e91ad3b9f2a1e" providerId="LiveId" clId="{718A537D-4708-4075-8208-A4167980E8DE}" dt="2025-06-10T19:48:24.558" v="10"/>
        <pc:sldMkLst>
          <pc:docMk/>
          <pc:sldMk cId="3714268755" sldId="301"/>
        </pc:sldMkLst>
      </pc:sldChg>
      <pc:sldChg chg="modTransition">
        <pc:chgData name="Alef Santos" userId="e94e91ad3b9f2a1e" providerId="LiveId" clId="{718A537D-4708-4075-8208-A4167980E8DE}" dt="2025-06-10T19:48:59.431" v="23"/>
        <pc:sldMkLst>
          <pc:docMk/>
          <pc:sldMk cId="4269752062" sldId="30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4T16:42:00.846" idx="5">
    <p:pos x="10" y="10"/>
    <p:text>Idem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5T09:43:52.212" idx="10">
    <p:pos x="8208" y="5427"/>
    <p:text>Aqui eu dividiria o quadro para melhor o slide que acaba ficando cheio e também aumentar a fonte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5T09:43:52.212" idx="10">
    <p:pos x="8208" y="5427"/>
    <p:text>Aqui eu dividiria o quadro para melhor o slide que acaba ficando cheio e também aumentar a fonte</p:text>
    <p:extLst>
      <p:ext uri="{C676402C-5697-4E1C-873F-D02D1690AC5C}">
        <p15:threadingInfo xmlns:p15="http://schemas.microsoft.com/office/powerpoint/2012/main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77FDA-8273-4933-9305-5145BE095E8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885F8-BE00-4EAF-A5C5-90A73D00C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066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C1F9F-2E06-48F7-BBC5-95220F7B7CE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F6ACF-4ABC-463D-A9A4-6821FCEF6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4183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F6ACF-4ABC-463D-A9A4-6821FCEF625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28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F6ACF-4ABC-463D-A9A4-6821FCEF625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46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F6ACF-4ABC-463D-A9A4-6821FCEF625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2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F6ACF-4ABC-463D-A9A4-6821FCEF625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8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F6ACF-4ABC-463D-A9A4-6821FCEF625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807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F6ACF-4ABC-463D-A9A4-6821FCEF625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3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AF6ACF-4ABC-463D-A9A4-6821FCEF625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1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3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mailto:danielppagotto@ufg.b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lef_santos@discente.ufg.br" TargetMode="External"/><Relationship Id="rId11" Type="http://schemas.openxmlformats.org/officeDocument/2006/relationships/image" Target="../media/image11.svg"/><Relationship Id="rId5" Type="http://schemas.openxmlformats.org/officeDocument/2006/relationships/image" Target="../media/image2.sv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2925683"/>
            <a:ext cx="7464248" cy="7361317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718795" y="1527018"/>
            <a:ext cx="6007740" cy="11113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15450618" y="-514350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040720" y="234138"/>
            <a:ext cx="1690396" cy="1589124"/>
            <a:chOff x="0" y="0"/>
            <a:chExt cx="2253862" cy="2118832"/>
          </a:xfrm>
        </p:grpSpPr>
        <p:grpSp>
          <p:nvGrpSpPr>
            <p:cNvPr id="8" name="Group 8"/>
            <p:cNvGrpSpPr/>
            <p:nvPr/>
          </p:nvGrpSpPr>
          <p:grpSpPr>
            <a:xfrm>
              <a:off x="45968" y="1585673"/>
              <a:ext cx="1014269" cy="160041"/>
              <a:chOff x="0" y="0"/>
              <a:chExt cx="488206" cy="7703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88206" cy="77034"/>
              </a:xfrm>
              <a:custGeom>
                <a:avLst/>
                <a:gdLst/>
                <a:ahLst/>
                <a:cxnLst/>
                <a:rect l="l" t="t" r="r" b="b"/>
                <a:pathLst>
                  <a:path w="488206" h="77034">
                    <a:moveTo>
                      <a:pt x="0" y="0"/>
                    </a:moveTo>
                    <a:lnTo>
                      <a:pt x="488206" y="0"/>
                    </a:lnTo>
                    <a:lnTo>
                      <a:pt x="488206" y="77034"/>
                    </a:lnTo>
                    <a:lnTo>
                      <a:pt x="0" y="77034"/>
                    </a:lnTo>
                    <a:close/>
                  </a:path>
                </a:pathLst>
              </a:custGeom>
              <a:solidFill>
                <a:srgbClr val="FDE06A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88206" cy="1151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553103" y="441717"/>
              <a:ext cx="1695547" cy="89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170"/>
                </a:lnSpc>
              </a:pPr>
              <a:r>
                <a:rPr lang="en-US" sz="3693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rPr>
                <a:t>ventos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95275"/>
              <a:ext cx="610433" cy="179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0341"/>
                </a:lnSpc>
              </a:pPr>
              <a:r>
                <a:rPr lang="en-US" sz="7386" b="1">
                  <a:solidFill>
                    <a:srgbClr val="FFFFFF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3011" y="989214"/>
              <a:ext cx="2220851" cy="67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6"/>
                </a:lnSpc>
              </a:pPr>
              <a:r>
                <a:rPr lang="en-US" sz="2790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rPr>
                <a:t>Divisionais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43436" y="1440102"/>
              <a:ext cx="1092932" cy="678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08"/>
                </a:lnSpc>
              </a:pPr>
              <a:r>
                <a:rPr lang="en-US" sz="2791" b="1">
                  <a:solidFill>
                    <a:srgbClr val="D9D9D9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2025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18794" y="664702"/>
            <a:ext cx="2405405" cy="727996"/>
            <a:chOff x="0" y="0"/>
            <a:chExt cx="2810721" cy="97066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273470" y="215515"/>
              <a:ext cx="2263780" cy="444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399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718760" y="1585755"/>
            <a:ext cx="6745488" cy="38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8F97581-5040-302A-06B8-49B7DD5FE540}"/>
              </a:ext>
            </a:extLst>
          </p:cNvPr>
          <p:cNvSpPr txBox="1"/>
          <p:nvPr/>
        </p:nvSpPr>
        <p:spPr>
          <a:xfrm>
            <a:off x="6629400" y="4230266"/>
            <a:ext cx="11353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Análise preditiva da fixação de profissionais do Programa Mais Médicos usando</a:t>
            </a:r>
          </a:p>
          <a:p>
            <a:pPr algn="ctr"/>
            <a:r>
              <a:rPr lang="pt-BR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pt-BR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pt-BR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endParaRPr lang="pt-BR" sz="5400" dirty="0"/>
          </a:p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Autores:</a:t>
            </a:r>
          </a:p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do Prado 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Pagotto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Cigets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/FACE/UFG e PPGA/UnB)</a:t>
            </a:r>
          </a:p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Alef Oliveira dos Santos (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Cigets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/FACE/UFG)</a:t>
            </a:r>
          </a:p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Daiane Martins Teixeira (</a:t>
            </a:r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Cigets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/FACE/UFG)</a:t>
            </a:r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1107E24D-52E6-8AB1-806C-410FAEDF8C9B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359988" y="8801100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43400" y="1799634"/>
            <a:ext cx="1071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 metodológicos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" y="3009900"/>
            <a:ext cx="17297400" cy="747357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C8BC7EB-AE95-4C2E-A185-D672A2A4E09A}"/>
              </a:ext>
            </a:extLst>
          </p:cNvPr>
          <p:cNvSpPr/>
          <p:nvPr/>
        </p:nvSpPr>
        <p:spPr>
          <a:xfrm>
            <a:off x="6248400" y="5981700"/>
            <a:ext cx="11125200" cy="4190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26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359988" y="8801100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43400" y="1799634"/>
            <a:ext cx="1071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 metodológicos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" y="3009900"/>
            <a:ext cx="17297400" cy="747357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C8BC7EB-AE95-4C2E-A185-D672A2A4E09A}"/>
              </a:ext>
            </a:extLst>
          </p:cNvPr>
          <p:cNvSpPr/>
          <p:nvPr/>
        </p:nvSpPr>
        <p:spPr>
          <a:xfrm flipV="1">
            <a:off x="6248400" y="10172699"/>
            <a:ext cx="11125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75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359988" y="8801100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43400" y="1799634"/>
            <a:ext cx="1071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 metodológicos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" y="3009900"/>
            <a:ext cx="17297400" cy="747357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C8BC7EB-AE95-4C2E-A185-D672A2A4E09A}"/>
              </a:ext>
            </a:extLst>
          </p:cNvPr>
          <p:cNvSpPr/>
          <p:nvPr/>
        </p:nvSpPr>
        <p:spPr>
          <a:xfrm flipV="1">
            <a:off x="6248400" y="10172699"/>
            <a:ext cx="11125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1734800" y="6057900"/>
            <a:ext cx="2743200" cy="3352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17236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Encontro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Administração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Pública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26BA22F-BB71-49D1-9AA8-EBDB08670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2914"/>
              </p:ext>
            </p:extLst>
          </p:nvPr>
        </p:nvGraphicFramePr>
        <p:xfrm>
          <a:off x="1354426" y="2425457"/>
          <a:ext cx="14935200" cy="64674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36574">
                  <a:extLst>
                    <a:ext uri="{9D8B030D-6E8A-4147-A177-3AD203B41FA5}">
                      <a16:colId xmlns:a16="http://schemas.microsoft.com/office/drawing/2014/main" val="1927231888"/>
                    </a:ext>
                  </a:extLst>
                </a:gridCol>
                <a:gridCol w="7417458">
                  <a:extLst>
                    <a:ext uri="{9D8B030D-6E8A-4147-A177-3AD203B41FA5}">
                      <a16:colId xmlns:a16="http://schemas.microsoft.com/office/drawing/2014/main" val="1142800989"/>
                    </a:ext>
                  </a:extLst>
                </a:gridCol>
                <a:gridCol w="4681168">
                  <a:extLst>
                    <a:ext uri="{9D8B030D-6E8A-4147-A177-3AD203B41FA5}">
                      <a16:colId xmlns:a16="http://schemas.microsoft.com/office/drawing/2014/main" val="3285644021"/>
                    </a:ext>
                  </a:extLst>
                </a:gridCol>
              </a:tblGrid>
              <a:tr h="193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Dimensão</a:t>
                      </a:r>
                      <a:endParaRPr lang="pt-BR" sz="3200" b="1" i="0" u="none" strike="noStrike" dirty="0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Variáveis/Atributos</a:t>
                      </a:r>
                      <a:endParaRPr lang="pt-BR" sz="3200" b="1" i="0" u="none" strike="noStrike" dirty="0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Fonte de Dados</a:t>
                      </a:r>
                      <a:endParaRPr lang="pt-BR" sz="3200" b="1" i="0" u="none" strike="noStrike" dirty="0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60329"/>
                  </a:ext>
                </a:extLst>
              </a:tr>
              <a:tr h="4256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Individual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Idade, participação prévia no PMM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Portaria Nº 7, de 18 de junho de 2019; Portaria Nº 13 de 16 de agosto de 2019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788435"/>
                  </a:ext>
                </a:extLst>
              </a:tr>
              <a:tr h="8126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Estabelecimento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Quantidade média de agentes comunitários de saúde, enfermeiros, técnicos/auxiliares de enfermagem nas unidades de APS na qual o médico atuou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Cadastro Nacional de Estabelecimentos de Saúde (CNES)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422060"/>
                  </a:ext>
                </a:extLst>
              </a:tr>
              <a:tr h="8126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Vínculos de Trabalho</a:t>
                      </a:r>
                      <a:endParaRPr lang="pt-BR" sz="32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Quantidade de vínculos com outros estabelecimentos de saúde (ex.: plantões em hospitais da região), Tempo de atuação prévia, anterior ao PMM, no município alocado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78680"/>
                  </a:ext>
                </a:extLst>
              </a:tr>
            </a:tbl>
          </a:graphicData>
        </a:graphic>
      </p:graphicFrame>
      <p:sp>
        <p:nvSpPr>
          <p:cNvPr id="12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ED2441-6188-49D6-A98A-BDFBF2FBD8F2}"/>
              </a:ext>
            </a:extLst>
          </p:cNvPr>
          <p:cNvSpPr txBox="1"/>
          <p:nvPr/>
        </p:nvSpPr>
        <p:spPr>
          <a:xfrm>
            <a:off x="4267200" y="1364475"/>
            <a:ext cx="1071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 metodológicos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78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Encontro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Administração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Pública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26BA22F-BB71-49D1-9AA8-EBDB08670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14418"/>
              </p:ext>
            </p:extLst>
          </p:nvPr>
        </p:nvGraphicFramePr>
        <p:xfrm>
          <a:off x="1354426" y="2425457"/>
          <a:ext cx="15561974" cy="747469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6974">
                  <a:extLst>
                    <a:ext uri="{9D8B030D-6E8A-4147-A177-3AD203B41FA5}">
                      <a16:colId xmlns:a16="http://schemas.microsoft.com/office/drawing/2014/main" val="1927231888"/>
                    </a:ext>
                  </a:extLst>
                </a:gridCol>
                <a:gridCol w="8027058">
                  <a:extLst>
                    <a:ext uri="{9D8B030D-6E8A-4147-A177-3AD203B41FA5}">
                      <a16:colId xmlns:a16="http://schemas.microsoft.com/office/drawing/2014/main" val="1142800989"/>
                    </a:ext>
                  </a:extLst>
                </a:gridCol>
                <a:gridCol w="5307942">
                  <a:extLst>
                    <a:ext uri="{9D8B030D-6E8A-4147-A177-3AD203B41FA5}">
                      <a16:colId xmlns:a16="http://schemas.microsoft.com/office/drawing/2014/main" val="3285644021"/>
                    </a:ext>
                  </a:extLst>
                </a:gridCol>
              </a:tblGrid>
              <a:tr h="1936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Dimensão</a:t>
                      </a:r>
                      <a:endParaRPr lang="pt-BR" sz="3200" b="1" i="0" u="none" strike="noStrike" dirty="0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Variáveis/Atributos</a:t>
                      </a:r>
                      <a:endParaRPr lang="pt-BR" sz="3200" b="1" i="0" u="none" strike="noStrike" dirty="0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200" b="1" u="none" strike="noStrike" dirty="0">
                          <a:solidFill>
                            <a:srgbClr val="00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Fonte de Dados</a:t>
                      </a:r>
                      <a:endParaRPr lang="pt-BR" sz="3200" b="1" i="0" u="none" strike="noStrike" dirty="0">
                        <a:solidFill>
                          <a:srgbClr val="0033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60329"/>
                  </a:ext>
                </a:extLst>
              </a:tr>
              <a:tr h="6855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Município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População, PIB per capita de 2019, Taxa de população ocupada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Instituto Brasileiro de Geografia e Estatística (IBGE)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5834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Número de vagas em curso de medicina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Instituto Nacional de Estudos e Pesquisas Educacionais Anísio Teixeira (INEP)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251603"/>
                  </a:ext>
                </a:extLst>
              </a:tr>
              <a:tr h="158670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Orçamento per capita em saúde, Percentual da população atendida por esgoto sanitário, taxa de homicídios, IDEB (anos finais e iniciais), investimento público em infraestrutura per capita, número de equipamentos esportivos públicos por 100 mil habitantes, número de centros culturais, espaços e casas de cultura públicos e privados por 100 mil habitantes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Índice de Desenvolvimento Sustentável das Cidades – Brasil (IDSC-BR)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05496"/>
                  </a:ext>
                </a:extLst>
              </a:tr>
              <a:tr h="2320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Distância da capital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Google Maps</a:t>
                      </a:r>
                      <a:endParaRPr lang="pt-BR" sz="3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74" marR="7974" marT="15949" marB="15949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6428257"/>
                  </a:ext>
                </a:extLst>
              </a:tr>
            </a:tbl>
          </a:graphicData>
        </a:graphic>
      </p:graphicFrame>
      <p:sp>
        <p:nvSpPr>
          <p:cNvPr id="12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ED2441-6188-49D6-A98A-BDFBF2FBD8F2}"/>
              </a:ext>
            </a:extLst>
          </p:cNvPr>
          <p:cNvSpPr txBox="1"/>
          <p:nvPr/>
        </p:nvSpPr>
        <p:spPr>
          <a:xfrm>
            <a:off x="4267200" y="1364475"/>
            <a:ext cx="1071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 metodológicos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5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AB5760-1DBD-4BE2-AEBE-AC25C5F5BDC1}"/>
              </a:ext>
            </a:extLst>
          </p:cNvPr>
          <p:cNvSpPr txBox="1"/>
          <p:nvPr/>
        </p:nvSpPr>
        <p:spPr>
          <a:xfrm>
            <a:off x="2095499" y="3848100"/>
            <a:ext cx="14097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pt-BR" sz="4800" dirty="0"/>
              <a:t>Pré-processamento;</a:t>
            </a:r>
          </a:p>
          <a:p>
            <a:pPr marL="457200" indent="-457200" algn="just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pt-BR" sz="4800" dirty="0"/>
              <a:t>Divisão dos dados em treino e teste, respectivamente, 80% e 20%;</a:t>
            </a:r>
          </a:p>
          <a:p>
            <a:pPr marL="457200" indent="-457200" algn="just"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pt-BR" sz="4400" dirty="0"/>
              <a:t>Modelos treinados e avaliados: Regressão Logística, Árvore de Decisão, </a:t>
            </a:r>
            <a:r>
              <a:rPr lang="pt-BR" sz="4400" dirty="0" err="1"/>
              <a:t>Random</a:t>
            </a:r>
            <a:r>
              <a:rPr lang="pt-BR" sz="4400" dirty="0"/>
              <a:t> Forest, </a:t>
            </a:r>
            <a:r>
              <a:rPr lang="pt-BR" sz="4400" dirty="0" err="1"/>
              <a:t>XGBoost</a:t>
            </a:r>
            <a:r>
              <a:rPr lang="pt-BR" sz="4400" dirty="0"/>
              <a:t> e </a:t>
            </a:r>
            <a:r>
              <a:rPr lang="pt-BR" sz="4400" dirty="0" err="1"/>
              <a:t>LightGBM</a:t>
            </a:r>
            <a:r>
              <a:rPr lang="pt-BR" sz="4400" dirty="0"/>
              <a:t>;</a:t>
            </a:r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3274113" y="1793738"/>
            <a:ext cx="1173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6000" b="1" dirty="0" err="1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Learnig</a:t>
            </a:r>
            <a:endParaRPr lang="pt-BR" sz="60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47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7CE2F9-4411-464C-87B6-70AD54879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7" r="18421" b="169"/>
          <a:stretch/>
        </p:blipFill>
        <p:spPr bwMode="auto">
          <a:xfrm>
            <a:off x="3143998" y="2401501"/>
            <a:ext cx="10633522" cy="78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00328" y="1400747"/>
            <a:ext cx="9687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</a:rPr>
              <a:t>Resultados descritivos</a:t>
            </a:r>
            <a:endParaRPr lang="pt-BR" sz="66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9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00328" y="893794"/>
            <a:ext cx="9687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descritivos</a:t>
            </a:r>
            <a:endParaRPr lang="pt-BR" sz="66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25512"/>
              </p:ext>
            </p:extLst>
          </p:nvPr>
        </p:nvGraphicFramePr>
        <p:xfrm>
          <a:off x="1593851" y="1997043"/>
          <a:ext cx="14528799" cy="7372350"/>
        </p:xfrm>
        <a:graphic>
          <a:graphicData uri="http://schemas.openxmlformats.org/drawingml/2006/table">
            <a:tbl>
              <a:tblPr/>
              <a:tblGrid>
                <a:gridCol w="6302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5338">
                <a:tc>
                  <a:txBody>
                    <a:bodyPr/>
                    <a:lstStyle/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Variáveis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Permaneceram </a:t>
                      </a:r>
                    </a:p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 = 614)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Migraram </a:t>
                      </a:r>
                    </a:p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 = 950)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p-valor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43,9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(10,2)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38,7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(8,84)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0,01ᵃ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 de formação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6,16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(9,29)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3,72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0,01ᵃ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Média de vínculos de trabalho além do PMM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(0,56)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1,10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(0,25)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0,01ᵃ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3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média de enfermeiros na unidade de saúde a qual o médico é alocado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(1,43)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1,72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0,01ᵃ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0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média de técnicos/auxiliares de enfermagem na unidade de saúde a qual o médico é alocado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(3,06)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2,83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(2,23)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0,01ᵃ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97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00328" y="893794"/>
            <a:ext cx="9687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descritivos</a:t>
            </a:r>
            <a:endParaRPr lang="pt-BR" sz="6600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89586"/>
              </p:ext>
            </p:extLst>
          </p:nvPr>
        </p:nvGraphicFramePr>
        <p:xfrm>
          <a:off x="2286000" y="1932390"/>
          <a:ext cx="13538199" cy="7879080"/>
        </p:xfrm>
        <a:graphic>
          <a:graphicData uri="http://schemas.openxmlformats.org/drawingml/2006/table">
            <a:tbl>
              <a:tblPr/>
              <a:tblGrid>
                <a:gridCol w="3311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9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6235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Variáveis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Permaneceram </a:t>
                      </a:r>
                    </a:p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 = 614)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Migraram </a:t>
                      </a:r>
                    </a:p>
                    <a:p>
                      <a:pPr algn="ctr" fontAlgn="t"/>
                      <a:r>
                        <a:rPr lang="pt-BR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 = 950)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3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p-valor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Prorrogação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Prorrogaram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(22,2%)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0,01ᵇ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Não prorrogaram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(22,5%)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(77,8%)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23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Região do município para onde o profissional foi destinado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Centro-Oeste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(41,5%)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0,01ᵇ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Nordeste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(37,6%)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Norte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(11,8%)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(51,1%)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(48,9%)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2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Sudeste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(13,8%)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(36,7%)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3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(7,8%)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(35,2%)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</a:t>
                      </a:r>
                    </a:p>
                    <a:p>
                      <a:pPr algn="ctr" fontAlgn="ctr"/>
                      <a:r>
                        <a:rPr lang="pt-BR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(64,8%)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91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00328" y="1002713"/>
            <a:ext cx="9687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da predição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D82EC5-DF7E-4BE0-9D9D-613911820DAF}"/>
              </a:ext>
            </a:extLst>
          </p:cNvPr>
          <p:cNvSpPr txBox="1"/>
          <p:nvPr/>
        </p:nvSpPr>
        <p:spPr>
          <a:xfrm>
            <a:off x="5124450" y="7734300"/>
            <a:ext cx="1008488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pt-BR" sz="3200" b="1" dirty="0"/>
              <a:t>M1</a:t>
            </a:r>
            <a:r>
              <a:rPr lang="pt-BR" sz="3200" dirty="0"/>
              <a:t>: </a:t>
            </a:r>
            <a:r>
              <a:rPr lang="pt-BR" sz="3200" dirty="0" err="1"/>
              <a:t>Features</a:t>
            </a:r>
            <a:r>
              <a:rPr lang="pt-BR" sz="3200" dirty="0"/>
              <a:t> a nível do indivíduo;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pt-BR" sz="3200" b="1" dirty="0"/>
              <a:t>M2</a:t>
            </a:r>
            <a:r>
              <a:rPr lang="pt-BR" sz="3200" dirty="0"/>
              <a:t>: M1 + </a:t>
            </a:r>
            <a:r>
              <a:rPr lang="pt-BR" sz="3200" dirty="0" err="1"/>
              <a:t>features</a:t>
            </a:r>
            <a:r>
              <a:rPr lang="pt-BR" sz="3200" dirty="0"/>
              <a:t> a nível estabelecimento;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pt-BR" sz="3200" b="1" dirty="0"/>
              <a:t>M3</a:t>
            </a:r>
            <a:r>
              <a:rPr lang="pt-BR" sz="3200" dirty="0"/>
              <a:t>: M2 + </a:t>
            </a:r>
            <a:r>
              <a:rPr lang="pt-BR" sz="3200" dirty="0" err="1"/>
              <a:t>features</a:t>
            </a:r>
            <a:r>
              <a:rPr lang="pt-BR" sz="3200" dirty="0"/>
              <a:t> de vínculos de trabalho;</a:t>
            </a:r>
          </a:p>
          <a:p>
            <a:pPr marL="457200" indent="-4572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pt-BR" sz="3200" b="1" dirty="0"/>
              <a:t>M4</a:t>
            </a:r>
            <a:r>
              <a:rPr lang="pt-BR" sz="3200" dirty="0"/>
              <a:t>: M3 + </a:t>
            </a:r>
            <a:r>
              <a:rPr lang="pt-BR" sz="3200" dirty="0" err="1"/>
              <a:t>feature</a:t>
            </a:r>
            <a:r>
              <a:rPr lang="pt-BR" sz="3200" dirty="0"/>
              <a:t> de prorrogação.</a:t>
            </a:r>
            <a:endParaRPr lang="pt-BR" sz="36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66218"/>
              </p:ext>
            </p:extLst>
          </p:nvPr>
        </p:nvGraphicFramePr>
        <p:xfrm>
          <a:off x="1524000" y="2280450"/>
          <a:ext cx="15589248" cy="4943475"/>
        </p:xfrm>
        <a:graphic>
          <a:graphicData uri="http://schemas.openxmlformats.org/drawingml/2006/table">
            <a:tbl>
              <a:tblPr/>
              <a:tblGrid>
                <a:gridCol w="382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2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2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pt-BR" sz="4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Métrica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4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4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4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4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M4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 algoritmo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</a:t>
                      </a:r>
                      <a:r>
                        <a:rPr lang="pt-B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Acurácia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4000" b="1" i="0" u="none" strike="noStrike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</a:rPr>
                        <a:t>ROC 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1" i="0" u="none" strike="noStrike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</a:rPr>
                        <a:t>0,695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1" i="0" u="none" strike="noStrike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</a:rPr>
                        <a:t>0,758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1" i="0" u="none" strike="noStrike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</a:rPr>
                        <a:t>0,781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4000" b="1" i="0" u="none" strike="noStrike" dirty="0">
                          <a:solidFill>
                            <a:srgbClr val="003366"/>
                          </a:solidFill>
                          <a:effectLst/>
                          <a:latin typeface="Calibri" panose="020F0502020204030204" pitchFamily="34" charset="0"/>
                        </a:rPr>
                        <a:t>0,857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769BB4C-89E1-4DC6-BC48-6D9CB1804D8E}"/>
              </a:ext>
            </a:extLst>
          </p:cNvPr>
          <p:cNvCxnSpPr/>
          <p:nvPr/>
        </p:nvCxnSpPr>
        <p:spPr>
          <a:xfrm>
            <a:off x="1676400" y="7692307"/>
            <a:ext cx="1424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1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392400" y="-484325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2653625" y="3603296"/>
            <a:ext cx="13491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 Brasil sofre uma persistente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desigualdade no acesso a médicos</a:t>
            </a:r>
            <a:r>
              <a:rPr lang="pt-BR" sz="2800" dirty="0"/>
              <a:t>, como a concentração dos profissionais em grandes centros urbanos e na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região Sudeste que possui 3,39 médicos</a:t>
            </a:r>
            <a:r>
              <a:rPr lang="pt-BR" sz="2800" dirty="0"/>
              <a:t>/mil habitantes, em contraste com 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Norte que têm 1,45 médicos</a:t>
            </a:r>
            <a:r>
              <a:rPr lang="pt-BR" sz="2800" dirty="0"/>
              <a:t>/mil </a:t>
            </a:r>
            <a:r>
              <a:rPr lang="pt-BR" sz="2800" dirty="0" err="1"/>
              <a:t>hab</a:t>
            </a:r>
            <a:r>
              <a:rPr lang="pt-BR" sz="2800" dirty="0"/>
              <a:t> </a:t>
            </a:r>
            <a:r>
              <a:rPr lang="pt-BR" sz="2000" dirty="0"/>
              <a:t>(Cury &amp; Fonseca, 2023)</a:t>
            </a:r>
            <a:r>
              <a:rPr lang="pt-BR" sz="2800" dirty="0"/>
              <a:t>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315DEB-D18A-410E-B9C9-DCC1B5437993}"/>
              </a:ext>
            </a:extLst>
          </p:cNvPr>
          <p:cNvSpPr/>
          <p:nvPr/>
        </p:nvSpPr>
        <p:spPr>
          <a:xfrm>
            <a:off x="2686963" y="5276645"/>
            <a:ext cx="13924636" cy="1913316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3429000" y="5470595"/>
            <a:ext cx="1295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sz="28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Mais Médicos (PMM): </a:t>
            </a:r>
            <a:r>
              <a:rPr lang="pt-BR" sz="2800" dirty="0"/>
              <a:t>Criado em 2013 com objetivo de reduzir desigualdades no acesso a médicos na Atenção Primária de Saúde (APS), divididos em três eixos: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Provimento, infraestrutura</a:t>
            </a:r>
            <a:r>
              <a:rPr lang="pt-BR" sz="2800" dirty="0"/>
              <a:t> e 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formação.</a:t>
            </a:r>
            <a:endParaRPr lang="pt-BR" sz="28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5205095" y="1593099"/>
            <a:ext cx="88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919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91E83A-68D4-49F1-A7B4-00FB54D0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322" y="1913063"/>
            <a:ext cx="9838745" cy="801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AFB149-A62D-4132-B7C9-2DFFDA1E5E65}"/>
              </a:ext>
            </a:extLst>
          </p:cNvPr>
          <p:cNvSpPr txBox="1"/>
          <p:nvPr/>
        </p:nvSpPr>
        <p:spPr>
          <a:xfrm>
            <a:off x="4438023" y="897400"/>
            <a:ext cx="9687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da predição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5B7AA6-4BB9-4974-BADE-BD581D9F1317}"/>
              </a:ext>
            </a:extLst>
          </p:cNvPr>
          <p:cNvSpPr/>
          <p:nvPr/>
        </p:nvSpPr>
        <p:spPr>
          <a:xfrm>
            <a:off x="6858000" y="4000500"/>
            <a:ext cx="838200" cy="838200"/>
          </a:xfrm>
          <a:prstGeom prst="rect">
            <a:avLst/>
          </a:prstGeom>
          <a:solidFill>
            <a:srgbClr val="B0D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CFB3CC9-441B-4D45-8668-AB098650914B}"/>
              </a:ext>
            </a:extLst>
          </p:cNvPr>
          <p:cNvSpPr/>
          <p:nvPr/>
        </p:nvSpPr>
        <p:spPr>
          <a:xfrm>
            <a:off x="10401300" y="4000500"/>
            <a:ext cx="838200" cy="838200"/>
          </a:xfrm>
          <a:prstGeom prst="rect">
            <a:avLst/>
          </a:prstGeom>
          <a:solidFill>
            <a:srgbClr val="D0E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FD038A-53EC-4652-87CD-D7C504E62738}"/>
              </a:ext>
            </a:extLst>
          </p:cNvPr>
          <p:cNvSpPr/>
          <p:nvPr/>
        </p:nvSpPr>
        <p:spPr>
          <a:xfrm>
            <a:off x="6858000" y="7143750"/>
            <a:ext cx="838200" cy="838200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CDE0652-EA1A-49A7-8405-238DEF3CB8BE}"/>
              </a:ext>
            </a:extLst>
          </p:cNvPr>
          <p:cNvSpPr/>
          <p:nvPr/>
        </p:nvSpPr>
        <p:spPr>
          <a:xfrm>
            <a:off x="10287000" y="7143750"/>
            <a:ext cx="1066800" cy="838200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164</a:t>
            </a:r>
          </a:p>
        </p:txBody>
      </p:sp>
    </p:spTree>
    <p:extLst>
      <p:ext uri="{BB962C8B-B14F-4D97-AF65-F5344CB8AC3E}">
        <p14:creationId xmlns:p14="http://schemas.microsoft.com/office/powerpoint/2010/main" val="145241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6890DC-A213-4FEB-BE35-BA63ACE7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785" y="99929"/>
            <a:ext cx="8663500" cy="10120616"/>
          </a:xfrm>
          <a:prstGeom prst="rect">
            <a:avLst/>
          </a:prstGeom>
        </p:spPr>
      </p:pic>
      <p:sp>
        <p:nvSpPr>
          <p:cNvPr id="1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0" y="4190741"/>
            <a:ext cx="7089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da predição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271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3902764" y="893794"/>
            <a:ext cx="10482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Discussão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23668" y="2359475"/>
            <a:ext cx="13449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O modelo preditivo alcançou métricas satisfatórias. É possível criar um modelo com algum grau de assertividade para prever a fixação de profissionais do PMM.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81100" y="3920093"/>
            <a:ext cx="15925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b="1" dirty="0"/>
              <a:t>Prorrogação: </a:t>
            </a:r>
            <a:r>
              <a:rPr lang="pt-BR" sz="3200" dirty="0"/>
              <a:t>aferida próxima ao fim do ciclo;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b="1" dirty="0"/>
              <a:t>Idade: </a:t>
            </a:r>
            <a:r>
              <a:rPr lang="pt-BR" sz="3200" dirty="0"/>
              <a:t>profissionais mais jovens estão mais abertos a mudanças e os mais velhos valorizam a estabilidade (Kim et al., 2023; </a:t>
            </a:r>
            <a:r>
              <a:rPr lang="pt-BR" sz="3200" dirty="0" err="1"/>
              <a:t>Domagala</a:t>
            </a:r>
            <a:r>
              <a:rPr lang="pt-BR" sz="3200" dirty="0"/>
              <a:t> et al., 2022; Vasile et al., 2023);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b="1" dirty="0"/>
              <a:t>Número médio de vínculos: </a:t>
            </a:r>
            <a:r>
              <a:rPr lang="pt-BR" sz="3200" dirty="0"/>
              <a:t>uma proxy de renda, mas pode gerar sobrecarga; </a:t>
            </a:r>
            <a:r>
              <a:rPr lang="pt-BR" sz="3200" dirty="0" err="1"/>
              <a:t>Kantorski</a:t>
            </a:r>
            <a:r>
              <a:rPr lang="pt-BR" sz="3200" dirty="0"/>
              <a:t> et al., 2022; Martinez et al., 2022; </a:t>
            </a:r>
            <a:r>
              <a:rPr lang="pt-BR" sz="3200" dirty="0" err="1"/>
              <a:t>Steinmetz</a:t>
            </a:r>
            <a:r>
              <a:rPr lang="pt-BR" sz="3200" dirty="0"/>
              <a:t> et al., 2014; </a:t>
            </a:r>
            <a:r>
              <a:rPr lang="pt-BR" sz="3200" dirty="0" err="1"/>
              <a:t>Xu</a:t>
            </a:r>
            <a:r>
              <a:rPr lang="pt-BR" sz="3200" dirty="0"/>
              <a:t> et al., 2023);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b="1" dirty="0"/>
              <a:t>Tempo de atuação prévia no município: </a:t>
            </a:r>
            <a:r>
              <a:rPr lang="pt-BR" sz="3200" dirty="0"/>
              <a:t>vivência com a realidade do município contribui para fixação (</a:t>
            </a:r>
            <a:r>
              <a:rPr lang="pt-BR" sz="3200" dirty="0" err="1"/>
              <a:t>Holst</a:t>
            </a:r>
            <a:r>
              <a:rPr lang="pt-BR" sz="3200" dirty="0"/>
              <a:t>, 2020);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3200" b="1" dirty="0"/>
              <a:t>Média de enfermeiros:  </a:t>
            </a:r>
            <a:r>
              <a:rPr lang="pt-BR" sz="3200" dirty="0"/>
              <a:t>uma equipe mais robusta reduz a sobrecarga de trabalho </a:t>
            </a:r>
          </a:p>
          <a:p>
            <a:pPr>
              <a:spcAft>
                <a:spcPts val="1200"/>
              </a:spcAft>
            </a:pPr>
            <a:r>
              <a:rPr lang="pt-BR" sz="3200" dirty="0"/>
              <a:t>(</a:t>
            </a:r>
            <a:r>
              <a:rPr lang="pt-BR" sz="3200" dirty="0" err="1"/>
              <a:t>Kantorski</a:t>
            </a:r>
            <a:r>
              <a:rPr lang="pt-BR" sz="3200" dirty="0"/>
              <a:t> et al., 2022b; Martinez et al., 2022).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315DEB-D18A-410E-B9C9-DCC1B5437993}"/>
              </a:ext>
            </a:extLst>
          </p:cNvPr>
          <p:cNvSpPr/>
          <p:nvPr/>
        </p:nvSpPr>
        <p:spPr>
          <a:xfrm>
            <a:off x="2286000" y="2113017"/>
            <a:ext cx="13924636" cy="1582683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9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024957" y="1106498"/>
            <a:ext cx="10482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50179" y="4751764"/>
            <a:ext cx="63160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Principais achados do estudo</a:t>
            </a:r>
          </a:p>
          <a:p>
            <a:pPr algn="ctr"/>
            <a:r>
              <a:rPr lang="pt-BR" sz="3200" dirty="0"/>
              <a:t>Alta evasão do pós-programa;</a:t>
            </a:r>
          </a:p>
          <a:p>
            <a:pPr algn="ctr"/>
            <a:r>
              <a:rPr lang="pt-BR" sz="3200" dirty="0"/>
              <a:t>Necessidade de ações integradas.</a:t>
            </a:r>
          </a:p>
          <a:p>
            <a:endParaRPr lang="pt-BR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ctr"/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51422" y="2377720"/>
            <a:ext cx="930424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Contribuição:</a:t>
            </a:r>
          </a:p>
          <a:p>
            <a:pPr algn="ctr"/>
            <a:r>
              <a:rPr lang="pt-BR" sz="3200" dirty="0"/>
              <a:t>Definição de critérios para participantes do programa;</a:t>
            </a:r>
          </a:p>
          <a:p>
            <a:pPr algn="ctr"/>
            <a:r>
              <a:rPr lang="pt-BR" sz="3200" dirty="0"/>
              <a:t>Melhor alocação de profissionais;</a:t>
            </a:r>
          </a:p>
          <a:p>
            <a:pPr algn="ctr"/>
            <a:r>
              <a:rPr lang="pt-BR" sz="3200" dirty="0"/>
              <a:t>Adoção de medidas para minimizar a migração.</a:t>
            </a:r>
          </a:p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9755100" y="4751764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Limitações da pesquisa</a:t>
            </a:r>
          </a:p>
          <a:p>
            <a:pPr algn="ctr"/>
            <a:r>
              <a:rPr lang="pt-BR" sz="3200" dirty="0"/>
              <a:t>Qualidade e Restrição de Dados;</a:t>
            </a:r>
          </a:p>
          <a:p>
            <a:pPr algn="ctr"/>
            <a:r>
              <a:rPr lang="pt-BR" sz="3200" dirty="0"/>
              <a:t>Análise de apenas um Ciclo.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78409" y="6660832"/>
            <a:ext cx="1516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Sugestões para pesquisas futuras:</a:t>
            </a:r>
          </a:p>
          <a:p>
            <a:pPr algn="ctr"/>
            <a:r>
              <a:rPr lang="pt-BR" sz="3200" dirty="0"/>
              <a:t>Avaliar modelos de outros ciclos e com maior número de atributos;</a:t>
            </a:r>
          </a:p>
          <a:p>
            <a:pPr algn="ctr"/>
            <a:r>
              <a:rPr lang="pt-BR" sz="3200" dirty="0"/>
              <a:t>Explorar relações entre variáveis via </a:t>
            </a:r>
            <a:r>
              <a:rPr lang="pt-BR" sz="3200" i="1" dirty="0" err="1"/>
              <a:t>machine</a:t>
            </a:r>
            <a:r>
              <a:rPr lang="pt-BR" sz="3200" i="1" dirty="0"/>
              <a:t> </a:t>
            </a:r>
            <a:r>
              <a:rPr lang="pt-BR" sz="3200" i="1" dirty="0" err="1"/>
              <a:t>learning</a:t>
            </a:r>
            <a:r>
              <a:rPr lang="pt-BR" sz="3200" dirty="0"/>
              <a:t> explicativo;</a:t>
            </a:r>
          </a:p>
          <a:p>
            <a:pPr algn="ctr"/>
            <a:r>
              <a:rPr lang="pt-BR" sz="3200" dirty="0"/>
              <a:t>Empregar abordagens inferenciais para testar a associação de fatores em nível populacional.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769BB4C-89E1-4DC6-BC48-6D9CB1804D8E}"/>
              </a:ext>
            </a:extLst>
          </p:cNvPr>
          <p:cNvCxnSpPr/>
          <p:nvPr/>
        </p:nvCxnSpPr>
        <p:spPr>
          <a:xfrm>
            <a:off x="2286000" y="4751764"/>
            <a:ext cx="1424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769BB4C-89E1-4DC6-BC48-6D9CB1804D8E}"/>
              </a:ext>
            </a:extLst>
          </p:cNvPr>
          <p:cNvCxnSpPr/>
          <p:nvPr/>
        </p:nvCxnSpPr>
        <p:spPr>
          <a:xfrm>
            <a:off x="2286000" y="6576983"/>
            <a:ext cx="1424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95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495800" y="3924300"/>
            <a:ext cx="968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03366"/>
                </a:solidFill>
              </a:rPr>
              <a:t>Obrigado pela atenção!</a:t>
            </a:r>
            <a:endParaRPr lang="pt-BR" sz="8000" dirty="0">
              <a:solidFill>
                <a:srgbClr val="00336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6E4686-0A9A-4B96-96A4-34FB2755ABF0}"/>
              </a:ext>
            </a:extLst>
          </p:cNvPr>
          <p:cNvSpPr txBox="1"/>
          <p:nvPr/>
        </p:nvSpPr>
        <p:spPr>
          <a:xfrm>
            <a:off x="6697580" y="7156919"/>
            <a:ext cx="5983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3366"/>
                </a:solidFill>
                <a:hlinkClick r:id="rId6"/>
              </a:rPr>
              <a:t>alef_santos@discente.ufg.br</a:t>
            </a:r>
            <a:br>
              <a:rPr lang="pt-BR" sz="2800" dirty="0">
                <a:solidFill>
                  <a:srgbClr val="003366"/>
                </a:solidFill>
              </a:rPr>
            </a:br>
            <a:r>
              <a:rPr lang="pt-BR" sz="2800" dirty="0">
                <a:solidFill>
                  <a:srgbClr val="003366"/>
                </a:solidFill>
                <a:hlinkClick r:id="rId7"/>
              </a:rPr>
              <a:t>danielppagotto@ufg.br</a:t>
            </a:r>
            <a:endParaRPr lang="pt-BR" sz="2800" dirty="0">
              <a:solidFill>
                <a:srgbClr val="003366"/>
              </a:solidFill>
            </a:endParaRPr>
          </a:p>
        </p:txBody>
      </p:sp>
      <p:pic>
        <p:nvPicPr>
          <p:cNvPr id="4" name="Gráfico 3" descr="Envelope com preenchimento sólido">
            <a:extLst>
              <a:ext uri="{FF2B5EF4-FFF2-40B4-BE49-F238E27FC236}">
                <a16:creationId xmlns:a16="http://schemas.microsoft.com/office/drawing/2014/main" id="{E2987F94-748A-469A-93CC-6FF98E470D7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6682" y="7216776"/>
            <a:ext cx="762000" cy="762000"/>
          </a:xfrm>
          <a:prstGeom prst="rect">
            <a:avLst/>
          </a:prstGeom>
        </p:spPr>
      </p:pic>
      <p:pic>
        <p:nvPicPr>
          <p:cNvPr id="6" name="Gráfico 5" descr="Internet com preenchimento sólido">
            <a:extLst>
              <a:ext uri="{FF2B5EF4-FFF2-40B4-BE49-F238E27FC236}">
                <a16:creationId xmlns:a16="http://schemas.microsoft.com/office/drawing/2014/main" id="{7DADE53A-75F5-4901-8D1E-F4A69D39A4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7580" y="8243277"/>
            <a:ext cx="914400" cy="9144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9D340C-D47D-4C7E-8DC5-51D73B081B28}"/>
              </a:ext>
            </a:extLst>
          </p:cNvPr>
          <p:cNvSpPr txBox="1"/>
          <p:nvPr/>
        </p:nvSpPr>
        <p:spPr>
          <a:xfrm>
            <a:off x="7154780" y="8438867"/>
            <a:ext cx="496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003366"/>
                </a:solidFill>
              </a:rPr>
              <a:t>https://cigets.face.ufg.br/</a:t>
            </a:r>
          </a:p>
        </p:txBody>
      </p:sp>
    </p:spTree>
    <p:extLst>
      <p:ext uri="{BB962C8B-B14F-4D97-AF65-F5344CB8AC3E}">
        <p14:creationId xmlns:p14="http://schemas.microsoft.com/office/powerpoint/2010/main" val="18238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392400" y="-484325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5205095" y="1593099"/>
            <a:ext cx="88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DABC6DC-DA4A-4B71-9595-19A4618B9BF9}"/>
              </a:ext>
            </a:extLst>
          </p:cNvPr>
          <p:cNvSpPr/>
          <p:nvPr/>
        </p:nvSpPr>
        <p:spPr>
          <a:xfrm>
            <a:off x="1947123" y="3028424"/>
            <a:ext cx="13571421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pt-BR" sz="2800" b="1" dirty="0"/>
              <a:t>Algumas limitações apontadas são: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Profissionais alocados em regiões de baixa prioridade (</a:t>
            </a:r>
            <a:r>
              <a:rPr lang="pt-BR" sz="2800" dirty="0" err="1"/>
              <a:t>Hone</a:t>
            </a:r>
            <a:r>
              <a:rPr lang="pt-BR" sz="2800" dirty="0"/>
              <a:t> et al., 2020; Thomas et al., 2024). 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Foco em um único insumo: médicos (Rocha, 2025).</a:t>
            </a: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Sustentabilidade do programa (</a:t>
            </a:r>
            <a:r>
              <a:rPr lang="pt-BR" sz="2800" dirty="0" err="1"/>
              <a:t>Maffioli</a:t>
            </a:r>
            <a:r>
              <a:rPr lang="pt-BR" sz="2800" dirty="0"/>
              <a:t> et al., 2019; Rocha, 2025).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9769BB4C-89E1-4DC6-BC48-6D9CB1804D8E}"/>
              </a:ext>
            </a:extLst>
          </p:cNvPr>
          <p:cNvCxnSpPr/>
          <p:nvPr/>
        </p:nvCxnSpPr>
        <p:spPr>
          <a:xfrm>
            <a:off x="1598609" y="6587407"/>
            <a:ext cx="1424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A5F04F95-F5F3-422A-9B2F-CFFB1DC0CB68}"/>
              </a:ext>
            </a:extLst>
          </p:cNvPr>
          <p:cNvSpPr/>
          <p:nvPr/>
        </p:nvSpPr>
        <p:spPr>
          <a:xfrm>
            <a:off x="1860736" y="7016606"/>
            <a:ext cx="13571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400"/>
              </a:spcAft>
            </a:pPr>
            <a:r>
              <a:rPr lang="pt-BR" sz="4800" b="1" dirty="0">
                <a:solidFill>
                  <a:srgbClr val="003366"/>
                </a:solidFill>
              </a:rPr>
              <a:t>É possível prever quais profissionais vão permanecer nas localidades designadas pelo programa?</a:t>
            </a:r>
          </a:p>
        </p:txBody>
      </p:sp>
    </p:spTree>
    <p:extLst>
      <p:ext uri="{BB962C8B-B14F-4D97-AF65-F5344CB8AC3E}">
        <p14:creationId xmlns:p14="http://schemas.microsoft.com/office/powerpoint/2010/main" val="40340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B4F682-728E-455C-A52C-C86FA65511AF}"/>
              </a:ext>
            </a:extLst>
          </p:cNvPr>
          <p:cNvSpPr txBox="1"/>
          <p:nvPr/>
        </p:nvSpPr>
        <p:spPr>
          <a:xfrm>
            <a:off x="2106984" y="3615729"/>
            <a:ext cx="14401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0" dirty="0"/>
              <a:t>Desenvolver um modelo preditivo da fixação de profissionais nos locais para onde são alocados com apoio de algoritmos de </a:t>
            </a:r>
            <a:r>
              <a:rPr lang="pt-BR" sz="6000" i="1" dirty="0" err="1"/>
              <a:t>machine</a:t>
            </a:r>
            <a:r>
              <a:rPr lang="pt-BR" sz="6000" i="1" dirty="0"/>
              <a:t> </a:t>
            </a:r>
            <a:r>
              <a:rPr lang="pt-BR" sz="6000" i="1" dirty="0" err="1"/>
              <a:t>learning</a:t>
            </a:r>
            <a:r>
              <a:rPr lang="pt-BR" sz="6000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2315DEB-D18A-410E-B9C9-DCC1B5437993}"/>
              </a:ext>
            </a:extLst>
          </p:cNvPr>
          <p:cNvSpPr/>
          <p:nvPr/>
        </p:nvSpPr>
        <p:spPr>
          <a:xfrm>
            <a:off x="1828800" y="3547849"/>
            <a:ext cx="15087600" cy="3853532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6ABCDD-8E36-4E15-A705-ABBF0BED42A9}"/>
              </a:ext>
            </a:extLst>
          </p:cNvPr>
          <p:cNvSpPr txBox="1"/>
          <p:nvPr/>
        </p:nvSpPr>
        <p:spPr>
          <a:xfrm>
            <a:off x="5181600" y="1745839"/>
            <a:ext cx="88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da pesquisa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16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5029200" y="600274"/>
            <a:ext cx="88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Fundamentação teórica</a:t>
            </a: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6AACC81F-231F-4164-8681-A38B3FAE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31869"/>
              </p:ext>
            </p:extLst>
          </p:nvPr>
        </p:nvGraphicFramePr>
        <p:xfrm>
          <a:off x="685800" y="2270263"/>
          <a:ext cx="16535401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853">
                  <a:extLst>
                    <a:ext uri="{9D8B030D-6E8A-4147-A177-3AD203B41FA5}">
                      <a16:colId xmlns:a16="http://schemas.microsoft.com/office/drawing/2014/main" val="1012421132"/>
                    </a:ext>
                  </a:extLst>
                </a:gridCol>
                <a:gridCol w="9731360">
                  <a:extLst>
                    <a:ext uri="{9D8B030D-6E8A-4147-A177-3AD203B41FA5}">
                      <a16:colId xmlns:a16="http://schemas.microsoft.com/office/drawing/2014/main" val="3968276886"/>
                    </a:ext>
                  </a:extLst>
                </a:gridCol>
                <a:gridCol w="4193188">
                  <a:extLst>
                    <a:ext uri="{9D8B030D-6E8A-4147-A177-3AD203B41FA5}">
                      <a16:colId xmlns:a16="http://schemas.microsoft.com/office/drawing/2014/main" val="357003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3200" dirty="0">
                          <a:solidFill>
                            <a:srgbClr val="003366"/>
                          </a:solidFill>
                        </a:rPr>
                        <a:t>Nível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3366"/>
                          </a:solidFill>
                        </a:rPr>
                        <a:t>Variáveis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>
                          <a:solidFill>
                            <a:srgbClr val="003366"/>
                          </a:solidFill>
                        </a:rPr>
                        <a:t>Referência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05703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/>
                      <a:r>
                        <a:rPr lang="pt-BR" sz="2800" dirty="0"/>
                        <a:t>Individual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Idade, sexo, estado civil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Domagala</a:t>
                      </a:r>
                      <a:r>
                        <a:rPr lang="pt-BR" sz="2800" dirty="0"/>
                        <a:t> et al., 2022; Vasile et al., 2023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4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800" dirty="0"/>
                        <a:t>Organizacional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Infraestrutura:</a:t>
                      </a:r>
                      <a:r>
                        <a:rPr lang="pt-BR" sz="2800" dirty="0"/>
                        <a:t> Escassez de equipamentos, infraestrutura inadequada e falta de suprimentos desmotivam e dificultam a fixação. Unidades com melhor estrutura atraem mais profissionais;</a:t>
                      </a:r>
                    </a:p>
                    <a:p>
                      <a:r>
                        <a:rPr lang="pt-BR" sz="2800" b="1" dirty="0"/>
                        <a:t>Gestão:</a:t>
                      </a:r>
                      <a:r>
                        <a:rPr lang="pt-BR" sz="2800" dirty="0"/>
                        <a:t> Sobrecarga de trabalho , baixa remuneração, desequilíbrio entre vida pessoal e profissional, conflitos com colegas, falta de apoio gerencial e pouca perspectiva de crescimento contribuem para a rotatividade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800" dirty="0"/>
                        <a:t>Kantorski et al., 2022; Ojakaa et al., 2014; Soares, 2022</a:t>
                      </a:r>
                      <a:r>
                        <a:rPr lang="pt-BR" sz="2800" dirty="0"/>
                        <a:t>; </a:t>
                      </a:r>
                      <a:r>
                        <a:rPr lang="nb-NO" sz="2800" dirty="0"/>
                        <a:t>Soares, 2022; Steinmetz et al., 2014;</a:t>
                      </a:r>
                      <a:r>
                        <a:rPr lang="pt-BR" sz="2800" dirty="0"/>
                        <a:t> Peter et al., 2024; </a:t>
                      </a:r>
                      <a:r>
                        <a:rPr lang="pt-BR" sz="2800" dirty="0" err="1"/>
                        <a:t>Malinowska-Lipień</a:t>
                      </a:r>
                      <a:r>
                        <a:rPr lang="pt-BR" sz="2800" dirty="0"/>
                        <a:t> et al., 2023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71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2800" dirty="0"/>
                        <a:t>Ambiental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Acesso a serviços básicos (bancos, internet, transporte), opções de lazer, boas escolas e oportunidades de emprego para familiares são cruciais para a decisão de fixação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Yan &amp; Sun, 2022; </a:t>
                      </a:r>
                      <a:r>
                        <a:rPr lang="pt-BR" sz="2800" dirty="0" err="1"/>
                        <a:t>Stralen</a:t>
                      </a:r>
                      <a:r>
                        <a:rPr lang="pt-BR" sz="2800" dirty="0"/>
                        <a:t> et al., 2017; Macedo &amp; Ferreira, 2020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26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6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Encontro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Administração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dirty="0" err="1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Pública</a:t>
            </a:r>
            <a:r>
              <a:rPr lang="en-US" dirty="0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 da ANPAD</a:t>
            </a:r>
          </a:p>
        </p:txBody>
      </p:sp>
      <p:sp>
        <p:nvSpPr>
          <p:cNvPr id="23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876800" y="849267"/>
            <a:ext cx="88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Fundamentação teórica</a:t>
            </a:r>
          </a:p>
        </p:txBody>
      </p:sp>
      <p:sp>
        <p:nvSpPr>
          <p:cNvPr id="2" name="Retângulo 1"/>
          <p:cNvSpPr/>
          <p:nvPr/>
        </p:nvSpPr>
        <p:spPr>
          <a:xfrm>
            <a:off x="1615542" y="2536607"/>
            <a:ext cx="15410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Estudos com </a:t>
            </a:r>
            <a:r>
              <a:rPr lang="pt-BR" sz="3600" b="1" i="1" dirty="0" err="1"/>
              <a:t>machine</a:t>
            </a:r>
            <a:r>
              <a:rPr lang="pt-BR" sz="3600" b="1" i="1" dirty="0"/>
              <a:t> </a:t>
            </a:r>
            <a:r>
              <a:rPr lang="pt-BR" sz="3600" b="1" i="1" dirty="0" err="1"/>
              <a:t>learning</a:t>
            </a:r>
            <a:r>
              <a:rPr lang="pt-BR" sz="3600" b="1" dirty="0"/>
              <a:t> para prever a fixação de profissionais de saúde: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71600" y="4118320"/>
            <a:ext cx="1554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Kim et al. (2023) - Enfermeiros na Coreia do Sul (Fixação organizacional): </a:t>
            </a:r>
          </a:p>
          <a:p>
            <a:pPr lvl="1"/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</a:t>
            </a:r>
            <a:r>
              <a:rPr lang="pt-BR" sz="4000" dirty="0" err="1"/>
              <a:t>Xu</a:t>
            </a:r>
            <a:r>
              <a:rPr lang="pt-BR" sz="4000" dirty="0"/>
              <a:t> et al. (2023) - Enfermeiros nos EUA (Fixação organizacional): </a:t>
            </a:r>
          </a:p>
          <a:p>
            <a:pPr lvl="1"/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Lopez et al. (2023) - Médicos Americanos (Fixação organizacional): </a:t>
            </a:r>
          </a:p>
          <a:p>
            <a:pPr lvl="1"/>
            <a:endParaRPr lang="pt-BR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</a:t>
            </a:r>
            <a:r>
              <a:rPr lang="pt-BR" sz="4000" dirty="0" err="1"/>
              <a:t>Moyo</a:t>
            </a:r>
            <a:r>
              <a:rPr lang="pt-BR" sz="4000" dirty="0"/>
              <a:t> et al. (2018) - Profissionais na África do Sul (Fixação regional): </a:t>
            </a:r>
          </a:p>
        </p:txBody>
      </p:sp>
    </p:spTree>
    <p:extLst>
      <p:ext uri="{BB962C8B-B14F-4D97-AF65-F5344CB8AC3E}">
        <p14:creationId xmlns:p14="http://schemas.microsoft.com/office/powerpoint/2010/main" val="227776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15190285" y="8671063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AB5760-1DBD-4BE2-AEBE-AC25C5F5BDC1}"/>
              </a:ext>
            </a:extLst>
          </p:cNvPr>
          <p:cNvSpPr txBox="1"/>
          <p:nvPr/>
        </p:nvSpPr>
        <p:spPr>
          <a:xfrm>
            <a:off x="1600200" y="3858954"/>
            <a:ext cx="14935200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rgbClr val="003366"/>
                </a:solidFill>
              </a:rPr>
              <a:t>Abordagem quantitativa</a:t>
            </a:r>
            <a:r>
              <a:rPr lang="pt-BR" sz="2800" dirty="0">
                <a:solidFill>
                  <a:srgbClr val="003366"/>
                </a:solidFill>
              </a:rPr>
              <a:t> </a:t>
            </a:r>
            <a:r>
              <a:rPr lang="pt-BR" sz="2800" dirty="0"/>
              <a:t>com utilização de </a:t>
            </a:r>
            <a:r>
              <a:rPr lang="pt-BR" sz="3200" b="1" dirty="0">
                <a:solidFill>
                  <a:srgbClr val="003366"/>
                </a:solidFill>
              </a:rPr>
              <a:t>dados secundários públicos do 18º Ciclo do Programa Mais Médicos</a:t>
            </a:r>
            <a:r>
              <a:rPr lang="pt-BR" sz="2800" dirty="0"/>
              <a:t> (Portaria Nº 7, de 18 de junho de 2019; Portaria Nº 13 de 16 de agosto de 2019), com aplicação de </a:t>
            </a:r>
            <a:r>
              <a:rPr lang="pt-BR" sz="3200" b="1" dirty="0">
                <a:solidFill>
                  <a:srgbClr val="003366"/>
                </a:solidFill>
              </a:rPr>
              <a:t>método </a:t>
            </a:r>
            <a:r>
              <a:rPr lang="pt-BR" sz="3200" b="1" i="1" dirty="0" err="1">
                <a:solidFill>
                  <a:srgbClr val="003366"/>
                </a:solidFill>
              </a:rPr>
              <a:t>machine</a:t>
            </a:r>
            <a:r>
              <a:rPr lang="pt-BR" sz="3200" b="1" i="1" dirty="0">
                <a:solidFill>
                  <a:srgbClr val="003366"/>
                </a:solidFill>
              </a:rPr>
              <a:t> </a:t>
            </a:r>
            <a:r>
              <a:rPr lang="pt-BR" sz="3200" b="1" i="1" dirty="0" err="1">
                <a:solidFill>
                  <a:srgbClr val="003366"/>
                </a:solidFill>
              </a:rPr>
              <a:t>learning</a:t>
            </a:r>
            <a:r>
              <a:rPr lang="pt-BR" sz="2800" i="1" dirty="0">
                <a:solidFill>
                  <a:srgbClr val="003366"/>
                </a:solidFill>
              </a:rPr>
              <a:t> </a:t>
            </a:r>
            <a:r>
              <a:rPr lang="pt-BR" sz="2800" dirty="0"/>
              <a:t>de problema de classificação binária para </a:t>
            </a:r>
            <a:r>
              <a:rPr lang="pt-BR" sz="3200" b="1" dirty="0">
                <a:solidFill>
                  <a:srgbClr val="003366"/>
                </a:solidFill>
              </a:rPr>
              <a:t>prever a fixação/rotatividade de médicos participantes do PMM</a:t>
            </a:r>
            <a:r>
              <a:rPr lang="pt-BR" sz="2800" dirty="0"/>
              <a:t>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DE4A008-556D-4C3F-8A59-9CD5533B8B6F}"/>
              </a:ext>
            </a:extLst>
          </p:cNvPr>
          <p:cNvSpPr/>
          <p:nvPr/>
        </p:nvSpPr>
        <p:spPr>
          <a:xfrm>
            <a:off x="1371601" y="3691418"/>
            <a:ext cx="15468600" cy="3374608"/>
          </a:xfrm>
          <a:prstGeom prst="rect">
            <a:avLst/>
          </a:prstGeom>
          <a:noFill/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466452" y="1943740"/>
            <a:ext cx="888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38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359988" y="8801100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43400" y="1799634"/>
            <a:ext cx="1071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 metodológicos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" y="3009900"/>
            <a:ext cx="17297400" cy="747357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C8BC7EB-AE95-4C2E-A185-D672A2A4E09A}"/>
              </a:ext>
            </a:extLst>
          </p:cNvPr>
          <p:cNvSpPr/>
          <p:nvPr/>
        </p:nvSpPr>
        <p:spPr>
          <a:xfrm>
            <a:off x="3505200" y="3009900"/>
            <a:ext cx="13868400" cy="716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42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EF1E2-3111-3370-58D8-7AB733E4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1F0449A9-5C86-8F90-1106-028C4B7C6876}"/>
              </a:ext>
            </a:extLst>
          </p:cNvPr>
          <p:cNvSpPr/>
          <p:nvPr/>
        </p:nvSpPr>
        <p:spPr>
          <a:xfrm flipV="1">
            <a:off x="152400" y="1028699"/>
            <a:ext cx="5328882" cy="8511"/>
          </a:xfrm>
          <a:prstGeom prst="line">
            <a:avLst/>
          </a:prstGeom>
          <a:ln w="38100" cap="flat">
            <a:solidFill>
              <a:srgbClr val="0033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 sz="160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9ABFB68-C1FB-6225-315F-5B182A61EE3A}"/>
              </a:ext>
            </a:extLst>
          </p:cNvPr>
          <p:cNvSpPr txBox="1"/>
          <p:nvPr/>
        </p:nvSpPr>
        <p:spPr>
          <a:xfrm>
            <a:off x="152365" y="1087437"/>
            <a:ext cx="5983267" cy="314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>
                <a:solidFill>
                  <a:srgbClr val="003366"/>
                </a:solidFill>
                <a:latin typeface="Futura"/>
                <a:ea typeface="Futura"/>
                <a:cs typeface="Futura"/>
                <a:sym typeface="Futura"/>
              </a:rPr>
              <a:t>X Encontro de Administração Pública da ANPAD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E34867D2-3958-465F-632B-92A7D1731BB4}"/>
              </a:ext>
            </a:extLst>
          </p:cNvPr>
          <p:cNvGrpSpPr/>
          <p:nvPr/>
        </p:nvGrpSpPr>
        <p:grpSpPr>
          <a:xfrm>
            <a:off x="152399" y="166384"/>
            <a:ext cx="2133601" cy="557516"/>
            <a:chOff x="0" y="0"/>
            <a:chExt cx="2810721" cy="970661"/>
          </a:xfrm>
        </p:grpSpPr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24FE7F8B-AE9F-0428-B1EB-E74244AD8E68}"/>
                </a:ext>
              </a:extLst>
            </p:cNvPr>
            <p:cNvGrpSpPr/>
            <p:nvPr/>
          </p:nvGrpSpPr>
          <p:grpSpPr>
            <a:xfrm>
              <a:off x="0" y="0"/>
              <a:ext cx="2810721" cy="970661"/>
              <a:chOff x="0" y="0"/>
              <a:chExt cx="925565" cy="319637"/>
            </a:xfrm>
          </p:grpSpPr>
          <p:sp>
            <p:nvSpPr>
              <p:cNvPr id="27" name="Freeform 18">
                <a:extLst>
                  <a:ext uri="{FF2B5EF4-FFF2-40B4-BE49-F238E27FC236}">
                    <a16:creationId xmlns:a16="http://schemas.microsoft.com/office/drawing/2014/main" id="{511638E7-4A23-D3D3-6D02-9CBA3F363CF0}"/>
                  </a:ext>
                </a:extLst>
              </p:cNvPr>
              <p:cNvSpPr/>
              <p:nvPr/>
            </p:nvSpPr>
            <p:spPr>
              <a:xfrm>
                <a:off x="0" y="0"/>
                <a:ext cx="925565" cy="319637"/>
              </a:xfrm>
              <a:custGeom>
                <a:avLst/>
                <a:gdLst/>
                <a:ahLst/>
                <a:cxnLst/>
                <a:rect l="l" t="t" r="r" b="b"/>
                <a:pathLst>
                  <a:path w="925565" h="319637">
                    <a:moveTo>
                      <a:pt x="159818" y="0"/>
                    </a:moveTo>
                    <a:lnTo>
                      <a:pt x="765747" y="0"/>
                    </a:lnTo>
                    <a:cubicBezTo>
                      <a:pt x="854012" y="0"/>
                      <a:pt x="925565" y="71553"/>
                      <a:pt x="925565" y="159818"/>
                    </a:cubicBezTo>
                    <a:lnTo>
                      <a:pt x="925565" y="159818"/>
                    </a:lnTo>
                    <a:cubicBezTo>
                      <a:pt x="925565" y="248084"/>
                      <a:pt x="854012" y="319637"/>
                      <a:pt x="765747" y="319637"/>
                    </a:cubicBezTo>
                    <a:lnTo>
                      <a:pt x="159818" y="319637"/>
                    </a:lnTo>
                    <a:cubicBezTo>
                      <a:pt x="71553" y="319637"/>
                      <a:pt x="0" y="248084"/>
                      <a:pt x="0" y="159818"/>
                    </a:cubicBezTo>
                    <a:lnTo>
                      <a:pt x="0" y="159818"/>
                    </a:lnTo>
                    <a:cubicBezTo>
                      <a:pt x="0" y="71553"/>
                      <a:pt x="71553" y="0"/>
                      <a:pt x="159818" y="0"/>
                    </a:cubicBezTo>
                    <a:close/>
                  </a:path>
                </a:pathLst>
              </a:custGeom>
              <a:solidFill>
                <a:srgbClr val="003366"/>
              </a:solidFill>
            </p:spPr>
            <p:txBody>
              <a:bodyPr/>
              <a:lstStyle/>
              <a:p>
                <a:endParaRPr lang="pt-BR" sz="1600"/>
              </a:p>
            </p:txBody>
          </p:sp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2A414093-6716-2A08-7CC5-788732009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925565" cy="3577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sz="1600"/>
              </a:p>
            </p:txBody>
          </p:sp>
        </p:grpSp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A6B73A74-8E1B-1F1F-925B-3A8D5626D324}"/>
                </a:ext>
              </a:extLst>
            </p:cNvPr>
            <p:cNvSpPr txBox="1"/>
            <p:nvPr/>
          </p:nvSpPr>
          <p:spPr>
            <a:xfrm>
              <a:off x="273469" y="215515"/>
              <a:ext cx="2263779" cy="513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9"/>
                </a:lnSpc>
              </a:pPr>
              <a:r>
                <a:rPr lang="en-US" sz="2000" b="1" dirty="0">
                  <a:solidFill>
                    <a:srgbClr val="FFE07A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EnAPG 2025</a:t>
              </a: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6A6F9A5-51D1-EDA5-D0B1-360A06021965}"/>
              </a:ext>
            </a:extLst>
          </p:cNvPr>
          <p:cNvSpPr/>
          <p:nvPr/>
        </p:nvSpPr>
        <p:spPr>
          <a:xfrm>
            <a:off x="359988" y="8801100"/>
            <a:ext cx="2540831" cy="885281"/>
          </a:xfrm>
          <a:custGeom>
            <a:avLst/>
            <a:gdLst/>
            <a:ahLst/>
            <a:cxnLst/>
            <a:rect l="l" t="t" r="r" b="b"/>
            <a:pathLst>
              <a:path w="1852277" h="596089">
                <a:moveTo>
                  <a:pt x="0" y="0"/>
                </a:moveTo>
                <a:lnTo>
                  <a:pt x="1852277" y="0"/>
                </a:lnTo>
                <a:lnTo>
                  <a:pt x="1852277" y="596090"/>
                </a:lnTo>
                <a:lnTo>
                  <a:pt x="0" y="59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548D30DB-2884-29EE-2BC2-79F3E83313A4}"/>
              </a:ext>
            </a:extLst>
          </p:cNvPr>
          <p:cNvSpPr/>
          <p:nvPr/>
        </p:nvSpPr>
        <p:spPr>
          <a:xfrm rot="10800000">
            <a:off x="15468600" y="-528852"/>
            <a:ext cx="3970243" cy="3771901"/>
          </a:xfrm>
          <a:custGeom>
            <a:avLst/>
            <a:gdLst/>
            <a:ahLst/>
            <a:cxnLst/>
            <a:rect l="l" t="t" r="r" b="b"/>
            <a:pathLst>
              <a:path w="11081609" h="9936509">
                <a:moveTo>
                  <a:pt x="0" y="0"/>
                </a:moveTo>
                <a:lnTo>
                  <a:pt x="11081609" y="0"/>
                </a:lnTo>
                <a:lnTo>
                  <a:pt x="11081609" y="9936509"/>
                </a:lnTo>
                <a:lnTo>
                  <a:pt x="0" y="9936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684" t="-1" r="1" b="-3453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F349FF-13DD-4CF3-9C60-D3D72EF0C83F}"/>
              </a:ext>
            </a:extLst>
          </p:cNvPr>
          <p:cNvSpPr txBox="1"/>
          <p:nvPr/>
        </p:nvSpPr>
        <p:spPr>
          <a:xfrm>
            <a:off x="4343400" y="1799634"/>
            <a:ext cx="10711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Procedimentos metodológicos</a:t>
            </a:r>
            <a:endParaRPr lang="pt-BR" sz="6600" b="1" dirty="0">
              <a:solidFill>
                <a:srgbClr val="00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" y="3009900"/>
            <a:ext cx="17297400" cy="747357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C8BC7EB-AE95-4C2E-A185-D672A2A4E09A}"/>
              </a:ext>
            </a:extLst>
          </p:cNvPr>
          <p:cNvSpPr/>
          <p:nvPr/>
        </p:nvSpPr>
        <p:spPr>
          <a:xfrm>
            <a:off x="6248400" y="3009900"/>
            <a:ext cx="11125200" cy="716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946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</TotalTime>
  <Words>1634</Words>
  <Application>Microsoft Office PowerPoint</Application>
  <PresentationFormat>Personalizar</PresentationFormat>
  <Paragraphs>298</Paragraphs>
  <Slides>24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Futura</vt:lpstr>
      <vt:lpstr>Wingdings</vt:lpstr>
      <vt:lpstr>Calibri</vt:lpstr>
      <vt:lpstr>Futura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- Eventos Divisionais</dc:title>
  <dc:creator>Bruna ANPAD</dc:creator>
  <cp:lastModifiedBy>-</cp:lastModifiedBy>
  <cp:revision>149</cp:revision>
  <dcterms:created xsi:type="dcterms:W3CDTF">2006-08-16T00:00:00Z</dcterms:created>
  <dcterms:modified xsi:type="dcterms:W3CDTF">2025-06-11T13:43:54Z</dcterms:modified>
  <dc:identifier>DAGV6BAXmyw</dc:identifier>
</cp:coreProperties>
</file>