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6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6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63e352d1d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63e352d1d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63e352d1d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63e352d1d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63e352d1d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63e352d1d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63e352d1d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63e352d1d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63e352d1d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63e352d1d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63e352d1d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63e352d1d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63e352d1d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63e352d1d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63e352d1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63e352d1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63e352d1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63e352d1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63e352d1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63e352d1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4lex16/UnixProje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System Monitoring and Managing</a:t>
            </a:r>
            <a:endParaRPr b="1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153890" y="4627418"/>
            <a:ext cx="3990109" cy="516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n-lt"/>
              </a:rPr>
              <a:t>Team Members : </a:t>
            </a:r>
            <a:br>
              <a:rPr lang="en" sz="1200" dirty="0">
                <a:latin typeface="+mn-lt"/>
              </a:rPr>
            </a:br>
            <a:r>
              <a:rPr lang="en" sz="1200" dirty="0">
                <a:latin typeface="+mn-lt"/>
              </a:rPr>
              <a:t>Himnish Patel, Alexandru Cirlan and Matthew Veroutis</a:t>
            </a:r>
            <a:endParaRPr sz="12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043709" y="393750"/>
            <a:ext cx="7292691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Why should we buy your product? </a:t>
            </a:r>
            <a:endParaRPr b="1" dirty="0"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043709" y="1052945"/>
            <a:ext cx="7292691" cy="3425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50" dirty="0">
                <a:latin typeface="+mn-lt"/>
              </a:rPr>
              <a:t>Identify Problems Before They Escalate</a:t>
            </a:r>
            <a:endParaRPr sz="1650" dirty="0">
              <a:latin typeface="+mn-l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50" dirty="0">
                <a:latin typeface="+mn-lt"/>
              </a:rPr>
              <a:t>Optimize Resource Usage</a:t>
            </a:r>
            <a:endParaRPr sz="1650" dirty="0">
              <a:latin typeface="+mn-l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50" dirty="0">
                <a:latin typeface="+mn-lt"/>
              </a:rPr>
              <a:t>Improve Uptime ( avoiding system failure )</a:t>
            </a:r>
            <a:endParaRPr sz="1650" dirty="0">
              <a:latin typeface="+mn-l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50" dirty="0">
                <a:latin typeface="+mn-lt"/>
              </a:rPr>
              <a:t>Understand System Behavior </a:t>
            </a:r>
            <a:br>
              <a:rPr lang="en" sz="1650" dirty="0">
                <a:latin typeface="+mn-lt"/>
              </a:rPr>
            </a:br>
            <a:r>
              <a:rPr lang="en" sz="1650" dirty="0">
                <a:latin typeface="+mn-lt"/>
              </a:rPr>
              <a:t>( Gain visibility on how your system </a:t>
            </a:r>
            <a:br>
              <a:rPr lang="en" sz="1650" dirty="0">
                <a:latin typeface="+mn-lt"/>
              </a:rPr>
            </a:br>
            <a:r>
              <a:rPr lang="en" sz="1650" dirty="0">
                <a:latin typeface="+mn-lt"/>
              </a:rPr>
              <a:t>behaves under different circumstances )</a:t>
            </a:r>
            <a:endParaRPr sz="1650" dirty="0">
              <a:latin typeface="+mn-l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50" dirty="0">
                <a:latin typeface="+mn-lt"/>
              </a:rPr>
              <a:t>Single View for All Systems / Manage Everything in One Place</a:t>
            </a:r>
            <a:endParaRPr sz="1650" dirty="0">
              <a:latin typeface="+mn-l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50" dirty="0">
                <a:latin typeface="+mn-lt"/>
              </a:rPr>
              <a:t>Maximize Resource Efficiency ( Better allocate resources )</a:t>
            </a:r>
            <a:endParaRPr sz="1650" dirty="0">
              <a:latin typeface="+mn-l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50" dirty="0">
                <a:latin typeface="+mn-lt"/>
              </a:rPr>
              <a:t>AND MOST IMPORTANTLY, IT'S </a:t>
            </a:r>
            <a:r>
              <a:rPr lang="en" sz="1650" b="1" dirty="0">
                <a:latin typeface="+mn-lt"/>
              </a:rPr>
              <a:t>FREEEEEE </a:t>
            </a:r>
            <a:r>
              <a:rPr lang="en" sz="1650" dirty="0">
                <a:latin typeface="+mn-lt"/>
              </a:rPr>
              <a:t>!!!</a:t>
            </a:r>
            <a:endParaRPr sz="1650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2874172" y="2114700"/>
            <a:ext cx="3395656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Thank You !</a:t>
            </a:r>
            <a:endParaRPr sz="4000" b="1" dirty="0"/>
          </a:p>
        </p:txBody>
      </p:sp>
      <p:sp>
        <p:nvSpPr>
          <p:cNvPr id="3" name="Google Shape;196;p23">
            <a:extLst>
              <a:ext uri="{FF2B5EF4-FFF2-40B4-BE49-F238E27FC236}">
                <a16:creationId xmlns:a16="http://schemas.microsoft.com/office/drawing/2014/main" id="{8DE682F8-240F-7952-5A4B-9E5E970EFE7D}"/>
              </a:ext>
            </a:extLst>
          </p:cNvPr>
          <p:cNvSpPr txBox="1">
            <a:spLocks/>
          </p:cNvSpPr>
          <p:nvPr/>
        </p:nvSpPr>
        <p:spPr>
          <a:xfrm>
            <a:off x="3866249" y="2839091"/>
            <a:ext cx="1411501" cy="37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sz="1400" b="1" dirty="0"/>
              <a:t>For Listening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25236" y="393750"/>
            <a:ext cx="7311164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Project Description</a:t>
            </a:r>
            <a:endParaRPr b="1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25236" y="1567550"/>
            <a:ext cx="7311164" cy="3182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 Create a system for connecting multiple machines to a central server for monitoring purposes.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Primary Functionality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 Monitor system processes, including CPU, GPU, and memory usage.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Target Audience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 System administrators managing Linux machines.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Real-World Problem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Provide a reliable solution for monitoring the health of connected Linux servers.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Identify servers experiencing unusually high resource usage.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Importance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Helps maintain optimal server performance.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Enables quick detection and resolution of resource-related issues.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dirty="0"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961800" y="393750"/>
            <a:ext cx="6140964" cy="880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Major Tech Solutions (pros and cons)</a:t>
            </a:r>
            <a:endParaRPr b="1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876300" y="1274617"/>
            <a:ext cx="2543100" cy="3868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AutoNum type="arabicParenR"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CheckMk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Pros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Easy to set up and use; great for beginners.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Lightweight with minimal manual configuration.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Comprehensive auto-discovery of services.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Cons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Less customizable than other options.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  <p:sp>
        <p:nvSpPr>
          <p:cNvPr id="148" name="Google Shape;148;p15"/>
          <p:cNvSpPr txBox="1"/>
          <p:nvPr/>
        </p:nvSpPr>
        <p:spPr>
          <a:xfrm>
            <a:off x="3419400" y="1274617"/>
            <a:ext cx="2305200" cy="386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2)    Zabbix</a:t>
            </a:r>
            <a:endParaRPr sz="1200" b="1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Pros</a:t>
            </a:r>
            <a:r>
              <a:rPr lang="en" sz="1200" dirty="0">
                <a:solidFill>
                  <a:schemeClr val="lt1"/>
                </a:solidFill>
              </a:rPr>
              <a:t>:</a:t>
            </a:r>
            <a:endParaRPr sz="1200" dirty="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 dirty="0">
                <a:solidFill>
                  <a:schemeClr val="lt1"/>
                </a:solidFill>
              </a:rPr>
              <a:t>Flexible monitoring with built-in templates.</a:t>
            </a:r>
            <a:endParaRPr sz="1200" dirty="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 dirty="0">
                <a:solidFill>
                  <a:schemeClr val="lt1"/>
                </a:solidFill>
              </a:rPr>
              <a:t>Robust alerting and notification options.</a:t>
            </a:r>
            <a:endParaRPr sz="1200" dirty="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 dirty="0">
                <a:solidFill>
                  <a:schemeClr val="lt1"/>
                </a:solidFill>
              </a:rPr>
              <a:t>Strong community support.</a:t>
            </a:r>
            <a:endParaRPr lang="en" sz="1200" b="1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 b="1" dirty="0">
                <a:solidFill>
                  <a:schemeClr val="lt1"/>
                </a:solidFill>
              </a:rPr>
              <a:t>Cons</a:t>
            </a:r>
            <a:r>
              <a:rPr lang="en-CA" sz="1200" dirty="0">
                <a:solidFill>
                  <a:schemeClr val="lt1"/>
                </a:solidFill>
              </a:rPr>
              <a:t>: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 dirty="0">
                <a:solidFill>
                  <a:schemeClr val="lt1"/>
                </a:solidFill>
              </a:rPr>
              <a:t>Steeper learning curve for configuration.</a:t>
            </a:r>
            <a:endParaRPr sz="1200" dirty="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 dirty="0">
                <a:solidFill>
                  <a:schemeClr val="lt1"/>
                </a:solidFill>
              </a:rPr>
              <a:t>Resource-heavy for small-scale setups.</a:t>
            </a:r>
            <a:endParaRPr sz="12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5724600" y="1274617"/>
            <a:ext cx="2457600" cy="386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0F6FC"/>
                </a:solidFill>
              </a:rPr>
              <a:t>3)   Prometheus + Grafana</a:t>
            </a:r>
            <a:endParaRPr sz="1200" b="1" dirty="0">
              <a:solidFill>
                <a:srgbClr val="F0F6F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0F6FC"/>
                </a:solidFill>
              </a:rPr>
              <a:t>Pros</a:t>
            </a:r>
            <a:r>
              <a:rPr lang="en" sz="1200" dirty="0">
                <a:solidFill>
                  <a:srgbClr val="F0F6FC"/>
                </a:solidFill>
              </a:rPr>
              <a:t>:</a:t>
            </a:r>
            <a:endParaRPr sz="1200" dirty="0">
              <a:solidFill>
                <a:srgbClr val="F0F6FC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0F6FC"/>
              </a:buClr>
              <a:buSzPts val="1200"/>
              <a:buChar char="●"/>
            </a:pPr>
            <a:r>
              <a:rPr lang="en" sz="1200" dirty="0">
                <a:solidFill>
                  <a:srgbClr val="F0F6FC"/>
                </a:solidFill>
              </a:rPr>
              <a:t>Best-in-class visualizations with Grafana.</a:t>
            </a:r>
            <a:endParaRPr sz="1200" dirty="0">
              <a:solidFill>
                <a:srgbClr val="F0F6FC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1200"/>
              <a:buChar char="●"/>
            </a:pPr>
            <a:r>
              <a:rPr lang="en" sz="1200" dirty="0">
                <a:solidFill>
                  <a:srgbClr val="F0F6FC"/>
                </a:solidFill>
              </a:rPr>
              <a:t>Highly scalable and flexible for modern architectures.</a:t>
            </a:r>
          </a:p>
          <a:p>
            <a:pPr marL="152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1200"/>
            </a:pPr>
            <a:endParaRPr lang="en" sz="1200" b="1" dirty="0">
              <a:solidFill>
                <a:srgbClr val="F0F6F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0F6FC"/>
                </a:solidFill>
              </a:rPr>
              <a:t>Cons</a:t>
            </a:r>
            <a:r>
              <a:rPr lang="en" sz="1200" dirty="0">
                <a:solidFill>
                  <a:srgbClr val="F0F6FC"/>
                </a:solidFill>
              </a:rPr>
              <a:t>:</a:t>
            </a:r>
            <a:endParaRPr sz="1200" dirty="0">
              <a:solidFill>
                <a:srgbClr val="F0F6FC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0F6FC"/>
              </a:buClr>
              <a:buSzPts val="1200"/>
              <a:buChar char="●"/>
            </a:pPr>
            <a:r>
              <a:rPr lang="en" sz="1200" dirty="0">
                <a:solidFill>
                  <a:srgbClr val="F0F6FC"/>
                </a:solidFill>
              </a:rPr>
              <a:t>Steep learning curve for Prometheus configuration.</a:t>
            </a:r>
            <a:endParaRPr sz="1200" dirty="0">
              <a:solidFill>
                <a:srgbClr val="F0F6FC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1200"/>
              <a:buChar char="●"/>
            </a:pPr>
            <a:r>
              <a:rPr lang="en" sz="1200" dirty="0">
                <a:solidFill>
                  <a:srgbClr val="F0F6FC"/>
                </a:solidFill>
              </a:rPr>
              <a:t>Requires multiple tools to achieve full functionality.</a:t>
            </a:r>
            <a:endParaRPr sz="1200" dirty="0">
              <a:solidFill>
                <a:srgbClr val="F0F6FC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F0F6F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034473" y="393750"/>
            <a:ext cx="730192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Project Demo </a:t>
            </a:r>
            <a:endParaRPr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039241B-376A-469A-AFDF-82985A0EC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2" y="1505140"/>
            <a:ext cx="7846155" cy="213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034473" y="393750"/>
            <a:ext cx="730192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 Repository Tour</a:t>
            </a:r>
            <a:endParaRPr b="1" dirty="0"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034473" y="1530605"/>
            <a:ext cx="7301927" cy="29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+mn-lt"/>
                <a:hlinkClick r:id="rId3"/>
              </a:rPr>
              <a:t>https://github.com/4lex16/UnixProject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050" name="Picture 2" descr="Home - The GitHub Blog">
            <a:extLst>
              <a:ext uri="{FF2B5EF4-FFF2-40B4-BE49-F238E27FC236}">
                <a16:creationId xmlns:a16="http://schemas.microsoft.com/office/drawing/2014/main" id="{90A2658F-2F75-A41E-17D5-84F333DC8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19" y="1898138"/>
            <a:ext cx="3444081" cy="216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034473" y="393750"/>
            <a:ext cx="730192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Development journey </a:t>
            </a:r>
            <a:br>
              <a:rPr lang="en" b="1" dirty="0"/>
            </a:br>
            <a:r>
              <a:rPr lang="en" b="1" dirty="0"/>
              <a:t>(plan x actual experience)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034474" y="1253862"/>
            <a:ext cx="5253286" cy="1895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300"/>
              <a:buNone/>
            </a:pPr>
            <a:r>
              <a:rPr lang="en-CA" sz="1650" b="1" dirty="0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Initial</a:t>
            </a:r>
            <a:r>
              <a:rPr lang="en" sz="1650" b="1" dirty="0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Plan:</a:t>
            </a:r>
          </a:p>
          <a:p>
            <a:pPr marL="457200" lvl="0" indent="-31115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300"/>
              <a:buChar char="●"/>
            </a:pPr>
            <a:r>
              <a:rPr lang="en" sz="1650" b="1" dirty="0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Week 1: Tool Exploration and Analysis</a:t>
            </a:r>
            <a:endParaRPr sz="1650" b="1" dirty="0">
              <a:solidFill>
                <a:srgbClr val="F0F6FC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50" b="1" dirty="0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Week 2: Tool Selection and VM Setup</a:t>
            </a:r>
            <a:endParaRPr sz="1650" b="1" dirty="0">
              <a:solidFill>
                <a:srgbClr val="F0F6FC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50" b="1" dirty="0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Week 3: Automation and Finalization</a:t>
            </a:r>
            <a:endParaRPr sz="1650" b="1" dirty="0">
              <a:solidFill>
                <a:srgbClr val="F0F6FC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dirty="0">
              <a:highlight>
                <a:schemeClr val="dk1"/>
              </a:highlight>
            </a:endParaRPr>
          </a:p>
        </p:txBody>
      </p:sp>
      <p:sp>
        <p:nvSpPr>
          <p:cNvPr id="2" name="Google Shape;167;p18">
            <a:extLst>
              <a:ext uri="{FF2B5EF4-FFF2-40B4-BE49-F238E27FC236}">
                <a16:creationId xmlns:a16="http://schemas.microsoft.com/office/drawing/2014/main" id="{6A055A67-5D31-5277-225F-2B3195419596}"/>
              </a:ext>
            </a:extLst>
          </p:cNvPr>
          <p:cNvSpPr txBox="1">
            <a:spLocks/>
          </p:cNvSpPr>
          <p:nvPr/>
        </p:nvSpPr>
        <p:spPr>
          <a:xfrm>
            <a:off x="1034473" y="3094879"/>
            <a:ext cx="3096596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lnSpc>
                <a:spcPct val="125000"/>
              </a:lnSpc>
              <a:spcBef>
                <a:spcPts val="1400"/>
              </a:spcBef>
              <a:buFont typeface="Lato"/>
              <a:buNone/>
            </a:pPr>
            <a:r>
              <a:rPr lang="en-US" sz="1650" b="1" dirty="0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Our Actual Experience…</a:t>
            </a:r>
          </a:p>
          <a:p>
            <a:pPr marL="146050" indent="0">
              <a:lnSpc>
                <a:spcPct val="125000"/>
              </a:lnSpc>
              <a:spcBef>
                <a:spcPts val="1400"/>
              </a:spcBef>
              <a:buFont typeface="Lato"/>
              <a:buNone/>
            </a:pPr>
            <a:endParaRPr lang="en-US" dirty="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Major challenges</a:t>
            </a:r>
            <a:endParaRPr b="1" dirty="0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173018" y="969079"/>
            <a:ext cx="7163382" cy="3205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50" dirty="0">
                <a:latin typeface="+mn-lt"/>
              </a:rPr>
              <a:t>Mathew: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50" dirty="0">
                <a:latin typeface="+mn-lt"/>
              </a:rPr>
              <a:t>“Insert Matthew’s rant about configuring bash files”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CA" sz="1650" dirty="0">
                <a:latin typeface="+mn-lt"/>
              </a:rPr>
              <a:t>E</a:t>
            </a:r>
            <a:r>
              <a:rPr lang="en" sz="1650" dirty="0">
                <a:latin typeface="+mn-lt"/>
              </a:rPr>
              <a:t>x:  using full command paths, cron has no acces to display by default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" sz="1650" dirty="0">
              <a:latin typeface="+mn-lt"/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50" dirty="0">
                <a:latin typeface="+mn-lt"/>
              </a:rPr>
              <a:t>Himnish:</a:t>
            </a:r>
            <a:br>
              <a:rPr lang="en" sz="1650" dirty="0">
                <a:latin typeface="+mn-lt"/>
              </a:rPr>
            </a:br>
            <a:r>
              <a:rPr lang="en" sz="1650" dirty="0">
                <a:latin typeface="+mn-lt"/>
              </a:rPr>
              <a:t>Configuring zabbix was hard as it required to set up a database. It also required a lot of resources for it to work, which is overkill for our project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sz="1650" dirty="0">
              <a:latin typeface="+mn-lt"/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650" dirty="0">
                <a:latin typeface="+mn-lt"/>
              </a:rPr>
              <a:t>Alex: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650" dirty="0">
                <a:latin typeface="+mn-lt"/>
              </a:rPr>
              <a:t>Setting up checkmk to show all the different virtual machines, tried switching hypervisor: VMWare =&gt; VirtualBox</a:t>
            </a:r>
            <a:endParaRPr sz="165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034473" y="393750"/>
            <a:ext cx="730192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Major Accomplishments</a:t>
            </a:r>
            <a:endParaRPr b="1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034473" y="1281800"/>
            <a:ext cx="7301927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CA" sz="1650" dirty="0">
                <a:latin typeface="+mn-lt"/>
              </a:rPr>
              <a:t>Functioning automated script after much pain </a:t>
            </a:r>
          </a:p>
          <a:p>
            <a:pPr marL="285750" indent="-285750">
              <a:spcAft>
                <a:spcPts val="1200"/>
              </a:spcAft>
            </a:pPr>
            <a:r>
              <a:rPr lang="en-CA" sz="1650" dirty="0">
                <a:latin typeface="+mn-lt"/>
              </a:rPr>
              <a:t>Successful setup of software </a:t>
            </a:r>
          </a:p>
          <a:p>
            <a:pPr marL="285750" indent="-285750">
              <a:spcAft>
                <a:spcPts val="1200"/>
              </a:spcAft>
            </a:pPr>
            <a:r>
              <a:rPr lang="en-CA" sz="1650" dirty="0">
                <a:latin typeface="+mn-lt"/>
              </a:rPr>
              <a:t>Configuring multiple VM’s to work together </a:t>
            </a:r>
          </a:p>
          <a:p>
            <a:pPr marL="285750" indent="-285750">
              <a:spcAft>
                <a:spcPts val="1200"/>
              </a:spcAft>
            </a:pPr>
            <a:r>
              <a:rPr lang="en-CA" sz="1650" dirty="0">
                <a:latin typeface="+mn-lt"/>
              </a:rPr>
              <a:t>Gained knowledge Linux and its tools </a:t>
            </a:r>
          </a:p>
          <a:p>
            <a:pPr marL="285750" indent="-285750">
              <a:spcAft>
                <a:spcPts val="1200"/>
              </a:spcAft>
            </a:pPr>
            <a:r>
              <a:rPr lang="en-CA" sz="1650" dirty="0">
                <a:latin typeface="+mn-lt"/>
              </a:rPr>
              <a:t>Gained a deeper understanding of bash files and how they work</a:t>
            </a:r>
          </a:p>
          <a:p>
            <a:pPr marL="285750" indent="-285750">
              <a:spcAft>
                <a:spcPts val="1200"/>
              </a:spcAft>
            </a:pPr>
            <a:endParaRPr sz="165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025237" y="399273"/>
            <a:ext cx="7368786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Future plans </a:t>
            </a:r>
            <a:br>
              <a:rPr lang="en" b="1" dirty="0"/>
            </a:br>
            <a:r>
              <a:rPr lang="en" b="1" dirty="0"/>
              <a:t>(for you or someone else taking over) </a:t>
            </a:r>
            <a:endParaRPr b="1" dirty="0"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025236" y="1313373"/>
            <a:ext cx="7030371" cy="3647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CA" sz="1650" dirty="0">
                <a:latin typeface="+mn-lt"/>
              </a:rPr>
              <a:t>Develop a custom dashboard </a:t>
            </a:r>
          </a:p>
          <a:p>
            <a:pPr marL="285750" indent="-285750">
              <a:spcAft>
                <a:spcPts val="1200"/>
              </a:spcAft>
            </a:pPr>
            <a:r>
              <a:rPr lang="en-CA" sz="1650" dirty="0">
                <a:latin typeface="+mn-lt"/>
              </a:rPr>
              <a:t>Send warning emails for failed login attempts</a:t>
            </a:r>
          </a:p>
          <a:p>
            <a:pPr marL="285750" indent="-285750">
              <a:spcAft>
                <a:spcPts val="1200"/>
              </a:spcAft>
            </a:pPr>
            <a:r>
              <a:rPr lang="en-CA" sz="1650" dirty="0">
                <a:latin typeface="+mn-lt"/>
              </a:rPr>
              <a:t>Send SMS warnings </a:t>
            </a:r>
          </a:p>
          <a:p>
            <a:pPr marL="285750" indent="-285750">
              <a:spcAft>
                <a:spcPts val="1200"/>
              </a:spcAft>
            </a:pPr>
            <a:r>
              <a:rPr lang="en-CA" sz="1650" dirty="0">
                <a:latin typeface="+mn-lt"/>
              </a:rPr>
              <a:t>Develop scripts that create system reports</a:t>
            </a:r>
          </a:p>
          <a:p>
            <a:pPr marL="285750" indent="-285750">
              <a:spcAft>
                <a:spcPts val="1200"/>
              </a:spcAft>
            </a:pPr>
            <a:r>
              <a:rPr lang="en-CA" sz="1650" dirty="0">
                <a:latin typeface="+mn-lt"/>
              </a:rPr>
              <a:t>Save the logs in a database or any data management service to save all our logs</a:t>
            </a:r>
          </a:p>
          <a:p>
            <a:pPr marL="285750" indent="-285750">
              <a:spcAft>
                <a:spcPts val="1200"/>
              </a:spcAft>
            </a:pPr>
            <a:r>
              <a:rPr lang="en-CA" sz="1650" dirty="0">
                <a:latin typeface="+mn-lt"/>
              </a:rPr>
              <a:t>Create Backups of the System and the logs</a:t>
            </a:r>
          </a:p>
          <a:p>
            <a:pPr marL="285750" indent="-285750">
              <a:spcAft>
                <a:spcPts val="1200"/>
              </a:spcAft>
            </a:pPr>
            <a:r>
              <a:rPr lang="en-CA" sz="1650" dirty="0">
                <a:latin typeface="+mn-lt"/>
              </a:rPr>
              <a:t>Keep our data open source so that people can use it for their own use</a:t>
            </a:r>
          </a:p>
          <a:p>
            <a:pPr marL="285750" indent="-285750">
              <a:spcAft>
                <a:spcPts val="1200"/>
              </a:spcAft>
            </a:pPr>
            <a:endParaRPr sz="165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523</Words>
  <Application>Microsoft Office PowerPoint</Application>
  <PresentationFormat>On-screen Show (16:9)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Montserrat</vt:lpstr>
      <vt:lpstr>Arial</vt:lpstr>
      <vt:lpstr>Focus</vt:lpstr>
      <vt:lpstr>System Monitoring and Managing</vt:lpstr>
      <vt:lpstr>Project Description</vt:lpstr>
      <vt:lpstr>Major Tech Solutions (pros and cons)</vt:lpstr>
      <vt:lpstr>Project Demo </vt:lpstr>
      <vt:lpstr>Git Repository Tour</vt:lpstr>
      <vt:lpstr>Development journey  (plan x actual experience)  </vt:lpstr>
      <vt:lpstr>Major challenges</vt:lpstr>
      <vt:lpstr>Major Accomplishments</vt:lpstr>
      <vt:lpstr>Future plans  (for you or someone else taking over) </vt:lpstr>
      <vt:lpstr>Why should we buy your product?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Alexandru Cirlan</cp:lastModifiedBy>
  <cp:revision>9</cp:revision>
  <dcterms:modified xsi:type="dcterms:W3CDTF">2024-12-03T04:21:04Z</dcterms:modified>
</cp:coreProperties>
</file>