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0" r:id="rId9"/>
    <p:sldId id="261" r:id="rId10"/>
    <p:sldId id="262" r:id="rId11"/>
    <p:sldId id="270" r:id="rId12"/>
    <p:sldId id="272" r:id="rId13"/>
    <p:sldId id="269" r:id="rId14"/>
    <p:sldId id="274" r:id="rId15"/>
    <p:sldId id="258" r:id="rId16"/>
    <p:sldId id="275" r:id="rId17"/>
    <p:sldId id="271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BC"/>
    <a:srgbClr val="2A2A2C"/>
    <a:srgbClr val="242425"/>
    <a:srgbClr val="1C1C1D"/>
    <a:srgbClr val="424243"/>
    <a:srgbClr val="56FF43"/>
    <a:srgbClr val="22F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712" y="-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504" y="6115721"/>
            <a:ext cx="8753826" cy="742279"/>
          </a:xfrm>
        </p:spPr>
        <p:txBody>
          <a:bodyPr>
            <a:noAutofit/>
          </a:bodyPr>
          <a:lstStyle/>
          <a:p>
            <a:r>
              <a:rPr lang="de-DE" sz="2800" b="0" cap="none" dirty="0" smtClean="0"/>
              <a:t>Baum – Riecks – Otto – Wehner – Moritz</a:t>
            </a:r>
            <a:endParaRPr lang="de-DE" sz="2800" b="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9" y="1247165"/>
            <a:ext cx="4458083" cy="349911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229731" y="602966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0" cap="none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39993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 smtClean="0"/>
              <a:t>B</a:t>
            </a:r>
            <a:endParaRPr lang="de-DE" sz="2400" cap="none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7128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R</a:t>
            </a:r>
            <a:endParaRPr lang="de-DE" sz="2400" cap="none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368620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O</a:t>
            </a:r>
            <a:endParaRPr lang="de-DE" sz="2400" cap="none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02076" y="6115717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W</a:t>
            </a:r>
            <a:endParaRPr lang="de-DE" sz="2400" cap="none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802241" y="6115716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M</a:t>
            </a:r>
            <a:endParaRPr lang="de-DE" sz="2400" cap="none" dirty="0"/>
          </a:p>
        </p:txBody>
      </p:sp>
      <p:sp>
        <p:nvSpPr>
          <p:cNvPr id="23" name="Rectangle 22"/>
          <p:cNvSpPr/>
          <p:nvPr/>
        </p:nvSpPr>
        <p:spPr>
          <a:xfrm>
            <a:off x="6953965" y="4592387"/>
            <a:ext cx="412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®</a:t>
            </a:r>
          </a:p>
          <a:p>
            <a:endParaRPr lang="de-DE" sz="1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290392" y="51439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anose="04030604020F02020D02" pitchFamily="82" charset="0"/>
              </a:rPr>
              <a:t>Industries</a:t>
            </a:r>
            <a:endParaRPr lang="de-DE" sz="2800" u="sng" dirty="0">
              <a:solidFill>
                <a:schemeClr val="tx1">
                  <a:lumMod val="85000"/>
                  <a:lumOff val="1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00100" y="300335"/>
            <a:ext cx="1092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Abschlusspräsentation</a:t>
            </a:r>
            <a:endParaRPr lang="de-DE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58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1643 L 0.2375 -0.205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1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01643 L -0.19349 -0.2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643 L 0.13789 -0.2057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1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643 L -0.06445 -0.2057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1643 L 0.01992 -0.205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-Version </a:t>
            </a:r>
            <a:r>
              <a:rPr lang="de-DE" dirty="0" smtClean="0"/>
              <a:t>7.1 -- </a:t>
            </a:r>
            <a:r>
              <a:rPr lang="de-DE" dirty="0" err="1" smtClean="0"/>
              <a:t>latest</a:t>
            </a:r>
            <a:endParaRPr lang="de-DE" dirty="0" smtClean="0"/>
          </a:p>
          <a:p>
            <a:r>
              <a:rPr lang="de-DE" dirty="0" smtClean="0"/>
              <a:t>Auslesen der Kafka Topics mittels eines </a:t>
            </a:r>
            <a:r>
              <a:rPr lang="de-DE" dirty="0" err="1" smtClean="0"/>
              <a:t>npm</a:t>
            </a:r>
            <a:r>
              <a:rPr lang="de-DE" dirty="0" smtClean="0"/>
              <a:t> Moduls.</a:t>
            </a:r>
          </a:p>
          <a:p>
            <a:r>
              <a:rPr lang="de-DE" dirty="0" smtClean="0"/>
              <a:t>Das UI wird mittels </a:t>
            </a:r>
            <a:r>
              <a:rPr lang="de-DE" dirty="0" err="1" smtClean="0"/>
              <a:t>Websockets</a:t>
            </a:r>
            <a:r>
              <a:rPr lang="de-DE" dirty="0" smtClean="0"/>
              <a:t> über aktuelle Analysen, Produktionsfortschritt, etc. informiert.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03200"/>
            <a:ext cx="1016000" cy="1016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730500" y="3873500"/>
            <a:ext cx="1193800" cy="2286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51500" y="3873500"/>
            <a:ext cx="1193800" cy="228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err="1" smtClean="0">
                <a:solidFill>
                  <a:srgbClr val="56FF43"/>
                </a:solidFill>
              </a:rPr>
              <a:t>Node</a:t>
            </a:r>
            <a:endParaRPr lang="de-DE" sz="2800" dirty="0">
              <a:solidFill>
                <a:srgbClr val="56FF4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48700" y="3873500"/>
            <a:ext cx="1193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6845300" y="5016500"/>
            <a:ext cx="180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>
            <a:off x="3924300" y="5016500"/>
            <a:ext cx="17272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22" y="3899852"/>
            <a:ext cx="1367155" cy="9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feld 15"/>
          <p:cNvSpPr txBox="1"/>
          <p:nvPr/>
        </p:nvSpPr>
        <p:spPr>
          <a:xfrm>
            <a:off x="7035800" y="50927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911600" y="51054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npm</a:t>
            </a:r>
            <a:r>
              <a:rPr lang="de-DE" dirty="0" smtClean="0"/>
              <a:t> </a:t>
            </a:r>
            <a:r>
              <a:rPr lang="de-DE" dirty="0" err="1" smtClean="0"/>
              <a:t>kafka-node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5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663701"/>
            <a:ext cx="1017832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Verwendung von...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React</a:t>
            </a:r>
            <a:r>
              <a:rPr lang="de-DE" dirty="0" smtClean="0"/>
              <a:t> inklusive </a:t>
            </a:r>
            <a:r>
              <a:rPr lang="de-DE" dirty="0" err="1" smtClean="0"/>
              <a:t>React</a:t>
            </a:r>
            <a:r>
              <a:rPr lang="de-DE" dirty="0" smtClean="0"/>
              <a:t>-Routing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Browserify</a:t>
            </a:r>
            <a:r>
              <a:rPr lang="de-DE" dirty="0" smtClean="0"/>
              <a:t>, um </a:t>
            </a:r>
            <a:r>
              <a:rPr lang="de-DE" dirty="0" err="1" smtClean="0"/>
              <a:t>Node</a:t>
            </a:r>
            <a:r>
              <a:rPr lang="de-DE" dirty="0" smtClean="0"/>
              <a:t>-Module browserfähig zu machen</a:t>
            </a:r>
          </a:p>
          <a:p>
            <a:r>
              <a:rPr lang="de-DE" dirty="0" smtClean="0"/>
              <a:t>...C3.js für die Darstellung von Charts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React</a:t>
            </a:r>
            <a:r>
              <a:rPr lang="de-DE" dirty="0" smtClean="0"/>
              <a:t>-Bootstrap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Frontend-Komponenten</a:t>
            </a:r>
          </a:p>
          <a:p>
            <a:r>
              <a:rPr lang="de-DE" dirty="0" smtClean="0"/>
              <a:t>Kacheln (wiederverwendbar als </a:t>
            </a:r>
            <a:r>
              <a:rPr lang="de-DE" dirty="0" err="1" smtClean="0"/>
              <a:t>React</a:t>
            </a:r>
            <a:r>
              <a:rPr lang="de-DE" dirty="0" err="1"/>
              <a:t>-</a:t>
            </a:r>
            <a:r>
              <a:rPr lang="de-DE" dirty="0" err="1" smtClean="0"/>
              <a:t>Component</a:t>
            </a:r>
            <a:r>
              <a:rPr lang="de-DE" dirty="0" smtClean="0"/>
              <a:t>) geben eine Übersicht über aktuellen Status der Produktion</a:t>
            </a:r>
          </a:p>
          <a:p>
            <a:r>
              <a:rPr lang="de-DE" dirty="0" smtClean="0"/>
              <a:t>Virtuelle Repräsentation der Produktionsstraße</a:t>
            </a:r>
          </a:p>
          <a:p>
            <a:r>
              <a:rPr lang="de-DE" dirty="0" smtClean="0"/>
              <a:t>Darstellung von Analyseergebnissen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0" y="139700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8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/>
              <a:t>-</a:t>
            </a:r>
            <a:r>
              <a:rPr lang="de-DE" dirty="0" smtClean="0"/>
              <a:t>Version 3.2</a:t>
            </a:r>
          </a:p>
          <a:p>
            <a:r>
              <a:rPr lang="de-DE" dirty="0" smtClean="0"/>
              <a:t>Nach jedem Produktionsdurchlauf wird das Ergebnis (ERP, Produktionsdaten und Spektralanalyse) in die </a:t>
            </a:r>
            <a:r>
              <a:rPr lang="de-DE" dirty="0" err="1" smtClean="0"/>
              <a:t>MongoDB</a:t>
            </a:r>
            <a:r>
              <a:rPr lang="de-DE" dirty="0" smtClean="0"/>
              <a:t> gespeichert.</a:t>
            </a:r>
          </a:p>
          <a:p>
            <a:r>
              <a:rPr lang="de-DE" dirty="0" smtClean="0"/>
              <a:t>Einige Daten liegen bereits zu Beginn in der </a:t>
            </a:r>
            <a:r>
              <a:rPr lang="de-DE" dirty="0" err="1" smtClean="0"/>
              <a:t>MongoDB</a:t>
            </a:r>
            <a:r>
              <a:rPr lang="de-DE" dirty="0" smtClean="0"/>
              <a:t> vor, da die Analysen einige Zeit in Anspruch nehmen.</a:t>
            </a:r>
          </a:p>
          <a:p>
            <a:r>
              <a:rPr lang="de-DE" dirty="0" smtClean="0"/>
              <a:t>Analyseergebnisse aus Spark werden wiederum in die </a:t>
            </a:r>
            <a:r>
              <a:rPr lang="de-DE" dirty="0" err="1" smtClean="0"/>
              <a:t>MongoDB</a:t>
            </a:r>
            <a:r>
              <a:rPr lang="de-DE" dirty="0" smtClean="0"/>
              <a:t> gespeichert.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0" y="2286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Branch</a:t>
            </a:r>
            <a:r>
              <a:rPr lang="de-DE" dirty="0" smtClean="0"/>
              <a:t> pro Entwickler =&gt; umständlich! =&gt; </a:t>
            </a:r>
            <a:r>
              <a:rPr lang="de-DE" b="1" dirty="0" smtClean="0"/>
              <a:t>Feature </a:t>
            </a:r>
            <a:r>
              <a:rPr lang="de-DE" b="1" dirty="0" err="1" smtClean="0"/>
              <a:t>Branch</a:t>
            </a:r>
            <a:r>
              <a:rPr lang="de-DE" b="1" dirty="0" smtClean="0"/>
              <a:t>!</a:t>
            </a:r>
            <a:endParaRPr lang="de-DE" b="1" dirty="0"/>
          </a:p>
        </p:txBody>
      </p:sp>
      <p:sp>
        <p:nvSpPr>
          <p:cNvPr id="4" name="Oval 3"/>
          <p:cNvSpPr/>
          <p:nvPr/>
        </p:nvSpPr>
        <p:spPr>
          <a:xfrm>
            <a:off x="17907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7559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721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6642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56515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6990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3314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5346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43434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4323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55499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67437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4" idx="6"/>
            <a:endCxn id="5" idx="2"/>
          </p:cNvCxnSpPr>
          <p:nvPr/>
        </p:nvCxnSpPr>
        <p:spPr>
          <a:xfrm>
            <a:off x="22479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6"/>
            <a:endCxn id="6" idx="2"/>
          </p:cNvCxnSpPr>
          <p:nvPr/>
        </p:nvCxnSpPr>
        <p:spPr>
          <a:xfrm>
            <a:off x="32131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6"/>
            <a:endCxn id="9" idx="2"/>
          </p:cNvCxnSpPr>
          <p:nvPr/>
        </p:nvCxnSpPr>
        <p:spPr>
          <a:xfrm>
            <a:off x="4178300" y="431165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8" idx="2"/>
          </p:cNvCxnSpPr>
          <p:nvPr/>
        </p:nvCxnSpPr>
        <p:spPr>
          <a:xfrm>
            <a:off x="5156200" y="4311650"/>
            <a:ext cx="4953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6"/>
            <a:endCxn id="7" idx="2"/>
          </p:cNvCxnSpPr>
          <p:nvPr/>
        </p:nvCxnSpPr>
        <p:spPr>
          <a:xfrm>
            <a:off x="6108700" y="4311650"/>
            <a:ext cx="533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0"/>
            <a:endCxn id="13" idx="2"/>
          </p:cNvCxnSpPr>
          <p:nvPr/>
        </p:nvCxnSpPr>
        <p:spPr>
          <a:xfrm flipV="1">
            <a:off x="3949700" y="3435350"/>
            <a:ext cx="482600" cy="6540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3" idx="6"/>
            <a:endCxn id="14" idx="2"/>
          </p:cNvCxnSpPr>
          <p:nvPr/>
        </p:nvCxnSpPr>
        <p:spPr>
          <a:xfrm>
            <a:off x="4889500" y="3435350"/>
            <a:ext cx="660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6"/>
            <a:endCxn id="15" idx="2"/>
          </p:cNvCxnSpPr>
          <p:nvPr/>
        </p:nvCxnSpPr>
        <p:spPr>
          <a:xfrm>
            <a:off x="6007100" y="3435350"/>
            <a:ext cx="7366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4"/>
            <a:endCxn id="10" idx="1"/>
          </p:cNvCxnSpPr>
          <p:nvPr/>
        </p:nvCxnSpPr>
        <p:spPr>
          <a:xfrm>
            <a:off x="2984500" y="4533900"/>
            <a:ext cx="397155" cy="5222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6"/>
            <a:endCxn id="12" idx="2"/>
          </p:cNvCxnSpPr>
          <p:nvPr/>
        </p:nvCxnSpPr>
        <p:spPr>
          <a:xfrm>
            <a:off x="3771900" y="5213350"/>
            <a:ext cx="5715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2" idx="6"/>
            <a:endCxn id="11" idx="2"/>
          </p:cNvCxnSpPr>
          <p:nvPr/>
        </p:nvCxnSpPr>
        <p:spPr>
          <a:xfrm>
            <a:off x="4800600" y="5213350"/>
            <a:ext cx="5461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70800" y="4152900"/>
            <a:ext cx="96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670800" y="3263900"/>
            <a:ext cx="965200" cy="369332"/>
          </a:xfrm>
          <a:prstGeom prst="rect">
            <a:avLst/>
          </a:prstGeom>
          <a:solidFill>
            <a:schemeClr val="accent4">
              <a:lumMod val="20000"/>
              <a:lumOff val="80000"/>
              <a:alpha val="18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670800" y="5029200"/>
            <a:ext cx="965200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dev2</a:t>
            </a:r>
            <a:endParaRPr lang="de-DE" dirty="0"/>
          </a:p>
        </p:txBody>
      </p:sp>
      <p:pic>
        <p:nvPicPr>
          <p:cNvPr id="31" name="Bild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72" y="237172"/>
            <a:ext cx="1024255" cy="102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3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Gefundene Abhängigkeiten:</a:t>
            </a:r>
          </a:p>
          <a:p>
            <a:r>
              <a:rPr lang="de-DE" dirty="0" smtClean="0"/>
              <a:t>Bearbeitungszeit ist abhängig vom Material</a:t>
            </a:r>
          </a:p>
          <a:p>
            <a:r>
              <a:rPr lang="de-DE" dirty="0" smtClean="0"/>
              <a:t>Durchlaufzeit der Produktion ist ebenfalls abhängig vom Material (je nach Material benötigt das Bohren bzw. Fräsen mehr oder weniger Zeit)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7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Modell bereitete Schwierigkeiten</a:t>
            </a:r>
          </a:p>
          <a:p>
            <a:r>
              <a:rPr lang="de-DE" dirty="0" smtClean="0"/>
              <a:t>Einarbeitung in Scala und Spark nahm einige Zeit in Anspruch</a:t>
            </a:r>
          </a:p>
          <a:p>
            <a:r>
              <a:rPr lang="de-DE" b="1" dirty="0" smtClean="0"/>
              <a:t>Versionskonflikte:</a:t>
            </a:r>
            <a:r>
              <a:rPr lang="de-DE" dirty="0" smtClean="0"/>
              <a:t> Scala </a:t>
            </a:r>
            <a:r>
              <a:rPr lang="de-DE" dirty="0" smtClean="0">
                <a:sym typeface="Wingdings"/>
              </a:rPr>
              <a:t> Kafka  Json4s  </a:t>
            </a:r>
            <a:r>
              <a:rPr lang="de-DE" dirty="0" err="1" smtClean="0">
                <a:sym typeface="Wingdings"/>
              </a:rPr>
              <a:t>Casbah</a:t>
            </a:r>
            <a:r>
              <a:rPr lang="de-DE" dirty="0" smtClean="0">
                <a:sym typeface="Wingdings"/>
              </a:rPr>
              <a:t> (</a:t>
            </a:r>
            <a:r>
              <a:rPr lang="de-DE" dirty="0" err="1" smtClean="0">
                <a:sym typeface="Wingdings"/>
              </a:rPr>
              <a:t>MongoDB</a:t>
            </a:r>
            <a:r>
              <a:rPr lang="de-DE" dirty="0" smtClean="0">
                <a:sym typeface="Wingdings"/>
              </a:rPr>
              <a:t>)</a:t>
            </a:r>
          </a:p>
          <a:p>
            <a:r>
              <a:rPr lang="de-DE" dirty="0" smtClean="0">
                <a:sym typeface="Wingdings"/>
              </a:rPr>
              <a:t>Multi-Modus der Taktstraße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9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REST-Service für historische Daten</a:t>
            </a:r>
          </a:p>
          <a:p>
            <a:r>
              <a:rPr lang="de-DE" dirty="0" smtClean="0"/>
              <a:t>Korrelationsanalyse für Spektralanalysedaten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77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des Programms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Schritte zum Starten des Programms</a:t>
            </a:r>
            <a:endParaRPr lang="de-DE" b="1" dirty="0"/>
          </a:p>
          <a:p>
            <a:r>
              <a:rPr lang="de-DE" dirty="0" smtClean="0"/>
              <a:t>Docker-</a:t>
            </a:r>
            <a:r>
              <a:rPr lang="de-DE" dirty="0" err="1" smtClean="0"/>
              <a:t>compose.yml</a:t>
            </a:r>
            <a:r>
              <a:rPr lang="de-DE" dirty="0" smtClean="0"/>
              <a:t> befindet sich im Ordner „</a:t>
            </a:r>
            <a:r>
              <a:rPr lang="de-DE" dirty="0" err="1" smtClean="0"/>
              <a:t>Dockerfiles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Ausführen von </a:t>
            </a:r>
            <a:r>
              <a:rPr lang="de-DE" b="1" dirty="0" err="1" smtClean="0"/>
              <a:t>docker-compose</a:t>
            </a:r>
            <a:r>
              <a:rPr lang="de-DE" b="1" dirty="0" smtClean="0"/>
              <a:t> </a:t>
            </a:r>
            <a:r>
              <a:rPr lang="de-DE" b="1" dirty="0" err="1" smtClean="0"/>
              <a:t>build</a:t>
            </a:r>
            <a:r>
              <a:rPr lang="de-DE" dirty="0" smtClean="0"/>
              <a:t> und </a:t>
            </a:r>
            <a:r>
              <a:rPr lang="de-DE" b="1" dirty="0" err="1" smtClean="0"/>
              <a:t>docker-compose</a:t>
            </a:r>
            <a:r>
              <a:rPr lang="de-DE" b="1" dirty="0"/>
              <a:t> </a:t>
            </a:r>
            <a:r>
              <a:rPr lang="de-DE" b="1" dirty="0" err="1" smtClean="0"/>
              <a:t>up</a:t>
            </a:r>
            <a:endParaRPr lang="de-DE" dirty="0" smtClean="0"/>
          </a:p>
          <a:p>
            <a:r>
              <a:rPr lang="de-DE" dirty="0" smtClean="0"/>
              <a:t>Das Frontend ist nun über den Port </a:t>
            </a:r>
            <a:r>
              <a:rPr lang="de-DE" b="1" dirty="0" smtClean="0"/>
              <a:t>3000</a:t>
            </a:r>
            <a:r>
              <a:rPr lang="de-DE" dirty="0" smtClean="0"/>
              <a:t> erreichbar (Das Starten des </a:t>
            </a:r>
            <a:r>
              <a:rPr lang="de-DE" dirty="0" err="1" smtClean="0"/>
              <a:t>Node</a:t>
            </a:r>
            <a:r>
              <a:rPr lang="de-DE" dirty="0" smtClean="0"/>
              <a:t>-Servers benötigt ca. eine Minute, da sichergestellt sein muss, dass die Topics erstellt wurden!)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1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358901"/>
            <a:ext cx="58166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62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0900" y="1098388"/>
            <a:ext cx="10744199" cy="4394988"/>
          </a:xfrm>
        </p:spPr>
        <p:txBody>
          <a:bodyPr/>
          <a:lstStyle/>
          <a:p>
            <a:r>
              <a:rPr lang="de-DE" dirty="0" smtClean="0"/>
              <a:t>Vielen Dank</a:t>
            </a:r>
            <a:br>
              <a:rPr lang="de-DE" dirty="0" smtClean="0"/>
            </a:br>
            <a:r>
              <a:rPr lang="de-DE" dirty="0" smtClean="0"/>
              <a:t>für</a:t>
            </a:r>
            <a:r>
              <a:rPr lang="de-DE" dirty="0"/>
              <a:t> </a:t>
            </a:r>
            <a:r>
              <a:rPr lang="de-DE" dirty="0" smtClean="0"/>
              <a:t>die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Pipeline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224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taktstrasse.jar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90800" y="1816100"/>
            <a:ext cx="1397000" cy="14605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660066"/>
                </a:solidFill>
              </a:rPr>
              <a:t>Kafka</a:t>
            </a:r>
            <a:br>
              <a:rPr lang="de-DE" b="1" dirty="0" smtClean="0">
                <a:solidFill>
                  <a:srgbClr val="660066"/>
                </a:solidFill>
              </a:rPr>
            </a:br>
            <a:r>
              <a:rPr lang="de-DE" dirty="0" smtClean="0">
                <a:solidFill>
                  <a:srgbClr val="660066"/>
                </a:solidFill>
              </a:rPr>
              <a:t>Maschinen</a:t>
            </a:r>
            <a:r>
              <a:rPr lang="de-DE" b="1" dirty="0" smtClean="0">
                <a:solidFill>
                  <a:srgbClr val="660066"/>
                </a:solidFill>
              </a:rPr>
              <a:t> </a:t>
            </a:r>
            <a:r>
              <a:rPr lang="de-DE" dirty="0" smtClean="0">
                <a:solidFill>
                  <a:srgbClr val="660066"/>
                </a:solidFill>
              </a:rPr>
              <a:t>Daten</a:t>
            </a:r>
            <a:endParaRPr lang="de-DE" dirty="0">
              <a:solidFill>
                <a:srgbClr val="66006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90800" y="4762500"/>
            <a:ext cx="1397000" cy="15113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Festplatte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Analyse Daten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90800" y="3276600"/>
            <a:ext cx="1397000" cy="1485900"/>
          </a:xfrm>
          <a:prstGeom prst="rect">
            <a:avLst/>
          </a:prstGeom>
          <a:solidFill>
            <a:srgbClr val="D5C1D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AktiveMQ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ERP Daten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2578100" y="18447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654300" y="3302000"/>
            <a:ext cx="1193799" cy="439821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39878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backend.jar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56200" y="1816100"/>
            <a:ext cx="1193800" cy="20701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143500" y="1844796"/>
            <a:ext cx="698500" cy="987303"/>
          </a:xfrm>
          <a:prstGeom prst="rect">
            <a:avLst/>
          </a:prstGeom>
          <a:noFill/>
          <a:effectLst/>
        </p:spPr>
      </p:pic>
      <p:sp>
        <p:nvSpPr>
          <p:cNvPr id="21" name="Rechteck 20"/>
          <p:cNvSpPr/>
          <p:nvPr/>
        </p:nvSpPr>
        <p:spPr>
          <a:xfrm>
            <a:off x="6350000" y="1816100"/>
            <a:ext cx="1193800" cy="4457700"/>
          </a:xfrm>
          <a:prstGeom prst="rect">
            <a:avLst/>
          </a:prstGeom>
          <a:solidFill>
            <a:srgbClr val="E5D699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FF6600"/>
                </a:solidFill>
              </a:rPr>
              <a:t>           Spark</a:t>
            </a:r>
            <a:endParaRPr lang="de-DE" sz="2800" dirty="0">
              <a:solidFill>
                <a:srgbClr val="FF6600"/>
              </a:solidFill>
            </a:endParaRPr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9" y="1916078"/>
            <a:ext cx="1101347" cy="58582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7543800" y="1816100"/>
            <a:ext cx="1193800" cy="2082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931400" y="1816100"/>
            <a:ext cx="1193800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518400" y="18320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3300" y="1765300"/>
            <a:ext cx="1231900" cy="1231900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>
            <a:off x="8737600" y="1816100"/>
            <a:ext cx="1193800" cy="4457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56FF43"/>
                </a:solidFill>
              </a:rPr>
              <a:t>Node Server</a:t>
            </a:r>
            <a:endParaRPr lang="de-DE" sz="2800" dirty="0">
              <a:solidFill>
                <a:srgbClr val="56FF43"/>
              </a:solidFill>
            </a:endParaRPr>
          </a:p>
        </p:txBody>
      </p:sp>
      <p:pic>
        <p:nvPicPr>
          <p:cNvPr id="33" name="Bild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0" y="1866900"/>
            <a:ext cx="1016000" cy="1016000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5156200" y="3886200"/>
            <a:ext cx="1193800" cy="23876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975100"/>
            <a:ext cx="558800" cy="558800"/>
          </a:xfrm>
          <a:prstGeom prst="rect">
            <a:avLst/>
          </a:prstGeom>
        </p:spPr>
      </p:pic>
      <p:sp>
        <p:nvSpPr>
          <p:cNvPr id="32" name="Pfeil nach rechts 31"/>
          <p:cNvSpPr/>
          <p:nvPr/>
        </p:nvSpPr>
        <p:spPr>
          <a:xfrm>
            <a:off x="1409700" y="1460500"/>
            <a:ext cx="99695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3200" y="1435100"/>
            <a:ext cx="1066800" cy="10668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1300" y="1447800"/>
            <a:ext cx="1066800" cy="1066800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7543800" y="3898900"/>
            <a:ext cx="1193800" cy="2374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1422400" y="5918200"/>
            <a:ext cx="99314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Bild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600" y="3987800"/>
            <a:ext cx="558800" cy="558800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6489700" y="4406900"/>
            <a:ext cx="914399" cy="1447800"/>
          </a:xfrm>
          <a:prstGeom prst="rect">
            <a:avLst/>
          </a:prstGeom>
          <a:solidFill>
            <a:srgbClr val="FEB7BC"/>
          </a:solidFill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rgbClr val="800000"/>
                </a:solidFill>
              </a:rPr>
              <a:t>Analysis.jar</a:t>
            </a:r>
            <a:endParaRPr lang="de-DE" b="1" dirty="0">
              <a:solidFill>
                <a:srgbClr val="800000"/>
              </a:solidFill>
            </a:endParaRPr>
          </a:p>
        </p:txBody>
      </p:sp>
      <p:pic>
        <p:nvPicPr>
          <p:cNvPr id="36" name="Bild 3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3100" y="41529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Klassen I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9528" r="34826" b="47011"/>
          <a:stretch/>
        </p:blipFill>
        <p:spPr bwMode="auto">
          <a:xfrm>
            <a:off x="1320800" y="1257300"/>
            <a:ext cx="10261600" cy="538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klassen</a:t>
            </a:r>
            <a:r>
              <a:rPr lang="de-DE" dirty="0" smtClean="0"/>
              <a:t>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53787" r="32271" b="11248"/>
          <a:stretch/>
        </p:blipFill>
        <p:spPr bwMode="auto">
          <a:xfrm>
            <a:off x="1295400" y="1257300"/>
            <a:ext cx="10083800" cy="5308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7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</a:t>
            </a:r>
            <a:r>
              <a:rPr lang="mr-IN" dirty="0" smtClean="0"/>
              <a:t>–</a:t>
            </a:r>
            <a:r>
              <a:rPr lang="de-DE" dirty="0" smtClean="0"/>
              <a:t> Klassen III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9" t="9528" r="3963" b="44356"/>
          <a:stretch/>
        </p:blipFill>
        <p:spPr bwMode="auto">
          <a:xfrm>
            <a:off x="2844800" y="1371600"/>
            <a:ext cx="7200900" cy="5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5227" r="13036" b="43721"/>
          <a:stretch/>
        </p:blipFill>
        <p:spPr bwMode="auto">
          <a:xfrm>
            <a:off x="1168400" y="1244600"/>
            <a:ext cx="10655300" cy="375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55489" r="14768" b="12637"/>
          <a:stretch/>
        </p:blipFill>
        <p:spPr bwMode="auto">
          <a:xfrm>
            <a:off x="1320800" y="1574800"/>
            <a:ext cx="9753600" cy="447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Kafka-Version 0.10.1.0</a:t>
            </a:r>
          </a:p>
          <a:p>
            <a:r>
              <a:rPr lang="de-DE" dirty="0" smtClean="0"/>
              <a:t>Kafka Topics</a:t>
            </a:r>
          </a:p>
          <a:p>
            <a:pPr lvl="1"/>
            <a:r>
              <a:rPr lang="de-DE" dirty="0" err="1" smtClean="0"/>
              <a:t>prodData</a:t>
            </a:r>
            <a:endParaRPr lang="de-DE" dirty="0" smtClean="0"/>
          </a:p>
          <a:p>
            <a:pPr lvl="1"/>
            <a:r>
              <a:rPr lang="de-DE" dirty="0" err="1" smtClean="0"/>
              <a:t>manufacturingData</a:t>
            </a:r>
            <a:endParaRPr lang="de-DE" dirty="0" smtClean="0"/>
          </a:p>
          <a:p>
            <a:pPr lvl="1"/>
            <a:r>
              <a:rPr lang="de-DE" dirty="0" smtClean="0"/>
              <a:t>Diverse Topics für Analysen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4500" y="0"/>
            <a:ext cx="1295400" cy="1830998"/>
          </a:xfrm>
          <a:prstGeom prst="rect">
            <a:avLst/>
          </a:prstGeom>
          <a:noFill/>
          <a:effectLst/>
        </p:spPr>
      </p:pic>
      <p:pic>
        <p:nvPicPr>
          <p:cNvPr id="6" name="Bild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5054601"/>
            <a:ext cx="1308100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0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Spark-Version: 2.0.1</a:t>
            </a:r>
          </a:p>
          <a:p>
            <a:r>
              <a:rPr lang="de-DE" dirty="0" smtClean="0"/>
              <a:t>Analysen wurden mit Scala realisiert.</a:t>
            </a:r>
          </a:p>
          <a:p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r>
              <a:rPr lang="de-DE" dirty="0" smtClean="0"/>
              <a:t>-Funktionen auf RDDs =&gt; Kompatibilität mit Clustern</a:t>
            </a:r>
          </a:p>
          <a:p>
            <a:r>
              <a:rPr lang="de-DE" dirty="0" smtClean="0"/>
              <a:t>Abspeichern der Analysen in der </a:t>
            </a:r>
            <a:r>
              <a:rPr lang="de-DE" dirty="0" err="1" smtClean="0"/>
              <a:t>MongoDb</a:t>
            </a:r>
            <a:endParaRPr lang="de-DE" dirty="0" smtClean="0"/>
          </a:p>
          <a:p>
            <a:r>
              <a:rPr lang="de-DE" dirty="0" smtClean="0"/>
              <a:t>Senden der Analyseergebnisse über Kafka an UI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99" y="152400"/>
            <a:ext cx="2268223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795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426</Words>
  <Application>Microsoft Macintosh PowerPoint</Application>
  <PresentationFormat>Benutzerdefiniert</PresentationFormat>
  <Paragraphs>91</Paragraphs>
  <Slides>19</Slides>
  <Notes>0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Badge</vt:lpstr>
      <vt:lpstr>PowerPoint-Präsentation</vt:lpstr>
      <vt:lpstr>Unsere Pipeline</vt:lpstr>
      <vt:lpstr>Backend.jar – Klassen I</vt:lpstr>
      <vt:lpstr>Backend.jar – klassen II</vt:lpstr>
      <vt:lpstr>Backend – Klassen III</vt:lpstr>
      <vt:lpstr>Zustandsautomat I</vt:lpstr>
      <vt:lpstr>Zustandsautomat II</vt:lpstr>
      <vt:lpstr>Kafka</vt:lpstr>
      <vt:lpstr>Spark</vt:lpstr>
      <vt:lpstr>Node Server</vt:lpstr>
      <vt:lpstr>Frontend</vt:lpstr>
      <vt:lpstr>MongoDb</vt:lpstr>
      <vt:lpstr>Branching model</vt:lpstr>
      <vt:lpstr>Analyseergebnisse</vt:lpstr>
      <vt:lpstr>Probleme</vt:lpstr>
      <vt:lpstr>Ausblick</vt:lpstr>
      <vt:lpstr>Starten des Programms</vt:lpstr>
      <vt:lpstr>DEMO</vt:lpstr>
      <vt:lpstr>Vielen Dank für die Aufmerksamkeit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Daniel Wehner</cp:lastModifiedBy>
  <cp:revision>41</cp:revision>
  <dcterms:created xsi:type="dcterms:W3CDTF">2016-10-12T09:56:46Z</dcterms:created>
  <dcterms:modified xsi:type="dcterms:W3CDTF">2016-11-15T09:44:45Z</dcterms:modified>
</cp:coreProperties>
</file>