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92CC3-3906-2F43-AC8E-367E5555EDA7}" type="datetime1">
              <a:rPr lang="fr-CH" smtClean="0"/>
              <a:t>09.06.16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EB79F-F217-8A48-9B68-692DE651AA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215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ECECB-5730-0E49-98D6-65C3DDA573B2}" type="datetime1">
              <a:rPr lang="fr-CH" smtClean="0"/>
              <a:t>09.06.16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F61AE-FB5A-D945-9EF5-FAA24B129E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8868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F61AE-FB5A-D945-9EF5-FAA24B129EF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44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14523BA-EDD4-A440-A64D-DEF664655086}" type="datetime1">
              <a:rPr lang="fr-CH" smtClean="0"/>
              <a:t>09.06.16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8E94-6515-454D-BFC7-BEBB4FA0B7B0}" type="datetime1">
              <a:rPr lang="fr-CH" smtClean="0"/>
              <a:t>09.06.16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568E-1CE8-B54E-8184-B81E2B779D02}" type="datetime1">
              <a:rPr lang="fr-CH" smtClean="0"/>
              <a:t>09.06.16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69E9-A95C-8247-B387-12F33E00EF33}" type="datetime1">
              <a:rPr lang="fr-CH" smtClean="0"/>
              <a:t>09.06.16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30EE-50AF-4346-A043-07F7FAE3ED65}" type="datetime1">
              <a:rPr lang="fr-CH" smtClean="0"/>
              <a:t>09.06.16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70F3-E097-6842-9279-CBE74B3D243B}" type="datetime1">
              <a:rPr lang="fr-CH" smtClean="0"/>
              <a:t>09.06.16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42B02717-E748-7C46-887E-0AEA05FAE98D}" type="datetime1">
              <a:rPr lang="fr-CH" smtClean="0"/>
              <a:t>09.06.16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7C61-3C36-C449-932D-BBBC19568E62}" type="datetime1">
              <a:rPr lang="fr-CH" smtClean="0"/>
              <a:t>09.06.16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A37F-17F3-1640-B860-A917DAAAC23D}" type="datetime1">
              <a:rPr lang="fr-CH" smtClean="0"/>
              <a:t>09.06.16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F07E-37BC-BE47-B7D7-1E228B86A676}" type="datetime1">
              <a:rPr lang="fr-CH" smtClean="0"/>
              <a:t>09.06.16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34BF-13CC-7249-93D7-A83B4CC084ED}" type="datetime1">
              <a:rPr lang="fr-CH" smtClean="0"/>
              <a:t>09.06.16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789767EB-9168-3B4D-9B3B-077CAC322F6C}" type="datetime1">
              <a:rPr lang="fr-CH" smtClean="0"/>
              <a:t>09.06.16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9C432841-5838-AC45-9B52-6B85B77D6C3D}" type="datetime1">
              <a:rPr lang="fr-CH" smtClean="0"/>
              <a:t>09.06.16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5BF9F047-A684-EE40-9887-93DD4262906D}" type="datetime1">
              <a:rPr lang="fr-CH" smtClean="0"/>
              <a:t>09.06.16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2F345538-C946-FD40-B553-1179FAB81595}" type="datetime1">
              <a:rPr lang="fr-CH" smtClean="0"/>
              <a:t>09.06.16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H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81D2-5ACC-C947-BBE5-A636A6232458}" type="datetime1">
              <a:rPr lang="fr-CH" smtClean="0"/>
              <a:t>09.06.16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BEFC-D30C-C94E-86C3-E6254C83175B}" type="datetime1">
              <a:rPr lang="fr-CH" smtClean="0"/>
              <a:t>09.06.16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BCEA-1CA4-814D-8C4E-77035E7F966F}" type="datetime1">
              <a:rPr lang="fr-CH" smtClean="0"/>
              <a:t>09.06.16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CH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FFD14E4-8297-3A4F-80B1-306F8C1AC00B}" type="datetime1">
              <a:rPr lang="fr-CH" smtClean="0"/>
              <a:t>09.06.16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Super </a:t>
            </a:r>
            <a:r>
              <a:rPr lang="fr-FR" dirty="0" err="1" smtClean="0"/>
              <a:t>Optimizers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Focusing</a:t>
            </a:r>
            <a:r>
              <a:rPr lang="fr-FR" dirty="0" smtClean="0"/>
              <a:t> on LLVM</a:t>
            </a:r>
            <a:endParaRPr lang="fr-FR" dirty="0"/>
          </a:p>
        </p:txBody>
      </p:sp>
      <p:pic>
        <p:nvPicPr>
          <p:cNvPr id="6" name="Image 5" descr="reds_v5_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3" y="2082068"/>
            <a:ext cx="2394976" cy="1333216"/>
          </a:xfrm>
          <a:prstGeom prst="rect">
            <a:avLst/>
          </a:prstGeom>
        </p:spPr>
      </p:pic>
      <p:pic>
        <p:nvPicPr>
          <p:cNvPr id="7" name="Image 6" descr="HEIG-VD_Logo 83x25_RVB ROU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3" y="729010"/>
            <a:ext cx="2394976" cy="74580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6272319" y="793858"/>
            <a:ext cx="2417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solidFill>
                  <a:schemeClr val="bg1"/>
                </a:solidFill>
              </a:rPr>
              <a:t>Stéphane </a:t>
            </a:r>
            <a:r>
              <a:rPr lang="fr-FR" dirty="0" err="1" smtClean="0">
                <a:solidFill>
                  <a:schemeClr val="bg1"/>
                </a:solidFill>
              </a:rPr>
              <a:t>Donnet</a:t>
            </a:r>
            <a:endParaRPr lang="fr-FR" dirty="0" smtClean="0">
              <a:solidFill>
                <a:schemeClr val="bg1"/>
              </a:solidFill>
            </a:endParaRPr>
          </a:p>
          <a:p>
            <a:pPr algn="r"/>
            <a:r>
              <a:rPr lang="fr-FR" dirty="0" smtClean="0">
                <a:solidFill>
                  <a:schemeClr val="bg1"/>
                </a:solidFill>
              </a:rPr>
              <a:t>Rick Wertenbroek</a:t>
            </a:r>
          </a:p>
          <a:p>
            <a:pPr algn="r"/>
            <a:endParaRPr lang="fr-FR" dirty="0">
              <a:solidFill>
                <a:schemeClr val="bg1"/>
              </a:solidFill>
            </a:endParaRPr>
          </a:p>
          <a:p>
            <a:pPr algn="r"/>
            <a:r>
              <a:rPr lang="fr-FR" dirty="0" smtClean="0">
                <a:solidFill>
                  <a:schemeClr val="bg1"/>
                </a:solidFill>
              </a:rPr>
              <a:t>HPC - 2016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36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Demo</a:t>
            </a:r>
            <a:r>
              <a:rPr lang="fr-FR" dirty="0" smtClean="0"/>
              <a:t>, Conclusion &amp; Questions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Basic </a:t>
            </a:r>
            <a:r>
              <a:rPr lang="fr-FR" dirty="0" err="1" smtClean="0"/>
              <a:t>examples</a:t>
            </a:r>
            <a:r>
              <a:rPr lang="fr-FR" dirty="0" smtClean="0"/>
              <a:t> LLVM –O3 vs LLVM –O3 + Souper</a:t>
            </a:r>
          </a:p>
          <a:p>
            <a:endParaRPr lang="fr-FR" dirty="0"/>
          </a:p>
          <a:p>
            <a:r>
              <a:rPr lang="fr-FR" dirty="0" err="1" smtClean="0"/>
              <a:t>Things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Souper </a:t>
            </a:r>
            <a:r>
              <a:rPr lang="fr-FR" dirty="0" err="1" smtClean="0"/>
              <a:t>does</a:t>
            </a:r>
            <a:r>
              <a:rPr lang="fr-FR" dirty="0" smtClean="0"/>
              <a:t> but LLVM </a:t>
            </a:r>
            <a:r>
              <a:rPr lang="fr-FR" dirty="0" err="1" smtClean="0"/>
              <a:t>doesn’t</a:t>
            </a:r>
            <a:endParaRPr lang="fr-FR" dirty="0" smtClean="0"/>
          </a:p>
          <a:p>
            <a:r>
              <a:rPr lang="fr-FR" dirty="0" err="1" smtClean="0"/>
              <a:t>Sometimes</a:t>
            </a:r>
            <a:r>
              <a:rPr lang="fr-FR" dirty="0" smtClean="0"/>
              <a:t> Souper </a:t>
            </a:r>
            <a:r>
              <a:rPr lang="fr-FR" dirty="0" err="1" smtClean="0"/>
              <a:t>is</a:t>
            </a:r>
            <a:r>
              <a:rPr lang="fr-FR" dirty="0" smtClean="0"/>
              <a:t> of </a:t>
            </a:r>
            <a:r>
              <a:rPr lang="fr-FR" dirty="0" err="1" smtClean="0"/>
              <a:t>little</a:t>
            </a:r>
            <a:r>
              <a:rPr lang="fr-FR" dirty="0" smtClean="0"/>
              <a:t> use</a:t>
            </a:r>
            <a:r>
              <a:rPr lang="is-IS" dirty="0" smtClean="0"/>
              <a:t>… (and why)</a:t>
            </a:r>
          </a:p>
          <a:p>
            <a:endParaRPr lang="is-IS" dirty="0"/>
          </a:p>
          <a:p>
            <a:r>
              <a:rPr lang="is-IS" dirty="0" smtClean="0"/>
              <a:t>Questions ?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537443" y="752527"/>
            <a:ext cx="99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</a:rPr>
              <a:t>HPC</a:t>
            </a:r>
          </a:p>
          <a:p>
            <a:pPr algn="ctr"/>
            <a:r>
              <a:rPr lang="fr-FR" dirty="0" smtClean="0">
                <a:solidFill>
                  <a:srgbClr val="FFFFFF"/>
                </a:solidFill>
              </a:rPr>
              <a:t>2016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65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Summary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Classic</a:t>
            </a:r>
            <a:r>
              <a:rPr lang="fr-FR" dirty="0" smtClean="0"/>
              <a:t> </a:t>
            </a:r>
            <a:r>
              <a:rPr lang="fr-FR" dirty="0" err="1" smtClean="0"/>
              <a:t>Optimizations</a:t>
            </a:r>
            <a:endParaRPr lang="fr-FR" dirty="0" smtClean="0"/>
          </a:p>
          <a:p>
            <a:r>
              <a:rPr lang="fr-FR" dirty="0" smtClean="0"/>
              <a:t>Super </a:t>
            </a:r>
            <a:r>
              <a:rPr lang="fr-FR" dirty="0" err="1" smtClean="0"/>
              <a:t>Optimizers</a:t>
            </a:r>
            <a:endParaRPr lang="fr-FR" dirty="0" smtClean="0"/>
          </a:p>
          <a:p>
            <a:r>
              <a:rPr lang="fr-FR" dirty="0" smtClean="0"/>
              <a:t>SMT (</a:t>
            </a:r>
            <a:r>
              <a:rPr lang="fr-FR" dirty="0" err="1" smtClean="0"/>
              <a:t>Satisfiability</a:t>
            </a:r>
            <a:r>
              <a:rPr lang="fr-FR" dirty="0" smtClean="0"/>
              <a:t> Modulo </a:t>
            </a:r>
            <a:r>
              <a:rPr lang="fr-FR" dirty="0" err="1" smtClean="0"/>
              <a:t>Theories</a:t>
            </a:r>
            <a:r>
              <a:rPr lang="fr-FR" dirty="0" smtClean="0"/>
              <a:t>)</a:t>
            </a:r>
          </a:p>
          <a:p>
            <a:r>
              <a:rPr lang="fr-FR" dirty="0" smtClean="0"/>
              <a:t>Souper</a:t>
            </a:r>
          </a:p>
          <a:p>
            <a:r>
              <a:rPr lang="fr-FR" dirty="0" err="1" smtClean="0"/>
              <a:t>Who</a:t>
            </a:r>
            <a:r>
              <a:rPr lang="fr-FR" dirty="0" smtClean="0"/>
              <a:t> are Super </a:t>
            </a:r>
            <a:r>
              <a:rPr lang="fr-FR" dirty="0" err="1" smtClean="0"/>
              <a:t>Optimizers</a:t>
            </a:r>
            <a:r>
              <a:rPr lang="fr-FR" dirty="0" smtClean="0"/>
              <a:t> for ?</a:t>
            </a:r>
          </a:p>
          <a:p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optimizations</a:t>
            </a:r>
            <a:r>
              <a:rPr lang="fr-FR" dirty="0" smtClean="0"/>
              <a:t> are </a:t>
            </a:r>
            <a:r>
              <a:rPr lang="fr-FR" dirty="0" err="1" smtClean="0"/>
              <a:t>worth</a:t>
            </a:r>
            <a:r>
              <a:rPr lang="fr-FR" dirty="0" smtClean="0"/>
              <a:t> </a:t>
            </a:r>
            <a:r>
              <a:rPr lang="fr-FR" dirty="0" err="1" smtClean="0"/>
              <a:t>implementing</a:t>
            </a:r>
            <a:r>
              <a:rPr lang="fr-FR" dirty="0" smtClean="0"/>
              <a:t> ?</a:t>
            </a:r>
          </a:p>
          <a:p>
            <a:r>
              <a:rPr lang="fr-FR" dirty="0" err="1" smtClean="0"/>
              <a:t>Demo</a:t>
            </a:r>
            <a:r>
              <a:rPr lang="fr-FR" dirty="0" smtClean="0"/>
              <a:t>, Conclusion and Questions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537443" y="752527"/>
            <a:ext cx="99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</a:rPr>
              <a:t>HPC</a:t>
            </a:r>
          </a:p>
          <a:p>
            <a:pPr algn="ctr"/>
            <a:r>
              <a:rPr lang="fr-FR" dirty="0" smtClean="0">
                <a:solidFill>
                  <a:srgbClr val="FFFFFF"/>
                </a:solidFill>
              </a:rPr>
              <a:t>2016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6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Classic</a:t>
            </a:r>
            <a:r>
              <a:rPr lang="fr-FR" dirty="0" smtClean="0"/>
              <a:t> </a:t>
            </a:r>
            <a:r>
              <a:rPr lang="fr-FR" dirty="0" err="1" smtClean="0"/>
              <a:t>Optimizations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As </a:t>
            </a:r>
            <a:r>
              <a:rPr lang="fr-FR" dirty="0" err="1" smtClean="0"/>
              <a:t>done</a:t>
            </a:r>
            <a:r>
              <a:rPr lang="fr-FR" dirty="0" smtClean="0"/>
              <a:t> in GCC</a:t>
            </a:r>
            <a:br>
              <a:rPr lang="fr-FR" dirty="0" smtClean="0"/>
            </a:br>
            <a:r>
              <a:rPr lang="fr-FR" dirty="0" smtClean="0"/>
              <a:t>or LLVM </a:t>
            </a:r>
            <a:r>
              <a:rPr lang="fr-FR" dirty="0" err="1" smtClean="0"/>
              <a:t>with</a:t>
            </a:r>
            <a:r>
              <a:rPr lang="fr-FR" dirty="0" smtClean="0"/>
              <a:t> -OX</a:t>
            </a:r>
          </a:p>
        </p:txBody>
      </p:sp>
      <p:pic>
        <p:nvPicPr>
          <p:cNvPr id="9" name="Image 8" descr="asdf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695" y="2209800"/>
            <a:ext cx="2714749" cy="330835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537443" y="752527"/>
            <a:ext cx="99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</a:rPr>
              <a:t>HPC</a:t>
            </a:r>
          </a:p>
          <a:p>
            <a:pPr algn="ctr"/>
            <a:r>
              <a:rPr lang="fr-FR" dirty="0" smtClean="0">
                <a:solidFill>
                  <a:srgbClr val="FFFFFF"/>
                </a:solidFill>
              </a:rPr>
              <a:t>2016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9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What</a:t>
            </a:r>
            <a:r>
              <a:rPr lang="fr-FR" dirty="0" smtClean="0"/>
              <a:t> are Super </a:t>
            </a:r>
            <a:r>
              <a:rPr lang="fr-FR" dirty="0" err="1" smtClean="0"/>
              <a:t>Optimizers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Basically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are programs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r>
              <a:rPr lang="fr-FR" dirty="0" smtClean="0"/>
              <a:t> and </a:t>
            </a:r>
            <a:r>
              <a:rPr lang="fr-FR" dirty="0" err="1" smtClean="0"/>
              <a:t>discover</a:t>
            </a:r>
            <a:r>
              <a:rPr lang="fr-FR" dirty="0" smtClean="0"/>
              <a:t> </a:t>
            </a:r>
            <a:r>
              <a:rPr lang="fr-FR" dirty="0" err="1" smtClean="0"/>
              <a:t>optimizations</a:t>
            </a:r>
            <a:r>
              <a:rPr lang="fr-FR" dirty="0" smtClean="0"/>
              <a:t>.</a:t>
            </a:r>
          </a:p>
          <a:p>
            <a:r>
              <a:rPr lang="fr-FR" dirty="0" smtClean="0"/>
              <a:t>There are </a:t>
            </a:r>
            <a:r>
              <a:rPr lang="fr-FR" dirty="0" err="1" smtClean="0"/>
              <a:t>two</a:t>
            </a:r>
            <a:r>
              <a:rPr lang="fr-FR" dirty="0" smtClean="0"/>
              <a:t> main </a:t>
            </a:r>
            <a:r>
              <a:rPr lang="fr-FR" dirty="0" err="1" smtClean="0"/>
              <a:t>advantages</a:t>
            </a:r>
            <a:endParaRPr lang="fr-FR" dirty="0"/>
          </a:p>
          <a:p>
            <a:pPr lvl="1"/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have to code the </a:t>
            </a:r>
            <a:r>
              <a:rPr lang="fr-FR" dirty="0" err="1" smtClean="0"/>
              <a:t>optimizations</a:t>
            </a:r>
            <a:r>
              <a:rPr lang="fr-FR" dirty="0" smtClean="0"/>
              <a:t> by hand</a:t>
            </a:r>
          </a:p>
          <a:p>
            <a:pPr lvl="1"/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discover</a:t>
            </a:r>
            <a:r>
              <a:rPr lang="fr-FR" dirty="0" smtClean="0"/>
              <a:t> </a:t>
            </a:r>
            <a:r>
              <a:rPr lang="fr-FR" dirty="0" err="1" smtClean="0"/>
              <a:t>optimizations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never</a:t>
            </a:r>
            <a:r>
              <a:rPr lang="fr-FR" dirty="0" smtClean="0"/>
              <a:t> </a:t>
            </a:r>
            <a:r>
              <a:rPr lang="fr-FR" dirty="0" err="1" smtClean="0"/>
              <a:t>thought</a:t>
            </a:r>
            <a:r>
              <a:rPr lang="fr-FR" dirty="0" smtClean="0"/>
              <a:t> of</a:t>
            </a:r>
          </a:p>
          <a:p>
            <a:r>
              <a:rPr lang="fr-FR" dirty="0" smtClean="0"/>
              <a:t>Modern Super </a:t>
            </a:r>
            <a:r>
              <a:rPr lang="fr-FR" dirty="0" err="1" smtClean="0"/>
              <a:t>Optimizers</a:t>
            </a:r>
            <a:r>
              <a:rPr lang="fr-FR" dirty="0" smtClean="0"/>
              <a:t> </a:t>
            </a:r>
            <a:r>
              <a:rPr lang="fr-FR" dirty="0" err="1" smtClean="0"/>
              <a:t>prove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optimization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correct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. (Real proof, not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test cases)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537443" y="752527"/>
            <a:ext cx="99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</a:rPr>
              <a:t>HPC</a:t>
            </a:r>
          </a:p>
          <a:p>
            <a:pPr algn="ctr"/>
            <a:r>
              <a:rPr lang="fr-FR" dirty="0" smtClean="0">
                <a:solidFill>
                  <a:srgbClr val="FFFFFF"/>
                </a:solidFill>
              </a:rPr>
              <a:t>2016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73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Super </a:t>
            </a:r>
            <a:r>
              <a:rPr lang="fr-FR" dirty="0" err="1" smtClean="0"/>
              <a:t>Optimizers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First </a:t>
            </a:r>
            <a:r>
              <a:rPr lang="fr-FR" dirty="0" err="1" smtClean="0"/>
              <a:t>appeared</a:t>
            </a:r>
            <a:r>
              <a:rPr lang="fr-FR" dirty="0" smtClean="0"/>
              <a:t> in 1987 – </a:t>
            </a:r>
            <a:r>
              <a:rPr lang="fr-FR" dirty="0" err="1" smtClean="0"/>
              <a:t>Massalin</a:t>
            </a:r>
            <a:r>
              <a:rPr lang="fr-FR" dirty="0" smtClean="0"/>
              <a:t> </a:t>
            </a:r>
            <a:r>
              <a:rPr lang="uk-UA" dirty="0" smtClean="0"/>
              <a:t>’</a:t>
            </a:r>
            <a:r>
              <a:rPr lang="fr-FR" dirty="0" smtClean="0"/>
              <a:t>87</a:t>
            </a:r>
          </a:p>
          <a:p>
            <a:pPr lvl="1"/>
            <a:r>
              <a:rPr lang="fr-FR" dirty="0" smtClean="0"/>
              <a:t>Brute-Force the </a:t>
            </a:r>
            <a:r>
              <a:rPr lang="fr-FR" dirty="0" err="1" smtClean="0"/>
              <a:t>smallest</a:t>
            </a:r>
            <a:r>
              <a:rPr lang="fr-FR" dirty="0" smtClean="0"/>
              <a:t> machine code for a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task</a:t>
            </a:r>
            <a:r>
              <a:rPr lang="fr-FR" dirty="0" smtClean="0"/>
              <a:t>, </a:t>
            </a:r>
            <a:r>
              <a:rPr lang="fr-FR" dirty="0" err="1" smtClean="0"/>
              <a:t>verified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a few tests.</a:t>
            </a:r>
          </a:p>
          <a:p>
            <a:r>
              <a:rPr lang="fr-FR" dirty="0" smtClean="0"/>
              <a:t>Super </a:t>
            </a:r>
            <a:r>
              <a:rPr lang="fr-FR" dirty="0" err="1" smtClean="0"/>
              <a:t>Optimizer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new optimisations</a:t>
            </a:r>
          </a:p>
          <a:p>
            <a:pPr lvl="1"/>
            <a:r>
              <a:rPr lang="fr-FR" dirty="0" smtClean="0"/>
              <a:t>Lots of </a:t>
            </a:r>
            <a:r>
              <a:rPr lang="fr-FR" dirty="0" err="1" smtClean="0"/>
              <a:t>easy</a:t>
            </a:r>
            <a:r>
              <a:rPr lang="fr-FR" dirty="0" smtClean="0"/>
              <a:t> </a:t>
            </a:r>
            <a:r>
              <a:rPr lang="fr-FR" dirty="0" err="1" smtClean="0"/>
              <a:t>optimizations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 to </a:t>
            </a:r>
            <a:r>
              <a:rPr lang="fr-FR" dirty="0" err="1" smtClean="0"/>
              <a:t>implement</a:t>
            </a:r>
            <a:r>
              <a:rPr lang="fr-FR" dirty="0" smtClean="0"/>
              <a:t> in </a:t>
            </a:r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 err="1" smtClean="0"/>
              <a:t>compilers</a:t>
            </a:r>
            <a:r>
              <a:rPr lang="fr-FR" dirty="0" smtClean="0"/>
              <a:t> – </a:t>
            </a:r>
            <a:r>
              <a:rPr lang="fr-FR" dirty="0" err="1" smtClean="0"/>
              <a:t>Sands</a:t>
            </a:r>
            <a:r>
              <a:rPr lang="fr-FR" dirty="0" smtClean="0"/>
              <a:t> </a:t>
            </a:r>
            <a:r>
              <a:rPr lang="uk-UA" dirty="0" smtClean="0"/>
              <a:t>’</a:t>
            </a:r>
            <a:r>
              <a:rPr lang="fr-FR" dirty="0" smtClean="0"/>
              <a:t>11</a:t>
            </a:r>
          </a:p>
          <a:p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unreliable</a:t>
            </a:r>
            <a:r>
              <a:rPr lang="fr-FR" dirty="0" smtClean="0"/>
              <a:t> to </a:t>
            </a:r>
            <a:r>
              <a:rPr lang="fr-FR" dirty="0" err="1" smtClean="0"/>
              <a:t>reliable</a:t>
            </a:r>
            <a:endParaRPr lang="fr-FR" dirty="0" smtClean="0"/>
          </a:p>
          <a:p>
            <a:pPr lvl="1"/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optimizations</a:t>
            </a:r>
            <a:r>
              <a:rPr lang="fr-FR" dirty="0" smtClean="0"/>
              <a:t> 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changed</a:t>
            </a:r>
            <a:r>
              <a:rPr lang="fr-FR" dirty="0" smtClean="0"/>
              <a:t> the </a:t>
            </a:r>
            <a:r>
              <a:rPr lang="fr-FR" dirty="0" err="1" smtClean="0"/>
              <a:t>behaviour</a:t>
            </a:r>
            <a:r>
              <a:rPr lang="fr-FR" dirty="0" smtClean="0"/>
              <a:t> of the code. Solution :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automated</a:t>
            </a:r>
            <a:r>
              <a:rPr lang="fr-FR" dirty="0" smtClean="0"/>
              <a:t> </a:t>
            </a:r>
            <a:r>
              <a:rPr lang="fr-FR" dirty="0" err="1" smtClean="0"/>
              <a:t>theorem</a:t>
            </a:r>
            <a:r>
              <a:rPr lang="fr-FR" dirty="0" smtClean="0"/>
              <a:t> </a:t>
            </a:r>
            <a:r>
              <a:rPr lang="fr-FR" dirty="0" err="1" smtClean="0"/>
              <a:t>prover</a:t>
            </a:r>
            <a:r>
              <a:rPr lang="fr-FR" dirty="0" smtClean="0"/>
              <a:t> – </a:t>
            </a:r>
            <a:r>
              <a:rPr lang="fr-FR" dirty="0" err="1" smtClean="0"/>
              <a:t>Denali</a:t>
            </a:r>
            <a:r>
              <a:rPr lang="fr-FR" dirty="0" smtClean="0"/>
              <a:t> ‘01 ‘03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537443" y="752527"/>
            <a:ext cx="99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</a:rPr>
              <a:t>HPC</a:t>
            </a:r>
          </a:p>
          <a:p>
            <a:pPr algn="ctr"/>
            <a:r>
              <a:rPr lang="fr-FR" dirty="0" smtClean="0">
                <a:solidFill>
                  <a:srgbClr val="FFFFFF"/>
                </a:solidFill>
              </a:rPr>
              <a:t>2016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252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SMT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Satisfiability</a:t>
            </a:r>
            <a:r>
              <a:rPr lang="fr-FR" dirty="0" smtClean="0"/>
              <a:t> Modulo </a:t>
            </a:r>
            <a:r>
              <a:rPr lang="fr-FR" dirty="0" err="1" smtClean="0"/>
              <a:t>Theories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Instruction are </a:t>
            </a:r>
            <a:r>
              <a:rPr lang="fr-FR" dirty="0" err="1" smtClean="0"/>
              <a:t>converted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predicates</a:t>
            </a:r>
            <a:endParaRPr lang="fr-FR" dirty="0" smtClean="0"/>
          </a:p>
          <a:p>
            <a:r>
              <a:rPr lang="fr-FR" dirty="0" err="1" smtClean="0"/>
              <a:t>Thoses</a:t>
            </a:r>
            <a:r>
              <a:rPr lang="fr-FR" dirty="0" smtClean="0"/>
              <a:t> </a:t>
            </a:r>
            <a:r>
              <a:rPr lang="fr-FR" dirty="0" err="1" smtClean="0"/>
              <a:t>predicates</a:t>
            </a:r>
            <a:r>
              <a:rPr lang="fr-FR" dirty="0" smtClean="0"/>
              <a:t> </a:t>
            </a:r>
            <a:r>
              <a:rPr lang="fr-FR" dirty="0" err="1" smtClean="0"/>
              <a:t>form</a:t>
            </a:r>
            <a:r>
              <a:rPr lang="fr-FR" dirty="0" smtClean="0"/>
              <a:t> a </a:t>
            </a:r>
            <a:r>
              <a:rPr lang="fr-FR" dirty="0" err="1" smtClean="0"/>
              <a:t>theorem</a:t>
            </a:r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solver</a:t>
            </a:r>
            <a:r>
              <a:rPr lang="fr-FR" dirty="0" smtClean="0"/>
              <a:t> tries to </a:t>
            </a:r>
            <a:r>
              <a:rPr lang="fr-FR" dirty="0" err="1" smtClean="0"/>
              <a:t>prove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theorem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predicates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predicates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)</a:t>
            </a:r>
          </a:p>
          <a:p>
            <a:r>
              <a:rPr lang="fr-FR" dirty="0" smtClean="0"/>
              <a:t>This « proof »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converted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instructions </a:t>
            </a:r>
            <a:r>
              <a:rPr lang="fr-FR" dirty="0" err="1" smtClean="0"/>
              <a:t>again</a:t>
            </a:r>
            <a:endParaRPr lang="fr-FR" dirty="0" smtClean="0"/>
          </a:p>
          <a:p>
            <a:r>
              <a:rPr lang="fr-FR" dirty="0" err="1" smtClean="0"/>
              <a:t>We</a:t>
            </a:r>
            <a:r>
              <a:rPr lang="fr-FR" dirty="0" smtClean="0"/>
              <a:t> are sure </a:t>
            </a:r>
            <a:r>
              <a:rPr lang="fr-FR" dirty="0" err="1" smtClean="0"/>
              <a:t>these</a:t>
            </a:r>
            <a:r>
              <a:rPr lang="fr-FR" dirty="0" smtClean="0"/>
              <a:t> instructions do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thing</a:t>
            </a:r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7537443" y="752527"/>
            <a:ext cx="99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</a:rPr>
              <a:t>HPC</a:t>
            </a:r>
          </a:p>
          <a:p>
            <a:pPr algn="ctr"/>
            <a:r>
              <a:rPr lang="fr-FR" dirty="0" smtClean="0">
                <a:solidFill>
                  <a:srgbClr val="FFFFFF"/>
                </a:solidFill>
              </a:rPr>
              <a:t>2016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02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Souper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Open Source Super </a:t>
            </a:r>
            <a:r>
              <a:rPr lang="fr-FR" dirty="0" err="1" smtClean="0"/>
              <a:t>Optimizer</a:t>
            </a:r>
            <a:r>
              <a:rPr lang="fr-FR" dirty="0" smtClean="0"/>
              <a:t>, </a:t>
            </a:r>
            <a:r>
              <a:rPr lang="fr-FR" dirty="0" err="1" smtClean="0"/>
              <a:t>works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LLVM</a:t>
            </a:r>
          </a:p>
          <a:p>
            <a:r>
              <a:rPr lang="fr-FR" dirty="0" smtClean="0"/>
              <a:t>Works </a:t>
            </a:r>
            <a:r>
              <a:rPr lang="fr-FR" dirty="0" err="1" smtClean="0"/>
              <a:t>with</a:t>
            </a:r>
            <a:r>
              <a:rPr lang="fr-FR" dirty="0" smtClean="0"/>
              <a:t> an </a:t>
            </a:r>
            <a:r>
              <a:rPr lang="fr-FR" dirty="0" err="1" smtClean="0"/>
              <a:t>Intermediate</a:t>
            </a:r>
            <a:r>
              <a:rPr lang="fr-FR" dirty="0" smtClean="0"/>
              <a:t> </a:t>
            </a:r>
            <a:r>
              <a:rPr lang="fr-FR" dirty="0" err="1" smtClean="0"/>
              <a:t>Representations</a:t>
            </a:r>
            <a:r>
              <a:rPr lang="fr-FR" dirty="0" smtClean="0"/>
              <a:t> (</a:t>
            </a:r>
            <a:r>
              <a:rPr lang="fr-FR" dirty="0" err="1" smtClean="0"/>
              <a:t>bytecode</a:t>
            </a:r>
            <a:r>
              <a:rPr lang="fr-FR" dirty="0" smtClean="0"/>
              <a:t>, </a:t>
            </a:r>
            <a:r>
              <a:rPr lang="fr-FR" dirty="0" err="1" smtClean="0"/>
              <a:t>basically</a:t>
            </a:r>
            <a:r>
              <a:rPr lang="fr-FR" dirty="0" smtClean="0"/>
              <a:t> a </a:t>
            </a:r>
            <a:r>
              <a:rPr lang="fr-FR" dirty="0" err="1" smtClean="0"/>
              <a:t>simplified</a:t>
            </a:r>
            <a:r>
              <a:rPr lang="fr-FR" dirty="0" smtClean="0"/>
              <a:t> LLVM IR)</a:t>
            </a:r>
          </a:p>
          <a:p>
            <a:r>
              <a:rPr lang="fr-FR" dirty="0" err="1" smtClean="0"/>
              <a:t>Transforms</a:t>
            </a:r>
            <a:r>
              <a:rPr lang="fr-FR" dirty="0" smtClean="0"/>
              <a:t> instructions in a DAG</a:t>
            </a:r>
          </a:p>
          <a:p>
            <a:pPr lvl="1"/>
            <a:r>
              <a:rPr lang="fr-FR" dirty="0" err="1" smtClean="0"/>
              <a:t>Easy</a:t>
            </a:r>
            <a:r>
              <a:rPr lang="fr-FR" dirty="0" smtClean="0"/>
              <a:t> to (de)</a:t>
            </a:r>
            <a:r>
              <a:rPr lang="fr-FR" dirty="0" err="1" smtClean="0"/>
              <a:t>serialize</a:t>
            </a:r>
            <a:r>
              <a:rPr lang="fr-FR" dirty="0" smtClean="0"/>
              <a:t>, </a:t>
            </a:r>
            <a:r>
              <a:rPr lang="fr-FR" dirty="0" err="1" smtClean="0"/>
              <a:t>easy</a:t>
            </a:r>
            <a:r>
              <a:rPr lang="fr-FR" dirty="0" smtClean="0"/>
              <a:t> to cache</a:t>
            </a:r>
            <a:endParaRPr lang="fr-FR" dirty="0"/>
          </a:p>
          <a:p>
            <a:r>
              <a:rPr lang="fr-FR" dirty="0" err="1" smtClean="0"/>
              <a:t>Turns</a:t>
            </a:r>
            <a:r>
              <a:rPr lang="fr-FR" dirty="0" smtClean="0"/>
              <a:t> instructions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predicates</a:t>
            </a:r>
            <a:r>
              <a:rPr lang="fr-FR" dirty="0" smtClean="0"/>
              <a:t> (SMT-LIB format)</a:t>
            </a:r>
          </a:p>
          <a:p>
            <a:pPr lvl="1"/>
            <a:r>
              <a:rPr lang="fr-FR" dirty="0" smtClean="0"/>
              <a:t>Works </a:t>
            </a:r>
            <a:r>
              <a:rPr lang="fr-FR" dirty="0" err="1" smtClean="0"/>
              <a:t>with</a:t>
            </a:r>
            <a:r>
              <a:rPr lang="fr-FR" dirty="0" smtClean="0"/>
              <a:t> a SMT </a:t>
            </a:r>
            <a:r>
              <a:rPr lang="fr-FR" dirty="0" err="1" smtClean="0"/>
              <a:t>Solver</a:t>
            </a:r>
            <a:r>
              <a:rPr lang="fr-FR" dirty="0" smtClean="0"/>
              <a:t> to </a:t>
            </a:r>
            <a:r>
              <a:rPr lang="fr-FR" dirty="0" err="1" smtClean="0"/>
              <a:t>prove</a:t>
            </a:r>
            <a:r>
              <a:rPr lang="fr-FR" dirty="0" smtClean="0"/>
              <a:t> the </a:t>
            </a:r>
            <a:r>
              <a:rPr lang="fr-FR" dirty="0" err="1" smtClean="0"/>
              <a:t>optimizations</a:t>
            </a:r>
            <a:endParaRPr lang="fr-FR" dirty="0"/>
          </a:p>
          <a:p>
            <a:r>
              <a:rPr lang="fr-FR" dirty="0" smtClean="0"/>
              <a:t>Passes </a:t>
            </a:r>
            <a:r>
              <a:rPr lang="fr-FR" dirty="0" err="1" smtClean="0"/>
              <a:t>through</a:t>
            </a:r>
            <a:r>
              <a:rPr lang="fr-FR" dirty="0" smtClean="0"/>
              <a:t> LLVM </a:t>
            </a:r>
            <a:r>
              <a:rPr lang="fr-FR" dirty="0" err="1" smtClean="0"/>
              <a:t>again</a:t>
            </a:r>
            <a:r>
              <a:rPr lang="fr-FR" dirty="0" smtClean="0"/>
              <a:t> </a:t>
            </a:r>
            <a:r>
              <a:rPr lang="fr-FR" dirty="0" err="1" smtClean="0"/>
              <a:t>until</a:t>
            </a:r>
            <a:r>
              <a:rPr lang="fr-FR" dirty="0" smtClean="0"/>
              <a:t> no more changes </a:t>
            </a:r>
            <a:r>
              <a:rPr lang="fr-FR" dirty="0" err="1" smtClean="0"/>
              <a:t>occur</a:t>
            </a:r>
            <a:r>
              <a:rPr lang="fr-FR" dirty="0" smtClean="0"/>
              <a:t>. (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dead</a:t>
            </a:r>
            <a:r>
              <a:rPr lang="fr-FR" dirty="0" smtClean="0"/>
              <a:t> code </a:t>
            </a:r>
            <a:r>
              <a:rPr lang="fr-FR" dirty="0" err="1" smtClean="0"/>
              <a:t>etc</a:t>
            </a:r>
            <a:r>
              <a:rPr lang="is-IS" dirty="0" smtClean="0"/>
              <a:t>…)</a:t>
            </a:r>
            <a:endParaRPr 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199" y="1547680"/>
            <a:ext cx="4062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https</a:t>
            </a:r>
            <a:r>
              <a:rPr lang="fr-FR" dirty="0"/>
              <a:t>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google</a:t>
            </a:r>
            <a:r>
              <a:rPr lang="fr-FR" dirty="0"/>
              <a:t>/souper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537443" y="752527"/>
            <a:ext cx="99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</a:rPr>
              <a:t>HPC</a:t>
            </a:r>
          </a:p>
          <a:p>
            <a:pPr algn="ctr"/>
            <a:r>
              <a:rPr lang="fr-FR" dirty="0" smtClean="0">
                <a:solidFill>
                  <a:srgbClr val="FFFFFF"/>
                </a:solidFill>
              </a:rPr>
              <a:t>2016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79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Who</a:t>
            </a:r>
            <a:r>
              <a:rPr lang="fr-FR" dirty="0" smtClean="0"/>
              <a:t> are Super </a:t>
            </a:r>
            <a:r>
              <a:rPr lang="fr-FR" dirty="0" err="1" smtClean="0"/>
              <a:t>Optimizers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990000"/>
                </a:solidFill>
              </a:rPr>
              <a:t>for ?</a:t>
            </a:r>
            <a:endParaRPr lang="fr-FR" dirty="0">
              <a:solidFill>
                <a:srgbClr val="99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Compiler </a:t>
            </a:r>
            <a:r>
              <a:rPr lang="fr-FR" dirty="0" err="1" smtClean="0"/>
              <a:t>users</a:t>
            </a:r>
            <a:r>
              <a:rPr lang="fr-FR" dirty="0" smtClean="0"/>
              <a:t> (of course)</a:t>
            </a:r>
          </a:p>
          <a:p>
            <a:r>
              <a:rPr lang="fr-FR" dirty="0" smtClean="0"/>
              <a:t>LLVM </a:t>
            </a:r>
            <a:r>
              <a:rPr lang="fr-FR" dirty="0" err="1" smtClean="0"/>
              <a:t>Devs</a:t>
            </a:r>
            <a:r>
              <a:rPr lang="fr-FR" dirty="0" smtClean="0"/>
              <a:t> (to </a:t>
            </a:r>
            <a:r>
              <a:rPr lang="fr-FR" dirty="0" err="1" smtClean="0"/>
              <a:t>implement</a:t>
            </a:r>
            <a:r>
              <a:rPr lang="fr-FR" dirty="0" smtClean="0"/>
              <a:t> the </a:t>
            </a:r>
            <a:r>
              <a:rPr lang="fr-FR" dirty="0" err="1" smtClean="0"/>
              <a:t>missing</a:t>
            </a:r>
            <a:r>
              <a:rPr lang="fr-FR" dirty="0" smtClean="0"/>
              <a:t> </a:t>
            </a:r>
            <a:r>
              <a:rPr lang="fr-FR" dirty="0" err="1" smtClean="0"/>
              <a:t>optimizations</a:t>
            </a:r>
            <a:r>
              <a:rPr lang="fr-FR" dirty="0" smtClean="0"/>
              <a:t>)</a:t>
            </a:r>
          </a:p>
          <a:p>
            <a:r>
              <a:rPr lang="fr-FR" dirty="0" smtClean="0"/>
              <a:t>To </a:t>
            </a:r>
            <a:r>
              <a:rPr lang="fr-FR" dirty="0" err="1" smtClean="0"/>
              <a:t>find</a:t>
            </a:r>
            <a:r>
              <a:rPr lang="fr-FR" dirty="0"/>
              <a:t> </a:t>
            </a:r>
            <a:r>
              <a:rPr lang="fr-FR" dirty="0" smtClean="0"/>
              <a:t>bugs in </a:t>
            </a:r>
            <a:r>
              <a:rPr lang="fr-FR" dirty="0" err="1" smtClean="0"/>
              <a:t>Compilers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Found</a:t>
            </a:r>
            <a:r>
              <a:rPr lang="fr-FR" dirty="0" smtClean="0"/>
              <a:t> bugs in GCC, LLVM and </a:t>
            </a:r>
            <a:r>
              <a:rPr lang="fr-FR" dirty="0" err="1" smtClean="0"/>
              <a:t>even</a:t>
            </a:r>
            <a:r>
              <a:rPr lang="fr-FR" dirty="0" smtClean="0"/>
              <a:t> </a:t>
            </a:r>
            <a:r>
              <a:rPr lang="fr-FR" dirty="0" err="1" smtClean="0"/>
              <a:t>CompCert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err="1" smtClean="0"/>
              <a:t>Everybody</a:t>
            </a:r>
            <a:r>
              <a:rPr lang="fr-FR" dirty="0" smtClean="0"/>
              <a:t> </a:t>
            </a:r>
            <a:r>
              <a:rPr lang="fr-FR" dirty="0" err="1" smtClean="0"/>
              <a:t>benefits</a:t>
            </a:r>
            <a:r>
              <a:rPr lang="fr-FR" dirty="0" smtClean="0"/>
              <a:t> !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537443" y="752527"/>
            <a:ext cx="99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</a:rPr>
              <a:t>HPC</a:t>
            </a:r>
          </a:p>
          <a:p>
            <a:pPr algn="ctr"/>
            <a:r>
              <a:rPr lang="fr-FR" dirty="0" smtClean="0">
                <a:solidFill>
                  <a:srgbClr val="FFFFFF"/>
                </a:solidFill>
              </a:rPr>
              <a:t>2016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913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optimizations</a:t>
            </a:r>
            <a:r>
              <a:rPr lang="fr-FR" dirty="0" smtClean="0"/>
              <a:t> are </a:t>
            </a:r>
            <a:r>
              <a:rPr lang="fr-FR" dirty="0" err="1" smtClean="0"/>
              <a:t>worth</a:t>
            </a:r>
            <a:r>
              <a:rPr lang="fr-FR" dirty="0" smtClean="0"/>
              <a:t> </a:t>
            </a:r>
            <a:r>
              <a:rPr lang="fr-FR" dirty="0" err="1" smtClean="0"/>
              <a:t>implementing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How to </a:t>
            </a:r>
            <a:r>
              <a:rPr lang="fr-FR" dirty="0" err="1" smtClean="0"/>
              <a:t>answer</a:t>
            </a:r>
            <a:r>
              <a:rPr lang="fr-FR" dirty="0" smtClean="0"/>
              <a:t> ?</a:t>
            </a:r>
          </a:p>
          <a:p>
            <a:pPr lvl="1"/>
            <a:r>
              <a:rPr lang="fr-FR" dirty="0" err="1" smtClean="0"/>
              <a:t>Profiling</a:t>
            </a:r>
            <a:r>
              <a:rPr lang="fr-FR" dirty="0" smtClean="0"/>
              <a:t> of course !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1)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compile time</a:t>
            </a:r>
          </a:p>
          <a:p>
            <a:pPr lvl="1"/>
            <a:r>
              <a:rPr lang="fr-FR" dirty="0" err="1"/>
              <a:t>E</a:t>
            </a:r>
            <a:r>
              <a:rPr lang="fr-FR" dirty="0" err="1" smtClean="0"/>
              <a:t>asy</a:t>
            </a:r>
            <a:r>
              <a:rPr lang="fr-FR" dirty="0" smtClean="0"/>
              <a:t> to </a:t>
            </a:r>
            <a:r>
              <a:rPr lang="fr-FR" dirty="0" err="1" smtClean="0"/>
              <a:t>measure</a:t>
            </a:r>
            <a:r>
              <a:rPr lang="fr-FR" dirty="0" smtClean="0"/>
              <a:t> but not </a:t>
            </a:r>
            <a:r>
              <a:rPr lang="fr-FR" dirty="0" err="1" smtClean="0"/>
              <a:t>necessarily</a:t>
            </a:r>
            <a:r>
              <a:rPr lang="fr-FR" dirty="0" smtClean="0"/>
              <a:t> a good indication</a:t>
            </a:r>
          </a:p>
          <a:p>
            <a:r>
              <a:rPr lang="fr-FR" dirty="0" smtClean="0"/>
              <a:t>2)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runtine</a:t>
            </a:r>
            <a:r>
              <a:rPr lang="fr-FR" dirty="0" smtClean="0"/>
              <a:t> in the </a:t>
            </a:r>
            <a:r>
              <a:rPr lang="fr-FR" dirty="0" err="1" smtClean="0"/>
              <a:t>optimized</a:t>
            </a:r>
            <a:r>
              <a:rPr lang="fr-FR" dirty="0" smtClean="0"/>
              <a:t> code</a:t>
            </a:r>
          </a:p>
          <a:p>
            <a:pPr lvl="1"/>
            <a:r>
              <a:rPr lang="fr-FR" dirty="0" err="1" smtClean="0"/>
              <a:t>Gives</a:t>
            </a:r>
            <a:r>
              <a:rPr lang="fr-FR" dirty="0" smtClean="0"/>
              <a:t> us the </a:t>
            </a:r>
            <a:r>
              <a:rPr lang="fr-FR" dirty="0" err="1" smtClean="0"/>
              <a:t>really</a:t>
            </a:r>
            <a:r>
              <a:rPr lang="fr-FR" dirty="0" smtClean="0"/>
              <a:t> </a:t>
            </a:r>
            <a:r>
              <a:rPr lang="fr-FR" dirty="0" err="1" smtClean="0"/>
              <a:t>useful</a:t>
            </a:r>
            <a:r>
              <a:rPr lang="fr-FR" dirty="0" smtClean="0"/>
              <a:t> </a:t>
            </a:r>
            <a:r>
              <a:rPr lang="fr-FR" dirty="0" err="1" smtClean="0"/>
              <a:t>optimizations</a:t>
            </a:r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7537443" y="752527"/>
            <a:ext cx="99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FFFF"/>
                </a:solidFill>
              </a:rPr>
              <a:t>HPC</a:t>
            </a:r>
          </a:p>
          <a:p>
            <a:pPr algn="ctr"/>
            <a:r>
              <a:rPr lang="fr-FR" dirty="0" smtClean="0">
                <a:solidFill>
                  <a:srgbClr val="FFFFFF"/>
                </a:solidFill>
              </a:rPr>
              <a:t>2016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187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5465</TotalTime>
  <Words>419</Words>
  <Application>Microsoft Macintosh PowerPoint</Application>
  <PresentationFormat>Présentation à l'écran (4:3)</PresentationFormat>
  <Paragraphs>86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Plaza</vt:lpstr>
      <vt:lpstr>Super Optimizers</vt:lpstr>
      <vt:lpstr>Summary </vt:lpstr>
      <vt:lpstr>Classic Optimizations </vt:lpstr>
      <vt:lpstr> What are Super Optimizers </vt:lpstr>
      <vt:lpstr>Super Optimizers </vt:lpstr>
      <vt:lpstr> SMT (Satisfiability Modulo Theories)</vt:lpstr>
      <vt:lpstr> Souper </vt:lpstr>
      <vt:lpstr>  Who are Super Optimizers for ?</vt:lpstr>
      <vt:lpstr>Which optimizations are worth implementing ?</vt:lpstr>
      <vt:lpstr>  Demo, Conclusion &amp;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Optimizers</dc:title>
  <dc:creator>Rick Wertenbroek</dc:creator>
  <cp:lastModifiedBy>Rick Wertenbroek</cp:lastModifiedBy>
  <cp:revision>9</cp:revision>
  <dcterms:created xsi:type="dcterms:W3CDTF">2016-06-09T12:41:55Z</dcterms:created>
  <dcterms:modified xsi:type="dcterms:W3CDTF">2016-06-13T07:50:19Z</dcterms:modified>
</cp:coreProperties>
</file>