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7" r:id="rId3"/>
    <p:sldId id="260" r:id="rId4"/>
    <p:sldId id="268" r:id="rId5"/>
    <p:sldId id="261" r:id="rId6"/>
    <p:sldId id="269" r:id="rId7"/>
    <p:sldId id="262" r:id="rId8"/>
    <p:sldId id="270" r:id="rId9"/>
    <p:sldId id="263" r:id="rId10"/>
    <p:sldId id="272" r:id="rId11"/>
    <p:sldId id="264" r:id="rId12"/>
    <p:sldId id="271" r:id="rId13"/>
    <p:sldId id="274" r:id="rId14"/>
    <p:sldId id="265" r:id="rId15"/>
    <p:sldId id="273" r:id="rId16"/>
    <p:sldId id="266" r:id="rId17"/>
    <p:sldId id="259" r:id="rId18"/>
    <p:sldId id="276" r:id="rId19"/>
    <p:sldId id="275" r:id="rId20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2220" y="78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5D46-FFB1-488E-8EF8-53EB609B61DD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68616-4BD2-40ED-B27B-888F99FC7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2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8616-4BD2-40ED-B27B-888F99FC7F5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0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587-A957-48A4-AF71-6B4EC3FDD079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9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EAB7-B145-4DAE-BA0F-8109B49E5D2F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5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E58B-617C-45FF-8B97-BB598025A2B4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A17-1634-4B3B-A84E-E6008982B765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2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0974-7B30-42A0-9EC7-0E5D3AE1C9AD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1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E976-4C63-4CB5-815C-AE1CE337A748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FB5-9BF5-4265-AA9E-05C04208D6BD}" type="datetime1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2C7-388E-43FB-BEB6-B9164D822B76}" type="datetime1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1562-7FF2-4CD8-93D9-4F148BE53E47}" type="datetime1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3CE5-A61E-4E7C-A4DB-2468CA767165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DA1C-7FBE-44A6-A7F6-B6794C1951C5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3666-55E1-4302-A187-485ED4B24966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E2B2-D1A6-4AD5-A7CC-9FBD2EC2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3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1477589"/>
            <a:ext cx="9601200" cy="221599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pt-B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  <a:p>
            <a:pPr lvl="0"/>
            <a:r>
              <a:rPr lang="pt-BR" sz="60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prstClr val="white"/>
                </a:solidFill>
                <a:latin typeface="Impact" panose="020B0806030902050204" pitchFamily="34" charset="0"/>
              </a:rPr>
              <a:t>Desperte o Poder  da  Criação de Jogos. </a:t>
            </a:r>
            <a:endParaRPr lang="pt-BR" sz="6000" b="1" dirty="0">
              <a:ln w="22225">
                <a:solidFill>
                  <a:srgbClr val="ED7D31"/>
                </a:solidFill>
                <a:prstDash val="solid"/>
              </a:ln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-369070"/>
            <a:ext cx="9601200" cy="1846659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pt-B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Impact" panose="020B0806030902050204" pitchFamily="34" charset="0"/>
              </a:rPr>
              <a:t>UNREAL</a:t>
            </a:r>
            <a:endParaRPr lang="pt-BR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36414" y="11357489"/>
            <a:ext cx="6724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36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prstClr val="white"/>
                </a:solidFill>
                <a:latin typeface="Impact" panose="020B0806030902050204" pitchFamily="34" charset="0"/>
              </a:rPr>
              <a:t>Cezar Henrique da Costa e Souza</a:t>
            </a:r>
            <a:endParaRPr lang="pt-BR" sz="3600" b="1" dirty="0">
              <a:ln w="22225">
                <a:solidFill>
                  <a:srgbClr val="ED7D31"/>
                </a:solidFill>
                <a:prstDash val="solid"/>
              </a:ln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UNREAL Desperte o Poder da Criação dos Jogos -  Cezar Henrique da Costa e Souza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</a:t>
            </a:fld>
            <a:endParaRPr lang="pt-BR"/>
          </a:p>
        </p:txBody>
      </p:sp>
      <p:pic>
        <p:nvPicPr>
          <p:cNvPr id="8" name="Á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2"/>
    </mc:Choice>
    <mc:Fallback>
      <p:transition spd="slow" advTm="5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217357" y="2543245"/>
            <a:ext cx="938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Subtitulo"/>
          <p:cNvSpPr/>
          <p:nvPr/>
        </p:nvSpPr>
        <p:spPr>
          <a:xfrm>
            <a:off x="269936" y="999843"/>
            <a:ext cx="90613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prstClr val="black"/>
                </a:solidFill>
                <a:latin typeface="+mj-lt"/>
              </a:rPr>
              <a:t>Vamos criar uma porta que se abre automaticamente </a:t>
            </a:r>
            <a:endParaRPr lang="pt-BR" sz="3200" dirty="0" smtClean="0">
              <a:solidFill>
                <a:prstClr val="black"/>
              </a:solidFill>
              <a:latin typeface="+mj-lt"/>
            </a:endParaRPr>
          </a:p>
          <a:p>
            <a:pPr algn="ctr"/>
            <a:r>
              <a:rPr lang="pt-BR" sz="3200" dirty="0" smtClean="0">
                <a:solidFill>
                  <a:prstClr val="black"/>
                </a:solidFill>
                <a:latin typeface="+mj-lt"/>
              </a:rPr>
              <a:t>quando </a:t>
            </a:r>
            <a:r>
              <a:rPr lang="pt-BR" sz="3200" dirty="0">
                <a:solidFill>
                  <a:prstClr val="black"/>
                </a:solidFill>
                <a:latin typeface="+mj-lt"/>
              </a:rPr>
              <a:t>o jogador se aproxima.</a:t>
            </a:r>
            <a:endParaRPr lang="pt-BR" sz="3200" dirty="0">
              <a:latin typeface="+mj-lt"/>
            </a:endParaRPr>
          </a:p>
        </p:txBody>
      </p:sp>
      <p:sp>
        <p:nvSpPr>
          <p:cNvPr id="4" name="Título"/>
          <p:cNvSpPr/>
          <p:nvPr/>
        </p:nvSpPr>
        <p:spPr>
          <a:xfrm>
            <a:off x="999272" y="291957"/>
            <a:ext cx="76026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/>
              <a:t>Exemplo Prático: Porta Automática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5431" y="1937846"/>
            <a:ext cx="8193659" cy="707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smtClean="0"/>
              <a:t>Adicionar </a:t>
            </a:r>
            <a:r>
              <a:rPr lang="pt-BR" altLang="pt-BR" sz="2000" b="1" dirty="0"/>
              <a:t>um Trigger </a:t>
            </a:r>
            <a:r>
              <a:rPr lang="pt-BR" altLang="pt-BR" sz="2000" b="1" dirty="0" smtClean="0"/>
              <a:t>Volume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No </a:t>
            </a:r>
            <a:r>
              <a:rPr lang="pt-BR" altLang="pt-BR" dirty="0" err="1"/>
              <a:t>Content</a:t>
            </a:r>
            <a:r>
              <a:rPr lang="pt-BR" altLang="pt-BR" dirty="0"/>
              <a:t> Browser, clique com o botão direito e vá em "</a:t>
            </a:r>
            <a:r>
              <a:rPr lang="pt-BR" altLang="pt-BR" b="1" dirty="0"/>
              <a:t>Volumes &gt; Trigger Volume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Arraste </a:t>
            </a:r>
            <a:r>
              <a:rPr lang="pt-BR" altLang="pt-BR" dirty="0"/>
              <a:t>o Trigger Volume para o </a:t>
            </a:r>
            <a:r>
              <a:rPr lang="pt-BR" altLang="pt-BR" dirty="0" err="1"/>
              <a:t>Viewport</a:t>
            </a:r>
            <a:r>
              <a:rPr lang="pt-BR" altLang="pt-BR" dirty="0"/>
              <a:t> e posicione-o na frente da porta</a:t>
            </a:r>
            <a:r>
              <a:rPr lang="pt-BR" altLang="pt-B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 smtClean="0"/>
              <a:t>Criar </a:t>
            </a:r>
            <a:r>
              <a:rPr lang="pt-BR" altLang="pt-BR" sz="2000" b="1" dirty="0"/>
              <a:t>o </a:t>
            </a:r>
            <a:r>
              <a:rPr lang="pt-BR" altLang="pt-BR" sz="2000" b="1" dirty="0" err="1" smtClean="0"/>
              <a:t>Blueprint</a:t>
            </a:r>
            <a:endParaRPr lang="pt-BR" altLang="pt-BR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Clique </a:t>
            </a:r>
            <a:r>
              <a:rPr lang="pt-BR" altLang="pt-BR" dirty="0"/>
              <a:t>com o botão direito no </a:t>
            </a:r>
            <a:r>
              <a:rPr lang="pt-BR" altLang="pt-BR" dirty="0" err="1"/>
              <a:t>Content</a:t>
            </a:r>
            <a:r>
              <a:rPr lang="pt-BR" altLang="pt-BR" dirty="0"/>
              <a:t> Browser e vá em "</a:t>
            </a:r>
            <a:r>
              <a:rPr lang="pt-BR" altLang="pt-BR" b="1" dirty="0" err="1"/>
              <a:t>Blueprint</a:t>
            </a:r>
            <a:r>
              <a:rPr lang="pt-BR" altLang="pt-BR" b="1" dirty="0"/>
              <a:t> </a:t>
            </a:r>
            <a:r>
              <a:rPr lang="pt-BR" altLang="pt-BR" b="1" dirty="0" err="1"/>
              <a:t>Class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Selecione </a:t>
            </a:r>
            <a:r>
              <a:rPr lang="pt-BR" altLang="pt-BR" dirty="0"/>
              <a:t>"</a:t>
            </a:r>
            <a:r>
              <a:rPr lang="pt-BR" altLang="pt-BR" b="1" dirty="0" err="1"/>
              <a:t>Actor</a:t>
            </a:r>
            <a:r>
              <a:rPr lang="pt-BR" altLang="pt-BR" dirty="0"/>
              <a:t>" e nomeie como "</a:t>
            </a:r>
            <a:r>
              <a:rPr lang="pt-BR" altLang="pt-BR" b="1" dirty="0" err="1"/>
              <a:t>BP_Door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No </a:t>
            </a:r>
            <a:r>
              <a:rPr lang="pt-BR" altLang="pt-BR" dirty="0" err="1"/>
              <a:t>Blueprint</a:t>
            </a:r>
            <a:r>
              <a:rPr lang="pt-BR" altLang="pt-BR" dirty="0"/>
              <a:t> Editor, adicione um </a:t>
            </a:r>
            <a:r>
              <a:rPr lang="pt-BR" altLang="pt-BR" dirty="0" err="1"/>
              <a:t>Static</a:t>
            </a:r>
            <a:r>
              <a:rPr lang="pt-BR" altLang="pt-BR" dirty="0"/>
              <a:t> </a:t>
            </a:r>
            <a:r>
              <a:rPr lang="pt-BR" altLang="pt-BR" dirty="0" err="1"/>
              <a:t>Mesh</a:t>
            </a:r>
            <a:r>
              <a:rPr lang="pt-BR" altLang="pt-BR" dirty="0"/>
              <a:t> </a:t>
            </a:r>
            <a:r>
              <a:rPr lang="pt-BR" altLang="pt-BR" dirty="0" err="1"/>
              <a:t>Component</a:t>
            </a:r>
            <a:r>
              <a:rPr lang="pt-BR" altLang="pt-BR" dirty="0"/>
              <a:t> (a porta) e um Trigger </a:t>
            </a:r>
            <a:r>
              <a:rPr lang="pt-BR" altLang="pt-BR" dirty="0" err="1"/>
              <a:t>Volume.Configurar</a:t>
            </a:r>
            <a:r>
              <a:rPr lang="pt-BR" altLang="pt-BR" dirty="0"/>
              <a:t> o </a:t>
            </a:r>
            <a:r>
              <a:rPr lang="pt-BR" altLang="pt-BR" dirty="0" smtClean="0"/>
              <a:t>Evento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No </a:t>
            </a:r>
            <a:r>
              <a:rPr lang="pt-BR" altLang="pt-BR" dirty="0"/>
              <a:t>gráfico de eventos (</a:t>
            </a:r>
            <a:r>
              <a:rPr lang="pt-BR" altLang="pt-BR" dirty="0" err="1"/>
              <a:t>Event</a:t>
            </a:r>
            <a:r>
              <a:rPr lang="pt-BR" altLang="pt-BR" dirty="0"/>
              <a:t> </a:t>
            </a:r>
            <a:r>
              <a:rPr lang="pt-BR" altLang="pt-BR" dirty="0" err="1"/>
              <a:t>Graph</a:t>
            </a:r>
            <a:r>
              <a:rPr lang="pt-BR" altLang="pt-BR" dirty="0"/>
              <a:t>), adicione o evento "</a:t>
            </a:r>
            <a:r>
              <a:rPr lang="pt-BR" altLang="pt-BR" b="1" dirty="0" err="1"/>
              <a:t>On</a:t>
            </a:r>
            <a:r>
              <a:rPr lang="pt-BR" altLang="pt-BR" b="1" dirty="0"/>
              <a:t> </a:t>
            </a:r>
            <a:r>
              <a:rPr lang="pt-BR" altLang="pt-BR" b="1" dirty="0" err="1"/>
              <a:t>Actor</a:t>
            </a:r>
            <a:r>
              <a:rPr lang="pt-BR" altLang="pt-BR" b="1" dirty="0"/>
              <a:t> Begin </a:t>
            </a:r>
            <a:r>
              <a:rPr lang="pt-BR" altLang="pt-BR" b="1" dirty="0" err="1"/>
              <a:t>Overlap</a:t>
            </a:r>
            <a:r>
              <a:rPr lang="pt-BR" altLang="pt-BR" dirty="0"/>
              <a:t>" do Trigger </a:t>
            </a:r>
            <a:r>
              <a:rPr lang="pt-BR" altLang="pt-BR" dirty="0" err="1"/>
              <a:t>Volume.Arraste</a:t>
            </a:r>
            <a:r>
              <a:rPr lang="pt-BR" altLang="pt-BR" dirty="0"/>
              <a:t> do nó de execução e adicione uma função "Set </a:t>
            </a:r>
            <a:r>
              <a:rPr lang="pt-BR" altLang="pt-BR" dirty="0" err="1"/>
              <a:t>Actor</a:t>
            </a:r>
            <a:r>
              <a:rPr lang="pt-BR" altLang="pt-BR" dirty="0"/>
              <a:t> </a:t>
            </a:r>
            <a:r>
              <a:rPr lang="pt-BR" altLang="pt-BR" dirty="0" err="1"/>
              <a:t>Location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Conecte </a:t>
            </a:r>
            <a:r>
              <a:rPr lang="pt-BR" altLang="pt-BR" dirty="0"/>
              <a:t>o "</a:t>
            </a:r>
            <a:r>
              <a:rPr lang="pt-BR" altLang="pt-BR" b="1" dirty="0" err="1"/>
              <a:t>Other</a:t>
            </a:r>
            <a:r>
              <a:rPr lang="pt-BR" altLang="pt-BR" b="1" dirty="0"/>
              <a:t> </a:t>
            </a:r>
            <a:r>
              <a:rPr lang="pt-BR" altLang="pt-BR" b="1" dirty="0" err="1"/>
              <a:t>Actor</a:t>
            </a:r>
            <a:r>
              <a:rPr lang="pt-BR" altLang="pt-BR" dirty="0"/>
              <a:t>" ao "</a:t>
            </a:r>
            <a:r>
              <a:rPr lang="pt-BR" altLang="pt-BR" b="1" dirty="0"/>
              <a:t>Player </a:t>
            </a:r>
            <a:r>
              <a:rPr lang="pt-BR" altLang="pt-BR" b="1" dirty="0" err="1"/>
              <a:t>Character</a:t>
            </a:r>
            <a:r>
              <a:rPr lang="pt-BR" altLang="pt-BR" dirty="0"/>
              <a:t>" para garantir que apenas o jogador aciona o evento</a:t>
            </a:r>
            <a:r>
              <a:rPr lang="pt-BR" altLang="pt-B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Defina </a:t>
            </a:r>
            <a:r>
              <a:rPr lang="pt-BR" altLang="pt-BR" dirty="0"/>
              <a:t>a nova localização da porta para abrir (por exemplo, movendo-a para cima).</a:t>
            </a:r>
            <a:endParaRPr lang="pt-BR" altLang="pt-B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50" y="9908498"/>
            <a:ext cx="4429743" cy="91452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10</a:t>
            </a:fld>
            <a:endParaRPr lang="pt-BR"/>
          </a:p>
        </p:txBody>
      </p:sp>
      <p:pic>
        <p:nvPicPr>
          <p:cNvPr id="11" name="Á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8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0"/>
    </mc:Choice>
    <mc:Fallback>
      <p:transition spd="slow" advTm="2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3123584" y="6449975"/>
            <a:ext cx="401904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5: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PROGRAMANDO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EM 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++ </a:t>
            </a:r>
          </a:p>
          <a:p>
            <a:pPr algn="ctr"/>
            <a:endParaRPr lang="pt-BR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81920" y="9328668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81919" y="10003144"/>
            <a:ext cx="75023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chemeClr val="bg1"/>
                </a:solidFill>
              </a:rPr>
              <a:t>Introdução </a:t>
            </a:r>
            <a:r>
              <a:rPr lang="pt-BR" sz="3200" b="1" dirty="0">
                <a:solidFill>
                  <a:schemeClr val="bg1"/>
                </a:solidFill>
              </a:rPr>
              <a:t>ao C++ na </a:t>
            </a:r>
            <a:r>
              <a:rPr lang="pt-BR" sz="3200" b="1" dirty="0" err="1">
                <a:solidFill>
                  <a:schemeClr val="bg1"/>
                </a:solidFill>
              </a:rPr>
              <a:t>Unreal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Engine</a:t>
            </a:r>
            <a:endParaRPr lang="pt-BR" sz="32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Embora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Blueprints</a:t>
            </a:r>
            <a:r>
              <a:rPr lang="pt-BR" altLang="pt-BR" b="1" dirty="0" smtClean="0">
                <a:solidFill>
                  <a:schemeClr val="bg1"/>
                </a:solidFill>
              </a:rPr>
              <a:t> sejam poderosos, algumas funcionalidades avançadas podem ser melhor implementadas em C++. 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b="1" dirty="0" smtClean="0">
                <a:solidFill>
                  <a:schemeClr val="bg1"/>
                </a:solidFill>
              </a:rPr>
              <a:t>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Engine</a:t>
            </a:r>
            <a:r>
              <a:rPr lang="pt-BR" altLang="pt-BR" b="1" dirty="0" smtClean="0">
                <a:solidFill>
                  <a:schemeClr val="bg1"/>
                </a:solidFill>
              </a:rPr>
              <a:t> permite a combinação de </a:t>
            </a:r>
            <a:r>
              <a:rPr lang="pt-BR" altLang="pt-BR" b="1" dirty="0" err="1" smtClean="0">
                <a:solidFill>
                  <a:schemeClr val="bg1"/>
                </a:solidFill>
              </a:rPr>
              <a:t>Blueprints</a:t>
            </a:r>
            <a:r>
              <a:rPr lang="pt-BR" altLang="pt-BR" b="1" dirty="0" smtClean="0">
                <a:solidFill>
                  <a:schemeClr val="bg1"/>
                </a:solidFill>
              </a:rPr>
              <a:t> com C++.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11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6"/>
    </mc:Choice>
    <mc:Fallback>
      <p:transition spd="slow" advTm="2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217357" y="2543245"/>
            <a:ext cx="938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Subtitulo"/>
          <p:cNvSpPr/>
          <p:nvPr/>
        </p:nvSpPr>
        <p:spPr>
          <a:xfrm>
            <a:off x="1610956" y="1161360"/>
            <a:ext cx="6112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prstClr val="black"/>
                </a:solidFill>
                <a:latin typeface="+mj-lt"/>
              </a:rPr>
              <a:t>Introdução ao C++ na </a:t>
            </a:r>
            <a:r>
              <a:rPr lang="pt-BR" sz="3200" dirty="0" err="1">
                <a:solidFill>
                  <a:prstClr val="black"/>
                </a:solidFill>
                <a:latin typeface="+mj-lt"/>
              </a:rPr>
              <a:t>Unreal</a:t>
            </a:r>
            <a:r>
              <a:rPr lang="pt-BR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3200" dirty="0" err="1">
                <a:solidFill>
                  <a:prstClr val="black"/>
                </a:solidFill>
                <a:latin typeface="+mj-lt"/>
              </a:rPr>
              <a:t>Engine</a:t>
            </a:r>
            <a:endParaRPr lang="pt-BR" sz="3200" dirty="0">
              <a:latin typeface="+mj-lt"/>
            </a:endParaRPr>
          </a:p>
        </p:txBody>
      </p:sp>
      <p:sp>
        <p:nvSpPr>
          <p:cNvPr id="4" name="Título"/>
          <p:cNvSpPr/>
          <p:nvPr/>
        </p:nvSpPr>
        <p:spPr>
          <a:xfrm>
            <a:off x="1252931" y="291957"/>
            <a:ext cx="7095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/>
              <a:t>Capítulo 5: Programação em C++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2448" y="2079967"/>
            <a:ext cx="819365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Embora </a:t>
            </a:r>
            <a:r>
              <a:rPr lang="pt-BR" altLang="pt-BR" dirty="0" err="1" smtClean="0"/>
              <a:t>Blueprints</a:t>
            </a:r>
            <a:r>
              <a:rPr lang="pt-BR" altLang="pt-BR" dirty="0" smtClean="0"/>
              <a:t> sejam poderosos, algumas funcionalidades avançadas podem ser melhor implementadas em C++.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A </a:t>
            </a:r>
            <a:r>
              <a:rPr lang="pt-BR" altLang="pt-BR" dirty="0" err="1" smtClean="0"/>
              <a:t>Unreal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Engine</a:t>
            </a:r>
            <a:r>
              <a:rPr lang="pt-BR" altLang="pt-BR" dirty="0" smtClean="0"/>
              <a:t> permite a combinação de </a:t>
            </a:r>
            <a:r>
              <a:rPr lang="pt-BR" altLang="pt-BR" dirty="0" err="1" smtClean="0"/>
              <a:t>Blueprints</a:t>
            </a:r>
            <a:r>
              <a:rPr lang="pt-BR" altLang="pt-BR" dirty="0" smtClean="0"/>
              <a:t> com C++.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Exemplo Prático: Contador de Pontos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Vamos criar um contador de pontos que aumenta quando o jogador coleta um item.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Criar a Classe de Contador</a:t>
            </a:r>
            <a:endParaRPr lang="pt-BR" altLang="pt-BR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No </a:t>
            </a:r>
            <a:r>
              <a:rPr lang="pt-BR" altLang="pt-BR" dirty="0" err="1" smtClean="0"/>
              <a:t>Content</a:t>
            </a:r>
            <a:r>
              <a:rPr lang="pt-BR" altLang="pt-BR" dirty="0" smtClean="0"/>
              <a:t> Browser, clique em "</a:t>
            </a:r>
            <a:r>
              <a:rPr lang="pt-BR" altLang="pt-BR" b="1" dirty="0" err="1" smtClean="0"/>
              <a:t>Add</a:t>
            </a:r>
            <a:r>
              <a:rPr lang="pt-BR" altLang="pt-BR" b="1" dirty="0" smtClean="0"/>
              <a:t> New</a:t>
            </a:r>
            <a:r>
              <a:rPr lang="pt-BR" altLang="pt-BR" dirty="0" smtClean="0"/>
              <a:t>" e selecione "</a:t>
            </a:r>
            <a:r>
              <a:rPr lang="pt-BR" altLang="pt-BR" b="1" dirty="0" smtClean="0"/>
              <a:t>C++ </a:t>
            </a:r>
            <a:r>
              <a:rPr lang="pt-BR" altLang="pt-BR" b="1" dirty="0" err="1" smtClean="0"/>
              <a:t>Class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Escolha "</a:t>
            </a:r>
            <a:r>
              <a:rPr lang="pt-BR" altLang="pt-BR" b="1" dirty="0" err="1" smtClean="0"/>
              <a:t>Actor</a:t>
            </a:r>
            <a:r>
              <a:rPr lang="pt-BR" altLang="pt-BR" dirty="0" smtClean="0"/>
              <a:t>" como base e nomeie como "</a:t>
            </a:r>
            <a:r>
              <a:rPr lang="pt-BR" altLang="pt-BR" b="1" dirty="0" err="1" smtClean="0"/>
              <a:t>ScoreCounter</a:t>
            </a:r>
            <a:r>
              <a:rPr lang="pt-BR" altLang="pt-BR" dirty="0" smtClean="0"/>
              <a:t>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Implementar a Lógica de Pontuação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Abra o arquivo </a:t>
            </a:r>
            <a:r>
              <a:rPr lang="pt-BR" altLang="pt-BR" b="1" dirty="0" err="1" smtClean="0"/>
              <a:t>ScoreCounter.h</a:t>
            </a:r>
            <a:r>
              <a:rPr lang="pt-BR" altLang="pt-BR" dirty="0" smtClean="0"/>
              <a:t> e adicione uma variável para armazenar a pontuação:</a:t>
            </a:r>
            <a:endParaRPr kumimoji="0" lang="pt-BR" altLang="pt-B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65" y="7749815"/>
            <a:ext cx="4439270" cy="411537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</a:t>
            </a:r>
            <a:r>
              <a:rPr lang="pt-BR" dirty="0" err="1" smtClean="0"/>
              <a:t>deJogos</a:t>
            </a:r>
            <a:r>
              <a:rPr lang="pt-BR" dirty="0" smtClean="0"/>
              <a:t>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12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3"/>
    </mc:Choice>
    <mc:Fallback>
      <p:transition spd="slow" advTm="3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3770" y="754191"/>
            <a:ext cx="81936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Definir a Função de Pontuação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Abra o arquivo ScoreCounter.cpp e implemente a função </a:t>
            </a:r>
            <a:r>
              <a:rPr lang="pt-BR" altLang="pt-BR" dirty="0" err="1" smtClean="0"/>
              <a:t>AddScore</a:t>
            </a:r>
            <a:r>
              <a:rPr lang="pt-BR" altLang="pt-BR" dirty="0" smtClean="0"/>
              <a:t>:</a:t>
            </a:r>
            <a:endParaRPr lang="pt-BR" altLang="pt-B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99761" y="8340816"/>
            <a:ext cx="81936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Integrar com </a:t>
            </a:r>
            <a:r>
              <a:rPr lang="pt-BR" altLang="pt-BR" b="1" dirty="0" err="1" smtClean="0"/>
              <a:t>Blueprints</a:t>
            </a:r>
            <a:endParaRPr lang="pt-BR" altLang="pt-BR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Você pode expor essa função ao </a:t>
            </a:r>
            <a:r>
              <a:rPr lang="pt-BR" altLang="pt-BR" dirty="0" err="1" smtClean="0"/>
              <a:t>Blueprint</a:t>
            </a:r>
            <a:r>
              <a:rPr lang="pt-BR" altLang="pt-BR" dirty="0" smtClean="0"/>
              <a:t> para facilitar sua utilização em outras partes do jogo.</a:t>
            </a:r>
            <a:endParaRPr lang="pt-BR" alt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59" y="3363959"/>
            <a:ext cx="4467849" cy="3553321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13</a:t>
            </a:fld>
            <a:endParaRPr lang="pt-BR"/>
          </a:p>
        </p:txBody>
      </p:sp>
      <p:pic>
        <p:nvPicPr>
          <p:cNvPr id="6" name="Á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"/>
    </mc:Choice>
    <mc:Fallback>
      <p:transition spd="slow" advTm="1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2927857" y="6449975"/>
            <a:ext cx="4410502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     </a:t>
            </a:r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6:     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TRABALHANDO 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COM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MARKETPLACE  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81919" y="10235627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81918" y="10761758"/>
            <a:ext cx="750237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Explorando o Marketplace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 Marketplace da </a:t>
            </a:r>
            <a:r>
              <a:rPr lang="pt-BR" dirty="0" err="1" smtClean="0">
                <a:solidFill>
                  <a:schemeClr val="bg1"/>
                </a:solidFill>
              </a:rPr>
              <a:t>Unreal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Engine</a:t>
            </a:r>
            <a:r>
              <a:rPr lang="pt-BR" dirty="0" smtClean="0">
                <a:solidFill>
                  <a:schemeClr val="bg1"/>
                </a:solidFill>
              </a:rPr>
              <a:t> oferece uma vasta gama de </a:t>
            </a:r>
            <a:r>
              <a:rPr lang="pt-BR" dirty="0" err="1" smtClean="0">
                <a:solidFill>
                  <a:schemeClr val="bg1"/>
                </a:solidFill>
              </a:rPr>
              <a:t>assets</a:t>
            </a:r>
            <a:r>
              <a:rPr lang="pt-BR" dirty="0" smtClean="0">
                <a:solidFill>
                  <a:schemeClr val="bg1"/>
                </a:solidFill>
              </a:rPr>
              <a:t>, desde modelos 3D até </a:t>
            </a:r>
            <a:r>
              <a:rPr lang="pt-BR" dirty="0" err="1" smtClean="0">
                <a:solidFill>
                  <a:schemeClr val="bg1"/>
                </a:solidFill>
              </a:rPr>
              <a:t>plugins</a:t>
            </a:r>
            <a:r>
              <a:rPr lang="pt-BR" dirty="0" smtClean="0">
                <a:solidFill>
                  <a:schemeClr val="bg1"/>
                </a:solidFill>
              </a:rPr>
              <a:t> de código.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14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8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7"/>
    </mc:Choice>
    <mc:Fallback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754070" y="3258863"/>
            <a:ext cx="938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"/>
          <p:cNvSpPr/>
          <p:nvPr/>
        </p:nvSpPr>
        <p:spPr>
          <a:xfrm>
            <a:off x="802771" y="291957"/>
            <a:ext cx="7995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Capítulo 6: Visão Geral da </a:t>
            </a:r>
            <a:r>
              <a:rPr lang="pt-BR" sz="4000" b="1" dirty="0" smtClean="0"/>
              <a:t>Interface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4658" y="999843"/>
            <a:ext cx="7697263" cy="1107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 smtClean="0">
                <a:latin typeface="Arial" panose="020B0604020202020204" pitchFamily="34" charset="0"/>
              </a:rPr>
              <a:t>Viewport</a:t>
            </a:r>
            <a:r>
              <a:rPr lang="pt-BR" altLang="pt-BR" b="1" dirty="0" smtClean="0">
                <a:latin typeface="Arial" panose="020B0604020202020204" pitchFamily="34" charset="0"/>
              </a:rPr>
              <a:t>: </a:t>
            </a:r>
            <a:r>
              <a:rPr lang="pt-BR" altLang="pt-BR" dirty="0" smtClean="0">
                <a:latin typeface="Arial" panose="020B0604020202020204" pitchFamily="34" charset="0"/>
              </a:rPr>
              <a:t>Área principal onde você visualiza e edita seu mundo.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 smtClean="0">
                <a:latin typeface="Arial" panose="020B0604020202020204" pitchFamily="34" charset="0"/>
              </a:rPr>
              <a:t>Outliner</a:t>
            </a:r>
            <a:r>
              <a:rPr lang="pt-BR" altLang="pt-BR" b="1" dirty="0" smtClean="0">
                <a:latin typeface="Arial" panose="020B0604020202020204" pitchFamily="34" charset="0"/>
              </a:rPr>
              <a:t>: </a:t>
            </a:r>
            <a:r>
              <a:rPr lang="pt-BR" altLang="pt-BR" dirty="0" smtClean="0">
                <a:latin typeface="Arial" panose="020B0604020202020204" pitchFamily="34" charset="0"/>
              </a:rPr>
              <a:t>Lista de todos os objetos presentes na cena.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 smtClean="0">
                <a:latin typeface="Arial" panose="020B0604020202020204" pitchFamily="34" charset="0"/>
              </a:rPr>
              <a:t>Details</a:t>
            </a:r>
            <a:r>
              <a:rPr lang="pt-BR" altLang="pt-BR" b="1" dirty="0" smtClean="0">
                <a:latin typeface="Arial" panose="020B0604020202020204" pitchFamily="34" charset="0"/>
              </a:rPr>
              <a:t>: </a:t>
            </a:r>
            <a:r>
              <a:rPr lang="pt-BR" altLang="pt-BR" dirty="0" smtClean="0">
                <a:latin typeface="Arial" panose="020B0604020202020204" pitchFamily="34" charset="0"/>
              </a:rPr>
              <a:t>Exibe propriedades do objeto selecionado.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 smtClean="0">
                <a:latin typeface="Arial" panose="020B0604020202020204" pitchFamily="34" charset="0"/>
              </a:rPr>
              <a:t>Content</a:t>
            </a:r>
            <a:r>
              <a:rPr lang="pt-BR" altLang="pt-BR" b="1" dirty="0" smtClean="0">
                <a:latin typeface="Arial" panose="020B0604020202020204" pitchFamily="34" charset="0"/>
              </a:rPr>
              <a:t> Browser: </a:t>
            </a:r>
            <a:r>
              <a:rPr lang="pt-BR" altLang="pt-BR" dirty="0" smtClean="0">
                <a:latin typeface="Arial" panose="020B0604020202020204" pitchFamily="34" charset="0"/>
              </a:rPr>
              <a:t>Área onde você gerencia seus </a:t>
            </a:r>
            <a:r>
              <a:rPr lang="pt-BR" altLang="pt-BR" dirty="0" err="1" smtClean="0">
                <a:latin typeface="Arial" panose="020B0604020202020204" pitchFamily="34" charset="0"/>
              </a:rPr>
              <a:t>assets</a:t>
            </a:r>
            <a:r>
              <a:rPr lang="pt-BR" altLang="pt-BR" dirty="0" smtClean="0">
                <a:latin typeface="Arial" panose="020B0604020202020204" pitchFamily="34" charset="0"/>
              </a:rPr>
              <a:t> (texturas, modelos, sons, etc.).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/>
              <a:t>Exemplo 1: </a:t>
            </a:r>
            <a:r>
              <a:rPr lang="pt-BR" altLang="pt-BR" sz="2400" dirty="0" smtClean="0"/>
              <a:t>Explorando </a:t>
            </a:r>
            <a:r>
              <a:rPr lang="pt-BR" altLang="pt-BR" sz="2400" dirty="0"/>
              <a:t>o </a:t>
            </a:r>
            <a:r>
              <a:rPr lang="pt-BR" altLang="pt-BR" sz="2400" dirty="0" smtClean="0"/>
              <a:t>Marketplace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smtClean="0"/>
              <a:t>Passo </a:t>
            </a:r>
            <a:r>
              <a:rPr lang="pt-BR" altLang="pt-BR" sz="2400" dirty="0"/>
              <a:t>a </a:t>
            </a:r>
            <a:r>
              <a:rPr lang="pt-BR" altLang="pt-BR" sz="2400" dirty="0" smtClean="0"/>
              <a:t>Passo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Acessar </a:t>
            </a:r>
            <a:r>
              <a:rPr lang="pt-BR" altLang="pt-BR" b="1" dirty="0"/>
              <a:t>o </a:t>
            </a:r>
            <a:r>
              <a:rPr lang="pt-BR" altLang="pt-BR" b="1" dirty="0" err="1"/>
              <a:t>Epic</a:t>
            </a:r>
            <a:r>
              <a:rPr lang="pt-BR" altLang="pt-BR" b="1" dirty="0"/>
              <a:t> Games </a:t>
            </a:r>
            <a:r>
              <a:rPr lang="pt-BR" altLang="pt-BR" b="1" dirty="0" err="1" smtClean="0"/>
              <a:t>Launcher</a:t>
            </a:r>
            <a:endParaRPr lang="pt-BR" altLang="pt-BR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Abra </a:t>
            </a:r>
            <a:r>
              <a:rPr lang="pt-BR" altLang="pt-BR" dirty="0"/>
              <a:t>o </a:t>
            </a:r>
            <a:r>
              <a:rPr lang="pt-BR" altLang="pt-BR" dirty="0" err="1"/>
              <a:t>Epic</a:t>
            </a:r>
            <a:r>
              <a:rPr lang="pt-BR" altLang="pt-BR" dirty="0"/>
              <a:t> Games </a:t>
            </a:r>
            <a:r>
              <a:rPr lang="pt-BR" altLang="pt-BR" dirty="0" err="1"/>
              <a:t>Launcher</a:t>
            </a:r>
            <a:r>
              <a:rPr lang="pt-BR" altLang="pt-BR" dirty="0"/>
              <a:t> e faça </a:t>
            </a:r>
            <a:r>
              <a:rPr lang="pt-BR" altLang="pt-BR" dirty="0" err="1"/>
              <a:t>login</a:t>
            </a:r>
            <a:r>
              <a:rPr lang="pt-BR" altLang="pt-BR" dirty="0"/>
              <a:t> na sua </a:t>
            </a:r>
            <a:r>
              <a:rPr lang="pt-BR" altLang="pt-BR" dirty="0" smtClean="0"/>
              <a:t>conta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Navegar </a:t>
            </a:r>
            <a:r>
              <a:rPr lang="pt-BR" altLang="pt-BR" b="1" dirty="0"/>
              <a:t>até o </a:t>
            </a:r>
            <a:r>
              <a:rPr lang="pt-BR" altLang="pt-BR" b="1" dirty="0" smtClean="0"/>
              <a:t>Marketplace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Na </a:t>
            </a:r>
            <a:r>
              <a:rPr lang="pt-BR" altLang="pt-BR" dirty="0"/>
              <a:t>aba "</a:t>
            </a:r>
            <a:r>
              <a:rPr lang="pt-BR" altLang="pt-BR" dirty="0" err="1"/>
              <a:t>Unreal</a:t>
            </a:r>
            <a:r>
              <a:rPr lang="pt-BR" altLang="pt-BR" dirty="0"/>
              <a:t> </a:t>
            </a:r>
            <a:r>
              <a:rPr lang="pt-BR" altLang="pt-BR" dirty="0" err="1"/>
              <a:t>Engine</a:t>
            </a:r>
            <a:r>
              <a:rPr lang="pt-BR" altLang="pt-BR" dirty="0"/>
              <a:t>", clique em "Marketplace" no menu à </a:t>
            </a:r>
            <a:r>
              <a:rPr lang="pt-BR" altLang="pt-BR" dirty="0" smtClean="0"/>
              <a:t>esquerda.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Explorar Categorias</a:t>
            </a: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Navegue pelas diferentes categorias como “</a:t>
            </a:r>
            <a:r>
              <a:rPr lang="pt-BR" altLang="pt-BR" b="1" dirty="0" err="1" smtClean="0"/>
              <a:t>Environment</a:t>
            </a:r>
            <a:r>
              <a:rPr lang="pt-BR" altLang="pt-BR" dirty="0"/>
              <a:t>", "</a:t>
            </a:r>
            <a:r>
              <a:rPr lang="pt-BR" altLang="pt-BR" b="1" dirty="0" err="1"/>
              <a:t>Characters</a:t>
            </a:r>
            <a:r>
              <a:rPr lang="pt-BR" altLang="pt-BR" dirty="0"/>
              <a:t>", "</a:t>
            </a:r>
            <a:r>
              <a:rPr lang="pt-BR" altLang="pt-BR" b="1" dirty="0" err="1"/>
              <a:t>Blueprints</a:t>
            </a:r>
            <a:r>
              <a:rPr lang="pt-BR" altLang="pt-BR" dirty="0"/>
              <a:t>", "</a:t>
            </a:r>
            <a:r>
              <a:rPr lang="pt-BR" altLang="pt-BR" b="1" dirty="0" err="1"/>
              <a:t>Audio</a:t>
            </a:r>
            <a:r>
              <a:rPr lang="pt-BR" altLang="pt-BR" dirty="0"/>
              <a:t>", </a:t>
            </a:r>
            <a:r>
              <a:rPr lang="pt-BR" altLang="pt-BR" dirty="0" smtClean="0"/>
              <a:t>etc.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Use </a:t>
            </a:r>
            <a:r>
              <a:rPr lang="pt-BR" altLang="pt-BR" dirty="0"/>
              <a:t>a barra de pesquisa para encontrar um </a:t>
            </a:r>
            <a:r>
              <a:rPr lang="pt-BR" altLang="pt-BR" dirty="0" err="1"/>
              <a:t>asset</a:t>
            </a:r>
            <a:r>
              <a:rPr lang="pt-BR" altLang="pt-BR" dirty="0"/>
              <a:t> específico</a:t>
            </a:r>
            <a:r>
              <a:rPr lang="pt-BR" altLang="pt-B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Visualizar </a:t>
            </a:r>
            <a:r>
              <a:rPr lang="pt-BR" altLang="pt-BR" b="1" dirty="0"/>
              <a:t>Detalhes do </a:t>
            </a:r>
            <a:r>
              <a:rPr lang="pt-BR" altLang="pt-BR" b="1" dirty="0" err="1" smtClean="0"/>
              <a:t>Asset</a:t>
            </a:r>
            <a:endParaRPr lang="pt-BR" altLang="pt-BR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Clique </a:t>
            </a:r>
            <a:r>
              <a:rPr lang="pt-BR" altLang="pt-BR" dirty="0"/>
              <a:t>em um </a:t>
            </a:r>
            <a:r>
              <a:rPr lang="pt-BR" altLang="pt-BR" dirty="0" err="1"/>
              <a:t>asset</a:t>
            </a:r>
            <a:r>
              <a:rPr lang="pt-BR" altLang="pt-BR" dirty="0"/>
              <a:t> para abrir sua página de detalhes</a:t>
            </a:r>
            <a:r>
              <a:rPr lang="pt-BR" altLang="pt-B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Leia </a:t>
            </a:r>
            <a:r>
              <a:rPr lang="pt-BR" altLang="pt-BR" dirty="0"/>
              <a:t>a descrição, verifique imagens e vídeos, e veja avaliações e comentários de outros usuários</a:t>
            </a:r>
            <a:r>
              <a:rPr lang="pt-BR" altLang="pt-BR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/>
              <a:t>Resultado Esperado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/>
              <a:t>Você </a:t>
            </a:r>
            <a:r>
              <a:rPr lang="pt-BR" altLang="pt-BR" dirty="0"/>
              <a:t>será capaz de explorar e encontrar </a:t>
            </a:r>
            <a:r>
              <a:rPr lang="pt-BR" altLang="pt-BR" dirty="0" err="1"/>
              <a:t>assets</a:t>
            </a:r>
            <a:r>
              <a:rPr lang="pt-BR" altLang="pt-BR" dirty="0"/>
              <a:t> que podem ser úteis para o seu projeto, visualizando suas informações detalhadas antes de fazer a aquisição.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15</a:t>
            </a:fld>
            <a:endParaRPr lang="pt-BR" dirty="0"/>
          </a:p>
        </p:txBody>
      </p:sp>
      <p:pic>
        <p:nvPicPr>
          <p:cNvPr id="8" name="Á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6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7"/>
    </mc:Choice>
    <mc:Fallback>
      <p:transition spd="slow" advTm="3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07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3465022" y="6449975"/>
            <a:ext cx="333617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7: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PUBLICAÇÃO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DO JOGO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81919" y="9244461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513117" y="9703808"/>
            <a:ext cx="65749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Preparando para a Publicação </a:t>
            </a:r>
          </a:p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1- Configurações de Projeto: Certifique-se de que todas as configurações estão corretas, como nome, ícone e informações de copyright.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2- Testes: Realize testes exaustivos em todas as plataformas alvo.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16</a:t>
            </a:fld>
            <a:endParaRPr lang="pt-BR" dirty="0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3"/>
    </mc:Choice>
    <mc:Fallback>
      <p:transition spd="slow" advTm="1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908610" y="2712813"/>
            <a:ext cx="7460625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 Vá para </a:t>
            </a:r>
            <a:r>
              <a:rPr lang="pt-BR" b="1" dirty="0" smtClean="0"/>
              <a:t>"File &gt; </a:t>
            </a:r>
            <a:r>
              <a:rPr lang="pt-BR" b="1" dirty="0" err="1" smtClean="0"/>
              <a:t>Package</a:t>
            </a:r>
            <a:r>
              <a:rPr lang="pt-BR" b="1" dirty="0" smtClean="0"/>
              <a:t> Project</a:t>
            </a:r>
            <a:r>
              <a:rPr lang="pt-BR" dirty="0" smtClean="0"/>
              <a:t>".</a:t>
            </a:r>
          </a:p>
          <a:p>
            <a:endParaRPr lang="pt-BR" dirty="0" smtClean="0"/>
          </a:p>
          <a:p>
            <a:r>
              <a:rPr lang="pt-BR" dirty="0" smtClean="0"/>
              <a:t>2- Escolha a plataforma de destino</a:t>
            </a:r>
          </a:p>
          <a:p>
            <a:endParaRPr lang="pt-BR" dirty="0" smtClean="0"/>
          </a:p>
          <a:p>
            <a:r>
              <a:rPr lang="pt-BR" dirty="0" smtClean="0"/>
              <a:t>3- Siga as instruções para compilar e obter os arquivos necessários para a distribuição</a:t>
            </a:r>
          </a:p>
          <a:p>
            <a:endParaRPr lang="pt-BR" dirty="0"/>
          </a:p>
          <a:p>
            <a:r>
              <a:rPr lang="pt-BR" sz="2400" b="1" dirty="0"/>
              <a:t>Exemplos para a Publicação do Jogo na </a:t>
            </a:r>
            <a:r>
              <a:rPr lang="pt-BR" sz="2400" b="1" dirty="0" err="1"/>
              <a:t>Unreal</a:t>
            </a:r>
            <a:r>
              <a:rPr lang="pt-BR" sz="2400" b="1" dirty="0"/>
              <a:t> </a:t>
            </a:r>
            <a:r>
              <a:rPr lang="pt-BR" sz="2400" b="1" dirty="0" err="1" smtClean="0"/>
              <a:t>Engine</a:t>
            </a:r>
            <a:endParaRPr lang="pt-BR" sz="2400" b="1" dirty="0" smtClean="0"/>
          </a:p>
          <a:p>
            <a:endParaRPr lang="pt-BR" dirty="0"/>
          </a:p>
          <a:p>
            <a:r>
              <a:rPr lang="pt-BR" sz="2400" dirty="0" smtClean="0"/>
              <a:t>Exemplo </a:t>
            </a:r>
            <a:r>
              <a:rPr lang="pt-BR" sz="2400" dirty="0"/>
              <a:t>1: Preparação para a </a:t>
            </a:r>
            <a:r>
              <a:rPr lang="pt-BR" sz="2400" dirty="0" smtClean="0"/>
              <a:t>Publicação</a:t>
            </a:r>
          </a:p>
          <a:p>
            <a:endParaRPr lang="pt-BR" dirty="0"/>
          </a:p>
          <a:p>
            <a:r>
              <a:rPr lang="pt-BR" dirty="0" smtClean="0"/>
              <a:t>Passos</a:t>
            </a:r>
          </a:p>
          <a:p>
            <a:endParaRPr lang="pt-BR" dirty="0"/>
          </a:p>
          <a:p>
            <a:r>
              <a:rPr lang="pt-BR" sz="2400" b="1" dirty="0" smtClean="0"/>
              <a:t>Configurações </a:t>
            </a:r>
            <a:r>
              <a:rPr lang="pt-BR" sz="2400" b="1" dirty="0"/>
              <a:t>de </a:t>
            </a:r>
            <a:r>
              <a:rPr lang="pt-BR" sz="2400" b="1" dirty="0" smtClean="0"/>
              <a:t>Projeto</a:t>
            </a:r>
          </a:p>
          <a:p>
            <a:endParaRPr lang="pt-BR" dirty="0"/>
          </a:p>
          <a:p>
            <a:r>
              <a:rPr lang="pt-BR" dirty="0" smtClean="0"/>
              <a:t>Ajuste </a:t>
            </a:r>
            <a:r>
              <a:rPr lang="pt-BR" dirty="0"/>
              <a:t>nome, descrição, autor e direitos autorais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Defina </a:t>
            </a:r>
            <a:r>
              <a:rPr lang="pt-BR" dirty="0"/>
              <a:t>os mapas inicial e de transição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400" b="1" dirty="0" smtClean="0"/>
              <a:t>Configurações </a:t>
            </a:r>
            <a:r>
              <a:rPr lang="pt-BR" sz="2400" b="1" dirty="0"/>
              <a:t>de </a:t>
            </a:r>
            <a:r>
              <a:rPr lang="pt-BR" sz="2400" b="1" dirty="0" smtClean="0"/>
              <a:t>Plataforma</a:t>
            </a:r>
          </a:p>
          <a:p>
            <a:endParaRPr lang="pt-BR" dirty="0"/>
          </a:p>
          <a:p>
            <a:r>
              <a:rPr lang="pt-BR" dirty="0" smtClean="0"/>
              <a:t>Selecione </a:t>
            </a:r>
            <a:r>
              <a:rPr lang="pt-BR" dirty="0"/>
              <a:t>e configure a plataforma desejada (Windows, </a:t>
            </a:r>
            <a:r>
              <a:rPr lang="pt-BR" dirty="0" err="1"/>
              <a:t>Android</a:t>
            </a:r>
            <a:r>
              <a:rPr lang="pt-BR" dirty="0"/>
              <a:t>, </a:t>
            </a:r>
            <a:r>
              <a:rPr lang="pt-BR" dirty="0" err="1"/>
              <a:t>iOS</a:t>
            </a:r>
            <a:r>
              <a:rPr lang="pt-BR" dirty="0"/>
              <a:t>, etc</a:t>
            </a:r>
            <a:r>
              <a:rPr lang="pt-BR" dirty="0" smtClean="0"/>
              <a:t>.).</a:t>
            </a:r>
          </a:p>
          <a:p>
            <a:endParaRPr lang="pt-BR" dirty="0"/>
          </a:p>
          <a:p>
            <a:r>
              <a:rPr lang="pt-BR" sz="2400" b="1" dirty="0" smtClean="0"/>
              <a:t>Configurações </a:t>
            </a:r>
            <a:r>
              <a:rPr lang="pt-BR" sz="2400" b="1" dirty="0"/>
              <a:t>de </a:t>
            </a:r>
            <a:r>
              <a:rPr lang="pt-BR" sz="2400" b="1" dirty="0" smtClean="0"/>
              <a:t>Pacote</a:t>
            </a:r>
          </a:p>
          <a:p>
            <a:endParaRPr lang="pt-BR" dirty="0"/>
          </a:p>
          <a:p>
            <a:r>
              <a:rPr lang="pt-BR" dirty="0" smtClean="0"/>
              <a:t>Defina </a:t>
            </a:r>
            <a:r>
              <a:rPr lang="pt-BR" dirty="0"/>
              <a:t>opções de empacotamento, como inclusão de arquivos de depuração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Resultado</a:t>
            </a:r>
          </a:p>
          <a:p>
            <a:endParaRPr lang="pt-BR" dirty="0"/>
          </a:p>
          <a:p>
            <a:r>
              <a:rPr lang="pt-BR" dirty="0" smtClean="0"/>
              <a:t>Projeto </a:t>
            </a:r>
            <a:r>
              <a:rPr lang="pt-BR" dirty="0"/>
              <a:t>configurado para publicação com todas as opções de plataforma definidas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sp>
        <p:nvSpPr>
          <p:cNvPr id="3" name="Título"/>
          <p:cNvSpPr/>
          <p:nvPr/>
        </p:nvSpPr>
        <p:spPr>
          <a:xfrm>
            <a:off x="1026693" y="735214"/>
            <a:ext cx="6476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Capítulo 7: Publicação do Jogo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"/>
          <p:cNvSpPr/>
          <p:nvPr/>
        </p:nvSpPr>
        <p:spPr>
          <a:xfrm>
            <a:off x="1057733" y="1785569"/>
            <a:ext cx="4469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prstClr val="black"/>
                </a:solidFill>
                <a:latin typeface="+mj-lt"/>
              </a:rPr>
              <a:t>Compilação e Distribuição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8610" y="0"/>
            <a:ext cx="118083" cy="12159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17</a:t>
            </a:fld>
            <a:endParaRPr lang="pt-BR"/>
          </a:p>
        </p:txBody>
      </p:sp>
      <p:pic>
        <p:nvPicPr>
          <p:cNvPr id="9" name="Á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8"/>
    </mc:Choice>
    <mc:Fallback>
      <p:transition spd="slow" advTm="2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ítulo"/>
          <p:cNvSpPr/>
          <p:nvPr/>
        </p:nvSpPr>
        <p:spPr>
          <a:xfrm>
            <a:off x="3180398" y="5481624"/>
            <a:ext cx="30764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99858" y="6278785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18</a:t>
            </a:fld>
            <a:endParaRPr lang="pt-BR"/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0"/>
    </mc:Choice>
    <mc:Fallback>
      <p:transition spd="slow" advTm="1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908610" y="2185871"/>
            <a:ext cx="7460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Unreal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é uma ferramenta poderosa e versátil para desenvolvimento de jogos.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 </a:t>
            </a:r>
            <a:r>
              <a:rPr lang="pt-BR" dirty="0"/>
              <a:t>seus gráficos de alta qualidade, sistema de </a:t>
            </a:r>
            <a:r>
              <a:rPr lang="pt-BR" dirty="0" err="1"/>
              <a:t>Blueprints</a:t>
            </a:r>
            <a:r>
              <a:rPr lang="pt-BR" dirty="0"/>
              <a:t>, e suporte a C++, ela oferece tudo o que você precisa para criar jogos incríveis.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Explore </a:t>
            </a:r>
            <a:r>
              <a:rPr lang="pt-BR" dirty="0"/>
              <a:t>suas funcionalidades, pratique com projetos pequenos e não hesite em utilizar os recursos da comunidade e do Marketplace para melhorar seu aprendizado e desenvolvimento.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Este </a:t>
            </a:r>
            <a:r>
              <a:rPr lang="pt-BR" dirty="0" err="1" smtClean="0"/>
              <a:t>Ebook</a:t>
            </a:r>
            <a:r>
              <a:rPr lang="pt-BR" dirty="0" smtClean="0"/>
              <a:t> foi criado usando Inteligência Artificial (IA) e foi Diagramado por um humano.</a:t>
            </a:r>
          </a:p>
          <a:p>
            <a:endParaRPr lang="pt-BR" dirty="0"/>
          </a:p>
          <a:p>
            <a:endParaRPr lang="pt-BR" dirty="0" smtClean="0"/>
          </a:p>
          <a:p>
            <a:pPr algn="r"/>
            <a:r>
              <a:rPr lang="pt-BR" dirty="0" smtClean="0"/>
              <a:t>Boa </a:t>
            </a:r>
            <a:r>
              <a:rPr lang="pt-BR" dirty="0"/>
              <a:t>sorte e divirta-se criando!</a:t>
            </a:r>
          </a:p>
        </p:txBody>
      </p:sp>
      <p:sp>
        <p:nvSpPr>
          <p:cNvPr id="3" name="Título"/>
          <p:cNvSpPr/>
          <p:nvPr/>
        </p:nvSpPr>
        <p:spPr>
          <a:xfrm>
            <a:off x="1759301" y="735214"/>
            <a:ext cx="5011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 smtClean="0">
                <a:solidFill>
                  <a:prstClr val="black"/>
                </a:solidFill>
                <a:latin typeface="Impact" panose="020B0806030902050204" pitchFamily="34" charset="0"/>
              </a:rPr>
              <a:t>OBRIGADO PELA LEITURA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8610" y="0"/>
            <a:ext cx="118083" cy="12159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19</a:t>
            </a:fld>
            <a:endParaRPr lang="pt-BR"/>
          </a:p>
        </p:txBody>
      </p:sp>
      <p:pic>
        <p:nvPicPr>
          <p:cNvPr id="8" name="Á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6"/>
    </mc:Choice>
    <mc:Fallback>
      <p:transition spd="slow" advTm="2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234493" y="1615396"/>
            <a:ext cx="9132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Bem-vindo ao </a:t>
            </a:r>
            <a:r>
              <a:rPr lang="pt-BR" dirty="0" err="1" smtClean="0"/>
              <a:t>ebook</a:t>
            </a:r>
            <a:r>
              <a:rPr lang="pt-BR" dirty="0" smtClean="0"/>
              <a:t> "Introdução à </a:t>
            </a:r>
            <a:r>
              <a:rPr lang="pt-BR" dirty="0" err="1" smtClean="0"/>
              <a:t>Unreal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". </a:t>
            </a:r>
          </a:p>
          <a:p>
            <a:endParaRPr lang="pt-BR" dirty="0" smtClean="0"/>
          </a:p>
          <a:p>
            <a:r>
              <a:rPr lang="pt-BR" dirty="0" smtClean="0"/>
              <a:t>Este livro oferece uma visão clara sobre a </a:t>
            </a:r>
            <a:r>
              <a:rPr lang="pt-BR" dirty="0" err="1" smtClean="0"/>
              <a:t>Unreal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, uma das mais poderosas ferramentas de desenvolvimento de jogos. Criada pela </a:t>
            </a:r>
            <a:r>
              <a:rPr lang="pt-BR" dirty="0" err="1" smtClean="0"/>
              <a:t>Epic</a:t>
            </a:r>
            <a:r>
              <a:rPr lang="pt-BR" dirty="0" smtClean="0"/>
              <a:t> Games, a </a:t>
            </a:r>
            <a:r>
              <a:rPr lang="pt-BR" dirty="0" err="1" smtClean="0"/>
              <a:t>Unreal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 é conhecida por seus gráficos impressionantes e sua flexibilidade.</a:t>
            </a:r>
          </a:p>
          <a:p>
            <a:endParaRPr lang="pt-BR" dirty="0" smtClean="0"/>
          </a:p>
          <a:p>
            <a:r>
              <a:rPr lang="pt-BR" dirty="0" smtClean="0"/>
              <a:t>Aqui, você aprenderá desde a instalação e configuração até a criação de lógica de jogo com </a:t>
            </a:r>
            <a:r>
              <a:rPr lang="pt-BR" dirty="0" err="1" smtClean="0"/>
              <a:t>Blueprints</a:t>
            </a:r>
            <a:r>
              <a:rPr lang="pt-BR" dirty="0" smtClean="0"/>
              <a:t> e C++. Vamos guiá-lo pela interface e ensinar como utilizá-la de forma eficiente, além de apresentar exemplos práticos de código.</a:t>
            </a:r>
          </a:p>
          <a:p>
            <a:endParaRPr lang="pt-BR" dirty="0"/>
          </a:p>
          <a:p>
            <a:r>
              <a:rPr lang="pt-BR" dirty="0" smtClean="0"/>
              <a:t>Nos capítulos finais, discutiremos o uso do Marketplace e como publicar seu jogo. </a:t>
            </a:r>
          </a:p>
          <a:p>
            <a:r>
              <a:rPr lang="pt-BR" dirty="0" smtClean="0"/>
              <a:t>Nosso objetivo é ajudá-lo a dominar as bases da </a:t>
            </a:r>
            <a:r>
              <a:rPr lang="pt-BR" dirty="0" err="1" smtClean="0"/>
              <a:t>Unreal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 e transformar suas ideias em jogos incríveis.</a:t>
            </a:r>
          </a:p>
          <a:p>
            <a:endParaRPr lang="pt-BR" dirty="0"/>
          </a:p>
          <a:p>
            <a:r>
              <a:rPr lang="pt-BR" dirty="0" smtClean="0"/>
              <a:t>Esperamos que este </a:t>
            </a:r>
            <a:r>
              <a:rPr lang="pt-BR" dirty="0" err="1" smtClean="0"/>
              <a:t>ebook</a:t>
            </a:r>
            <a:r>
              <a:rPr lang="pt-BR" dirty="0" smtClean="0"/>
              <a:t> seja uma fonte valiosa de conhecimento e inspiração. Vamos começar!</a:t>
            </a:r>
            <a:endParaRPr lang="pt-BR" dirty="0"/>
          </a:p>
        </p:txBody>
      </p:sp>
      <p:sp>
        <p:nvSpPr>
          <p:cNvPr id="4" name="Título"/>
          <p:cNvSpPr/>
          <p:nvPr/>
        </p:nvSpPr>
        <p:spPr>
          <a:xfrm>
            <a:off x="3543491" y="291957"/>
            <a:ext cx="25142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 smtClean="0"/>
              <a:t>Introdução</a:t>
            </a:r>
          </a:p>
          <a:p>
            <a:pPr algn="ctr"/>
            <a:r>
              <a:rPr lang="pt-BR" sz="4000" dirty="0" smtClean="0">
                <a:solidFill>
                  <a:prstClr val="black"/>
                </a:solidFill>
                <a:latin typeface="Impact" panose="020B0806030902050204" pitchFamily="34" charset="0"/>
              </a:rPr>
              <a:t>  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2</a:t>
            </a:fld>
            <a:endParaRPr lang="pt-BR"/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6"/>
    </mc:Choice>
    <mc:Fallback>
      <p:transition spd="slow" advTm="3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14705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1220545" y="6607530"/>
            <a:ext cx="73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1: INTRODUÇÃO À UNREAL ENGINE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34979" y="8541634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34979" y="9078868"/>
            <a:ext cx="750237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 smtClean="0">
                <a:solidFill>
                  <a:schemeClr val="bg1"/>
                </a:solidFill>
              </a:rPr>
              <a:t>O que é a </a:t>
            </a:r>
            <a:r>
              <a:rPr lang="pt-BR" altLang="pt-BR" sz="3200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sz="3200" b="1" dirty="0" smtClean="0">
                <a:solidFill>
                  <a:schemeClr val="bg1"/>
                </a:solidFill>
              </a:rPr>
              <a:t> </a:t>
            </a:r>
            <a:r>
              <a:rPr lang="pt-BR" altLang="pt-BR" sz="3200" b="1" dirty="0" err="1" smtClean="0">
                <a:solidFill>
                  <a:schemeClr val="bg1"/>
                </a:solidFill>
              </a:rPr>
              <a:t>Engine</a:t>
            </a:r>
            <a:r>
              <a:rPr lang="pt-BR" altLang="pt-BR" sz="3200" b="1" dirty="0" smtClean="0">
                <a:solidFill>
                  <a:schemeClr val="bg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b="1" dirty="0" smtClean="0">
                <a:solidFill>
                  <a:schemeClr val="bg1"/>
                </a:solidFill>
              </a:rPr>
              <a:t>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Engine</a:t>
            </a:r>
            <a:r>
              <a:rPr lang="pt-BR" altLang="pt-BR" b="1" dirty="0" smtClean="0">
                <a:solidFill>
                  <a:schemeClr val="bg1"/>
                </a:solidFill>
              </a:rPr>
              <a:t> é uma das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engines</a:t>
            </a:r>
            <a:r>
              <a:rPr lang="pt-BR" altLang="pt-BR" b="1" dirty="0" smtClean="0">
                <a:solidFill>
                  <a:schemeClr val="bg1"/>
                </a:solidFill>
              </a:rPr>
              <a:t> de jogos mais populares do mundo, desenvolvida pela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Epic</a:t>
            </a:r>
            <a:r>
              <a:rPr lang="pt-BR" altLang="pt-BR" b="1" dirty="0" smtClean="0">
                <a:solidFill>
                  <a:schemeClr val="bg1"/>
                </a:solidFill>
              </a:rPr>
              <a:t> Games.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Ela permite a criação de jogos de alta qualidade para diversas plataformas, como PC, consoles, dispositivos móveis e realidade virtual.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3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6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01843" y="1106874"/>
            <a:ext cx="7502375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/>
              <a:t>Principais Características</a:t>
            </a:r>
          </a:p>
          <a:p>
            <a:endParaRPr lang="pt-BR" sz="3200" b="1" dirty="0"/>
          </a:p>
          <a:p>
            <a:r>
              <a:rPr lang="pt-BR" b="1" dirty="0"/>
              <a:t>Gráficos de Alta Qualidade</a:t>
            </a:r>
            <a:r>
              <a:rPr lang="pt-BR" dirty="0"/>
              <a:t>: A </a:t>
            </a:r>
            <a:r>
              <a:rPr lang="pt-BR" dirty="0" err="1"/>
              <a:t>Unreal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é conhecida por seus gráficos realistas e de alta qualidade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err="1"/>
              <a:t>Blueprints</a:t>
            </a:r>
            <a:r>
              <a:rPr lang="pt-BR" dirty="0"/>
              <a:t>: Sistema visual de script que permite criar lógica de jogo sem precisar escrever código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err="1"/>
              <a:t>Multiplataforma</a:t>
            </a:r>
            <a:r>
              <a:rPr lang="pt-BR" dirty="0"/>
              <a:t>: Suporte para diversas plataformas, facilitando a portabilidade dos jogos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Comunidade Ativa</a:t>
            </a:r>
            <a:r>
              <a:rPr lang="pt-BR" dirty="0"/>
              <a:t>: Grande comunidade de desenvolvedores e muitos recursos de aprendizado disponíveis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Marketplace</a:t>
            </a:r>
            <a:r>
              <a:rPr lang="pt-BR" dirty="0"/>
              <a:t>: Repositório com </a:t>
            </a:r>
            <a:r>
              <a:rPr lang="pt-BR" dirty="0" err="1"/>
              <a:t>assets</a:t>
            </a:r>
            <a:r>
              <a:rPr lang="pt-BR" dirty="0"/>
              <a:t>, </a:t>
            </a:r>
            <a:r>
              <a:rPr lang="pt-BR" dirty="0" err="1"/>
              <a:t>plugins</a:t>
            </a:r>
            <a:r>
              <a:rPr lang="pt-BR" dirty="0"/>
              <a:t> e ferramentas que podem ser comprados ou baixados gratuitamente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sz="2400" dirty="0" smtClean="0"/>
              <a:t>Exemplo Prático -  Gráficos de Alta Qualidade.</a:t>
            </a:r>
          </a:p>
          <a:p>
            <a:r>
              <a:rPr lang="pt-BR" dirty="0" smtClean="0"/>
              <a:t>Adicionando </a:t>
            </a:r>
            <a:r>
              <a:rPr lang="pt-BR" dirty="0"/>
              <a:t>Iluminação </a:t>
            </a:r>
            <a:r>
              <a:rPr lang="pt-BR" dirty="0" smtClean="0"/>
              <a:t>Realista.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adicionar uma iluminação realista em sua cena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Selecione </a:t>
            </a:r>
            <a:r>
              <a:rPr lang="pt-BR" dirty="0"/>
              <a:t>um objeto na sua cena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Vá </a:t>
            </a:r>
            <a:r>
              <a:rPr lang="pt-BR" dirty="0"/>
              <a:t>para a aba "</a:t>
            </a:r>
            <a:r>
              <a:rPr lang="pt-BR" b="1" dirty="0" err="1"/>
              <a:t>Lights</a:t>
            </a:r>
            <a:r>
              <a:rPr lang="pt-BR" dirty="0"/>
              <a:t>" no painel de criação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Escolha </a:t>
            </a:r>
            <a:r>
              <a:rPr lang="pt-BR" dirty="0"/>
              <a:t>"</a:t>
            </a:r>
            <a:r>
              <a:rPr lang="pt-BR" b="1" dirty="0" err="1"/>
              <a:t>Directional</a:t>
            </a:r>
            <a:r>
              <a:rPr lang="pt-BR" b="1" dirty="0"/>
              <a:t> Light</a:t>
            </a:r>
            <a:r>
              <a:rPr lang="pt-BR" dirty="0"/>
              <a:t>" e posicione-a no seu cenário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Ajuste </a:t>
            </a:r>
            <a:r>
              <a:rPr lang="pt-BR" dirty="0"/>
              <a:t>a intensidade e a cor da luz para obter o efeito desejado.</a:t>
            </a:r>
          </a:p>
          <a:p>
            <a:endParaRPr lang="pt-BR" sz="2400" dirty="0" smtClean="0"/>
          </a:p>
          <a:p>
            <a:r>
              <a:rPr lang="pt-BR" sz="2400" dirty="0" smtClean="0"/>
              <a:t>Código:</a:t>
            </a:r>
          </a:p>
          <a:p>
            <a:endParaRPr lang="pt-BR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smtClean="0">
                <a:solidFill>
                  <a:schemeClr val="bg1"/>
                </a:solidFill>
              </a:rPr>
              <a:t>PC, consoles, dispositivos móveis e realidade virtual.</a:t>
            </a:r>
            <a:endParaRPr lang="pt-BR" altLang="pt-BR" sz="1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27" y="9733945"/>
            <a:ext cx="4525006" cy="1324160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4</a:t>
            </a:fld>
            <a:endParaRPr lang="pt-BR"/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4"/>
    </mc:Choice>
    <mc:Fallback>
      <p:transition spd="slow" advTm="2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1612616" y="6416842"/>
            <a:ext cx="69391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2: 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PRIMEIROS PASSOS NA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UNREAL ENGINE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31013" y="9328668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1331013" y="9894424"/>
            <a:ext cx="75023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 smtClean="0">
                <a:solidFill>
                  <a:schemeClr val="bg1"/>
                </a:solidFill>
              </a:rPr>
              <a:t>Instalando a </a:t>
            </a:r>
            <a:r>
              <a:rPr lang="pt-BR" altLang="pt-BR" sz="3200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sz="3200" b="1" dirty="0" smtClean="0">
                <a:solidFill>
                  <a:schemeClr val="bg1"/>
                </a:solidFill>
              </a:rPr>
              <a:t> </a:t>
            </a:r>
            <a:r>
              <a:rPr lang="pt-BR" altLang="pt-BR" sz="3200" b="1" dirty="0" err="1" smtClean="0">
                <a:solidFill>
                  <a:schemeClr val="bg1"/>
                </a:solidFill>
              </a:rPr>
              <a:t>Engine</a:t>
            </a:r>
            <a:endParaRPr lang="pt-BR" altLang="pt-BR" sz="3200" b="1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1- Acesse o site oficial da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b="1" dirty="0" smtClean="0">
                <a:solidFill>
                  <a:schemeClr val="bg1"/>
                </a:solidFill>
              </a:rPr>
              <a:t>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Engine</a:t>
            </a:r>
            <a:r>
              <a:rPr lang="pt-BR" altLang="pt-BR" b="1" dirty="0" smtClean="0">
                <a:solidFill>
                  <a:schemeClr val="bg1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2- Baixe o instalador do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Epic</a:t>
            </a:r>
            <a:r>
              <a:rPr lang="pt-BR" altLang="pt-BR" b="1" dirty="0" smtClean="0">
                <a:solidFill>
                  <a:schemeClr val="bg1"/>
                </a:solidFill>
              </a:rPr>
              <a:t> Games </a:t>
            </a:r>
            <a:r>
              <a:rPr lang="pt-BR" altLang="pt-BR" b="1" dirty="0" err="1" smtClean="0">
                <a:solidFill>
                  <a:schemeClr val="bg1"/>
                </a:solidFill>
              </a:rPr>
              <a:t>Launcher</a:t>
            </a:r>
            <a:r>
              <a:rPr lang="pt-BR" altLang="pt-BR" b="1" dirty="0" smtClean="0">
                <a:solidFill>
                  <a:schemeClr val="bg1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3- Instale o </a:t>
            </a:r>
            <a:r>
              <a:rPr lang="pt-BR" altLang="pt-BR" b="1" dirty="0" err="1" smtClean="0">
                <a:solidFill>
                  <a:schemeClr val="bg1"/>
                </a:solidFill>
              </a:rPr>
              <a:t>Launcher</a:t>
            </a:r>
            <a:r>
              <a:rPr lang="pt-BR" altLang="pt-BR" b="1" dirty="0" smtClean="0">
                <a:solidFill>
                  <a:schemeClr val="bg1"/>
                </a:solidFill>
              </a:rPr>
              <a:t> e, em seguida, baixe a </a:t>
            </a:r>
            <a:r>
              <a:rPr lang="pt-BR" altLang="pt-BR" b="1" dirty="0" err="1" smtClean="0">
                <a:solidFill>
                  <a:schemeClr val="bg1"/>
                </a:solidFill>
              </a:rPr>
              <a:t>Unreal</a:t>
            </a:r>
            <a:r>
              <a:rPr lang="pt-BR" altLang="pt-BR" b="1" dirty="0" smtClean="0">
                <a:solidFill>
                  <a:schemeClr val="bg1"/>
                </a:solidFill>
              </a:rPr>
              <a:t> </a:t>
            </a:r>
            <a:r>
              <a:rPr lang="pt-BR" altLang="pt-BR" b="1" dirty="0" err="1" smtClean="0">
                <a:solidFill>
                  <a:schemeClr val="bg1"/>
                </a:solidFill>
              </a:rPr>
              <a:t>Engine</a:t>
            </a:r>
            <a:r>
              <a:rPr lang="pt-BR" altLang="pt-BR" b="1" dirty="0" smtClean="0">
                <a:solidFill>
                  <a:schemeClr val="bg1"/>
                </a:solidFill>
              </a:rPr>
              <a:t> através dele</a:t>
            </a:r>
            <a:r>
              <a:rPr lang="pt-BR" altLang="pt-B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5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2"/>
    </mc:Choice>
    <mc:Fallback>
      <p:transition spd="slow" advTm="2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217357" y="1439528"/>
            <a:ext cx="9383843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Passo </a:t>
            </a:r>
            <a:r>
              <a:rPr lang="pt-BR" sz="2400" dirty="0"/>
              <a:t>a </a:t>
            </a:r>
            <a:r>
              <a:rPr lang="pt-BR" sz="2400" dirty="0" smtClean="0"/>
              <a:t>Passo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Abrir </a:t>
            </a:r>
            <a:r>
              <a:rPr lang="pt-BR" dirty="0"/>
              <a:t>o </a:t>
            </a:r>
            <a:r>
              <a:rPr lang="pt-BR" dirty="0" err="1"/>
              <a:t>Epic</a:t>
            </a:r>
            <a:r>
              <a:rPr lang="pt-BR" dirty="0"/>
              <a:t> Games </a:t>
            </a:r>
            <a:r>
              <a:rPr lang="pt-BR" dirty="0" err="1" smtClean="0"/>
              <a:t>Launcher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Abra </a:t>
            </a:r>
            <a:r>
              <a:rPr lang="pt-BR" dirty="0"/>
              <a:t>o </a:t>
            </a:r>
            <a:r>
              <a:rPr lang="pt-BR" dirty="0" err="1"/>
              <a:t>Epic</a:t>
            </a:r>
            <a:r>
              <a:rPr lang="pt-BR" dirty="0"/>
              <a:t> Games </a:t>
            </a:r>
            <a:r>
              <a:rPr lang="pt-BR" dirty="0" err="1"/>
              <a:t>Launcher</a:t>
            </a:r>
            <a:r>
              <a:rPr lang="pt-BR" dirty="0"/>
              <a:t> e faça </a:t>
            </a:r>
            <a:r>
              <a:rPr lang="pt-BR" dirty="0" err="1"/>
              <a:t>login</a:t>
            </a:r>
            <a:r>
              <a:rPr lang="pt-BR" dirty="0"/>
              <a:t> na sua conta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Acessar </a:t>
            </a:r>
            <a:r>
              <a:rPr lang="pt-BR" dirty="0"/>
              <a:t>a Biblioteca da </a:t>
            </a:r>
            <a:r>
              <a:rPr lang="pt-BR" dirty="0" err="1"/>
              <a:t>Unreal</a:t>
            </a:r>
            <a:r>
              <a:rPr lang="pt-BR" dirty="0"/>
              <a:t> </a:t>
            </a:r>
            <a:r>
              <a:rPr lang="pt-BR" dirty="0" err="1" smtClean="0"/>
              <a:t>Engine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Na </a:t>
            </a:r>
            <a:r>
              <a:rPr lang="pt-BR" dirty="0"/>
              <a:t>aba "</a:t>
            </a:r>
            <a:r>
              <a:rPr lang="pt-BR" dirty="0" err="1"/>
              <a:t>Unreal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", vá até "Library" e clique em "New Project</a:t>
            </a:r>
            <a:r>
              <a:rPr lang="pt-BR" dirty="0" smtClean="0"/>
              <a:t>".</a:t>
            </a:r>
          </a:p>
          <a:p>
            <a:endParaRPr lang="pt-BR" dirty="0"/>
          </a:p>
          <a:p>
            <a:r>
              <a:rPr lang="pt-BR" sz="2400" dirty="0" smtClean="0"/>
              <a:t>Escolher </a:t>
            </a:r>
            <a:r>
              <a:rPr lang="pt-BR" sz="2400" dirty="0"/>
              <a:t>um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endParaRPr lang="pt-B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Selecione </a:t>
            </a:r>
            <a:r>
              <a:rPr lang="pt-BR" dirty="0"/>
              <a:t>o </a:t>
            </a:r>
            <a:r>
              <a:rPr lang="pt-BR" dirty="0" err="1"/>
              <a:t>template</a:t>
            </a:r>
            <a:r>
              <a:rPr lang="pt-BR" dirty="0"/>
              <a:t> "</a:t>
            </a:r>
            <a:r>
              <a:rPr lang="pt-BR" dirty="0" err="1"/>
              <a:t>First</a:t>
            </a:r>
            <a:r>
              <a:rPr lang="pt-BR" dirty="0"/>
              <a:t> Person" para criar um jogo de tiro em primeira pessoa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Escolha </a:t>
            </a:r>
            <a:r>
              <a:rPr lang="pt-BR" dirty="0"/>
              <a:t>"</a:t>
            </a:r>
            <a:r>
              <a:rPr lang="pt-BR" dirty="0" err="1"/>
              <a:t>Blueprint</a:t>
            </a:r>
            <a:r>
              <a:rPr lang="pt-BR" dirty="0"/>
              <a:t>" para facilitar o desenvolvimento inicial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sz="2400" dirty="0" smtClean="0"/>
              <a:t>Configure </a:t>
            </a:r>
            <a:r>
              <a:rPr lang="pt-BR" sz="2400" dirty="0"/>
              <a:t>as opções</a:t>
            </a:r>
            <a:r>
              <a:rPr lang="pt-BR" sz="2400" dirty="0" smtClean="0"/>
              <a:t>: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err="1" smtClean="0"/>
              <a:t>Quality</a:t>
            </a:r>
            <a:r>
              <a:rPr lang="pt-BR" b="1" dirty="0"/>
              <a:t>: </a:t>
            </a:r>
            <a:r>
              <a:rPr lang="pt-BR" dirty="0"/>
              <a:t>Defina como "</a:t>
            </a:r>
            <a:r>
              <a:rPr lang="pt-BR" dirty="0" err="1"/>
              <a:t>Maximum</a:t>
            </a:r>
            <a:r>
              <a:rPr lang="pt-BR" dirty="0"/>
              <a:t>" para alta qualidade gráfica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Starter </a:t>
            </a:r>
            <a:r>
              <a:rPr lang="pt-BR" b="1" dirty="0" err="1"/>
              <a:t>Content</a:t>
            </a:r>
            <a:r>
              <a:rPr lang="pt-BR" b="1" dirty="0"/>
              <a:t>: </a:t>
            </a:r>
            <a:r>
              <a:rPr lang="pt-BR" dirty="0"/>
              <a:t>Ative essa opção para incluir conteúdos básicos como modelos e texturas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sz="2400" dirty="0" smtClean="0"/>
              <a:t>Definir </a:t>
            </a:r>
            <a:r>
              <a:rPr lang="pt-BR" sz="2400" dirty="0"/>
              <a:t>Nome e Localização do </a:t>
            </a:r>
            <a:r>
              <a:rPr lang="pt-BR" sz="2400" dirty="0" smtClean="0"/>
              <a:t>Projeto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Nomeie </a:t>
            </a:r>
            <a:r>
              <a:rPr lang="pt-BR" dirty="0"/>
              <a:t>seu projeto como "</a:t>
            </a:r>
            <a:r>
              <a:rPr lang="pt-BR" b="1" dirty="0" err="1"/>
              <a:t>MeuPrimeiroJogo</a:t>
            </a:r>
            <a:r>
              <a:rPr lang="pt-BR" dirty="0" smtClean="0"/>
              <a:t>".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Escolha </a:t>
            </a:r>
            <a:r>
              <a:rPr lang="pt-BR" dirty="0"/>
              <a:t>o diretório onde deseja salvar o projeto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Clique </a:t>
            </a:r>
            <a:r>
              <a:rPr lang="pt-BR" dirty="0"/>
              <a:t>em "</a:t>
            </a:r>
            <a:r>
              <a:rPr lang="pt-BR" b="1" dirty="0" err="1"/>
              <a:t>Create</a:t>
            </a:r>
            <a:r>
              <a:rPr lang="pt-BR" dirty="0" smtClean="0"/>
              <a:t>".</a:t>
            </a:r>
          </a:p>
          <a:p>
            <a:endParaRPr lang="pt-BR" dirty="0"/>
          </a:p>
          <a:p>
            <a:r>
              <a:rPr lang="pt-BR" sz="2400" dirty="0" smtClean="0"/>
              <a:t>Resultado Esperado</a:t>
            </a:r>
          </a:p>
          <a:p>
            <a:endParaRPr lang="pt-BR" dirty="0"/>
          </a:p>
          <a:p>
            <a:r>
              <a:rPr lang="pt-BR" dirty="0" smtClean="0"/>
              <a:t>Você </a:t>
            </a:r>
            <a:r>
              <a:rPr lang="pt-BR" dirty="0"/>
              <a:t>terá um projeto básico configurado com um personagem em primeira pessoa que pode se mover e atirar. Isso serve como uma ótima base para expandir suas habilidades e adicionar mais funcionalidades ao jogo.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65602" y="604794"/>
            <a:ext cx="4988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Criando seu Primeiro Projeto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6</a:t>
            </a:fld>
            <a:endParaRPr lang="pt-BR"/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1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6"/>
    </mc:Choice>
    <mc:Fallback>
      <p:transition spd="slow" advTm="2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627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1381917" y="6079615"/>
            <a:ext cx="6914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3: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NAVEGANDO PELA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INTERFACE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8038" y="8339838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088038" y="8799185"/>
            <a:ext cx="75023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Visão Geral da Interface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1- </a:t>
            </a: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Viewport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Área principal onde você visualiza e edita seu mundo.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2- </a:t>
            </a: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Outliner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Lista de todos os objetos presentes na cena.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3- </a:t>
            </a: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Details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 Exibe propriedades do objeto selecionado.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4- </a:t>
            </a: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Content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Browser: Área onde você gerencia seus </a:t>
            </a: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assets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(texturas, modelos, sons, etc.).</a:t>
            </a:r>
            <a:endParaRPr lang="pt-BR" altLang="pt-B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7</a:t>
            </a:fld>
            <a:endParaRPr lang="pt-BR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4"/>
    </mc:Choice>
    <mc:Fallback>
      <p:transition spd="slow" advTm="2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/>
          <p:cNvSpPr txBox="1"/>
          <p:nvPr/>
        </p:nvSpPr>
        <p:spPr>
          <a:xfrm>
            <a:off x="217357" y="2543245"/>
            <a:ext cx="938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85800" y="347241"/>
            <a:ext cx="822960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sz="2400" dirty="0" smtClean="0"/>
              <a:t>Exemplo </a:t>
            </a:r>
            <a:r>
              <a:rPr lang="pt-BR" sz="2400" dirty="0"/>
              <a:t>1: Explorando o </a:t>
            </a:r>
            <a:r>
              <a:rPr lang="pt-BR" sz="2400" dirty="0" err="1" smtClean="0"/>
              <a:t>Viewport</a:t>
            </a:r>
            <a:endParaRPr lang="pt-BR" sz="2400" dirty="0" smtClean="0"/>
          </a:p>
          <a:p>
            <a:endParaRPr lang="pt-BR" dirty="0"/>
          </a:p>
          <a:p>
            <a:r>
              <a:rPr lang="pt-BR" sz="2400" dirty="0" smtClean="0"/>
              <a:t>Passo </a:t>
            </a:r>
            <a:r>
              <a:rPr lang="pt-BR" sz="2400" dirty="0"/>
              <a:t>a </a:t>
            </a:r>
            <a:r>
              <a:rPr lang="pt-BR" sz="2400" dirty="0" smtClean="0"/>
              <a:t>Passo</a:t>
            </a:r>
          </a:p>
          <a:p>
            <a:endParaRPr lang="pt-BR" dirty="0" smtClean="0"/>
          </a:p>
          <a:p>
            <a:r>
              <a:rPr lang="pt-BR" b="1" dirty="0" smtClean="0"/>
              <a:t>Abrir </a:t>
            </a:r>
            <a:r>
              <a:rPr lang="pt-BR" b="1" dirty="0"/>
              <a:t>o </a:t>
            </a:r>
            <a:r>
              <a:rPr lang="pt-BR" b="1" dirty="0" err="1" smtClean="0"/>
              <a:t>Viewport</a:t>
            </a:r>
            <a:endParaRPr lang="pt-BR" b="1" dirty="0" smtClean="0"/>
          </a:p>
          <a:p>
            <a:endParaRPr lang="pt-BR" dirty="0"/>
          </a:p>
          <a:p>
            <a:r>
              <a:rPr lang="pt-BR" dirty="0" smtClean="0"/>
              <a:t>Quando </a:t>
            </a:r>
            <a:r>
              <a:rPr lang="pt-BR" dirty="0"/>
              <a:t>você cria ou abre um projeto, o </a:t>
            </a:r>
            <a:r>
              <a:rPr lang="pt-BR" dirty="0" err="1"/>
              <a:t>Viewport</a:t>
            </a:r>
            <a:r>
              <a:rPr lang="pt-BR" dirty="0"/>
              <a:t> é a área principal onde você visualiza e edita seu mundo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400" dirty="0" smtClean="0"/>
              <a:t>Movimentação </a:t>
            </a:r>
            <a:r>
              <a:rPr lang="pt-BR" sz="2400" dirty="0"/>
              <a:t>no </a:t>
            </a:r>
            <a:r>
              <a:rPr lang="pt-BR" sz="2400" dirty="0" err="1" smtClean="0"/>
              <a:t>Viewport</a:t>
            </a:r>
            <a:endParaRPr lang="pt-BR" sz="2400" dirty="0" smtClean="0"/>
          </a:p>
          <a:p>
            <a:endParaRPr lang="pt-BR" dirty="0"/>
          </a:p>
          <a:p>
            <a:r>
              <a:rPr lang="pt-BR" b="1" dirty="0" smtClean="0"/>
              <a:t>Rotação </a:t>
            </a:r>
            <a:r>
              <a:rPr lang="pt-BR" b="1" dirty="0"/>
              <a:t>da Câmera</a:t>
            </a:r>
            <a:r>
              <a:rPr lang="pt-BR" dirty="0"/>
              <a:t>: Clique com o botão direito e arraste para girar a câmera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Translação </a:t>
            </a:r>
            <a:r>
              <a:rPr lang="pt-BR" b="1" dirty="0"/>
              <a:t>da Câmera: </a:t>
            </a:r>
            <a:r>
              <a:rPr lang="pt-BR" dirty="0"/>
              <a:t>Segure a roda do mouse (botão do meio) e arraste para mover a câmera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smtClean="0"/>
              <a:t>Zoom</a:t>
            </a:r>
            <a:r>
              <a:rPr lang="pt-BR" b="1" dirty="0"/>
              <a:t>: </a:t>
            </a:r>
            <a:r>
              <a:rPr lang="pt-BR" dirty="0"/>
              <a:t>Role a roda do mouse para aproximar ou afastar a câmera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400" dirty="0" smtClean="0"/>
              <a:t>Selecionar Objetos</a:t>
            </a:r>
          </a:p>
          <a:p>
            <a:endParaRPr lang="pt-BR" sz="2400" dirty="0" smtClean="0"/>
          </a:p>
          <a:p>
            <a:r>
              <a:rPr lang="pt-BR" b="1" dirty="0" smtClean="0"/>
              <a:t>Clique </a:t>
            </a:r>
            <a:r>
              <a:rPr lang="pt-BR" b="1" dirty="0"/>
              <a:t>em qualquer objeto no </a:t>
            </a:r>
            <a:r>
              <a:rPr lang="pt-BR" b="1" dirty="0" err="1"/>
              <a:t>Viewport</a:t>
            </a:r>
            <a:r>
              <a:rPr lang="pt-BR" b="1" dirty="0"/>
              <a:t> </a:t>
            </a:r>
            <a:r>
              <a:rPr lang="pt-BR" dirty="0"/>
              <a:t>para selecioná-lo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Utilize </a:t>
            </a:r>
            <a:r>
              <a:rPr lang="pt-BR" dirty="0"/>
              <a:t>as ferramentas de transformação (mover, </a:t>
            </a:r>
            <a:r>
              <a:rPr lang="pt-BR" dirty="0" err="1"/>
              <a:t>rotacionar</a:t>
            </a:r>
            <a:r>
              <a:rPr lang="pt-BR" dirty="0"/>
              <a:t>, escalar) no canto superior direito do </a:t>
            </a:r>
            <a:r>
              <a:rPr lang="pt-BR" dirty="0" err="1"/>
              <a:t>Viewport</a:t>
            </a:r>
            <a:r>
              <a:rPr lang="pt-BR" dirty="0"/>
              <a:t> para ajustar os objetos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sz="2400" dirty="0" smtClean="0"/>
              <a:t>Configurar </a:t>
            </a:r>
            <a:r>
              <a:rPr lang="pt-BR" sz="2400" dirty="0"/>
              <a:t>a </a:t>
            </a:r>
            <a:r>
              <a:rPr lang="pt-BR" sz="2400" dirty="0" smtClean="0"/>
              <a:t>Visualização</a:t>
            </a:r>
          </a:p>
          <a:p>
            <a:endParaRPr lang="pt-BR" dirty="0"/>
          </a:p>
          <a:p>
            <a:r>
              <a:rPr lang="pt-BR" b="1" dirty="0" smtClean="0"/>
              <a:t>No </a:t>
            </a:r>
            <a:r>
              <a:rPr lang="pt-BR" b="1" dirty="0"/>
              <a:t>canto superior esquerdo do </a:t>
            </a:r>
            <a:r>
              <a:rPr lang="pt-BR" b="1" dirty="0" err="1"/>
              <a:t>Viewport</a:t>
            </a:r>
            <a:r>
              <a:rPr lang="pt-BR" dirty="0"/>
              <a:t>, você pode alterar o modo de visualização (</a:t>
            </a:r>
            <a:r>
              <a:rPr lang="pt-BR" dirty="0" err="1"/>
              <a:t>Wireframe</a:t>
            </a:r>
            <a:r>
              <a:rPr lang="pt-BR" dirty="0"/>
              <a:t>, </a:t>
            </a:r>
            <a:r>
              <a:rPr lang="pt-BR" dirty="0" err="1"/>
              <a:t>Lit</a:t>
            </a:r>
            <a:r>
              <a:rPr lang="pt-BR" dirty="0"/>
              <a:t>, </a:t>
            </a:r>
            <a:r>
              <a:rPr lang="pt-BR" dirty="0" err="1"/>
              <a:t>Unlit</a:t>
            </a:r>
            <a:r>
              <a:rPr lang="pt-BR" dirty="0"/>
              <a:t>, etc.) para diferentes visualizações do seu cenário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2400" dirty="0" smtClean="0"/>
              <a:t>Resultado Esperado</a:t>
            </a:r>
          </a:p>
          <a:p>
            <a:endParaRPr lang="pt-BR" sz="2400" dirty="0" smtClean="0"/>
          </a:p>
          <a:p>
            <a:r>
              <a:rPr lang="pt-BR" dirty="0" smtClean="0"/>
              <a:t>Com </a:t>
            </a:r>
            <a:r>
              <a:rPr lang="pt-BR" dirty="0"/>
              <a:t>essas operações básicas, você pode navegar pelo seu nível, ajustar a câmera e manipular objetos no </a:t>
            </a:r>
            <a:r>
              <a:rPr lang="pt-BR" dirty="0" err="1"/>
              <a:t>Viewport</a:t>
            </a:r>
            <a:r>
              <a:rPr lang="pt-BR" dirty="0"/>
              <a:t>, ganhando um controle intuitivo sobre o seu ambiente de </a:t>
            </a:r>
            <a:r>
              <a:rPr lang="pt-BR" dirty="0" err="1" smtClean="0"/>
              <a:t>desenvolvimento.Exemplo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8</a:t>
            </a:fld>
            <a:endParaRPr lang="pt-BR"/>
          </a:p>
        </p:txBody>
      </p:sp>
      <p:pic>
        <p:nvPicPr>
          <p:cNvPr id="7" name="Á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4"/>
    </mc:Choice>
    <mc:Fallback>
      <p:transition spd="slow" advTm="2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" y="-73838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ítulo"/>
          <p:cNvSpPr/>
          <p:nvPr/>
        </p:nvSpPr>
        <p:spPr>
          <a:xfrm>
            <a:off x="439882" y="785858"/>
            <a:ext cx="872143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1300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413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Título"/>
          <p:cNvSpPr/>
          <p:nvPr/>
        </p:nvSpPr>
        <p:spPr>
          <a:xfrm>
            <a:off x="1391652" y="6126184"/>
            <a:ext cx="6817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CAPÍTULO 4: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BLUEPRINTS: 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PROGRAMAÇÃO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VISUAL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6981" y="9210328"/>
            <a:ext cx="7502375" cy="4593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36981" y="9741531"/>
            <a:ext cx="75023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 Que São </a:t>
            </a:r>
            <a:r>
              <a:rPr lang="pt-BR" alt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Blueprints</a:t>
            </a:r>
            <a:r>
              <a:rPr lang="pt-BR" altLang="pt-BR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lang="pt-BR" altLang="pt-BR" sz="28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Blueprints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são uma maneira visual de criar lógica de jogo sem escrever código.</a:t>
            </a:r>
            <a:endParaRPr lang="pt-BR" altLang="pt-BR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smtClean="0">
                <a:solidFill>
                  <a:schemeClr val="bg1"/>
                </a:solidFill>
              </a:rPr>
              <a:t>Eles permitem que você conecte "nós" para definir comportamento e interações.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UNREAL Desperte o Poder da Criação de Jogos -  Cezar Henrique da Costa e Souza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E2B2-D1A6-4AD5-A7CC-9FBD2EC26896}" type="slidenum">
              <a:rPr lang="pt-BR" smtClean="0"/>
              <a:t>9</a:t>
            </a:fld>
            <a:endParaRPr lang="pt-BR" dirty="0"/>
          </a:p>
        </p:txBody>
      </p:sp>
      <p:pic>
        <p:nvPicPr>
          <p:cNvPr id="10" name="Á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5700" y="11976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0"/>
    </mc:Choice>
    <mc:Fallback>
      <p:transition spd="slow" advTm="2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2042</Words>
  <Application>Microsoft Office PowerPoint</Application>
  <PresentationFormat>Papel A3 (297x420 mm)</PresentationFormat>
  <Paragraphs>348</Paragraphs>
  <Slides>19</Slides>
  <Notes>1</Notes>
  <HiddenSlides>0</HiddenSlides>
  <MMClips>19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</dc:creator>
  <cp:lastModifiedBy>Cezar</cp:lastModifiedBy>
  <cp:revision>46</cp:revision>
  <dcterms:created xsi:type="dcterms:W3CDTF">2024-05-30T18:04:57Z</dcterms:created>
  <dcterms:modified xsi:type="dcterms:W3CDTF">2024-06-03T23:27:47Z</dcterms:modified>
</cp:coreProperties>
</file>