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verage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Relationship Id="rId5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407050" y="653725"/>
            <a:ext cx="8313600" cy="2067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B. Tech. Project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4000"/>
          </a:p>
          <a:p>
            <a:pPr lvl="0">
              <a:spcBef>
                <a:spcPts val="0"/>
              </a:spcBef>
              <a:buNone/>
            </a:pPr>
            <a:r>
              <a:rPr lang="en" sz="4200"/>
              <a:t>Data Driven Modelling of Composites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End-Term Evaluation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407050" y="3967475"/>
            <a:ext cx="22599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Advisor -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Prof. Siladitya Pal</a:t>
            </a:r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4699450" y="3967475"/>
            <a:ext cx="40212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CACACA"/>
                </a:solidFill>
              </a:rPr>
              <a:t>Aman Shrivastava - 13117008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CACACA"/>
                </a:solidFill>
              </a:rPr>
              <a:t>Mihir Ujjwal Rana - 13117044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CACACA"/>
                </a:solidFill>
              </a:rPr>
              <a:t>Yash Sharma - 13117079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Progress Made</a:t>
            </a:r>
          </a:p>
        </p:txBody>
      </p:sp>
      <p:sp>
        <p:nvSpPr>
          <p:cNvPr id="147" name="Shape 147"/>
          <p:cNvSpPr/>
          <p:nvPr/>
        </p:nvSpPr>
        <p:spPr>
          <a:xfrm>
            <a:off x="311688" y="1520600"/>
            <a:ext cx="2051100" cy="745500"/>
          </a:xfrm>
          <a:prstGeom prst="chevron">
            <a:avLst>
              <a:gd fmla="val 50000" name="adj"/>
            </a:avLst>
          </a:prstGeom>
          <a:solidFill>
            <a:srgbClr val="999999"/>
          </a:solidFill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641386" y="1658150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Database Generation</a:t>
            </a:r>
          </a:p>
        </p:txBody>
      </p:sp>
      <p:grpSp>
        <p:nvGrpSpPr>
          <p:cNvPr id="149" name="Shape 149"/>
          <p:cNvGrpSpPr/>
          <p:nvPr/>
        </p:nvGrpSpPr>
        <p:grpSpPr>
          <a:xfrm rot="10800000">
            <a:off x="1199682" y="2266090"/>
            <a:ext cx="198900" cy="593656"/>
            <a:chOff x="3918083" y="1610215"/>
            <a:chExt cx="198900" cy="593656"/>
          </a:xfrm>
        </p:grpSpPr>
        <p:cxnSp>
          <p:nvCxnSpPr>
            <p:cNvPr id="150" name="Shape 15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" name="Shape 151"/>
            <p:cNvSpPr/>
            <p:nvPr/>
          </p:nvSpPr>
          <p:spPr>
            <a:xfrm>
              <a:off x="3918083" y="1610215"/>
              <a:ext cx="198900" cy="1989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Shape 152"/>
          <p:cNvSpPr txBox="1"/>
          <p:nvPr/>
        </p:nvSpPr>
        <p:spPr>
          <a:xfrm>
            <a:off x="273575" y="2768975"/>
            <a:ext cx="2051100" cy="2103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Generation of database comprising several particulate composites with different properties</a:t>
            </a:r>
          </a:p>
        </p:txBody>
      </p:sp>
      <p:sp>
        <p:nvSpPr>
          <p:cNvPr id="153" name="Shape 153"/>
          <p:cNvSpPr/>
          <p:nvPr/>
        </p:nvSpPr>
        <p:spPr>
          <a:xfrm>
            <a:off x="2704248" y="1520600"/>
            <a:ext cx="3069299" cy="745500"/>
          </a:xfrm>
          <a:prstGeom prst="chevron">
            <a:avLst>
              <a:gd fmla="val 50000" name="adj"/>
            </a:avLst>
          </a:prstGeom>
          <a:solidFill>
            <a:srgbClr val="999999"/>
          </a:solidFill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3197639" y="1658150"/>
            <a:ext cx="19683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Structure Factor Quantification</a:t>
            </a:r>
          </a:p>
        </p:txBody>
      </p:sp>
      <p:grpSp>
        <p:nvGrpSpPr>
          <p:cNvPr id="155" name="Shape 155"/>
          <p:cNvGrpSpPr/>
          <p:nvPr/>
        </p:nvGrpSpPr>
        <p:grpSpPr>
          <a:xfrm rot="10800000">
            <a:off x="4033092" y="2266090"/>
            <a:ext cx="297653" cy="593656"/>
            <a:chOff x="3918083" y="1610215"/>
            <a:chExt cx="198900" cy="593656"/>
          </a:xfrm>
        </p:grpSpPr>
        <p:cxnSp>
          <p:nvCxnSpPr>
            <p:cNvPr id="156" name="Shape 15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" name="Shape 157"/>
            <p:cNvSpPr/>
            <p:nvPr/>
          </p:nvSpPr>
          <p:spPr>
            <a:xfrm>
              <a:off x="3918083" y="1610215"/>
              <a:ext cx="198900" cy="1989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Shape 158"/>
          <p:cNvSpPr txBox="1"/>
          <p:nvPr/>
        </p:nvSpPr>
        <p:spPr>
          <a:xfrm>
            <a:off x="2647212" y="2768975"/>
            <a:ext cx="3069300" cy="2103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Creation of parameter to quantify difference in composites with same properties and volume fraction but different spatial arrangement of particles</a:t>
            </a:r>
          </a:p>
        </p:txBody>
      </p:sp>
      <p:sp>
        <p:nvSpPr>
          <p:cNvPr id="159" name="Shape 159"/>
          <p:cNvSpPr/>
          <p:nvPr/>
        </p:nvSpPr>
        <p:spPr>
          <a:xfrm>
            <a:off x="6108588" y="1520600"/>
            <a:ext cx="2723700" cy="745500"/>
          </a:xfrm>
          <a:prstGeom prst="chevron">
            <a:avLst>
              <a:gd fmla="val 50000" name="adj"/>
            </a:avLst>
          </a:prstGeom>
          <a:solidFill>
            <a:srgbClr val="999999"/>
          </a:solidFill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6546420" y="1658150"/>
            <a:ext cx="17469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ML Model Generation</a:t>
            </a:r>
          </a:p>
        </p:txBody>
      </p:sp>
      <p:grpSp>
        <p:nvGrpSpPr>
          <p:cNvPr id="161" name="Shape 161"/>
          <p:cNvGrpSpPr/>
          <p:nvPr/>
        </p:nvGrpSpPr>
        <p:grpSpPr>
          <a:xfrm rot="10800000">
            <a:off x="7287724" y="2266090"/>
            <a:ext cx="264139" cy="593656"/>
            <a:chOff x="3918083" y="1610215"/>
            <a:chExt cx="198900" cy="593656"/>
          </a:xfrm>
        </p:grpSpPr>
        <p:cxnSp>
          <p:nvCxnSpPr>
            <p:cNvPr id="162" name="Shape 16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3" name="Shape 163"/>
            <p:cNvSpPr/>
            <p:nvPr/>
          </p:nvSpPr>
          <p:spPr>
            <a:xfrm>
              <a:off x="3918083" y="1610215"/>
              <a:ext cx="198900" cy="1989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Shape 164"/>
          <p:cNvSpPr txBox="1"/>
          <p:nvPr/>
        </p:nvSpPr>
        <p:spPr>
          <a:xfrm>
            <a:off x="6057975" y="2768975"/>
            <a:ext cx="2723700" cy="2103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verage"/>
              <a:buAutoNum type="arabicPeriod"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Generation of meta-model using Machine Learning algorithms</a:t>
            </a:r>
          </a:p>
          <a:p>
            <a: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verage"/>
              <a:buAutoNum type="arabicPeriod"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Making predictions using this model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265500" y="1733850"/>
            <a:ext cx="4045199" cy="167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Structure Factor Quantification</a:t>
            </a:r>
          </a:p>
        </p:txBody>
      </p:sp>
      <p:pic>
        <p:nvPicPr>
          <p:cNvPr descr="material.png"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512" y="1200150"/>
            <a:ext cx="33623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645900" y="369150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Difference?</a:t>
            </a:r>
          </a:p>
        </p:txBody>
      </p:sp>
      <p:sp>
        <p:nvSpPr>
          <p:cNvPr id="176" name="Shape 176"/>
          <p:cNvSpPr/>
          <p:nvPr/>
        </p:nvSpPr>
        <p:spPr>
          <a:xfrm>
            <a:off x="1093600" y="721050"/>
            <a:ext cx="1814700" cy="16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1314019" y="1023621"/>
            <a:ext cx="286500" cy="28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1857709" y="1023621"/>
            <a:ext cx="286500" cy="28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2440833" y="1023621"/>
            <a:ext cx="286500" cy="28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1314019" y="1987135"/>
            <a:ext cx="286500" cy="28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1857709" y="1987135"/>
            <a:ext cx="286500" cy="28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2440833" y="1987135"/>
            <a:ext cx="286500" cy="28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3943937" y="721050"/>
            <a:ext cx="1814700" cy="16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5291169" y="869621"/>
            <a:ext cx="286500" cy="28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4503747" y="1155821"/>
            <a:ext cx="286500" cy="28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4999596" y="1225721"/>
            <a:ext cx="286500" cy="28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4325994" y="1700935"/>
            <a:ext cx="286500" cy="28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4708034" y="1987135"/>
            <a:ext cx="286500" cy="28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5098896" y="1602560"/>
            <a:ext cx="286500" cy="2861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6794275" y="721050"/>
            <a:ext cx="1814700" cy="16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6918569" y="869621"/>
            <a:ext cx="286500" cy="28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7558384" y="1309821"/>
            <a:ext cx="286500" cy="28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7636783" y="869621"/>
            <a:ext cx="286500" cy="28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7062744" y="1650635"/>
            <a:ext cx="286500" cy="28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7690584" y="1830910"/>
            <a:ext cx="286500" cy="28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8102083" y="1309835"/>
            <a:ext cx="286500" cy="28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x="834350" y="2714275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buNone/>
            </a:pPr>
            <a:r>
              <a:rPr lang="en" sz="1800"/>
              <a:t>(i)						   (ii)						    (iii)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Distance Energy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The D-eigenvalues of a graph G are the eigenvalues of its distance matrix D , and the D-energy E</a:t>
            </a:r>
            <a:r>
              <a:rPr baseline="-25000" lang="en" sz="1400"/>
              <a:t>D</a:t>
            </a:r>
            <a:r>
              <a:rPr lang="en" sz="1400"/>
              <a:t>(G) is the sum of the absolute values of its D-eigenvalues.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Two graphs are said to be D-equienergetic if they have the same D-energy. </a:t>
            </a:r>
            <a:r>
              <a:rPr b="1" lang="en" sz="1400">
                <a:solidFill>
                  <a:srgbClr val="F3F3F3"/>
                </a:solidFill>
              </a:rPr>
              <a:t>It has been proved that there exist pairs of non-D-cospectral D-equienergetic graphs of order n for every n ≥ 6 .</a:t>
            </a:r>
          </a:p>
        </p:txBody>
      </p:sp>
      <p:pic>
        <p:nvPicPr>
          <p:cNvPr descr="Screenshot from 2016-11-23 01:04:54.png"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150" y="822175"/>
            <a:ext cx="4429325" cy="12433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6-11-23 01:07:03.png"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148" y="2187156"/>
            <a:ext cx="4429325" cy="13622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6-11-23 01:08:19.png" id="206" name="Shape 2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5350" y="3671075"/>
            <a:ext cx="1892925" cy="8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Distance Energy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descr="Screenshot from 2016-11-23 01:11:33.png"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312" y="1152475"/>
            <a:ext cx="5197366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2707350" y="4568875"/>
            <a:ext cx="37293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Sample Computation for 5 particle system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Crowding Factor Quantification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925" y="1152475"/>
            <a:ext cx="7402150" cy="24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Procedure used for modelling	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Load the simulated data and corresponding images.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Apply Image Processing technique on images to extract structure factor.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Merge structure factor and simulated data.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Preprocess the data to make it model trainable.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Apply machine learning techniques to predict stress.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2353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Activities to be Followed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905800"/>
            <a:ext cx="8667900" cy="413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>
                <a:solidFill>
                  <a:srgbClr val="FFFFFF"/>
                </a:solidFill>
              </a:rPr>
              <a:t>Generation of large database spanning across various types of materials with information about exact location of all particles.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>
                <a:solidFill>
                  <a:srgbClr val="FFFFFF"/>
                </a:solidFill>
              </a:rPr>
              <a:t>Creation of a parameter to quantify crowding of particles within a sample to distinguish between equi-energetic distributions. 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>
                <a:solidFill>
                  <a:srgbClr val="FFFFFF"/>
                </a:solidFill>
              </a:rPr>
              <a:t>Implement alternative definition of Structure Factor using Fourier transformation techniques to check if results improve.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>
                <a:solidFill>
                  <a:srgbClr val="FFFFFF"/>
                </a:solidFill>
              </a:rPr>
              <a:t>Validation of model by comparison with direct FE simulation, according to an appropriate confidence interval band.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>
                <a:solidFill>
                  <a:srgbClr val="FFFFFF"/>
                </a:solidFill>
              </a:rPr>
              <a:t>Generation of an Image-Processing based engine to directly identify all particles and their respective locations from image for inputting in the ML model.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>
                <a:solidFill>
                  <a:srgbClr val="FFFFFF"/>
                </a:solidFill>
              </a:rPr>
              <a:t>Definition of Inverse Optimization techniques to recommend materials and particulate arrangement, given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target properties such as strength or structure factor.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529475"/>
            <a:ext cx="8520600" cy="3039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 develop an algorithmic framework to predict properties of composites to aid in meta-modelling process.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Composites -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Average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Composites are made by combining two or more natural or artificial materials to maximize their useful properties and minimize their weaknesses. One of the oldest and best-known composites, glass-fiber reinforced plastic (GRP), combines glass fibers (which are strong but brittle) with plastic (which is flexible) to make a composite material that is tough but not brittle. Composites are typically used in place of metals because they are equally strong but much lighter.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Applications </a:t>
            </a:r>
          </a:p>
        </p:txBody>
      </p:sp>
      <p:grpSp>
        <p:nvGrpSpPr>
          <p:cNvPr id="80" name="Shape 80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81" name="Shape 8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Shape 83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Airbus A380</a:t>
            </a:r>
          </a:p>
        </p:txBody>
      </p:sp>
      <p:sp>
        <p:nvSpPr>
          <p:cNvPr id="84" name="Shape 8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More than 20 % of the A380 is made of composite materials, mainly plastic reinforced with carbon fibres. The design is the first large-scale use of glass-fibre-reinforced aluminium, a new composite that is 25 % stronger than conventional airframe aluminium but 20 % lighter.</a:t>
            </a:r>
          </a:p>
        </p:txBody>
      </p:sp>
      <p:pic>
        <p:nvPicPr>
          <p:cNvPr descr="downloadpic.php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524" y="1304875"/>
            <a:ext cx="5483772" cy="3416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Applications </a:t>
            </a:r>
          </a:p>
        </p:txBody>
      </p:sp>
      <p:grpSp>
        <p:nvGrpSpPr>
          <p:cNvPr id="91" name="Shape 91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2" name="Shape 92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Shape 9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Concrete</a:t>
            </a:r>
          </a:p>
        </p:txBody>
      </p:sp>
      <p:sp>
        <p:nvSpPr>
          <p:cNvPr id="95" name="Shape 95"/>
          <p:cNvSpPr txBox="1"/>
          <p:nvPr>
            <p:ph idx="4294967295" type="body"/>
          </p:nvPr>
        </p:nvSpPr>
        <p:spPr>
          <a:xfrm>
            <a:off x="507087" y="1766275"/>
            <a:ext cx="2478600" cy="279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Concrete is a versatile and cheap material, with a vast range of applications around the home. Brick laying, constructing paths and driveways, foundations to buildings and walls, are some of the practical applications. Concrete has a similarly wide and varied range in industrial applications.</a:t>
            </a:r>
          </a:p>
        </p:txBody>
      </p:sp>
      <p:pic>
        <p:nvPicPr>
          <p:cNvPr descr="Øresund_Bridge_from_the_air_in_September_2015.jp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775" y="1304875"/>
            <a:ext cx="545652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Applications </a:t>
            </a:r>
          </a:p>
        </p:txBody>
      </p:sp>
      <p:grpSp>
        <p:nvGrpSpPr>
          <p:cNvPr id="102" name="Shape 102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03" name="Shape 103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Shape 10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Wind Turbine</a:t>
            </a:r>
          </a:p>
        </p:txBody>
      </p:sp>
      <p:sp>
        <p:nvSpPr>
          <p:cNvPr id="106" name="Shape 106"/>
          <p:cNvSpPr txBox="1"/>
          <p:nvPr>
            <p:ph idx="4294967295" type="body"/>
          </p:nvPr>
        </p:nvSpPr>
        <p:spPr>
          <a:xfrm>
            <a:off x="507087" y="1842475"/>
            <a:ext cx="2478600" cy="279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Currently, carbon fiber is used primarily in the spar, or structural element, of wind blades longer than 45m/148 ft, both for land-based and offshore systems. The higher stiffness and lower density of CF allows a thinner blade profile while producing stiffer, lighter blades.</a:t>
            </a:r>
          </a:p>
        </p:txBody>
      </p:sp>
      <p:pic>
        <p:nvPicPr>
          <p:cNvPr descr="wind-farm-sunset-2.jp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550" y="1304875"/>
            <a:ext cx="5477748" cy="3416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Methodology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Average"/>
              <a:buAutoNum type="arabicPeriod"/>
            </a:pPr>
            <a:r>
              <a:rPr lang="en" sz="19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FE Model development for simulation of mechanical behaviour of particulate composites.</a:t>
            </a:r>
          </a:p>
          <a:p>
            <a: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Average"/>
              <a:buAutoNum type="arabicPeriod"/>
            </a:pPr>
            <a:r>
              <a:rPr lang="en" sz="19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Create input database based on several mechanical properties, like Young’s Modulus, Poisson’s Ratio, Volume Fraction, spatial arrangements of particles, etc.</a:t>
            </a:r>
          </a:p>
          <a:p>
            <a: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Average"/>
              <a:buAutoNum type="arabicPeriod"/>
            </a:pPr>
            <a:r>
              <a:rPr lang="en" sz="19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Perform simulations and extract stress-strain behaviour for several cases.</a:t>
            </a:r>
          </a:p>
          <a:p>
            <a: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Average"/>
              <a:buAutoNum type="arabicPeriod"/>
            </a:pPr>
            <a:r>
              <a:rPr lang="en" sz="19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Create a meta-model using Machine Learning algorithms.</a:t>
            </a:r>
          </a:p>
          <a:p>
            <a: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Average"/>
              <a:buAutoNum type="arabicPeriod"/>
            </a:pPr>
            <a:r>
              <a:rPr lang="en" sz="19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Generate composites with unknown material properties.</a:t>
            </a:r>
          </a:p>
          <a:p>
            <a: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Average"/>
              <a:buAutoNum type="arabicPeriod"/>
            </a:pPr>
            <a:r>
              <a:rPr lang="en" sz="19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Predict with meta-model, and validate the results with direct FE simulations.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2258925" y="2233462"/>
            <a:ext cx="1930200" cy="375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1. (b) </a:t>
            </a:r>
            <a:r>
              <a:rPr lang="en"/>
              <a:t>Simulated Data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1231725" y="1110100"/>
            <a:ext cx="1526100" cy="375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1. (a) </a:t>
            </a:r>
            <a:r>
              <a:rPr lang="en"/>
              <a:t>Images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690125" y="1110100"/>
            <a:ext cx="1682100" cy="375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2. Structure Factor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6898423" y="1695725"/>
            <a:ext cx="1682100" cy="375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3. Master Data</a:t>
            </a:r>
          </a:p>
        </p:txBody>
      </p:sp>
      <p:cxnSp>
        <p:nvCxnSpPr>
          <p:cNvPr id="122" name="Shape 122"/>
          <p:cNvCxnSpPr>
            <a:stCxn id="121" idx="2"/>
            <a:endCxn id="123" idx="0"/>
          </p:cNvCxnSpPr>
          <p:nvPr/>
        </p:nvCxnSpPr>
        <p:spPr>
          <a:xfrm>
            <a:off x="7739473" y="2071625"/>
            <a:ext cx="0" cy="10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3" name="Shape 123"/>
          <p:cNvSpPr txBox="1"/>
          <p:nvPr/>
        </p:nvSpPr>
        <p:spPr>
          <a:xfrm>
            <a:off x="6898423" y="3168800"/>
            <a:ext cx="1682100" cy="375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4. </a:t>
            </a:r>
            <a:r>
              <a:rPr lang="en" sz="1200"/>
              <a:t>Preprocessed Data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987169" y="3168805"/>
            <a:ext cx="2032500" cy="375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5. Machine Learning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1582192" y="3168783"/>
            <a:ext cx="1526100" cy="375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6. Trained Model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1582192" y="4499267"/>
            <a:ext cx="1526100" cy="375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7. Predictions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4240315" y="4499267"/>
            <a:ext cx="1526100" cy="375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8. Validation</a:t>
            </a:r>
          </a:p>
        </p:txBody>
      </p:sp>
      <p:cxnSp>
        <p:nvCxnSpPr>
          <p:cNvPr id="128" name="Shape 128"/>
          <p:cNvCxnSpPr>
            <a:stCxn id="119" idx="3"/>
            <a:endCxn id="120" idx="1"/>
          </p:cNvCxnSpPr>
          <p:nvPr/>
        </p:nvCxnSpPr>
        <p:spPr>
          <a:xfrm>
            <a:off x="2757825" y="1298050"/>
            <a:ext cx="93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9" name="Shape 129"/>
          <p:cNvCxnSpPr>
            <a:stCxn id="120" idx="3"/>
            <a:endCxn id="121" idx="1"/>
          </p:cNvCxnSpPr>
          <p:nvPr/>
        </p:nvCxnSpPr>
        <p:spPr>
          <a:xfrm>
            <a:off x="5372225" y="1298050"/>
            <a:ext cx="1526100" cy="5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0" name="Shape 130"/>
          <p:cNvCxnSpPr>
            <a:stCxn id="118" idx="3"/>
            <a:endCxn id="121" idx="1"/>
          </p:cNvCxnSpPr>
          <p:nvPr/>
        </p:nvCxnSpPr>
        <p:spPr>
          <a:xfrm flipH="1" rot="10800000">
            <a:off x="4189125" y="1883812"/>
            <a:ext cx="2709300" cy="5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1" name="Shape 131"/>
          <p:cNvCxnSpPr>
            <a:stCxn id="123" idx="1"/>
            <a:endCxn id="124" idx="3"/>
          </p:cNvCxnSpPr>
          <p:nvPr/>
        </p:nvCxnSpPr>
        <p:spPr>
          <a:xfrm rot="10800000">
            <a:off x="6019723" y="3356750"/>
            <a:ext cx="87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" name="Shape 132"/>
          <p:cNvCxnSpPr>
            <a:stCxn id="124" idx="1"/>
            <a:endCxn id="125" idx="3"/>
          </p:cNvCxnSpPr>
          <p:nvPr/>
        </p:nvCxnSpPr>
        <p:spPr>
          <a:xfrm rot="10800000">
            <a:off x="3108169" y="3356755"/>
            <a:ext cx="87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3" name="Shape 133"/>
          <p:cNvCxnSpPr>
            <a:stCxn id="125" idx="2"/>
            <a:endCxn id="126" idx="0"/>
          </p:cNvCxnSpPr>
          <p:nvPr/>
        </p:nvCxnSpPr>
        <p:spPr>
          <a:xfrm>
            <a:off x="2345242" y="3544683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4" name="Shape 134"/>
          <p:cNvCxnSpPr>
            <a:stCxn id="126" idx="3"/>
            <a:endCxn id="127" idx="1"/>
          </p:cNvCxnSpPr>
          <p:nvPr/>
        </p:nvCxnSpPr>
        <p:spPr>
          <a:xfrm>
            <a:off x="3108292" y="4687217"/>
            <a:ext cx="113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5" name="Shape 135"/>
          <p:cNvSpPr txBox="1"/>
          <p:nvPr>
            <p:ph idx="4294967295" type="title"/>
          </p:nvPr>
        </p:nvSpPr>
        <p:spPr>
          <a:xfrm>
            <a:off x="311700" y="1490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General Workflow Structure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978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Timeline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801" y="783649"/>
            <a:ext cx="7446400" cy="41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