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4"/>
  </p:notesMasterIdLst>
  <p:sldIdLst>
    <p:sldId id="256" r:id="rId3"/>
    <p:sldId id="257" r:id="rId4"/>
    <p:sldId id="261" r:id="rId5"/>
    <p:sldId id="258" r:id="rId6"/>
    <p:sldId id="262" r:id="rId7"/>
    <p:sldId id="263" r:id="rId8"/>
    <p:sldId id="259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Average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4350281" y="2855378"/>
            <a:ext cx="443588" cy="105632"/>
            <a:chOff x="4137525" y="2915950"/>
            <a:chExt cx="869100" cy="207000"/>
          </a:xfrm>
        </p:grpSpPr>
        <p:sp>
          <p:nvSpPr>
            <p:cNvPr id="61" name="Shape 6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71256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90250" y="46810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46810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71257" y="3050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Georgia" panose="02040502050405020303" pitchFamily="18" charset="0"/>
              </a:rPr>
              <a:t>B.Tech.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>
                <a:latin typeface="Georgia" panose="02040502050405020303" pitchFamily="18" charset="0"/>
              </a:rPr>
              <a:t>Data Driven Modelling of Composites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71250" y="30224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End Term Evaluation (4-2)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407050" y="3967475"/>
            <a:ext cx="22599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Advisor -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21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Prof. Siladitya Pal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699450" y="3967475"/>
            <a:ext cx="40212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 Shrivastava - 13117008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Mihir Ujjwal Rana - 13117044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Yash Sharma - 13117079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Tangent Moduli Formulae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2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00" y="1723275"/>
            <a:ext cx="1514774" cy="101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395" y="1707808"/>
            <a:ext cx="1058525" cy="10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0637" y="1723271"/>
            <a:ext cx="1334016" cy="10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0425" y="2738487"/>
            <a:ext cx="1437449" cy="3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824" y="3134791"/>
            <a:ext cx="1058524" cy="53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3400" y="3143807"/>
            <a:ext cx="1058525" cy="51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8841" y="3143800"/>
            <a:ext cx="1057609" cy="5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896043"/>
            <a:ext cx="8520600" cy="370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u="sng" dirty="0"/>
              <a:t>Training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200" dirty="0"/>
              <a:t>Features: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Young’s Modulus of Matrix (E</a:t>
            </a:r>
            <a:r>
              <a:rPr lang="en" sz="1200" baseline="-25000" dirty="0"/>
              <a:t>m</a:t>
            </a:r>
            <a:r>
              <a:rPr lang="en" sz="12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Poisson’s Ratio of Matrix (ν</a:t>
            </a:r>
            <a:r>
              <a:rPr lang="en" sz="1200" baseline="-25000" dirty="0"/>
              <a:t>m</a:t>
            </a:r>
            <a:r>
              <a:rPr lang="en" sz="12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Young’s Modulus of Fibre (E</a:t>
            </a:r>
            <a:r>
              <a:rPr lang="en" sz="1200" baseline="-25000" dirty="0"/>
              <a:t>f</a:t>
            </a:r>
            <a:r>
              <a:rPr lang="en" sz="12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Poisson’s Ratio of Fibre (ν</a:t>
            </a:r>
            <a:r>
              <a:rPr lang="en" sz="1200" baseline="-25000" dirty="0"/>
              <a:t>f</a:t>
            </a:r>
            <a:r>
              <a:rPr lang="en" sz="12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Volume Fraction (Φ) - obtained from image / set to {0.3, 0.4, 0.5} while generation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Tangent Moduli (FEM)</a:t>
            </a:r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 dirty="0"/>
              <a:t>Target: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Tangent Moduli (D</a:t>
            </a:r>
            <a:r>
              <a:rPr lang="en" sz="1200" baseline="-25000" dirty="0"/>
              <a:t>1111</a:t>
            </a:r>
            <a:r>
              <a:rPr lang="en" sz="1200" dirty="0"/>
              <a:t>, D</a:t>
            </a:r>
            <a:r>
              <a:rPr lang="en" sz="1200" baseline="-25000" dirty="0"/>
              <a:t>2222</a:t>
            </a:r>
            <a:r>
              <a:rPr lang="en" sz="1200" dirty="0"/>
              <a:t>, D</a:t>
            </a:r>
            <a:r>
              <a:rPr lang="en" sz="1200" baseline="-25000" dirty="0"/>
              <a:t>1212</a:t>
            </a:r>
            <a:r>
              <a:rPr lang="en" sz="1200" dirty="0"/>
              <a:t>)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20587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Machine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17360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Machine Learning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1700" y="857054"/>
            <a:ext cx="8520600" cy="41510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AutoNum type="arabicPeriod" startAt="3"/>
            </a:pPr>
            <a:r>
              <a:rPr lang="en" sz="1600" dirty="0"/>
              <a:t>Algorithms: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XGBoost Regressor (XGB)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Random Forest Regressor (RF)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Ensemble of XGB and RF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0"/>
              </a:spcBef>
              <a:buSzPct val="100000"/>
              <a:buAutoNum type="arabicPeriod" startAt="3"/>
            </a:pPr>
            <a:r>
              <a:rPr lang="en" sz="1600" dirty="0"/>
              <a:t>After obtaining the tangent moduli, apply relevant formulae (given on next page) to get: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Young’s Modulus of composite (E</a:t>
            </a:r>
            <a:r>
              <a:rPr lang="en" sz="1600" baseline="-25000" dirty="0"/>
              <a:t>m</a:t>
            </a:r>
            <a:r>
              <a:rPr lang="en" sz="16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Shear Modulus of composite (D</a:t>
            </a:r>
            <a:r>
              <a:rPr lang="en" sz="1600" baseline="-25000" dirty="0"/>
              <a:t>1212</a:t>
            </a:r>
            <a:r>
              <a:rPr lang="en" sz="1600" dirty="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  <a:buAutoNum type="alphaLcPeriod"/>
            </a:pPr>
            <a:r>
              <a:rPr lang="en" sz="1600" dirty="0"/>
              <a:t>Poisson’s ratio of composite (</a:t>
            </a:r>
            <a:r>
              <a:rPr lang="en" dirty="0"/>
              <a:t>ν</a:t>
            </a:r>
            <a:r>
              <a:rPr lang="en" sz="1600" baseline="-25000" dirty="0"/>
              <a:t>c</a:t>
            </a:r>
            <a:r>
              <a:rPr lang="en" sz="1600" dirty="0"/>
              <a:t>)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962" y="3594132"/>
            <a:ext cx="1099475" cy="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999" y="3594132"/>
            <a:ext cx="923739" cy="47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144" y="4384207"/>
            <a:ext cx="1995447" cy="479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Shape 226"/>
          <p:cNvCxnSpPr>
            <a:stCxn id="223" idx="3"/>
            <a:endCxn id="224" idx="1"/>
          </p:cNvCxnSpPr>
          <p:nvPr/>
        </p:nvCxnSpPr>
        <p:spPr>
          <a:xfrm flipV="1">
            <a:off x="6255437" y="3833782"/>
            <a:ext cx="826562" cy="13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227"/>
          <p:cNvCxnSpPr>
            <a:stCxn id="224" idx="2"/>
            <a:endCxn id="225" idx="0"/>
          </p:cNvCxnSpPr>
          <p:nvPr/>
        </p:nvCxnSpPr>
        <p:spPr>
          <a:xfrm flipH="1">
            <a:off x="7543868" y="4073431"/>
            <a:ext cx="1" cy="3107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Procedure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●"/>
              <a:tabLst>
                <a:tab pos="457200" algn="l"/>
              </a:tabLst>
            </a:pP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 considered two composites with properties in our predictable range.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verage" panose="020B0604020202020204" charset="0"/>
              <a:buChar char="○"/>
              <a:tabLst>
                <a:tab pos="914400" algn="l"/>
              </a:tabLst>
            </a:pP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Glass (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- Epoxy (Matrix)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71 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ν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0.22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4 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ν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0.35</a:t>
            </a:r>
          </a:p>
          <a:p>
            <a:pPr lvl="2">
              <a:lnSpc>
                <a:spcPct val="107000"/>
              </a:lnSpc>
              <a:spcAft>
                <a:spcPts val="0"/>
              </a:spcAft>
              <a:tabLst>
                <a:tab pos="1371600" algn="l"/>
              </a:tabLst>
            </a:pP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verage" panose="020B0604020202020204" charset="0"/>
              <a:buChar char="○"/>
              <a:tabLst>
                <a:tab pos="914400" algn="l"/>
              </a:tabLst>
            </a:pP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Boron (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 - Epoxy (Matrix)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420 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ν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0.2</a:t>
            </a: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4 </a:t>
            </a: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endParaRPr lang="en-US" dirty="0">
              <a:latin typeface="Averag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■"/>
              <a:tabLst>
                <a:tab pos="1371600" algn="l"/>
              </a:tabLst>
            </a:pPr>
            <a:r>
              <a:rPr lang="en-US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ν</a:t>
            </a:r>
            <a:r>
              <a:rPr lang="en-US" baseline="-25000" dirty="0" err="1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= 0.35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verag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Procedure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 dirty="0"/>
              <a:t>Made predictions on three different volume fractions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1600" dirty="0"/>
              <a:t>Volume Fractions (</a:t>
            </a:r>
            <a:r>
              <a:rPr lang="en" dirty="0"/>
              <a:t>Φ</a:t>
            </a:r>
            <a:r>
              <a:rPr lang="en" sz="1600" dirty="0"/>
              <a:t>) = 0.3, 0.4, 0.5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 dirty="0"/>
              <a:t>Inputs - E</a:t>
            </a:r>
            <a:r>
              <a:rPr lang="en" sz="1600" baseline="-25000" dirty="0"/>
              <a:t>m</a:t>
            </a:r>
            <a:r>
              <a:rPr lang="en" sz="1600" dirty="0"/>
              <a:t>, ν</a:t>
            </a:r>
            <a:r>
              <a:rPr lang="en" sz="1600" baseline="-25000" dirty="0"/>
              <a:t>m</a:t>
            </a:r>
            <a:r>
              <a:rPr lang="en" sz="1600" dirty="0"/>
              <a:t>, E</a:t>
            </a:r>
            <a:r>
              <a:rPr lang="en" sz="1600" baseline="-25000" dirty="0"/>
              <a:t>f</a:t>
            </a:r>
            <a:r>
              <a:rPr lang="en" sz="1600" dirty="0"/>
              <a:t> , ν</a:t>
            </a:r>
            <a:r>
              <a:rPr lang="en" sz="1600" baseline="-25000" dirty="0"/>
              <a:t>f</a:t>
            </a:r>
            <a:r>
              <a:rPr lang="en" sz="1600" dirty="0"/>
              <a:t> , </a:t>
            </a:r>
            <a:r>
              <a:rPr lang="en" sz="1400" dirty="0"/>
              <a:t>Φ</a:t>
            </a:r>
          </a:p>
        </p:txBody>
      </p:sp>
      <p:pic>
        <p:nvPicPr>
          <p:cNvPr id="240" name="Shape 240" descr="Screen Shot 2017-04-12 at 3.38.2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62" y="2261973"/>
            <a:ext cx="7438674" cy="24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Procedure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600" dirty="0"/>
              <a:t>Predictions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1600" dirty="0"/>
              <a:t>Glass-Epoxy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47" name="Shape 247" descr="Screen Shot 2017-04-12 at 3.49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00" y="2078400"/>
            <a:ext cx="2065649" cy="193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850750" y="926375"/>
            <a:ext cx="5234700" cy="25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1600"/>
              <a:t>Boron-Epoxy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49" name="Shape 249" descr="Screen Shot 2017-04-12 at 3.56.1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99" y="2078399"/>
            <a:ext cx="2048451" cy="19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Accuracy Comparison (Young’s Modulus)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24" y="974675"/>
            <a:ext cx="7423948" cy="3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Accuracy Comparison (Young’s Modulus)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25" y="966350"/>
            <a:ext cx="7362726" cy="3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199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 Comparison (Shear Modulus)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62" y="1034324"/>
            <a:ext cx="7180674" cy="37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 Comparison (Shear Modulus)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87" y="1034350"/>
            <a:ext cx="7134625" cy="36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 algorithmic framework to predict properties of composites to aid in meta-modelling process.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Activities to be Followed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 dirty="0"/>
              <a:t>Creation of GUI with slider panel for tuning parameters like strain, volume fraction, etc., and dynamically training model according to these parameters.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 dirty="0"/>
              <a:t>Validation of model by comparison with recorded experimental data, according to an appropriate confidence interval band.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600" dirty="0"/>
              <a:t>Evaluating and summarising results.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 descr="Bt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687" y="823312"/>
            <a:ext cx="5244624" cy="34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911300" y="1142600"/>
            <a:ext cx="2283000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 dirty="0">
                <a:solidFill>
                  <a:srgbClr val="43434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7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Timeline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37" y="727500"/>
            <a:ext cx="7525124" cy="42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138225" y="1174475"/>
            <a:ext cx="1930200" cy="635999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Random Sequential Adsorption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340275" y="2263237"/>
            <a:ext cx="1526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084325" y="2182400"/>
            <a:ext cx="1682100" cy="5376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Data Extraction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898421" y="1304525"/>
            <a:ext cx="1682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Data</a:t>
            </a:r>
          </a:p>
        </p:txBody>
      </p:sp>
      <p:cxnSp>
        <p:nvCxnSpPr>
          <p:cNvPr id="138" name="Shape 138"/>
          <p:cNvCxnSpPr>
            <a:stCxn id="137" idx="2"/>
            <a:endCxn id="139" idx="0"/>
          </p:cNvCxnSpPr>
          <p:nvPr/>
        </p:nvCxnSpPr>
        <p:spPr>
          <a:xfrm>
            <a:off x="7739471" y="1680425"/>
            <a:ext cx="0" cy="14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6898421" y="3168800"/>
            <a:ext cx="1682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Preprocessed Data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909119" y="3168805"/>
            <a:ext cx="2032500" cy="375899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40266" y="3168808"/>
            <a:ext cx="1526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Model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340266" y="4180692"/>
            <a:ext cx="1526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62364" y="4180692"/>
            <a:ext cx="1526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</a:p>
        </p:txBody>
      </p:sp>
      <p:cxnSp>
        <p:nvCxnSpPr>
          <p:cNvPr id="144" name="Shape 144"/>
          <p:cNvCxnSpPr>
            <a:stCxn id="135" idx="3"/>
            <a:endCxn id="136" idx="1"/>
          </p:cNvCxnSpPr>
          <p:nvPr/>
        </p:nvCxnSpPr>
        <p:spPr>
          <a:xfrm>
            <a:off x="2866375" y="2451187"/>
            <a:ext cx="121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5" name="Shape 145"/>
          <p:cNvCxnSpPr>
            <a:stCxn id="136" idx="2"/>
            <a:endCxn id="140" idx="0"/>
          </p:cNvCxnSpPr>
          <p:nvPr/>
        </p:nvCxnSpPr>
        <p:spPr>
          <a:xfrm>
            <a:off x="4925375" y="2720000"/>
            <a:ext cx="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6" name="Shape 146"/>
          <p:cNvCxnSpPr>
            <a:stCxn id="134" idx="3"/>
            <a:endCxn id="147" idx="1"/>
          </p:cNvCxnSpPr>
          <p:nvPr/>
        </p:nvCxnSpPr>
        <p:spPr>
          <a:xfrm>
            <a:off x="3068425" y="1492475"/>
            <a:ext cx="10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39" idx="1"/>
            <a:endCxn id="140" idx="3"/>
          </p:cNvCxnSpPr>
          <p:nvPr/>
        </p:nvCxnSpPr>
        <p:spPr>
          <a:xfrm rot="10800000">
            <a:off x="5941721" y="3356750"/>
            <a:ext cx="95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9" name="Shape 149"/>
          <p:cNvCxnSpPr>
            <a:stCxn id="140" idx="1"/>
            <a:endCxn id="141" idx="3"/>
          </p:cNvCxnSpPr>
          <p:nvPr/>
        </p:nvCxnSpPr>
        <p:spPr>
          <a:xfrm rot="10800000">
            <a:off x="2866319" y="3356755"/>
            <a:ext cx="10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0" name="Shape 150"/>
          <p:cNvCxnSpPr>
            <a:stCxn id="141" idx="2"/>
            <a:endCxn id="142" idx="0"/>
          </p:cNvCxnSpPr>
          <p:nvPr/>
        </p:nvCxnSpPr>
        <p:spPr>
          <a:xfrm>
            <a:off x="2103316" y="3544708"/>
            <a:ext cx="0" cy="6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1" name="Shape 151"/>
          <p:cNvCxnSpPr>
            <a:stCxn id="142" idx="3"/>
            <a:endCxn id="143" idx="1"/>
          </p:cNvCxnSpPr>
          <p:nvPr/>
        </p:nvCxnSpPr>
        <p:spPr>
          <a:xfrm>
            <a:off x="2866366" y="4368642"/>
            <a:ext cx="12959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" name="Shape 152"/>
          <p:cNvSpPr txBox="1">
            <a:spLocks noGrp="1"/>
          </p:cNvSpPr>
          <p:nvPr>
            <p:ph type="title" idx="4294967295"/>
          </p:nvPr>
        </p:nvSpPr>
        <p:spPr>
          <a:xfrm>
            <a:off x="311700" y="42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General Workflow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084325" y="1304525"/>
            <a:ext cx="1682100" cy="375900"/>
          </a:xfrm>
          <a:prstGeom prst="rect">
            <a:avLst/>
          </a:prstGeom>
          <a:solidFill>
            <a:srgbClr val="656565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>
            <a:stCxn id="147" idx="3"/>
            <a:endCxn id="137" idx="1"/>
          </p:cNvCxnSpPr>
          <p:nvPr/>
        </p:nvCxnSpPr>
        <p:spPr>
          <a:xfrm>
            <a:off x="5766425" y="1492475"/>
            <a:ext cx="113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Image Data Extraction</a:t>
            </a:r>
          </a:p>
        </p:txBody>
      </p:sp>
      <p:pic>
        <p:nvPicPr>
          <p:cNvPr id="175" name="Shape 175" descr="Screen Shot 2017-04-12 at 1.29.1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917600"/>
            <a:ext cx="2366324" cy="1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 descr="Screen Shot 2017-04-12 at 1.32.4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223" y="1917596"/>
            <a:ext cx="2391083" cy="1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Screen Shot 2017-04-12 at 1.33.15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098" y="1910209"/>
            <a:ext cx="2391075" cy="1958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Shape 178"/>
          <p:cNvCxnSpPr>
            <a:stCxn id="175" idx="3"/>
            <a:endCxn id="177" idx="1"/>
          </p:cNvCxnSpPr>
          <p:nvPr/>
        </p:nvCxnSpPr>
        <p:spPr>
          <a:xfrm>
            <a:off x="2678021" y="2889612"/>
            <a:ext cx="6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9" name="Shape 179"/>
          <p:cNvCxnSpPr>
            <a:stCxn id="177" idx="3"/>
            <a:endCxn id="176" idx="1"/>
          </p:cNvCxnSpPr>
          <p:nvPr/>
        </p:nvCxnSpPr>
        <p:spPr>
          <a:xfrm>
            <a:off x="5755174" y="2889604"/>
            <a:ext cx="6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353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Data Extraction</a:t>
            </a:r>
          </a:p>
        </p:txBody>
      </p:sp>
      <p:pic>
        <p:nvPicPr>
          <p:cNvPr id="185" name="Shape 185" descr="Screen Shot 2017-04-12 at 1.52.0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54" y="1127749"/>
            <a:ext cx="7800096" cy="37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Random Sequential Adsorption Model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970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To generate a statistically equivalent RVE, the hard-core model (also called the random sequential adsorption model) was used. This method creates a set of randomly distributed distributed points inside a square region, with the constraint that no pair of points may be closer points inside a square region, with the constraint that no pair of points may be closer than a certain minimum distance.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However, the RSA model does not permit the fiber volume fraction to be greater than ~54.7% due to the presence of fiber volume fraction to be greater than ~54.7% due to the presence of the so-called “jamming limit”.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23401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Finite Element Method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86090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u="sng" dirty="0"/>
              <a:t>Steps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 dirty="0"/>
              <a:t>Generate 5 microstructures for each composite for each volume fraction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Volume fraction = {0.3, 0.4, 0.5}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Plane strain (ϵ</a:t>
            </a:r>
            <a:r>
              <a:rPr lang="en" sz="1200" baseline="-250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2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dirty="0"/>
              <a:t>ϵ</a:t>
            </a:r>
            <a:r>
              <a:rPr lang="en" sz="1200" baseline="-250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 sz="12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dirty="0"/>
              <a:t>ϵ</a:t>
            </a:r>
            <a:r>
              <a:rPr lang="en" sz="1200" baseline="-250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1200" dirty="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AutoNum type="alphaLcPeriod"/>
            </a:pPr>
            <a:r>
              <a:rPr lang="en" sz="1200" dirty="0"/>
              <a:t>Composite range shown on the following slide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 dirty="0"/>
              <a:t>Obtain the average stress values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When L/d &gt; 20, the difference observed due to spatial arrangement of particles is not significant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L = Length of unit cell, d = diameter of particles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 dirty="0"/>
              <a:t>Obtain tangent moduli (formulae shown later)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 dirty="0"/>
              <a:t>Feed tangent moduli data to ML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Description of Generated Data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62" y="1622676"/>
            <a:ext cx="7662473" cy="26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599</Words>
  <Application>Microsoft Office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Times New Roman</vt:lpstr>
      <vt:lpstr>Georgia</vt:lpstr>
      <vt:lpstr>Average</vt:lpstr>
      <vt:lpstr>Calibri</vt:lpstr>
      <vt:lpstr>Arial</vt:lpstr>
      <vt:lpstr>slate</vt:lpstr>
      <vt:lpstr>slate</vt:lpstr>
      <vt:lpstr>B.Tech. Project Data Driven Modelling of Composites</vt:lpstr>
      <vt:lpstr>Project Objective</vt:lpstr>
      <vt:lpstr>Project Timeline</vt:lpstr>
      <vt:lpstr>General Workflow</vt:lpstr>
      <vt:lpstr>Image Data Extraction</vt:lpstr>
      <vt:lpstr>Image Data Extraction</vt:lpstr>
      <vt:lpstr>Random Sequential Adsorption Model</vt:lpstr>
      <vt:lpstr>Finite Element Method</vt:lpstr>
      <vt:lpstr>Description of Generated Data</vt:lpstr>
      <vt:lpstr>Tangent Moduli Formulae</vt:lpstr>
      <vt:lpstr>Machine Learning</vt:lpstr>
      <vt:lpstr>Machine Learning</vt:lpstr>
      <vt:lpstr>Procedure</vt:lpstr>
      <vt:lpstr>Procedure</vt:lpstr>
      <vt:lpstr>Procedure</vt:lpstr>
      <vt:lpstr>Accuracy Comparison (Young’s Modulus)</vt:lpstr>
      <vt:lpstr>Accuracy Comparison (Young’s Modulus)</vt:lpstr>
      <vt:lpstr>Accuracy Comparison (Shear Modulus)</vt:lpstr>
      <vt:lpstr>Accuracy Comparison (Shear Modulus)</vt:lpstr>
      <vt:lpstr>Activities to be Followed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B.Tech. Project Data Driven Modelling of Composites</dc:title>
  <dc:creator>Mihir Rana</dc:creator>
  <cp:lastModifiedBy>Mihir Rana</cp:lastModifiedBy>
  <cp:revision>9</cp:revision>
  <dcterms:modified xsi:type="dcterms:W3CDTF">2017-04-12T04:46:12Z</dcterms:modified>
</cp:coreProperties>
</file>