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5" r:id="rId18"/>
    <p:sldId id="276" r:id="rId19"/>
    <p:sldId id="274" r:id="rId20"/>
  </p:sldIdLst>
  <p:sldSz cx="9144000" cy="5143500" type="screen16x9"/>
  <p:notesSz cx="6858000" cy="9144000"/>
  <p:embeddedFontLst>
    <p:embeddedFont>
      <p:font typeface="Oswald" panose="020B0604020202020204" charset="0"/>
      <p:regular r:id="rId22"/>
      <p:bold r:id="rId23"/>
    </p:embeddedFont>
    <p:embeddedFont>
      <p:font typeface="Average" panose="020B0604020202020204" charset="0"/>
      <p:regular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9684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407050" y="653725"/>
            <a:ext cx="8313600" cy="2067300"/>
          </a:xfrm>
          <a:prstGeom prst="rect">
            <a:avLst/>
          </a:prstGeom>
        </p:spPr>
        <p:txBody>
          <a:bodyPr lIns="91425" tIns="91425" rIns="91425" bIns="91425" anchor="b" anchorCtr="0">
            <a:noAutofit/>
          </a:bodyPr>
          <a:lstStyle/>
          <a:p>
            <a:pPr lvl="0">
              <a:spcBef>
                <a:spcPts val="0"/>
              </a:spcBef>
              <a:buNone/>
            </a:pPr>
            <a:r>
              <a:rPr lang="en" sz="4000"/>
              <a:t>B. Tech. Project</a:t>
            </a:r>
          </a:p>
          <a:p>
            <a:pPr lvl="0">
              <a:spcBef>
                <a:spcPts val="0"/>
              </a:spcBef>
              <a:buNone/>
            </a:pPr>
            <a:endParaRPr sz="4000"/>
          </a:p>
          <a:p>
            <a:pPr lvl="0">
              <a:spcBef>
                <a:spcPts val="0"/>
              </a:spcBef>
              <a:buNone/>
            </a:pPr>
            <a:r>
              <a:rPr lang="en" sz="4200"/>
              <a:t>Data Driven Modelling of Composites</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lnSpc>
                <a:spcPct val="115000"/>
              </a:lnSpc>
              <a:spcBef>
                <a:spcPts val="0"/>
              </a:spcBef>
              <a:buNone/>
            </a:pPr>
            <a:r>
              <a:rPr lang="en">
                <a:solidFill>
                  <a:srgbClr val="CACACA"/>
                </a:solidFill>
              </a:rPr>
              <a:t>End-Term Evaluation</a:t>
            </a:r>
          </a:p>
          <a:p>
            <a:pPr lvl="0">
              <a:spcBef>
                <a:spcPts val="0"/>
              </a:spcBef>
              <a:buNone/>
            </a:pPr>
            <a:endParaRPr/>
          </a:p>
        </p:txBody>
      </p:sp>
      <p:sp>
        <p:nvSpPr>
          <p:cNvPr id="61" name="Shape 61"/>
          <p:cNvSpPr txBox="1">
            <a:spLocks noGrp="1"/>
          </p:cNvSpPr>
          <p:nvPr>
            <p:ph type="subTitle" idx="1"/>
          </p:nvPr>
        </p:nvSpPr>
        <p:spPr>
          <a:xfrm>
            <a:off x="407050" y="3967475"/>
            <a:ext cx="2259900" cy="792600"/>
          </a:xfrm>
          <a:prstGeom prst="rect">
            <a:avLst/>
          </a:prstGeom>
        </p:spPr>
        <p:txBody>
          <a:bodyPr lIns="91425" tIns="91425" rIns="91425" bIns="91425" anchor="t" anchorCtr="0">
            <a:noAutofit/>
          </a:bodyPr>
          <a:lstStyle/>
          <a:p>
            <a:pPr lvl="0" algn="l">
              <a:spcBef>
                <a:spcPts val="0"/>
              </a:spcBef>
              <a:buNone/>
            </a:pPr>
            <a:r>
              <a:rPr lang="en">
                <a:solidFill>
                  <a:srgbClr val="CACACA"/>
                </a:solidFill>
              </a:rPr>
              <a:t>Advisor - </a:t>
            </a:r>
          </a:p>
          <a:p>
            <a:pPr lvl="0" algn="l" rtl="0">
              <a:spcBef>
                <a:spcPts val="0"/>
              </a:spcBef>
              <a:buNone/>
            </a:pPr>
            <a:r>
              <a:rPr lang="en">
                <a:solidFill>
                  <a:srgbClr val="CACACA"/>
                </a:solidFill>
              </a:rPr>
              <a:t>Prof. Siladitya Pal</a:t>
            </a:r>
          </a:p>
        </p:txBody>
      </p:sp>
      <p:sp>
        <p:nvSpPr>
          <p:cNvPr id="62" name="Shape 62"/>
          <p:cNvSpPr txBox="1">
            <a:spLocks noGrp="1"/>
          </p:cNvSpPr>
          <p:nvPr>
            <p:ph type="subTitle" idx="1"/>
          </p:nvPr>
        </p:nvSpPr>
        <p:spPr>
          <a:xfrm>
            <a:off x="4699450" y="3967475"/>
            <a:ext cx="4021200" cy="792600"/>
          </a:xfrm>
          <a:prstGeom prst="rect">
            <a:avLst/>
          </a:prstGeom>
        </p:spPr>
        <p:txBody>
          <a:bodyPr lIns="91425" tIns="91425" rIns="91425" bIns="91425" anchor="t" anchorCtr="0">
            <a:noAutofit/>
          </a:bodyPr>
          <a:lstStyle/>
          <a:p>
            <a:pPr lvl="0" algn="r" rtl="0">
              <a:spcBef>
                <a:spcPts val="0"/>
              </a:spcBef>
              <a:buNone/>
            </a:pPr>
            <a:r>
              <a:rPr lang="en" sz="1800">
                <a:solidFill>
                  <a:srgbClr val="CACACA"/>
                </a:solidFill>
              </a:rPr>
              <a:t>Aman Shrivastava - 13117008</a:t>
            </a:r>
          </a:p>
          <a:p>
            <a:pPr lvl="0" algn="r" rtl="0">
              <a:spcBef>
                <a:spcPts val="0"/>
              </a:spcBef>
              <a:buNone/>
            </a:pPr>
            <a:r>
              <a:rPr lang="en" sz="1800">
                <a:solidFill>
                  <a:srgbClr val="CACACA"/>
                </a:solidFill>
              </a:rPr>
              <a:t>Mihir Ujjwal Rana - 13117044</a:t>
            </a:r>
          </a:p>
          <a:p>
            <a:pPr lvl="0" algn="r" rtl="0">
              <a:spcBef>
                <a:spcPts val="0"/>
              </a:spcBef>
              <a:buNone/>
            </a:pPr>
            <a:r>
              <a:rPr lang="en" sz="1800">
                <a:solidFill>
                  <a:srgbClr val="CACACA"/>
                </a:solidFill>
              </a:rPr>
              <a:t>Yash Sharma - 13117079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Progress Made</a:t>
            </a:r>
          </a:p>
        </p:txBody>
      </p:sp>
      <p:sp>
        <p:nvSpPr>
          <p:cNvPr id="147" name="Shape 147"/>
          <p:cNvSpPr/>
          <p:nvPr/>
        </p:nvSpPr>
        <p:spPr>
          <a:xfrm>
            <a:off x="311688" y="1520600"/>
            <a:ext cx="2051100" cy="745500"/>
          </a:xfrm>
          <a:prstGeom prst="chevron">
            <a:avLst>
              <a:gd name="adj" fmla="val 50000"/>
            </a:avLst>
          </a:prstGeom>
          <a:solidFill>
            <a:schemeClr val="accent3">
              <a:lumMod val="50000"/>
            </a:schemeClr>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lvl="0">
              <a:spcBef>
                <a:spcPts val="0"/>
              </a:spcBef>
              <a:buNone/>
            </a:pPr>
            <a:endParaRPr/>
          </a:p>
        </p:txBody>
      </p:sp>
      <p:sp>
        <p:nvSpPr>
          <p:cNvPr id="148" name="Shape 148"/>
          <p:cNvSpPr txBox="1"/>
          <p:nvPr/>
        </p:nvSpPr>
        <p:spPr>
          <a:xfrm>
            <a:off x="641386" y="1658150"/>
            <a:ext cx="1315500" cy="470400"/>
          </a:xfrm>
          <a:prstGeom prst="rect">
            <a:avLst/>
          </a:prstGeom>
          <a:solidFill>
            <a:schemeClr val="accent3">
              <a:lumMod val="50000"/>
            </a:schemeClr>
          </a:solidFill>
          <a:ln>
            <a:noFill/>
          </a:ln>
        </p:spPr>
        <p:txBody>
          <a:bodyPr lIns="91425" tIns="91425" rIns="91425" bIns="91425" anchor="ctr" anchorCtr="0">
            <a:noAutofit/>
          </a:bodyPr>
          <a:lstStyle/>
          <a:p>
            <a:pPr lvl="0" algn="ctr" rtl="0">
              <a:spcBef>
                <a:spcPts val="0"/>
              </a:spcBef>
              <a:buNone/>
            </a:pPr>
            <a:r>
              <a:rPr lang="en" sz="1800">
                <a:solidFill>
                  <a:srgbClr val="FFFFFF"/>
                </a:solidFill>
                <a:latin typeface="Roboto"/>
                <a:ea typeface="Roboto"/>
                <a:cs typeface="Roboto"/>
                <a:sym typeface="Roboto"/>
              </a:rPr>
              <a:t>Database Generation</a:t>
            </a:r>
          </a:p>
        </p:txBody>
      </p:sp>
      <p:grpSp>
        <p:nvGrpSpPr>
          <p:cNvPr id="149" name="Shape 149"/>
          <p:cNvGrpSpPr/>
          <p:nvPr/>
        </p:nvGrpSpPr>
        <p:grpSpPr>
          <a:xfrm rot="10800000">
            <a:off x="1199682" y="2266090"/>
            <a:ext cx="198900" cy="593656"/>
            <a:chOff x="3918083" y="1610215"/>
            <a:chExt cx="198900" cy="593656"/>
          </a:xfrm>
        </p:grpSpPr>
        <p:cxnSp>
          <p:nvCxnSpPr>
            <p:cNvPr id="150" name="Shape 150"/>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51" name="Shape 151"/>
            <p:cNvSpPr/>
            <p:nvPr/>
          </p:nvSpPr>
          <p:spPr>
            <a:xfrm>
              <a:off x="3918083" y="1610215"/>
              <a:ext cx="198900" cy="198900"/>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2" name="Shape 152"/>
          <p:cNvSpPr txBox="1"/>
          <p:nvPr/>
        </p:nvSpPr>
        <p:spPr>
          <a:xfrm>
            <a:off x="273575" y="2768975"/>
            <a:ext cx="2051100"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spcAft>
                <a:spcPts val="1600"/>
              </a:spcAft>
              <a:buNone/>
            </a:pPr>
            <a:r>
              <a:rPr lang="en" sz="1800" dirty="0">
                <a:solidFill>
                  <a:srgbClr val="FFFFFF"/>
                </a:solidFill>
                <a:latin typeface="Average"/>
                <a:ea typeface="Average"/>
                <a:cs typeface="Average"/>
                <a:sym typeface="Average"/>
              </a:rPr>
              <a:t>Generation of database comprising several particulate composites with different properties</a:t>
            </a:r>
          </a:p>
        </p:txBody>
      </p:sp>
      <p:sp>
        <p:nvSpPr>
          <p:cNvPr id="153" name="Shape 153"/>
          <p:cNvSpPr/>
          <p:nvPr/>
        </p:nvSpPr>
        <p:spPr>
          <a:xfrm>
            <a:off x="2704248" y="1520600"/>
            <a:ext cx="3069299" cy="745500"/>
          </a:xfrm>
          <a:prstGeom prst="chevron">
            <a:avLst>
              <a:gd name="adj" fmla="val 50000"/>
            </a:avLst>
          </a:prstGeom>
          <a:solidFill>
            <a:schemeClr val="accent3">
              <a:lumMod val="50000"/>
            </a:schemeClr>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lvl="0">
              <a:spcBef>
                <a:spcPts val="0"/>
              </a:spcBef>
              <a:buNone/>
            </a:pPr>
            <a:endParaRPr/>
          </a:p>
        </p:txBody>
      </p:sp>
      <p:sp>
        <p:nvSpPr>
          <p:cNvPr id="154" name="Shape 154"/>
          <p:cNvSpPr txBox="1"/>
          <p:nvPr/>
        </p:nvSpPr>
        <p:spPr>
          <a:xfrm>
            <a:off x="3197639" y="1658150"/>
            <a:ext cx="1968300" cy="470400"/>
          </a:xfrm>
          <a:prstGeom prst="rect">
            <a:avLst/>
          </a:prstGeom>
          <a:solidFill>
            <a:schemeClr val="accent3">
              <a:lumMod val="50000"/>
            </a:schemeClr>
          </a:solidFill>
          <a:ln>
            <a:noFill/>
          </a:ln>
        </p:spPr>
        <p:txBody>
          <a:bodyPr lIns="91425" tIns="91425" rIns="91425" bIns="91425" anchor="ctr" anchorCtr="0">
            <a:noAutofit/>
          </a:bodyPr>
          <a:lstStyle/>
          <a:p>
            <a:pPr lvl="0" algn="ctr" rtl="0">
              <a:spcBef>
                <a:spcPts val="0"/>
              </a:spcBef>
              <a:buNone/>
            </a:pPr>
            <a:r>
              <a:rPr lang="en" sz="1800">
                <a:solidFill>
                  <a:srgbClr val="FFFFFF"/>
                </a:solidFill>
                <a:latin typeface="Roboto"/>
                <a:ea typeface="Roboto"/>
                <a:cs typeface="Roboto"/>
                <a:sym typeface="Roboto"/>
              </a:rPr>
              <a:t>Structure Factor Quantification</a:t>
            </a:r>
          </a:p>
        </p:txBody>
      </p:sp>
      <p:grpSp>
        <p:nvGrpSpPr>
          <p:cNvPr id="155" name="Shape 155"/>
          <p:cNvGrpSpPr/>
          <p:nvPr/>
        </p:nvGrpSpPr>
        <p:grpSpPr>
          <a:xfrm rot="10800000">
            <a:off x="4033092" y="2266090"/>
            <a:ext cx="297653" cy="593656"/>
            <a:chOff x="3918083" y="1610215"/>
            <a:chExt cx="198900" cy="593656"/>
          </a:xfrm>
        </p:grpSpPr>
        <p:cxnSp>
          <p:nvCxnSpPr>
            <p:cNvPr id="156" name="Shape 156"/>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57" name="Shape 157"/>
            <p:cNvSpPr/>
            <p:nvPr/>
          </p:nvSpPr>
          <p:spPr>
            <a:xfrm>
              <a:off x="3918083" y="1610215"/>
              <a:ext cx="198900" cy="198900"/>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sp>
        <p:nvSpPr>
          <p:cNvPr id="158" name="Shape 158"/>
          <p:cNvSpPr txBox="1"/>
          <p:nvPr/>
        </p:nvSpPr>
        <p:spPr>
          <a:xfrm>
            <a:off x="2647212" y="2768975"/>
            <a:ext cx="3069300"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spcAft>
                <a:spcPts val="1600"/>
              </a:spcAft>
              <a:buNone/>
            </a:pPr>
            <a:r>
              <a:rPr lang="en" sz="1800" dirty="0">
                <a:solidFill>
                  <a:schemeClr val="dk1"/>
                </a:solidFill>
                <a:latin typeface="Average"/>
                <a:ea typeface="Average"/>
                <a:cs typeface="Average"/>
                <a:sym typeface="Average"/>
              </a:rPr>
              <a:t>Creation of parameter to quantify difference in composites with same properties and volume fraction but different spatial arrangement of particles</a:t>
            </a:r>
          </a:p>
        </p:txBody>
      </p:sp>
      <p:sp>
        <p:nvSpPr>
          <p:cNvPr id="159" name="Shape 159"/>
          <p:cNvSpPr/>
          <p:nvPr/>
        </p:nvSpPr>
        <p:spPr>
          <a:xfrm>
            <a:off x="6108588" y="1520600"/>
            <a:ext cx="2723700" cy="745500"/>
          </a:xfrm>
          <a:prstGeom prst="chevron">
            <a:avLst>
              <a:gd name="adj" fmla="val 50000"/>
            </a:avLst>
          </a:prstGeom>
          <a:solidFill>
            <a:schemeClr val="accent3">
              <a:lumMod val="50000"/>
            </a:schemeClr>
          </a:solidFill>
          <a:ln w="9525" cap="flat" cmpd="sng">
            <a:solidFill>
              <a:srgbClr val="EFEFEF"/>
            </a:solidFill>
            <a:prstDash val="solid"/>
            <a:round/>
            <a:headEnd type="none" w="med" len="med"/>
            <a:tailEnd type="none" w="med" len="med"/>
          </a:ln>
        </p:spPr>
        <p:txBody>
          <a:bodyPr lIns="121875" tIns="121875" rIns="121875" bIns="121875" anchor="ctr" anchorCtr="0">
            <a:noAutofit/>
          </a:bodyPr>
          <a:lstStyle/>
          <a:p>
            <a:pPr lvl="0">
              <a:spcBef>
                <a:spcPts val="0"/>
              </a:spcBef>
              <a:buNone/>
            </a:pPr>
            <a:endParaRPr/>
          </a:p>
        </p:txBody>
      </p:sp>
      <p:sp>
        <p:nvSpPr>
          <p:cNvPr id="160" name="Shape 160"/>
          <p:cNvSpPr txBox="1"/>
          <p:nvPr/>
        </p:nvSpPr>
        <p:spPr>
          <a:xfrm>
            <a:off x="6546420" y="1658150"/>
            <a:ext cx="1746900" cy="470400"/>
          </a:xfrm>
          <a:prstGeom prst="rect">
            <a:avLst/>
          </a:prstGeom>
          <a:solidFill>
            <a:schemeClr val="accent3">
              <a:lumMod val="50000"/>
            </a:schemeClr>
          </a:solidFill>
          <a:ln>
            <a:noFill/>
          </a:ln>
        </p:spPr>
        <p:txBody>
          <a:bodyPr lIns="91425" tIns="91425" rIns="91425" bIns="91425" anchor="ctr" anchorCtr="0">
            <a:noAutofit/>
          </a:bodyPr>
          <a:lstStyle/>
          <a:p>
            <a:pPr lvl="0" algn="ctr" rtl="0">
              <a:spcBef>
                <a:spcPts val="0"/>
              </a:spcBef>
              <a:buNone/>
            </a:pPr>
            <a:r>
              <a:rPr lang="en" sz="1800">
                <a:solidFill>
                  <a:srgbClr val="FFFFFF"/>
                </a:solidFill>
                <a:latin typeface="Roboto"/>
                <a:ea typeface="Roboto"/>
                <a:cs typeface="Roboto"/>
                <a:sym typeface="Roboto"/>
              </a:rPr>
              <a:t>ML Model Generation</a:t>
            </a:r>
          </a:p>
        </p:txBody>
      </p:sp>
      <p:grpSp>
        <p:nvGrpSpPr>
          <p:cNvPr id="161" name="Shape 161"/>
          <p:cNvGrpSpPr/>
          <p:nvPr/>
        </p:nvGrpSpPr>
        <p:grpSpPr>
          <a:xfrm rot="10800000">
            <a:off x="7287724" y="2266090"/>
            <a:ext cx="264139" cy="593656"/>
            <a:chOff x="3918083" y="1610215"/>
            <a:chExt cx="198900" cy="593656"/>
          </a:xfrm>
        </p:grpSpPr>
        <p:cxnSp>
          <p:nvCxnSpPr>
            <p:cNvPr id="162" name="Shape 162"/>
            <p:cNvCxnSpPr/>
            <p:nvPr/>
          </p:nvCxnSpPr>
          <p:spPr>
            <a:xfrm>
              <a:off x="4017546" y="1649171"/>
              <a:ext cx="0" cy="554700"/>
            </a:xfrm>
            <a:prstGeom prst="straightConnector1">
              <a:avLst/>
            </a:prstGeom>
            <a:noFill/>
            <a:ln w="9525" cap="flat" cmpd="sng">
              <a:solidFill>
                <a:srgbClr val="FFFFFF"/>
              </a:solidFill>
              <a:prstDash val="solid"/>
              <a:round/>
              <a:headEnd type="none" w="med" len="med"/>
              <a:tailEnd type="none" w="med" len="med"/>
            </a:ln>
          </p:spPr>
        </p:cxnSp>
        <p:sp>
          <p:nvSpPr>
            <p:cNvPr id="163" name="Shape 163"/>
            <p:cNvSpPr/>
            <p:nvPr/>
          </p:nvSpPr>
          <p:spPr>
            <a:xfrm>
              <a:off x="3918083" y="1610215"/>
              <a:ext cx="198900" cy="198900"/>
            </a:xfrm>
            <a:prstGeom prst="ellipse">
              <a:avLst/>
            </a:prstGeom>
            <a:solidFill>
              <a:srgbClr val="66666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grpSp>
      <p:sp>
        <p:nvSpPr>
          <p:cNvPr id="164" name="Shape 164"/>
          <p:cNvSpPr txBox="1"/>
          <p:nvPr/>
        </p:nvSpPr>
        <p:spPr>
          <a:xfrm>
            <a:off x="6057975" y="2768975"/>
            <a:ext cx="2723700" cy="2103900"/>
          </a:xfrm>
          <a:prstGeom prst="rect">
            <a:avLst/>
          </a:prstGeom>
          <a:noFill/>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349250" rtl="0">
              <a:lnSpc>
                <a:spcPct val="115000"/>
              </a:lnSpc>
              <a:spcBef>
                <a:spcPts val="0"/>
              </a:spcBef>
              <a:spcAft>
                <a:spcPts val="1600"/>
              </a:spcAft>
              <a:buClr>
                <a:schemeClr val="dk1"/>
              </a:buClr>
              <a:buSzPct val="100000"/>
              <a:buFont typeface="Average"/>
              <a:buAutoNum type="arabicPeriod"/>
            </a:pPr>
            <a:r>
              <a:rPr lang="en" sz="1800" dirty="0">
                <a:solidFill>
                  <a:schemeClr val="dk1"/>
                </a:solidFill>
                <a:latin typeface="Average"/>
                <a:ea typeface="Average"/>
                <a:cs typeface="Average"/>
                <a:sym typeface="Average"/>
              </a:rPr>
              <a:t>Generation of meta-model using Machine Learning algorithms</a:t>
            </a:r>
          </a:p>
          <a:p>
            <a:pPr marL="457200" lvl="0" indent="-349250" rtl="0">
              <a:lnSpc>
                <a:spcPct val="115000"/>
              </a:lnSpc>
              <a:spcBef>
                <a:spcPts val="0"/>
              </a:spcBef>
              <a:spcAft>
                <a:spcPts val="1600"/>
              </a:spcAft>
              <a:buClr>
                <a:schemeClr val="dk1"/>
              </a:buClr>
              <a:buSzPct val="100000"/>
              <a:buFont typeface="Average"/>
              <a:buAutoNum type="arabicPeriod"/>
            </a:pPr>
            <a:r>
              <a:rPr lang="en" sz="1800" dirty="0">
                <a:solidFill>
                  <a:schemeClr val="dk1"/>
                </a:solidFill>
                <a:latin typeface="Average"/>
                <a:ea typeface="Average"/>
                <a:cs typeface="Average"/>
                <a:sym typeface="Average"/>
              </a:rPr>
              <a:t>Making predictions using this model</a:t>
            </a:r>
          </a:p>
        </p:txBody>
      </p:sp>
      <p:cxnSp>
        <p:nvCxnSpPr>
          <p:cNvPr id="21" name="Shape 128"/>
          <p:cNvCxnSpPr>
            <a:stCxn id="147" idx="3"/>
            <a:endCxn id="153" idx="1"/>
          </p:cNvCxnSpPr>
          <p:nvPr/>
        </p:nvCxnSpPr>
        <p:spPr>
          <a:xfrm>
            <a:off x="2362788" y="1893350"/>
            <a:ext cx="714210" cy="0"/>
          </a:xfrm>
          <a:prstGeom prst="straightConnector1">
            <a:avLst/>
          </a:prstGeom>
          <a:noFill/>
          <a:ln w="9525" cap="flat" cmpd="sng">
            <a:solidFill>
              <a:schemeClr val="dk2"/>
            </a:solidFill>
            <a:prstDash val="solid"/>
            <a:round/>
            <a:headEnd type="none" w="lg" len="lg"/>
            <a:tailEnd type="triangle" w="lg" len="lg"/>
          </a:ln>
        </p:spPr>
      </p:cxnSp>
      <p:cxnSp>
        <p:nvCxnSpPr>
          <p:cNvPr id="24" name="Shape 128"/>
          <p:cNvCxnSpPr>
            <a:stCxn id="153" idx="3"/>
            <a:endCxn id="159" idx="1"/>
          </p:cNvCxnSpPr>
          <p:nvPr/>
        </p:nvCxnSpPr>
        <p:spPr>
          <a:xfrm>
            <a:off x="5773547" y="1893350"/>
            <a:ext cx="707791"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265500" y="1733850"/>
            <a:ext cx="4045199" cy="1675800"/>
          </a:xfrm>
          <a:prstGeom prst="rect">
            <a:avLst/>
          </a:prstGeom>
        </p:spPr>
        <p:txBody>
          <a:bodyPr lIns="91425" tIns="91425" rIns="91425" bIns="91425" anchor="ctr" anchorCtr="0">
            <a:noAutofit/>
          </a:bodyPr>
          <a:lstStyle/>
          <a:p>
            <a:pPr lvl="0">
              <a:spcBef>
                <a:spcPts val="0"/>
              </a:spcBef>
              <a:buNone/>
            </a:pPr>
            <a:r>
              <a:rPr lang="en"/>
              <a:t>Structure Factor Quantification</a:t>
            </a:r>
          </a:p>
        </p:txBody>
      </p:sp>
      <p:pic>
        <p:nvPicPr>
          <p:cNvPr id="170" name="Shape 170" descr="material.png"/>
          <p:cNvPicPr preferRelativeResize="0"/>
          <p:nvPr/>
        </p:nvPicPr>
        <p:blipFill>
          <a:blip r:embed="rId3">
            <a:alphaModFix/>
          </a:blip>
          <a:stretch>
            <a:fillRect/>
          </a:stretch>
        </p:blipFill>
        <p:spPr>
          <a:xfrm>
            <a:off x="5155512" y="1200150"/>
            <a:ext cx="3362325"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45900" y="3691500"/>
            <a:ext cx="7852200" cy="861000"/>
          </a:xfrm>
          <a:prstGeom prst="rect">
            <a:avLst/>
          </a:prstGeom>
        </p:spPr>
        <p:txBody>
          <a:bodyPr lIns="91425" tIns="91425" rIns="91425" bIns="91425" anchor="ctr" anchorCtr="0">
            <a:noAutofit/>
          </a:bodyPr>
          <a:lstStyle/>
          <a:p>
            <a:pPr lvl="0" rtl="0">
              <a:spcBef>
                <a:spcPts val="0"/>
              </a:spcBef>
              <a:buNone/>
            </a:pPr>
            <a:r>
              <a:rPr lang="en"/>
              <a:t>Difference?</a:t>
            </a:r>
          </a:p>
        </p:txBody>
      </p:sp>
      <p:sp>
        <p:nvSpPr>
          <p:cNvPr id="176" name="Shape 176"/>
          <p:cNvSpPr/>
          <p:nvPr/>
        </p:nvSpPr>
        <p:spPr>
          <a:xfrm>
            <a:off x="1093600" y="721050"/>
            <a:ext cx="1814700" cy="16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a:off x="1314019" y="1023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 name="Shape 178"/>
          <p:cNvSpPr/>
          <p:nvPr/>
        </p:nvSpPr>
        <p:spPr>
          <a:xfrm>
            <a:off x="1857709" y="1023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 name="Shape 179"/>
          <p:cNvSpPr/>
          <p:nvPr/>
        </p:nvSpPr>
        <p:spPr>
          <a:xfrm>
            <a:off x="2440833" y="1023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1314019" y="19871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p:nvPr/>
        </p:nvSpPr>
        <p:spPr>
          <a:xfrm>
            <a:off x="1857709" y="19871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p:nvPr/>
        </p:nvSpPr>
        <p:spPr>
          <a:xfrm>
            <a:off x="2440833" y="19871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3943937" y="721050"/>
            <a:ext cx="1814700" cy="16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291169" y="869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503747" y="11558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4999596" y="12257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p:nvPr/>
        </p:nvSpPr>
        <p:spPr>
          <a:xfrm>
            <a:off x="4325994" y="17009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 name="Shape 188"/>
          <p:cNvSpPr/>
          <p:nvPr/>
        </p:nvSpPr>
        <p:spPr>
          <a:xfrm>
            <a:off x="4708034" y="19871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 name="Shape 189"/>
          <p:cNvSpPr/>
          <p:nvPr/>
        </p:nvSpPr>
        <p:spPr>
          <a:xfrm>
            <a:off x="5098896" y="1602560"/>
            <a:ext cx="286500" cy="2861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6794275" y="721050"/>
            <a:ext cx="1814700" cy="16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6918569" y="869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7558384" y="13098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636783" y="869621"/>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7062744" y="16506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7690584" y="1830910"/>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8102083" y="1309835"/>
            <a:ext cx="286500" cy="2862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txBox="1">
            <a:spLocks noGrp="1"/>
          </p:cNvSpPr>
          <p:nvPr>
            <p:ph type="title"/>
          </p:nvPr>
        </p:nvSpPr>
        <p:spPr>
          <a:xfrm>
            <a:off x="834350" y="2714275"/>
            <a:ext cx="7852200" cy="861000"/>
          </a:xfrm>
          <a:prstGeom prst="rect">
            <a:avLst/>
          </a:prstGeom>
        </p:spPr>
        <p:txBody>
          <a:bodyPr lIns="91425" tIns="91425" rIns="91425" bIns="91425" anchor="ctr" anchorCtr="0">
            <a:noAutofit/>
          </a:bodyPr>
          <a:lstStyle/>
          <a:p>
            <a:pPr marL="457200" lvl="0" indent="457200" algn="l" rtl="0">
              <a:spcBef>
                <a:spcPts val="0"/>
              </a:spcBef>
              <a:buNone/>
            </a:pPr>
            <a:r>
              <a:rPr lang="en" sz="1800"/>
              <a:t>(i)						   (ii)						    (iii)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332317"/>
            <a:ext cx="2807999" cy="755699"/>
          </a:xfrm>
          <a:prstGeom prst="rect">
            <a:avLst/>
          </a:prstGeom>
        </p:spPr>
        <p:txBody>
          <a:bodyPr lIns="91425" tIns="91425" rIns="91425" bIns="91425" anchor="b" anchorCtr="0">
            <a:noAutofit/>
          </a:bodyPr>
          <a:lstStyle/>
          <a:p>
            <a:pPr lvl="0">
              <a:spcBef>
                <a:spcPts val="0"/>
              </a:spcBef>
              <a:buNone/>
            </a:pPr>
            <a:r>
              <a:rPr lang="en" sz="3000" dirty="0"/>
              <a:t>Distance Energy</a:t>
            </a:r>
          </a:p>
        </p:txBody>
      </p:sp>
      <p:sp>
        <p:nvSpPr>
          <p:cNvPr id="203" name="Shape 203"/>
          <p:cNvSpPr txBox="1">
            <a:spLocks noGrp="1"/>
          </p:cNvSpPr>
          <p:nvPr>
            <p:ph type="body" idx="1"/>
          </p:nvPr>
        </p:nvSpPr>
        <p:spPr>
          <a:xfrm>
            <a:off x="311700" y="1389600"/>
            <a:ext cx="2807999" cy="3179400"/>
          </a:xfrm>
          <a:prstGeom prst="rect">
            <a:avLst/>
          </a:prstGeom>
        </p:spPr>
        <p:txBody>
          <a:bodyPr lIns="91425" tIns="91425" rIns="91425" bIns="91425" anchor="t" anchorCtr="0">
            <a:noAutofit/>
          </a:bodyPr>
          <a:lstStyle/>
          <a:p>
            <a:pPr lvl="0">
              <a:spcBef>
                <a:spcPts val="0"/>
              </a:spcBef>
              <a:buNone/>
            </a:pPr>
            <a:r>
              <a:rPr lang="en" sz="1400" dirty="0">
                <a:solidFill>
                  <a:schemeClr val="tx1"/>
                </a:solidFill>
              </a:rPr>
              <a:t>The D-eigenvalues of a graph G are the eigenvalues of its distance matrix D , and the D-energy E</a:t>
            </a:r>
            <a:r>
              <a:rPr lang="en" sz="1400" baseline="-25000" dirty="0">
                <a:solidFill>
                  <a:schemeClr val="tx1"/>
                </a:solidFill>
              </a:rPr>
              <a:t>D</a:t>
            </a:r>
            <a:r>
              <a:rPr lang="en" sz="1400" dirty="0">
                <a:solidFill>
                  <a:schemeClr val="tx1"/>
                </a:solidFill>
              </a:rPr>
              <a:t>(G) is the sum of the absolute values of its D-eigenvalues. </a:t>
            </a:r>
          </a:p>
          <a:p>
            <a:pPr lvl="0">
              <a:spcBef>
                <a:spcPts val="0"/>
              </a:spcBef>
              <a:buNone/>
            </a:pPr>
            <a:r>
              <a:rPr lang="en" sz="1400" dirty="0">
                <a:solidFill>
                  <a:schemeClr val="tx1"/>
                </a:solidFill>
              </a:rPr>
              <a:t>Two graphs are said to be D-equienergetic if they have the same D-energy. </a:t>
            </a:r>
            <a:r>
              <a:rPr lang="en" sz="1400" b="1" dirty="0">
                <a:solidFill>
                  <a:schemeClr val="tx1"/>
                </a:solidFill>
              </a:rPr>
              <a:t>It has been proved that there exist pairs of non-D-cospectral D-equienergetic graphs of order n for every n ≥ 6 .</a:t>
            </a:r>
          </a:p>
        </p:txBody>
      </p:sp>
      <p:pic>
        <p:nvPicPr>
          <p:cNvPr id="204" name="Shape 204" descr="Screenshot from 2016-11-23 01:04:54.png"/>
          <p:cNvPicPr preferRelativeResize="0"/>
          <p:nvPr/>
        </p:nvPicPr>
        <p:blipFill>
          <a:blip r:embed="rId3">
            <a:alphaModFix/>
          </a:blip>
          <a:stretch>
            <a:fillRect/>
          </a:stretch>
        </p:blipFill>
        <p:spPr>
          <a:xfrm>
            <a:off x="4317150" y="822175"/>
            <a:ext cx="4429325" cy="1243306"/>
          </a:xfrm>
          <a:prstGeom prst="rect">
            <a:avLst/>
          </a:prstGeom>
          <a:noFill/>
          <a:ln>
            <a:noFill/>
          </a:ln>
        </p:spPr>
      </p:pic>
      <p:pic>
        <p:nvPicPr>
          <p:cNvPr id="205" name="Shape 205" descr="Screenshot from 2016-11-23 01:07:03.png"/>
          <p:cNvPicPr preferRelativeResize="0"/>
          <p:nvPr/>
        </p:nvPicPr>
        <p:blipFill>
          <a:blip r:embed="rId4">
            <a:alphaModFix/>
          </a:blip>
          <a:stretch>
            <a:fillRect/>
          </a:stretch>
        </p:blipFill>
        <p:spPr>
          <a:xfrm>
            <a:off x="4317148" y="2187156"/>
            <a:ext cx="4429325" cy="1362241"/>
          </a:xfrm>
          <a:prstGeom prst="rect">
            <a:avLst/>
          </a:prstGeom>
          <a:noFill/>
          <a:ln>
            <a:noFill/>
          </a:ln>
        </p:spPr>
      </p:pic>
      <p:pic>
        <p:nvPicPr>
          <p:cNvPr id="206" name="Shape 206" descr="Screenshot from 2016-11-23 01:08:19.png"/>
          <p:cNvPicPr preferRelativeResize="0"/>
          <p:nvPr/>
        </p:nvPicPr>
        <p:blipFill>
          <a:blip r:embed="rId5">
            <a:alphaModFix/>
          </a:blip>
          <a:stretch>
            <a:fillRect/>
          </a:stretch>
        </p:blipFill>
        <p:spPr>
          <a:xfrm>
            <a:off x="5585350" y="3671075"/>
            <a:ext cx="1892925" cy="89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311700" y="445025"/>
            <a:ext cx="8520600" cy="5727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FFFFFF"/>
                </a:solidFill>
                <a:latin typeface="Oswald"/>
                <a:ea typeface="Oswald"/>
                <a:cs typeface="Oswald"/>
                <a:sym typeface="Oswald"/>
              </a:rPr>
              <a:t>Distance Energy</a:t>
            </a:r>
          </a:p>
        </p:txBody>
      </p:sp>
      <p:sp>
        <p:nvSpPr>
          <p:cNvPr id="212" name="Shape 212"/>
          <p:cNvSpPr txBox="1"/>
          <p:nvPr/>
        </p:nvSpPr>
        <p:spPr>
          <a:xfrm>
            <a:off x="311700" y="1152475"/>
            <a:ext cx="8520600" cy="34164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sz="1900">
              <a:solidFill>
                <a:srgbClr val="FFFFFF"/>
              </a:solidFill>
              <a:latin typeface="Average"/>
              <a:ea typeface="Average"/>
              <a:cs typeface="Average"/>
              <a:sym typeface="Average"/>
            </a:endParaRPr>
          </a:p>
        </p:txBody>
      </p:sp>
      <p:pic>
        <p:nvPicPr>
          <p:cNvPr id="213" name="Shape 213" descr="Screenshot from 2016-11-23 01:11:33.png"/>
          <p:cNvPicPr preferRelativeResize="0"/>
          <p:nvPr/>
        </p:nvPicPr>
        <p:blipFill>
          <a:blip r:embed="rId3">
            <a:alphaModFix/>
          </a:blip>
          <a:stretch>
            <a:fillRect/>
          </a:stretch>
        </p:blipFill>
        <p:spPr>
          <a:xfrm>
            <a:off x="1973312" y="1152475"/>
            <a:ext cx="5197366" cy="3416400"/>
          </a:xfrm>
          <a:prstGeom prst="rect">
            <a:avLst/>
          </a:prstGeom>
          <a:noFill/>
          <a:ln>
            <a:noFill/>
          </a:ln>
        </p:spPr>
      </p:pic>
      <p:sp>
        <p:nvSpPr>
          <p:cNvPr id="214" name="Shape 214"/>
          <p:cNvSpPr txBox="1"/>
          <p:nvPr/>
        </p:nvSpPr>
        <p:spPr>
          <a:xfrm>
            <a:off x="2707350" y="4568874"/>
            <a:ext cx="3729300" cy="343367"/>
          </a:xfrm>
          <a:prstGeom prst="rect">
            <a:avLst/>
          </a:prstGeom>
          <a:noFill/>
          <a:ln>
            <a:noFill/>
          </a:ln>
        </p:spPr>
        <p:txBody>
          <a:bodyPr lIns="91425" tIns="91425" rIns="91425" bIns="91425" anchor="t" anchorCtr="0">
            <a:noAutofit/>
          </a:bodyPr>
          <a:lstStyle/>
          <a:p>
            <a:pPr lvl="0">
              <a:spcBef>
                <a:spcPts val="0"/>
              </a:spcBef>
              <a:buNone/>
            </a:pPr>
            <a:r>
              <a:rPr lang="en" dirty="0">
                <a:solidFill>
                  <a:schemeClr val="tx1"/>
                </a:solidFill>
              </a:rPr>
              <a:t>Sample Computation for 5 particle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311700" y="445025"/>
            <a:ext cx="8520600" cy="572700"/>
          </a:xfrm>
          <a:prstGeom prst="rect">
            <a:avLst/>
          </a:prstGeom>
          <a:noFill/>
          <a:ln>
            <a:noFill/>
          </a:ln>
        </p:spPr>
        <p:txBody>
          <a:bodyPr lIns="91425" tIns="91425" rIns="91425" bIns="91425" anchor="t" anchorCtr="0">
            <a:noAutofit/>
          </a:bodyPr>
          <a:lstStyle/>
          <a:p>
            <a:pPr lvl="0" rtl="0">
              <a:spcBef>
                <a:spcPts val="0"/>
              </a:spcBef>
              <a:buNone/>
            </a:pPr>
            <a:r>
              <a:rPr lang="en" sz="3000" dirty="0">
                <a:solidFill>
                  <a:srgbClr val="FFFFFF"/>
                </a:solidFill>
                <a:latin typeface="Oswald"/>
                <a:ea typeface="Oswald"/>
                <a:cs typeface="Oswald"/>
                <a:sym typeface="Oswald"/>
              </a:rPr>
              <a:t>Need for Crowding Factor Quantification</a:t>
            </a:r>
          </a:p>
        </p:txBody>
      </p:sp>
      <p:sp>
        <p:nvSpPr>
          <p:cNvPr id="220" name="Shape 220"/>
          <p:cNvSpPr txBox="1"/>
          <p:nvPr/>
        </p:nvSpPr>
        <p:spPr>
          <a:xfrm>
            <a:off x="311700" y="1152475"/>
            <a:ext cx="8520600" cy="34164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endParaRPr sz="1900">
              <a:solidFill>
                <a:srgbClr val="FFFFFF"/>
              </a:solidFill>
              <a:latin typeface="Average"/>
              <a:ea typeface="Average"/>
              <a:cs typeface="Average"/>
              <a:sym typeface="Average"/>
            </a:endParaRPr>
          </a:p>
        </p:txBody>
      </p:sp>
      <p:pic>
        <p:nvPicPr>
          <p:cNvPr id="221" name="Shape 221"/>
          <p:cNvPicPr preferRelativeResize="0"/>
          <p:nvPr/>
        </p:nvPicPr>
        <p:blipFill>
          <a:blip r:embed="rId3">
            <a:alphaModFix/>
          </a:blip>
          <a:stretch>
            <a:fillRect/>
          </a:stretch>
        </p:blipFill>
        <p:spPr>
          <a:xfrm>
            <a:off x="870925" y="1152475"/>
            <a:ext cx="7402150" cy="247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11700" y="235350"/>
            <a:ext cx="8520600" cy="572700"/>
          </a:xfrm>
          <a:prstGeom prst="rect">
            <a:avLst/>
          </a:prstGeom>
        </p:spPr>
        <p:txBody>
          <a:bodyPr lIns="91425" tIns="91425" rIns="91425" bIns="91425" anchor="t" anchorCtr="0">
            <a:noAutofit/>
          </a:bodyPr>
          <a:lstStyle/>
          <a:p>
            <a:pPr lvl="0" rtl="0">
              <a:spcBef>
                <a:spcPts val="0"/>
              </a:spcBef>
              <a:buNone/>
            </a:pPr>
            <a:r>
              <a:rPr lang="en"/>
              <a:t>Activities to be Followed</a:t>
            </a:r>
          </a:p>
        </p:txBody>
      </p:sp>
      <p:sp>
        <p:nvSpPr>
          <p:cNvPr id="233" name="Shape 233"/>
          <p:cNvSpPr txBox="1">
            <a:spLocks noGrp="1"/>
          </p:cNvSpPr>
          <p:nvPr>
            <p:ph type="body" idx="1"/>
          </p:nvPr>
        </p:nvSpPr>
        <p:spPr>
          <a:xfrm>
            <a:off x="311700" y="808050"/>
            <a:ext cx="8667900" cy="4139100"/>
          </a:xfrm>
          <a:prstGeom prst="rect">
            <a:avLst/>
          </a:prstGeom>
        </p:spPr>
        <p:txBody>
          <a:bodyPr lIns="91425" tIns="91425" rIns="91425" bIns="91425" anchor="t" anchorCtr="0">
            <a:noAutofit/>
          </a:bodyPr>
          <a:lstStyle/>
          <a:p>
            <a:pPr marL="457200" lvl="0" indent="-228600" rtl="0">
              <a:lnSpc>
                <a:spcPct val="100000"/>
              </a:lnSpc>
              <a:spcBef>
                <a:spcPts val="0"/>
              </a:spcBef>
              <a:buClr>
                <a:srgbClr val="FFFFFF"/>
              </a:buClr>
              <a:buAutoNum type="arabicPeriod"/>
            </a:pPr>
            <a:r>
              <a:rPr lang="en" sz="1600" b="1" dirty="0">
                <a:solidFill>
                  <a:srgbClr val="FFFFFF"/>
                </a:solidFill>
              </a:rPr>
              <a:t>Generation of large database</a:t>
            </a:r>
            <a:r>
              <a:rPr lang="en" sz="1600" dirty="0">
                <a:solidFill>
                  <a:srgbClr val="FFFFFF"/>
                </a:solidFill>
              </a:rPr>
              <a:t> spanning across various types of materials with information about exact location of all particles.</a:t>
            </a:r>
          </a:p>
          <a:p>
            <a:pPr marL="457200" lvl="0" indent="-228600" rtl="0">
              <a:lnSpc>
                <a:spcPct val="100000"/>
              </a:lnSpc>
              <a:spcBef>
                <a:spcPts val="0"/>
              </a:spcBef>
              <a:buClr>
                <a:srgbClr val="FFFFFF"/>
              </a:buClr>
              <a:buAutoNum type="arabicPeriod"/>
            </a:pPr>
            <a:r>
              <a:rPr lang="en" sz="1600" dirty="0">
                <a:solidFill>
                  <a:srgbClr val="FFFFFF"/>
                </a:solidFill>
              </a:rPr>
              <a:t>Creation of a parameter to </a:t>
            </a:r>
            <a:r>
              <a:rPr lang="en" sz="1600" b="1" dirty="0">
                <a:solidFill>
                  <a:srgbClr val="FFFFFF"/>
                </a:solidFill>
              </a:rPr>
              <a:t>quantify crowding of particles </a:t>
            </a:r>
            <a:r>
              <a:rPr lang="en" sz="1600" dirty="0">
                <a:solidFill>
                  <a:srgbClr val="FFFFFF"/>
                </a:solidFill>
              </a:rPr>
              <a:t>within a sample to distinguish between equi-energetic distributions. </a:t>
            </a:r>
          </a:p>
          <a:p>
            <a:pPr marL="457200" lvl="0" indent="-228600" rtl="0">
              <a:lnSpc>
                <a:spcPct val="100000"/>
              </a:lnSpc>
              <a:spcBef>
                <a:spcPts val="0"/>
              </a:spcBef>
              <a:buClr>
                <a:srgbClr val="FFFFFF"/>
              </a:buClr>
              <a:buAutoNum type="arabicPeriod"/>
            </a:pPr>
            <a:r>
              <a:rPr lang="en" sz="1600" dirty="0">
                <a:solidFill>
                  <a:srgbClr val="FFFFFF"/>
                </a:solidFill>
              </a:rPr>
              <a:t>Implement </a:t>
            </a:r>
            <a:r>
              <a:rPr lang="en" sz="1600" b="1" dirty="0">
                <a:solidFill>
                  <a:srgbClr val="FFFFFF"/>
                </a:solidFill>
              </a:rPr>
              <a:t>alternative definition of Structure Factor </a:t>
            </a:r>
            <a:r>
              <a:rPr lang="en" sz="1600" dirty="0">
                <a:solidFill>
                  <a:srgbClr val="FFFFFF"/>
                </a:solidFill>
              </a:rPr>
              <a:t>using Fourier transformation techniques to check if results improve.</a:t>
            </a:r>
          </a:p>
          <a:p>
            <a:pPr marL="457200" lvl="0" indent="-228600" rtl="0">
              <a:lnSpc>
                <a:spcPct val="100000"/>
              </a:lnSpc>
              <a:spcBef>
                <a:spcPts val="0"/>
              </a:spcBef>
              <a:buClr>
                <a:srgbClr val="FFFFFF"/>
              </a:buClr>
              <a:buAutoNum type="arabicPeriod"/>
            </a:pPr>
            <a:r>
              <a:rPr lang="en" sz="1600" b="1" dirty="0">
                <a:solidFill>
                  <a:srgbClr val="FFFFFF"/>
                </a:solidFill>
              </a:rPr>
              <a:t>Validation of model </a:t>
            </a:r>
            <a:r>
              <a:rPr lang="en" sz="1600" dirty="0">
                <a:solidFill>
                  <a:srgbClr val="FFFFFF"/>
                </a:solidFill>
              </a:rPr>
              <a:t>by comparison with direct FE simulation, according to an appropriate confidence interval band.</a:t>
            </a:r>
          </a:p>
          <a:p>
            <a:pPr marL="457200" lvl="0" indent="-228600" rtl="0">
              <a:lnSpc>
                <a:spcPct val="100000"/>
              </a:lnSpc>
              <a:spcBef>
                <a:spcPts val="0"/>
              </a:spcBef>
              <a:buClr>
                <a:srgbClr val="FFFFFF"/>
              </a:buClr>
              <a:buAutoNum type="arabicPeriod"/>
            </a:pPr>
            <a:r>
              <a:rPr lang="en" sz="1600" dirty="0">
                <a:solidFill>
                  <a:srgbClr val="FFFFFF"/>
                </a:solidFill>
              </a:rPr>
              <a:t>Generation of an </a:t>
            </a:r>
            <a:r>
              <a:rPr lang="en" sz="1600" b="1" dirty="0">
                <a:solidFill>
                  <a:srgbClr val="FFFFFF"/>
                </a:solidFill>
              </a:rPr>
              <a:t>Image-Processing based engine </a:t>
            </a:r>
            <a:r>
              <a:rPr lang="en" sz="1600" dirty="0">
                <a:solidFill>
                  <a:srgbClr val="FFFFFF"/>
                </a:solidFill>
              </a:rPr>
              <a:t>to directly identify all particles and their respective locations from image for inputting in the ML model.</a:t>
            </a:r>
          </a:p>
          <a:p>
            <a:pPr marL="457200" lvl="0" indent="-228600" rtl="0">
              <a:lnSpc>
                <a:spcPct val="100000"/>
              </a:lnSpc>
              <a:spcBef>
                <a:spcPts val="0"/>
              </a:spcBef>
              <a:buClr>
                <a:srgbClr val="FFFFFF"/>
              </a:buClr>
              <a:buAutoNum type="arabicPeriod"/>
            </a:pPr>
            <a:r>
              <a:rPr lang="en" sz="1600" dirty="0">
                <a:solidFill>
                  <a:srgbClr val="FFFFFF"/>
                </a:solidFill>
              </a:rPr>
              <a:t>Definition of </a:t>
            </a:r>
            <a:r>
              <a:rPr lang="en" sz="1600" b="1" dirty="0">
                <a:solidFill>
                  <a:srgbClr val="FFFFFF"/>
                </a:solidFill>
              </a:rPr>
              <a:t>Inverse Optimization techniques </a:t>
            </a:r>
            <a:r>
              <a:rPr lang="en" sz="1600" dirty="0">
                <a:solidFill>
                  <a:srgbClr val="FFFFFF"/>
                </a:solidFill>
              </a:rPr>
              <a:t>to recommend materials and particulate arrangement, given target properties such as strength or structure factor.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Help Required</a:t>
            </a:r>
          </a:p>
        </p:txBody>
      </p:sp>
      <p:sp>
        <p:nvSpPr>
          <p:cNvPr id="3" name="Text Placeholder 2"/>
          <p:cNvSpPr>
            <a:spLocks noGrp="1"/>
          </p:cNvSpPr>
          <p:nvPr>
            <p:ph type="body" idx="1"/>
          </p:nvPr>
        </p:nvSpPr>
        <p:spPr/>
        <p:txBody>
          <a:bodyPr/>
          <a:lstStyle/>
          <a:p>
            <a:pPr marL="342900" indent="-342900">
              <a:buFont typeface="Average"/>
              <a:buAutoNum type="arabicPeriod"/>
            </a:pPr>
            <a:r>
              <a:rPr lang="en-US" dirty="0">
                <a:solidFill>
                  <a:schemeClr val="tx1"/>
                </a:solidFill>
              </a:rPr>
              <a:t>High performance workstations are a must for our efforts to fructify. We would need high parallel-computing power (available in our advisor’s office and at the ICC).</a:t>
            </a:r>
            <a:endParaRPr lang="en-US" dirty="0">
              <a:solidFill>
                <a:schemeClr val="tx1"/>
              </a:solidFill>
            </a:endParaRPr>
          </a:p>
          <a:p>
            <a:pPr marL="342900" indent="-342900">
              <a:buAutoNum type="arabicPeriod"/>
            </a:pPr>
            <a:r>
              <a:rPr lang="en-US" dirty="0">
                <a:solidFill>
                  <a:schemeClr val="tx1"/>
                </a:solidFill>
              </a:rPr>
              <a:t>Since the validation process comprises comparison with real data, we would need FE simulated data to compare the material properties with our predictions. Simulations would primarily be handled by our advisor.</a:t>
            </a:r>
          </a:p>
          <a:p>
            <a:pPr marL="342900" indent="-342900">
              <a:buAutoNum type="arabicPeriod"/>
            </a:pPr>
            <a:r>
              <a:rPr lang="en-US" dirty="0">
                <a:solidFill>
                  <a:schemeClr val="tx1"/>
                </a:solidFill>
              </a:rPr>
              <a:t>If time permits, we would also be doing experimental validation by testing on loaded materials in a laboratory.</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92462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pPr marL="285750" indent="-285750">
              <a:lnSpc>
                <a:spcPct val="100000"/>
              </a:lnSpc>
              <a:buFont typeface="Arial" panose="020B0604020202020204" pitchFamily="34" charset="0"/>
              <a:buChar char="•"/>
            </a:pPr>
            <a:r>
              <a:rPr lang="en-IN" sz="1600" dirty="0" err="1">
                <a:solidFill>
                  <a:schemeClr val="tx1"/>
                </a:solidFill>
              </a:rPr>
              <a:t>Balakrishnan</a:t>
            </a:r>
            <a:r>
              <a:rPr lang="en-IN" sz="1600" dirty="0">
                <a:solidFill>
                  <a:schemeClr val="tx1"/>
                </a:solidFill>
              </a:rPr>
              <a:t> R., </a:t>
            </a:r>
            <a:r>
              <a:rPr lang="en-IN" sz="1600" i="1" dirty="0">
                <a:solidFill>
                  <a:schemeClr val="tx1"/>
                </a:solidFill>
              </a:rPr>
              <a:t>The Energy of a Graph Linear Algebra and Its Applications</a:t>
            </a:r>
            <a:r>
              <a:rPr lang="en-IN" sz="1600" dirty="0">
                <a:solidFill>
                  <a:schemeClr val="tx1"/>
                </a:solidFill>
              </a:rPr>
              <a:t>, 387, (2004), </a:t>
            </a:r>
            <a:r>
              <a:rPr lang="en-US" sz="1600" dirty="0">
                <a:solidFill>
                  <a:schemeClr val="tx1"/>
                </a:solidFill>
              </a:rPr>
              <a:t>287-295.</a:t>
            </a:r>
          </a:p>
          <a:p>
            <a:pPr marL="285750" indent="-285750">
              <a:lnSpc>
                <a:spcPct val="100000"/>
              </a:lnSpc>
              <a:buFont typeface="Arial" panose="020B0604020202020204" pitchFamily="34" charset="0"/>
              <a:buChar char="•"/>
            </a:pPr>
            <a:r>
              <a:rPr lang="en-IN" sz="1600" dirty="0">
                <a:solidFill>
                  <a:schemeClr val="tx1"/>
                </a:solidFill>
              </a:rPr>
              <a:t>N. </a:t>
            </a:r>
            <a:r>
              <a:rPr lang="en-IN" sz="1600" dirty="0" err="1">
                <a:solidFill>
                  <a:schemeClr val="tx1"/>
                </a:solidFill>
              </a:rPr>
              <a:t>Murugesan</a:t>
            </a:r>
            <a:r>
              <a:rPr lang="en-IN" sz="1600" dirty="0">
                <a:solidFill>
                  <a:schemeClr val="tx1"/>
                </a:solidFill>
              </a:rPr>
              <a:t>, K. </a:t>
            </a:r>
            <a:r>
              <a:rPr lang="en-IN" sz="1600" dirty="0" err="1">
                <a:solidFill>
                  <a:schemeClr val="tx1"/>
                </a:solidFill>
              </a:rPr>
              <a:t>Meenakshi</a:t>
            </a:r>
            <a:r>
              <a:rPr lang="en-IN" sz="1600" dirty="0">
                <a:solidFill>
                  <a:schemeClr val="tx1"/>
                </a:solidFill>
              </a:rPr>
              <a:t>, </a:t>
            </a:r>
            <a:r>
              <a:rPr lang="en-IN" sz="1600" i="1" dirty="0">
                <a:solidFill>
                  <a:schemeClr val="tx1"/>
                </a:solidFill>
              </a:rPr>
              <a:t>Skew Energy of Digraphs and Relation Between Graph Energy and Distance Energy, International Journal of Combinatorial Graph Theory and Applications (2011), 161-174</a:t>
            </a:r>
          </a:p>
          <a:p>
            <a:pPr marL="285750" indent="-285750">
              <a:lnSpc>
                <a:spcPct val="100000"/>
              </a:lnSpc>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38876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45900" y="1372150"/>
            <a:ext cx="7852200" cy="1836600"/>
          </a:xfrm>
          <a:prstGeom prst="rect">
            <a:avLst/>
          </a:prstGeom>
        </p:spPr>
        <p:txBody>
          <a:bodyPr lIns="91425" tIns="91425" rIns="91425" bIns="91425" anchor="ctr" anchorCtr="0">
            <a:noAutofit/>
          </a:bodyPr>
          <a:lstStyle/>
          <a:p>
            <a:pPr lvl="0">
              <a:spcBef>
                <a:spcPts val="0"/>
              </a:spcBef>
              <a:buNone/>
            </a:pPr>
            <a:r>
              <a:rPr lang="en"/>
              <a:t>Thank You!</a:t>
            </a:r>
          </a:p>
          <a:p>
            <a:pPr lvl="0">
              <a:spcBef>
                <a:spcPts val="0"/>
              </a:spcBef>
              <a:buNone/>
            </a:pPr>
            <a:endParaRPr/>
          </a:p>
          <a:p>
            <a:pPr lvl="0" rtl="0">
              <a:spcBef>
                <a:spcPts val="0"/>
              </a:spcBef>
              <a:buNone/>
            </a:pPr>
            <a:r>
              <a:rPr lang="en"/>
              <a:t>Any Questions?</a:t>
            </a:r>
          </a:p>
        </p:txBody>
      </p:sp>
    </p:spTree>
    <p:extLst>
      <p:ext uri="{BB962C8B-B14F-4D97-AF65-F5344CB8AC3E}">
        <p14:creationId xmlns:p14="http://schemas.microsoft.com/office/powerpoint/2010/main" val="184504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Objective</a:t>
            </a:r>
          </a:p>
        </p:txBody>
      </p:sp>
      <p:sp>
        <p:nvSpPr>
          <p:cNvPr id="68" name="Shape 68"/>
          <p:cNvSpPr txBox="1">
            <a:spLocks noGrp="1"/>
          </p:cNvSpPr>
          <p:nvPr>
            <p:ph type="body" idx="1"/>
          </p:nvPr>
        </p:nvSpPr>
        <p:spPr>
          <a:xfrm>
            <a:off x="311700" y="1529475"/>
            <a:ext cx="8520600" cy="3039299"/>
          </a:xfrm>
          <a:prstGeom prst="rect">
            <a:avLst/>
          </a:prstGeom>
        </p:spPr>
        <p:txBody>
          <a:bodyPr lIns="91425" tIns="91425" rIns="91425" bIns="91425" anchor="t" anchorCtr="0">
            <a:noAutofit/>
          </a:bodyPr>
          <a:lstStyle/>
          <a:p>
            <a:pPr lvl="0">
              <a:spcBef>
                <a:spcPts val="0"/>
              </a:spcBef>
              <a:buNone/>
            </a:pPr>
            <a:r>
              <a:rPr lang="en" sz="3600">
                <a:solidFill>
                  <a:srgbClr val="FFFFFF"/>
                </a:solidFill>
                <a:latin typeface="Oswald"/>
                <a:ea typeface="Oswald"/>
                <a:cs typeface="Oswald"/>
                <a:sym typeface="Oswald"/>
              </a:rPr>
              <a:t>To develop an algorithmic framework to predict properties of composites to aid in meta-modelling process.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p:nvPr/>
        </p:nvSpPr>
        <p:spPr>
          <a:xfrm>
            <a:off x="311700" y="445025"/>
            <a:ext cx="8520600" cy="5727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FFFFFF"/>
                </a:solidFill>
                <a:latin typeface="Oswald"/>
                <a:ea typeface="Oswald"/>
                <a:cs typeface="Oswald"/>
                <a:sym typeface="Oswald"/>
              </a:rPr>
              <a:t>Introduction</a:t>
            </a:r>
          </a:p>
        </p:txBody>
      </p:sp>
      <p:sp>
        <p:nvSpPr>
          <p:cNvPr id="74" name="Shape 74"/>
          <p:cNvSpPr txBox="1"/>
          <p:nvPr/>
        </p:nvSpPr>
        <p:spPr>
          <a:xfrm>
            <a:off x="311700" y="1152475"/>
            <a:ext cx="8520600" cy="34164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1800" b="1">
                <a:solidFill>
                  <a:srgbClr val="FFFFFF"/>
                </a:solidFill>
                <a:latin typeface="Average"/>
                <a:ea typeface="Average"/>
                <a:cs typeface="Average"/>
                <a:sym typeface="Average"/>
              </a:rPr>
              <a:t>Composites - </a:t>
            </a:r>
          </a:p>
          <a:p>
            <a:pPr marL="457200" lvl="0" indent="-342900" rtl="0">
              <a:lnSpc>
                <a:spcPct val="115000"/>
              </a:lnSpc>
              <a:spcBef>
                <a:spcPts val="0"/>
              </a:spcBef>
              <a:spcAft>
                <a:spcPts val="1600"/>
              </a:spcAft>
              <a:buClr>
                <a:srgbClr val="FFFFFF"/>
              </a:buClr>
              <a:buSzPct val="100000"/>
              <a:buFont typeface="Average"/>
            </a:pPr>
            <a:r>
              <a:rPr lang="en" sz="1800">
                <a:solidFill>
                  <a:srgbClr val="FFFFFF"/>
                </a:solidFill>
                <a:latin typeface="Average"/>
                <a:ea typeface="Average"/>
                <a:cs typeface="Average"/>
                <a:sym typeface="Average"/>
              </a:rPr>
              <a:t>Composites are made by combining two or more natural or artificial materials to maximize their useful properties and minimize their weaknesses. One of the oldest and best-known composites, glass-fiber reinforced plastic (GRP), combines glass fibers (which are strong but brittle) with plastic (which is flexible) to make a composite material that is tough but not brittle. Composites are typically used in place of metals because they are equally strong but much lighter.</a:t>
            </a:r>
          </a:p>
          <a:p>
            <a:pPr lvl="0" rtl="0">
              <a:lnSpc>
                <a:spcPct val="115000"/>
              </a:lnSpc>
              <a:spcBef>
                <a:spcPts val="0"/>
              </a:spcBef>
              <a:spcAft>
                <a:spcPts val="1600"/>
              </a:spcAft>
              <a:buNone/>
            </a:pPr>
            <a:r>
              <a:rPr lang="en" sz="1800">
                <a:solidFill>
                  <a:srgbClr val="FFFFFF"/>
                </a:solidFill>
                <a:latin typeface="Average"/>
                <a:ea typeface="Average"/>
                <a:cs typeface="Average"/>
                <a:sym typeface="Average"/>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Applications </a:t>
            </a:r>
          </a:p>
        </p:txBody>
      </p:sp>
      <p:grpSp>
        <p:nvGrpSpPr>
          <p:cNvPr id="80" name="Shape 80"/>
          <p:cNvGrpSpPr/>
          <p:nvPr/>
        </p:nvGrpSpPr>
        <p:grpSpPr>
          <a:xfrm>
            <a:off x="431925" y="1304875"/>
            <a:ext cx="2628925" cy="3416400"/>
            <a:chOff x="431925" y="1304875"/>
            <a:chExt cx="2628925" cy="3416400"/>
          </a:xfrm>
        </p:grpSpPr>
        <p:sp>
          <p:nvSpPr>
            <p:cNvPr id="81" name="Shape 81"/>
            <p:cNvSpPr txBox="1"/>
            <p:nvPr/>
          </p:nvSpPr>
          <p:spPr>
            <a:xfrm>
              <a:off x="431925" y="1304875"/>
              <a:ext cx="2628900" cy="464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3" name="Shape 83"/>
          <p:cNvSpPr txBox="1">
            <a:spLocks noGrp="1"/>
          </p:cNvSpPr>
          <p:nvPr>
            <p:ph type="body" idx="4294967295"/>
          </p:nvPr>
        </p:nvSpPr>
        <p:spPr>
          <a:xfrm>
            <a:off x="506425" y="1304875"/>
            <a:ext cx="2494500" cy="461400"/>
          </a:xfrm>
          <a:prstGeom prst="rect">
            <a:avLst/>
          </a:prstGeom>
        </p:spPr>
        <p:txBody>
          <a:bodyPr lIns="91425" tIns="91425" rIns="91425" bIns="91425" anchor="t" anchorCtr="0">
            <a:noAutofit/>
          </a:bodyPr>
          <a:lstStyle/>
          <a:p>
            <a:pPr lvl="0" rtl="0">
              <a:spcBef>
                <a:spcPts val="0"/>
              </a:spcBef>
              <a:spcAft>
                <a:spcPts val="0"/>
              </a:spcAft>
              <a:buNone/>
            </a:pPr>
            <a:r>
              <a:rPr lang="en">
                <a:solidFill>
                  <a:schemeClr val="lt1"/>
                </a:solidFill>
              </a:rPr>
              <a:t>Airbus A380</a:t>
            </a:r>
          </a:p>
        </p:txBody>
      </p:sp>
      <p:sp>
        <p:nvSpPr>
          <p:cNvPr id="84" name="Shape 84"/>
          <p:cNvSpPr txBox="1">
            <a:spLocks noGrp="1"/>
          </p:cNvSpPr>
          <p:nvPr>
            <p:ph type="body" idx="4294967295"/>
          </p:nvPr>
        </p:nvSpPr>
        <p:spPr>
          <a:xfrm>
            <a:off x="508325" y="1850300"/>
            <a:ext cx="2478600" cy="2794800"/>
          </a:xfrm>
          <a:prstGeom prst="rect">
            <a:avLst/>
          </a:prstGeom>
        </p:spPr>
        <p:txBody>
          <a:bodyPr lIns="91425" tIns="91425" rIns="91425" bIns="91425" anchor="t" anchorCtr="0">
            <a:noAutofit/>
          </a:bodyPr>
          <a:lstStyle/>
          <a:p>
            <a:pPr lvl="0" rtl="0">
              <a:spcBef>
                <a:spcPts val="0"/>
              </a:spcBef>
              <a:buNone/>
            </a:pPr>
            <a:r>
              <a:rPr lang="en" sz="1400">
                <a:solidFill>
                  <a:srgbClr val="FFFFFF"/>
                </a:solidFill>
              </a:rPr>
              <a:t>More than 20 % of the A380 is made of composite materials, mainly plastic reinforced with carbon fibres. The design is the first large-scale use of glass-fibre-reinforced aluminium, a new composite that is 25 % stronger than conventional airframe aluminium but 20 % lighter.</a:t>
            </a:r>
          </a:p>
        </p:txBody>
      </p:sp>
      <p:pic>
        <p:nvPicPr>
          <p:cNvPr id="85" name="Shape 85" descr="downloadpic.php"/>
          <p:cNvPicPr preferRelativeResize="0"/>
          <p:nvPr/>
        </p:nvPicPr>
        <p:blipFill>
          <a:blip r:embed="rId3">
            <a:alphaModFix/>
          </a:blip>
          <a:stretch>
            <a:fillRect/>
          </a:stretch>
        </p:blipFill>
        <p:spPr>
          <a:xfrm>
            <a:off x="3348524" y="1304875"/>
            <a:ext cx="5483772" cy="34163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Applications </a:t>
            </a:r>
          </a:p>
        </p:txBody>
      </p:sp>
      <p:grpSp>
        <p:nvGrpSpPr>
          <p:cNvPr id="91" name="Shape 91"/>
          <p:cNvGrpSpPr/>
          <p:nvPr/>
        </p:nvGrpSpPr>
        <p:grpSpPr>
          <a:xfrm>
            <a:off x="431925" y="1304875"/>
            <a:ext cx="2628925" cy="3416400"/>
            <a:chOff x="431925" y="1304875"/>
            <a:chExt cx="2628925" cy="3416400"/>
          </a:xfrm>
        </p:grpSpPr>
        <p:sp>
          <p:nvSpPr>
            <p:cNvPr id="92" name="Shape 92"/>
            <p:cNvSpPr txBox="1"/>
            <p:nvPr/>
          </p:nvSpPr>
          <p:spPr>
            <a:xfrm>
              <a:off x="431925" y="1304875"/>
              <a:ext cx="2628900" cy="464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94" name="Shape 94"/>
          <p:cNvSpPr txBox="1">
            <a:spLocks noGrp="1"/>
          </p:cNvSpPr>
          <p:nvPr>
            <p:ph type="body" idx="4294967295"/>
          </p:nvPr>
        </p:nvSpPr>
        <p:spPr>
          <a:xfrm>
            <a:off x="506425" y="1304875"/>
            <a:ext cx="2494500" cy="461400"/>
          </a:xfrm>
          <a:prstGeom prst="rect">
            <a:avLst/>
          </a:prstGeom>
        </p:spPr>
        <p:txBody>
          <a:bodyPr lIns="91425" tIns="91425" rIns="91425" bIns="91425" anchor="t" anchorCtr="0">
            <a:noAutofit/>
          </a:bodyPr>
          <a:lstStyle/>
          <a:p>
            <a:pPr lvl="0" rtl="0">
              <a:spcBef>
                <a:spcPts val="0"/>
              </a:spcBef>
              <a:spcAft>
                <a:spcPts val="0"/>
              </a:spcAft>
              <a:buNone/>
            </a:pPr>
            <a:r>
              <a:rPr lang="en">
                <a:solidFill>
                  <a:schemeClr val="lt1"/>
                </a:solidFill>
              </a:rPr>
              <a:t>Concrete</a:t>
            </a:r>
          </a:p>
        </p:txBody>
      </p:sp>
      <p:sp>
        <p:nvSpPr>
          <p:cNvPr id="95" name="Shape 95"/>
          <p:cNvSpPr txBox="1">
            <a:spLocks noGrp="1"/>
          </p:cNvSpPr>
          <p:nvPr>
            <p:ph type="body" idx="4294967295"/>
          </p:nvPr>
        </p:nvSpPr>
        <p:spPr>
          <a:xfrm>
            <a:off x="507087" y="1766275"/>
            <a:ext cx="2478600" cy="2794800"/>
          </a:xfrm>
          <a:prstGeom prst="rect">
            <a:avLst/>
          </a:prstGeom>
        </p:spPr>
        <p:txBody>
          <a:bodyPr lIns="91425" tIns="91425" rIns="91425" bIns="91425" anchor="t" anchorCtr="0">
            <a:noAutofit/>
          </a:bodyPr>
          <a:lstStyle/>
          <a:p>
            <a:pPr lvl="0" rtl="0">
              <a:spcBef>
                <a:spcPts val="0"/>
              </a:spcBef>
              <a:buNone/>
            </a:pPr>
            <a:r>
              <a:rPr lang="en" sz="1400">
                <a:solidFill>
                  <a:srgbClr val="FFFFFF"/>
                </a:solidFill>
              </a:rPr>
              <a:t>Concrete is a versatile and cheap material, with a vast range of applications around the home. Brick laying, constructing paths and driveways, foundations to buildings and walls, are some of the practical applications. Concrete has a similarly wide and varied range in industrial applications.</a:t>
            </a:r>
          </a:p>
        </p:txBody>
      </p:sp>
      <p:pic>
        <p:nvPicPr>
          <p:cNvPr id="96" name="Shape 96" descr="Øresund_Bridge_from_the_air_in_September_2015.jpg"/>
          <p:cNvPicPr preferRelativeResize="0"/>
          <p:nvPr/>
        </p:nvPicPr>
        <p:blipFill>
          <a:blip r:embed="rId3">
            <a:alphaModFix/>
          </a:blip>
          <a:stretch>
            <a:fillRect/>
          </a:stretch>
        </p:blipFill>
        <p:spPr>
          <a:xfrm>
            <a:off x="3375775" y="1304875"/>
            <a:ext cx="545652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Applications </a:t>
            </a:r>
          </a:p>
        </p:txBody>
      </p:sp>
      <p:grpSp>
        <p:nvGrpSpPr>
          <p:cNvPr id="102" name="Shape 102"/>
          <p:cNvGrpSpPr/>
          <p:nvPr/>
        </p:nvGrpSpPr>
        <p:grpSpPr>
          <a:xfrm>
            <a:off x="431925" y="1304875"/>
            <a:ext cx="2628925" cy="3416400"/>
            <a:chOff x="431925" y="1304875"/>
            <a:chExt cx="2628925" cy="3416400"/>
          </a:xfrm>
        </p:grpSpPr>
        <p:sp>
          <p:nvSpPr>
            <p:cNvPr id="103" name="Shape 103"/>
            <p:cNvSpPr txBox="1"/>
            <p:nvPr/>
          </p:nvSpPr>
          <p:spPr>
            <a:xfrm>
              <a:off x="431925" y="1304875"/>
              <a:ext cx="2628900" cy="464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05" name="Shape 105"/>
          <p:cNvSpPr txBox="1">
            <a:spLocks noGrp="1"/>
          </p:cNvSpPr>
          <p:nvPr>
            <p:ph type="body" idx="4294967295"/>
          </p:nvPr>
        </p:nvSpPr>
        <p:spPr>
          <a:xfrm>
            <a:off x="506425" y="1304875"/>
            <a:ext cx="2494500" cy="461400"/>
          </a:xfrm>
          <a:prstGeom prst="rect">
            <a:avLst/>
          </a:prstGeom>
        </p:spPr>
        <p:txBody>
          <a:bodyPr lIns="91425" tIns="91425" rIns="91425" bIns="91425" anchor="t" anchorCtr="0">
            <a:noAutofit/>
          </a:bodyPr>
          <a:lstStyle/>
          <a:p>
            <a:pPr lvl="0" rtl="0">
              <a:spcBef>
                <a:spcPts val="0"/>
              </a:spcBef>
              <a:spcAft>
                <a:spcPts val="0"/>
              </a:spcAft>
              <a:buNone/>
            </a:pPr>
            <a:r>
              <a:rPr lang="en">
                <a:solidFill>
                  <a:schemeClr val="lt1"/>
                </a:solidFill>
              </a:rPr>
              <a:t>Wind Turbine</a:t>
            </a:r>
          </a:p>
        </p:txBody>
      </p:sp>
      <p:sp>
        <p:nvSpPr>
          <p:cNvPr id="106" name="Shape 106"/>
          <p:cNvSpPr txBox="1">
            <a:spLocks noGrp="1"/>
          </p:cNvSpPr>
          <p:nvPr>
            <p:ph type="body" idx="4294967295"/>
          </p:nvPr>
        </p:nvSpPr>
        <p:spPr>
          <a:xfrm>
            <a:off x="507087" y="1842475"/>
            <a:ext cx="2478600" cy="2794800"/>
          </a:xfrm>
          <a:prstGeom prst="rect">
            <a:avLst/>
          </a:prstGeom>
        </p:spPr>
        <p:txBody>
          <a:bodyPr lIns="91425" tIns="91425" rIns="91425" bIns="91425" anchor="t" anchorCtr="0">
            <a:noAutofit/>
          </a:bodyPr>
          <a:lstStyle/>
          <a:p>
            <a:pPr lvl="0" rtl="0">
              <a:spcBef>
                <a:spcPts val="0"/>
              </a:spcBef>
              <a:buNone/>
            </a:pPr>
            <a:r>
              <a:rPr lang="en" sz="1400">
                <a:solidFill>
                  <a:srgbClr val="FFFFFF"/>
                </a:solidFill>
              </a:rPr>
              <a:t>Currently, carbon fiber is used primarily in the spar, or structural element, of wind blades longer than 45m/148 ft, both for land-based and offshore systems. The higher stiffness and lower density of CF allows a thinner blade profile while producing stiffer, lighter blades.</a:t>
            </a:r>
          </a:p>
        </p:txBody>
      </p:sp>
      <p:pic>
        <p:nvPicPr>
          <p:cNvPr id="107" name="Shape 107" descr="wind-farm-sunset-2.jpg"/>
          <p:cNvPicPr preferRelativeResize="0"/>
          <p:nvPr/>
        </p:nvPicPr>
        <p:blipFill>
          <a:blip r:embed="rId3">
            <a:alphaModFix/>
          </a:blip>
          <a:stretch>
            <a:fillRect/>
          </a:stretch>
        </p:blipFill>
        <p:spPr>
          <a:xfrm>
            <a:off x="3354550" y="1304875"/>
            <a:ext cx="5477748" cy="34163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p:nvPr/>
        </p:nvSpPr>
        <p:spPr>
          <a:xfrm>
            <a:off x="311700" y="445025"/>
            <a:ext cx="8520600" cy="572700"/>
          </a:xfrm>
          <a:prstGeom prst="rect">
            <a:avLst/>
          </a:prstGeom>
          <a:noFill/>
          <a:ln>
            <a:noFill/>
          </a:ln>
        </p:spPr>
        <p:txBody>
          <a:bodyPr lIns="91425" tIns="91425" rIns="91425" bIns="91425" anchor="t" anchorCtr="0">
            <a:noAutofit/>
          </a:bodyPr>
          <a:lstStyle/>
          <a:p>
            <a:pPr lvl="0" rtl="0">
              <a:spcBef>
                <a:spcPts val="0"/>
              </a:spcBef>
              <a:buNone/>
            </a:pPr>
            <a:r>
              <a:rPr lang="en" sz="3000">
                <a:solidFill>
                  <a:srgbClr val="FFFFFF"/>
                </a:solidFill>
                <a:latin typeface="Oswald"/>
                <a:ea typeface="Oswald"/>
                <a:cs typeface="Oswald"/>
                <a:sym typeface="Oswald"/>
              </a:rPr>
              <a:t>Methodology</a:t>
            </a:r>
          </a:p>
        </p:txBody>
      </p:sp>
      <p:sp>
        <p:nvSpPr>
          <p:cNvPr id="113" name="Shape 113"/>
          <p:cNvSpPr txBox="1"/>
          <p:nvPr/>
        </p:nvSpPr>
        <p:spPr>
          <a:xfrm>
            <a:off x="311700" y="1152475"/>
            <a:ext cx="8520600" cy="3706604"/>
          </a:xfrm>
          <a:prstGeom prst="rect">
            <a:avLst/>
          </a:prstGeom>
          <a:noFill/>
          <a:ln>
            <a:noFill/>
          </a:ln>
        </p:spPr>
        <p:txBody>
          <a:bodyPr lIns="91425" tIns="91425" rIns="91425" bIns="91425" anchor="t" anchorCtr="0">
            <a:noAutofit/>
          </a:bodyPr>
          <a:lstStyle/>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FE Model development for simulation of mechanical behaviour of particulate composites.</a:t>
            </a:r>
          </a:p>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Create input database based on several mechanical properties, like Young’s Modulus, Poisson’s Ratio, Volume Fraction, spatial arrangements of particles, etc.</a:t>
            </a:r>
          </a:p>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Perform simulations and extract stress-strain behaviour for several cases.</a:t>
            </a:r>
          </a:p>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Create a meta-model using Machine Learning algorithms.</a:t>
            </a:r>
          </a:p>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Generate composites with unknown material properties.</a:t>
            </a:r>
          </a:p>
          <a:p>
            <a:pPr marL="457200" lvl="0" indent="-349250" rtl="0">
              <a:lnSpc>
                <a:spcPct val="115000"/>
              </a:lnSpc>
              <a:spcBef>
                <a:spcPts val="0"/>
              </a:spcBef>
              <a:spcAft>
                <a:spcPts val="1600"/>
              </a:spcAft>
              <a:buClr>
                <a:srgbClr val="FFFFFF"/>
              </a:buClr>
              <a:buSzPct val="100000"/>
              <a:buFont typeface="Average"/>
              <a:buAutoNum type="arabicPeriod"/>
            </a:pPr>
            <a:r>
              <a:rPr lang="en" sz="1800" dirty="0">
                <a:solidFill>
                  <a:srgbClr val="FFFFFF"/>
                </a:solidFill>
                <a:latin typeface="Average"/>
                <a:ea typeface="Average"/>
                <a:cs typeface="Average"/>
                <a:sym typeface="Average"/>
              </a:rPr>
              <a:t>Predict with meta-model, and validate the results with direct FE simulations.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2258925" y="2233462"/>
            <a:ext cx="19302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
                <a:solidFill>
                  <a:schemeClr val="tx1"/>
                </a:solidFill>
              </a:rPr>
              <a:t>1. (b) Simulated Data</a:t>
            </a:r>
          </a:p>
          <a:p>
            <a:pPr lvl="0" algn="ctr">
              <a:spcBef>
                <a:spcPts val="0"/>
              </a:spcBef>
              <a:buNone/>
            </a:pPr>
            <a:endParaRPr>
              <a:solidFill>
                <a:schemeClr val="tx1"/>
              </a:solidFill>
            </a:endParaRPr>
          </a:p>
        </p:txBody>
      </p:sp>
      <p:sp>
        <p:nvSpPr>
          <p:cNvPr id="119" name="Shape 119"/>
          <p:cNvSpPr txBox="1"/>
          <p:nvPr/>
        </p:nvSpPr>
        <p:spPr>
          <a:xfrm>
            <a:off x="1231725" y="1110100"/>
            <a:ext cx="1526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1. (a) Images</a:t>
            </a:r>
          </a:p>
        </p:txBody>
      </p:sp>
      <p:sp>
        <p:nvSpPr>
          <p:cNvPr id="120" name="Shape 120"/>
          <p:cNvSpPr txBox="1"/>
          <p:nvPr/>
        </p:nvSpPr>
        <p:spPr>
          <a:xfrm>
            <a:off x="3690125" y="1110100"/>
            <a:ext cx="1682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2. Structure Factor</a:t>
            </a:r>
          </a:p>
        </p:txBody>
      </p:sp>
      <p:sp>
        <p:nvSpPr>
          <p:cNvPr id="121" name="Shape 121"/>
          <p:cNvSpPr txBox="1"/>
          <p:nvPr/>
        </p:nvSpPr>
        <p:spPr>
          <a:xfrm>
            <a:off x="6898423" y="1695725"/>
            <a:ext cx="1682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3. Master Data</a:t>
            </a:r>
          </a:p>
        </p:txBody>
      </p:sp>
      <p:cxnSp>
        <p:nvCxnSpPr>
          <p:cNvPr id="122" name="Shape 122"/>
          <p:cNvCxnSpPr>
            <a:stCxn id="121" idx="2"/>
            <a:endCxn id="123" idx="0"/>
          </p:cNvCxnSpPr>
          <p:nvPr/>
        </p:nvCxnSpPr>
        <p:spPr>
          <a:xfrm>
            <a:off x="7739473" y="2071625"/>
            <a:ext cx="0" cy="1097100"/>
          </a:xfrm>
          <a:prstGeom prst="straightConnector1">
            <a:avLst/>
          </a:prstGeom>
          <a:noFill/>
          <a:ln w="9525" cap="flat" cmpd="sng">
            <a:solidFill>
              <a:schemeClr val="dk2"/>
            </a:solidFill>
            <a:prstDash val="solid"/>
            <a:round/>
            <a:headEnd type="none" w="lg" len="lg"/>
            <a:tailEnd type="triangle" w="lg" len="lg"/>
          </a:ln>
        </p:spPr>
      </p:cxnSp>
      <p:sp>
        <p:nvSpPr>
          <p:cNvPr id="123" name="Shape 123"/>
          <p:cNvSpPr txBox="1"/>
          <p:nvPr/>
        </p:nvSpPr>
        <p:spPr>
          <a:xfrm>
            <a:off x="6898423" y="3168800"/>
            <a:ext cx="1682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200">
                <a:solidFill>
                  <a:schemeClr val="tx1"/>
                </a:solidFill>
              </a:rPr>
              <a:t>4. Preprocessed Data</a:t>
            </a:r>
          </a:p>
        </p:txBody>
      </p:sp>
      <p:sp>
        <p:nvSpPr>
          <p:cNvPr id="124" name="Shape 124"/>
          <p:cNvSpPr txBox="1"/>
          <p:nvPr/>
        </p:nvSpPr>
        <p:spPr>
          <a:xfrm>
            <a:off x="3987169" y="3168805"/>
            <a:ext cx="20325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5. Machine Learning</a:t>
            </a:r>
          </a:p>
        </p:txBody>
      </p:sp>
      <p:sp>
        <p:nvSpPr>
          <p:cNvPr id="125" name="Shape 125"/>
          <p:cNvSpPr txBox="1"/>
          <p:nvPr/>
        </p:nvSpPr>
        <p:spPr>
          <a:xfrm>
            <a:off x="1582192" y="3168783"/>
            <a:ext cx="1526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6. Trained Model</a:t>
            </a:r>
          </a:p>
        </p:txBody>
      </p:sp>
      <p:sp>
        <p:nvSpPr>
          <p:cNvPr id="126" name="Shape 126"/>
          <p:cNvSpPr txBox="1"/>
          <p:nvPr/>
        </p:nvSpPr>
        <p:spPr>
          <a:xfrm>
            <a:off x="1582192" y="4499267"/>
            <a:ext cx="1526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7. Predictions</a:t>
            </a:r>
          </a:p>
        </p:txBody>
      </p:sp>
      <p:sp>
        <p:nvSpPr>
          <p:cNvPr id="127" name="Shape 127"/>
          <p:cNvSpPr txBox="1"/>
          <p:nvPr/>
        </p:nvSpPr>
        <p:spPr>
          <a:xfrm>
            <a:off x="4240315" y="4499267"/>
            <a:ext cx="1526100" cy="375900"/>
          </a:xfrm>
          <a:prstGeom prst="rect">
            <a:avLst/>
          </a:prstGeom>
          <a:solidFill>
            <a:schemeClr val="accent3">
              <a:lumMod val="50000"/>
            </a:schemeClr>
          </a:solidFill>
          <a:ln w="9525" cap="flat" cmpd="sng">
            <a:solidFill>
              <a:srgbClr val="CCCCCC"/>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a:solidFill>
                  <a:schemeClr val="tx1"/>
                </a:solidFill>
              </a:rPr>
              <a:t>8. Validation</a:t>
            </a:r>
          </a:p>
        </p:txBody>
      </p:sp>
      <p:cxnSp>
        <p:nvCxnSpPr>
          <p:cNvPr id="128" name="Shape 128"/>
          <p:cNvCxnSpPr>
            <a:stCxn id="119" idx="3"/>
            <a:endCxn id="120" idx="1"/>
          </p:cNvCxnSpPr>
          <p:nvPr/>
        </p:nvCxnSpPr>
        <p:spPr>
          <a:xfrm>
            <a:off x="2757825" y="1298050"/>
            <a:ext cx="932400" cy="0"/>
          </a:xfrm>
          <a:prstGeom prst="straightConnector1">
            <a:avLst/>
          </a:prstGeom>
          <a:noFill/>
          <a:ln w="9525" cap="flat" cmpd="sng">
            <a:solidFill>
              <a:schemeClr val="dk2"/>
            </a:solidFill>
            <a:prstDash val="solid"/>
            <a:round/>
            <a:headEnd type="none" w="lg" len="lg"/>
            <a:tailEnd type="triangle" w="lg" len="lg"/>
          </a:ln>
        </p:spPr>
      </p:cxnSp>
      <p:cxnSp>
        <p:nvCxnSpPr>
          <p:cNvPr id="129" name="Shape 129"/>
          <p:cNvCxnSpPr>
            <a:stCxn id="120" idx="3"/>
            <a:endCxn id="121" idx="1"/>
          </p:cNvCxnSpPr>
          <p:nvPr/>
        </p:nvCxnSpPr>
        <p:spPr>
          <a:xfrm>
            <a:off x="5372225" y="1298050"/>
            <a:ext cx="1526100" cy="585600"/>
          </a:xfrm>
          <a:prstGeom prst="straightConnector1">
            <a:avLst/>
          </a:prstGeom>
          <a:noFill/>
          <a:ln w="9525" cap="flat" cmpd="sng">
            <a:solidFill>
              <a:schemeClr val="dk2"/>
            </a:solidFill>
            <a:prstDash val="solid"/>
            <a:round/>
            <a:headEnd type="none" w="lg" len="lg"/>
            <a:tailEnd type="triangle" w="lg" len="lg"/>
          </a:ln>
        </p:spPr>
      </p:cxnSp>
      <p:cxnSp>
        <p:nvCxnSpPr>
          <p:cNvPr id="130" name="Shape 130"/>
          <p:cNvCxnSpPr>
            <a:stCxn id="118" idx="3"/>
            <a:endCxn id="121" idx="1"/>
          </p:cNvCxnSpPr>
          <p:nvPr/>
        </p:nvCxnSpPr>
        <p:spPr>
          <a:xfrm rot="10800000" flipH="1">
            <a:off x="4189125" y="1883812"/>
            <a:ext cx="2709300" cy="5376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3" idx="1"/>
            <a:endCxn id="124" idx="3"/>
          </p:cNvCxnSpPr>
          <p:nvPr/>
        </p:nvCxnSpPr>
        <p:spPr>
          <a:xfrm rot="10800000">
            <a:off x="6019723" y="3356750"/>
            <a:ext cx="878700" cy="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a:stCxn id="124" idx="1"/>
            <a:endCxn id="125" idx="3"/>
          </p:cNvCxnSpPr>
          <p:nvPr/>
        </p:nvCxnSpPr>
        <p:spPr>
          <a:xfrm rot="10800000">
            <a:off x="3108169" y="3356755"/>
            <a:ext cx="879000" cy="0"/>
          </a:xfrm>
          <a:prstGeom prst="straightConnector1">
            <a:avLst/>
          </a:prstGeom>
          <a:noFill/>
          <a:ln w="9525" cap="flat" cmpd="sng">
            <a:solidFill>
              <a:schemeClr val="dk2"/>
            </a:solidFill>
            <a:prstDash val="solid"/>
            <a:round/>
            <a:headEnd type="none" w="lg" len="lg"/>
            <a:tailEnd type="triangle" w="lg" len="lg"/>
          </a:ln>
        </p:spPr>
      </p:cxnSp>
      <p:cxnSp>
        <p:nvCxnSpPr>
          <p:cNvPr id="133" name="Shape 133"/>
          <p:cNvCxnSpPr>
            <a:stCxn id="125" idx="2"/>
            <a:endCxn id="126" idx="0"/>
          </p:cNvCxnSpPr>
          <p:nvPr/>
        </p:nvCxnSpPr>
        <p:spPr>
          <a:xfrm>
            <a:off x="2345242" y="3544683"/>
            <a:ext cx="0" cy="954600"/>
          </a:xfrm>
          <a:prstGeom prst="straightConnector1">
            <a:avLst/>
          </a:prstGeom>
          <a:noFill/>
          <a:ln w="9525" cap="flat" cmpd="sng">
            <a:solidFill>
              <a:schemeClr val="dk2"/>
            </a:solidFill>
            <a:prstDash val="solid"/>
            <a:round/>
            <a:headEnd type="none" w="lg" len="lg"/>
            <a:tailEnd type="triangle" w="lg" len="lg"/>
          </a:ln>
        </p:spPr>
      </p:cxnSp>
      <p:cxnSp>
        <p:nvCxnSpPr>
          <p:cNvPr id="134" name="Shape 134"/>
          <p:cNvCxnSpPr>
            <a:stCxn id="126" idx="3"/>
            <a:endCxn id="127" idx="1"/>
          </p:cNvCxnSpPr>
          <p:nvPr/>
        </p:nvCxnSpPr>
        <p:spPr>
          <a:xfrm>
            <a:off x="3108292" y="4687217"/>
            <a:ext cx="1131900" cy="0"/>
          </a:xfrm>
          <a:prstGeom prst="straightConnector1">
            <a:avLst/>
          </a:prstGeom>
          <a:noFill/>
          <a:ln w="9525" cap="flat" cmpd="sng">
            <a:solidFill>
              <a:schemeClr val="dk2"/>
            </a:solidFill>
            <a:prstDash val="solid"/>
            <a:round/>
            <a:headEnd type="none" w="lg" len="lg"/>
            <a:tailEnd type="triangle" w="lg" len="lg"/>
          </a:ln>
        </p:spPr>
      </p:cxnSp>
      <p:sp>
        <p:nvSpPr>
          <p:cNvPr id="135" name="Shape 135"/>
          <p:cNvSpPr txBox="1">
            <a:spLocks noGrp="1"/>
          </p:cNvSpPr>
          <p:nvPr>
            <p:ph type="title" idx="4294967295"/>
          </p:nvPr>
        </p:nvSpPr>
        <p:spPr>
          <a:xfrm>
            <a:off x="311700" y="149000"/>
            <a:ext cx="8520600" cy="572700"/>
          </a:xfrm>
          <a:prstGeom prst="rect">
            <a:avLst/>
          </a:prstGeom>
        </p:spPr>
        <p:txBody>
          <a:bodyPr lIns="91425" tIns="91425" rIns="91425" bIns="91425" anchor="t" anchorCtr="0">
            <a:noAutofit/>
          </a:bodyPr>
          <a:lstStyle/>
          <a:p>
            <a:pPr lvl="0" rtl="0">
              <a:spcBef>
                <a:spcPts val="0"/>
              </a:spcBef>
              <a:buNone/>
            </a:pPr>
            <a:r>
              <a:rPr lang="en"/>
              <a:t>General Workflow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97850"/>
            <a:ext cx="8520600" cy="572700"/>
          </a:xfrm>
          <a:prstGeom prst="rect">
            <a:avLst/>
          </a:prstGeom>
        </p:spPr>
        <p:txBody>
          <a:bodyPr lIns="91425" tIns="91425" rIns="91425" bIns="91425" anchor="t" anchorCtr="0">
            <a:noAutofit/>
          </a:bodyPr>
          <a:lstStyle/>
          <a:p>
            <a:pPr lvl="0">
              <a:spcBef>
                <a:spcPts val="0"/>
              </a:spcBef>
              <a:buNone/>
            </a:pPr>
            <a:r>
              <a:rPr lang="en"/>
              <a:t>Project Timeline</a:t>
            </a:r>
          </a:p>
        </p:txBody>
      </p:sp>
      <p:pic>
        <p:nvPicPr>
          <p:cNvPr id="141" name="Shape 141"/>
          <p:cNvPicPr preferRelativeResize="0"/>
          <p:nvPr/>
        </p:nvPicPr>
        <p:blipFill>
          <a:blip r:embed="rId3">
            <a:alphaModFix/>
          </a:blip>
          <a:stretch>
            <a:fillRect/>
          </a:stretch>
        </p:blipFill>
        <p:spPr>
          <a:xfrm>
            <a:off x="311700" y="783649"/>
            <a:ext cx="8520600" cy="4192388"/>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824</Words>
  <Application>Microsoft Office PowerPoint</Application>
  <PresentationFormat>On-screen Show (16:9)</PresentationFormat>
  <Paragraphs>76</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Oswald</vt:lpstr>
      <vt:lpstr>Average</vt:lpstr>
      <vt:lpstr>Arial</vt:lpstr>
      <vt:lpstr>Roboto</vt:lpstr>
      <vt:lpstr>slate</vt:lpstr>
      <vt:lpstr>B. Tech. Project  Data Driven Modelling of Composites</vt:lpstr>
      <vt:lpstr>Objective</vt:lpstr>
      <vt:lpstr>PowerPoint Presentation</vt:lpstr>
      <vt:lpstr>Applications </vt:lpstr>
      <vt:lpstr>Applications </vt:lpstr>
      <vt:lpstr>Applications </vt:lpstr>
      <vt:lpstr>PowerPoint Presentation</vt:lpstr>
      <vt:lpstr>General Workflow Structure</vt:lpstr>
      <vt:lpstr>Project Timeline</vt:lpstr>
      <vt:lpstr>Progress Made</vt:lpstr>
      <vt:lpstr>Structure Factor Quantification</vt:lpstr>
      <vt:lpstr>Difference?</vt:lpstr>
      <vt:lpstr>Distance Energy</vt:lpstr>
      <vt:lpstr>PowerPoint Presentation</vt:lpstr>
      <vt:lpstr>PowerPoint Presentation</vt:lpstr>
      <vt:lpstr>Activities to be Followed</vt:lpstr>
      <vt:lpstr>Additional Help Required</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Project  Data Driven Modelling of Composites</dc:title>
  <cp:lastModifiedBy>Mihir Rana</cp:lastModifiedBy>
  <cp:revision>10</cp:revision>
  <dcterms:modified xsi:type="dcterms:W3CDTF">2016-11-23T09:34:11Z</dcterms:modified>
</cp:coreProperties>
</file>