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verage" panose="020B0604020202020204" charset="0"/>
      <p:regular r:id="rId24"/>
    </p:embeddedFont>
    <p:embeddedFont>
      <p:font typeface="Roboto" panose="020B060402020202020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1" name="Shape 2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and description 1">
    <p:spTree>
      <p:nvGrpSpPr>
        <p:cNvPr id="1" name="Shape 55"/>
        <p:cNvGrpSpPr/>
        <p:nvPr/>
      </p:nvGrpSpPr>
      <p:grpSpPr>
        <a:xfrm>
          <a:off x="0" y="0"/>
          <a:ext cx="0" cy="0"/>
          <a:chOff x="0" y="0"/>
          <a:chExt cx="0" cy="0"/>
        </a:xfrm>
      </p:grpSpPr>
      <p:sp>
        <p:nvSpPr>
          <p:cNvPr id="56" name="Shape 56"/>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57" name="Shape 5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8" name="Shape 58"/>
          <p:cNvSpPr txBox="1">
            <a:spLocks noGrp="1"/>
          </p:cNvSpPr>
          <p:nvPr>
            <p:ph type="title"/>
          </p:nvPr>
        </p:nvSpPr>
        <p:spPr>
          <a:xfrm>
            <a:off x="265500" y="1081400"/>
            <a:ext cx="4045200" cy="1710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Calibri"/>
              <a:buNone/>
              <a:defRPr sz="4200" b="0" i="0" u="none" strike="noStrike" cap="none">
                <a:solidFill>
                  <a:schemeClr val="dk1"/>
                </a:solidFill>
                <a:latin typeface="Calibri"/>
                <a:ea typeface="Calibri"/>
                <a:cs typeface="Calibri"/>
                <a:sym typeface="Calibri"/>
              </a:defRPr>
            </a:lvl1pPr>
            <a:lvl2pPr lvl="1" indent="0" algn="ctr" rtl="0">
              <a:spcBef>
                <a:spcPts val="0"/>
              </a:spcBef>
              <a:buClr>
                <a:schemeClr val="dk1"/>
              </a:buClr>
              <a:buFont typeface="Calibri"/>
              <a:buNone/>
              <a:defRPr sz="4200">
                <a:solidFill>
                  <a:schemeClr val="dk1"/>
                </a:solidFill>
                <a:latin typeface="Calibri"/>
                <a:ea typeface="Calibri"/>
                <a:cs typeface="Calibri"/>
                <a:sym typeface="Calibri"/>
              </a:defRPr>
            </a:lvl2pPr>
            <a:lvl3pPr lvl="2" indent="0" algn="ctr" rtl="0">
              <a:spcBef>
                <a:spcPts val="0"/>
              </a:spcBef>
              <a:buClr>
                <a:schemeClr val="dk1"/>
              </a:buClr>
              <a:buFont typeface="Calibri"/>
              <a:buNone/>
              <a:defRPr sz="4200">
                <a:solidFill>
                  <a:schemeClr val="dk1"/>
                </a:solidFill>
                <a:latin typeface="Calibri"/>
                <a:ea typeface="Calibri"/>
                <a:cs typeface="Calibri"/>
                <a:sym typeface="Calibri"/>
              </a:defRPr>
            </a:lvl3pPr>
            <a:lvl4pPr lvl="3" indent="0" algn="ctr" rtl="0">
              <a:spcBef>
                <a:spcPts val="0"/>
              </a:spcBef>
              <a:buClr>
                <a:schemeClr val="dk1"/>
              </a:buClr>
              <a:buFont typeface="Calibri"/>
              <a:buNone/>
              <a:defRPr sz="4200">
                <a:solidFill>
                  <a:schemeClr val="dk1"/>
                </a:solidFill>
                <a:latin typeface="Calibri"/>
                <a:ea typeface="Calibri"/>
                <a:cs typeface="Calibri"/>
                <a:sym typeface="Calibri"/>
              </a:defRPr>
            </a:lvl4pPr>
            <a:lvl5pPr lvl="4" indent="0" algn="ctr" rtl="0">
              <a:spcBef>
                <a:spcPts val="0"/>
              </a:spcBef>
              <a:buClr>
                <a:schemeClr val="dk1"/>
              </a:buClr>
              <a:buFont typeface="Calibri"/>
              <a:buNone/>
              <a:defRPr sz="4200">
                <a:solidFill>
                  <a:schemeClr val="dk1"/>
                </a:solidFill>
                <a:latin typeface="Calibri"/>
                <a:ea typeface="Calibri"/>
                <a:cs typeface="Calibri"/>
                <a:sym typeface="Calibri"/>
              </a:defRPr>
            </a:lvl5pPr>
            <a:lvl6pPr lvl="5" indent="0" algn="ctr" rtl="0">
              <a:spcBef>
                <a:spcPts val="0"/>
              </a:spcBef>
              <a:buClr>
                <a:schemeClr val="dk1"/>
              </a:buClr>
              <a:buFont typeface="Calibri"/>
              <a:buNone/>
              <a:defRPr sz="4200">
                <a:solidFill>
                  <a:schemeClr val="dk1"/>
                </a:solidFill>
                <a:latin typeface="Calibri"/>
                <a:ea typeface="Calibri"/>
                <a:cs typeface="Calibri"/>
                <a:sym typeface="Calibri"/>
              </a:defRPr>
            </a:lvl6pPr>
            <a:lvl7pPr lvl="6" indent="0" algn="ctr" rtl="0">
              <a:spcBef>
                <a:spcPts val="0"/>
              </a:spcBef>
              <a:buClr>
                <a:schemeClr val="dk1"/>
              </a:buClr>
              <a:buFont typeface="Calibri"/>
              <a:buNone/>
              <a:defRPr sz="4200">
                <a:solidFill>
                  <a:schemeClr val="dk1"/>
                </a:solidFill>
                <a:latin typeface="Calibri"/>
                <a:ea typeface="Calibri"/>
                <a:cs typeface="Calibri"/>
                <a:sym typeface="Calibri"/>
              </a:defRPr>
            </a:lvl7pPr>
            <a:lvl8pPr lvl="7" indent="0" algn="ctr" rtl="0">
              <a:spcBef>
                <a:spcPts val="0"/>
              </a:spcBef>
              <a:buClr>
                <a:schemeClr val="dk1"/>
              </a:buClr>
              <a:buFont typeface="Calibri"/>
              <a:buNone/>
              <a:defRPr sz="4200">
                <a:solidFill>
                  <a:schemeClr val="dk1"/>
                </a:solidFill>
                <a:latin typeface="Calibri"/>
                <a:ea typeface="Calibri"/>
                <a:cs typeface="Calibri"/>
                <a:sym typeface="Calibri"/>
              </a:defRPr>
            </a:lvl8pPr>
            <a:lvl9pPr lvl="8" indent="0" algn="ctr" rtl="0">
              <a:spcBef>
                <a:spcPts val="0"/>
              </a:spcBef>
              <a:buClr>
                <a:schemeClr val="dk1"/>
              </a:buClr>
              <a:buFont typeface="Calibri"/>
              <a:buNone/>
              <a:defRPr sz="4200">
                <a:solidFill>
                  <a:schemeClr val="dk1"/>
                </a:solidFill>
                <a:latin typeface="Calibri"/>
                <a:ea typeface="Calibri"/>
                <a:cs typeface="Calibri"/>
                <a:sym typeface="Calibri"/>
              </a:defRPr>
            </a:lvl9pPr>
          </a:lstStyle>
          <a:p>
            <a:endParaRPr/>
          </a:p>
        </p:txBody>
      </p:sp>
      <p:sp>
        <p:nvSpPr>
          <p:cNvPr id="59" name="Shape 59"/>
          <p:cNvSpPr txBox="1">
            <a:spLocks noGrp="1"/>
          </p:cNvSpPr>
          <p:nvPr>
            <p:ph type="subTitle" idx="1"/>
          </p:nvPr>
        </p:nvSpPr>
        <p:spPr>
          <a:xfrm>
            <a:off x="265500" y="2845200"/>
            <a:ext cx="4045200"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1pPr>
            <a:lvl2pPr marL="457200" marR="0" lvl="1"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2pPr>
            <a:lvl3pPr marL="914400" marR="0" lvl="2"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3pPr>
            <a:lvl4pPr marL="1371600" marR="0" lvl="3"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4pPr>
            <a:lvl5pPr marL="1828800" marR="0" lvl="4"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5pPr>
            <a:lvl6pPr marL="2286000" marR="0" lvl="5"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6pPr>
            <a:lvl7pPr marL="2743200" marR="0" lvl="6"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7pPr>
            <a:lvl8pPr marL="3200400" marR="0" lvl="7"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8pPr>
            <a:lvl9pPr marL="3657600" marR="0" lvl="8"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9pPr>
          </a:lstStyle>
          <a:p>
            <a:endParaRPr/>
          </a:p>
        </p:txBody>
      </p:sp>
      <p:sp>
        <p:nvSpPr>
          <p:cNvPr id="60" name="Shape 60"/>
          <p:cNvSpPr txBox="1">
            <a:spLocks noGrp="1"/>
          </p:cNvSpPr>
          <p:nvPr>
            <p:ph type="body" idx="2"/>
          </p:nvPr>
        </p:nvSpPr>
        <p:spPr>
          <a:xfrm>
            <a:off x="4939500" y="724200"/>
            <a:ext cx="3837000" cy="36951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Average"/>
              <a:buNone/>
              <a:defRPr sz="1800" b="0" i="0" u="none" strike="noStrike" cap="none">
                <a:solidFill>
                  <a:schemeClr val="lt1"/>
                </a:solidFill>
                <a:latin typeface="Average"/>
                <a:ea typeface="Average"/>
                <a:cs typeface="Average"/>
                <a:sym typeface="Average"/>
              </a:defRPr>
            </a:lvl1pPr>
            <a:lvl2pPr marL="457200" marR="0" lvl="1"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2pPr>
            <a:lvl3pPr marL="914400" marR="0" lvl="2"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3pPr>
            <a:lvl4pPr marL="1371600" marR="0" lvl="3"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4pPr>
            <a:lvl5pPr marL="1828800" marR="0" lvl="4"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5pPr>
            <a:lvl6pPr marL="2286000" marR="0" lvl="5"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6pPr>
            <a:lvl7pPr marL="2743200" marR="0" lvl="6"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7pPr>
            <a:lvl8pPr marL="3200400" marR="0" lvl="7"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8pPr>
            <a:lvl9pPr marL="3657600" marR="0" lvl="8"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9pPr>
          </a:lstStyle>
          <a:p>
            <a:endParaRPr/>
          </a:p>
        </p:txBody>
      </p:sp>
      <p:sp>
        <p:nvSpPr>
          <p:cNvPr id="61" name="Shape 61"/>
          <p:cNvSpPr txBox="1">
            <a:spLocks noGrp="1"/>
          </p:cNvSpPr>
          <p:nvPr>
            <p:ph type="sldNum" idx="12"/>
          </p:nvPr>
        </p:nvSpPr>
        <p:spPr>
          <a:xfrm>
            <a:off x="8490250" y="468100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555600"/>
            <a:ext cx="2808000" cy="755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1pPr>
            <a:lvl2pPr lvl="1" indent="0" rtl="0">
              <a:spcBef>
                <a:spcPts val="0"/>
              </a:spcBef>
              <a:buClr>
                <a:schemeClr val="dk1"/>
              </a:buClr>
              <a:buFont typeface="Calibri"/>
              <a:buNone/>
              <a:defRPr sz="2400">
                <a:solidFill>
                  <a:schemeClr val="dk1"/>
                </a:solidFill>
                <a:latin typeface="Calibri"/>
                <a:ea typeface="Calibri"/>
                <a:cs typeface="Calibri"/>
                <a:sym typeface="Calibri"/>
              </a:defRPr>
            </a:lvl2pPr>
            <a:lvl3pPr lvl="2" indent="0" rtl="0">
              <a:spcBef>
                <a:spcPts val="0"/>
              </a:spcBef>
              <a:buClr>
                <a:schemeClr val="dk1"/>
              </a:buClr>
              <a:buFont typeface="Calibri"/>
              <a:buNone/>
              <a:defRPr sz="2400">
                <a:solidFill>
                  <a:schemeClr val="dk1"/>
                </a:solidFill>
                <a:latin typeface="Calibri"/>
                <a:ea typeface="Calibri"/>
                <a:cs typeface="Calibri"/>
                <a:sym typeface="Calibri"/>
              </a:defRPr>
            </a:lvl3pPr>
            <a:lvl4pPr lvl="3" indent="0" rtl="0">
              <a:spcBef>
                <a:spcPts val="0"/>
              </a:spcBef>
              <a:buClr>
                <a:schemeClr val="dk1"/>
              </a:buClr>
              <a:buFont typeface="Calibri"/>
              <a:buNone/>
              <a:defRPr sz="2400">
                <a:solidFill>
                  <a:schemeClr val="dk1"/>
                </a:solidFill>
                <a:latin typeface="Calibri"/>
                <a:ea typeface="Calibri"/>
                <a:cs typeface="Calibri"/>
                <a:sym typeface="Calibri"/>
              </a:defRPr>
            </a:lvl4pPr>
            <a:lvl5pPr lvl="4" indent="0" rtl="0">
              <a:spcBef>
                <a:spcPts val="0"/>
              </a:spcBef>
              <a:buClr>
                <a:schemeClr val="dk1"/>
              </a:buClr>
              <a:buFont typeface="Calibri"/>
              <a:buNone/>
              <a:defRPr sz="2400">
                <a:solidFill>
                  <a:schemeClr val="dk1"/>
                </a:solidFill>
                <a:latin typeface="Calibri"/>
                <a:ea typeface="Calibri"/>
                <a:cs typeface="Calibri"/>
                <a:sym typeface="Calibri"/>
              </a:defRPr>
            </a:lvl5pPr>
            <a:lvl6pPr lvl="5" indent="0" rtl="0">
              <a:spcBef>
                <a:spcPts val="0"/>
              </a:spcBef>
              <a:buClr>
                <a:schemeClr val="dk1"/>
              </a:buClr>
              <a:buFont typeface="Calibri"/>
              <a:buNone/>
              <a:defRPr sz="2400">
                <a:solidFill>
                  <a:schemeClr val="dk1"/>
                </a:solidFill>
                <a:latin typeface="Calibri"/>
                <a:ea typeface="Calibri"/>
                <a:cs typeface="Calibri"/>
                <a:sym typeface="Calibri"/>
              </a:defRPr>
            </a:lvl6pPr>
            <a:lvl7pPr lvl="6" indent="0" rtl="0">
              <a:spcBef>
                <a:spcPts val="0"/>
              </a:spcBef>
              <a:buClr>
                <a:schemeClr val="dk1"/>
              </a:buClr>
              <a:buFont typeface="Calibri"/>
              <a:buNone/>
              <a:defRPr sz="2400">
                <a:solidFill>
                  <a:schemeClr val="dk1"/>
                </a:solidFill>
                <a:latin typeface="Calibri"/>
                <a:ea typeface="Calibri"/>
                <a:cs typeface="Calibri"/>
                <a:sym typeface="Calibri"/>
              </a:defRPr>
            </a:lvl7pPr>
            <a:lvl8pPr lvl="7" indent="0" rtl="0">
              <a:spcBef>
                <a:spcPts val="0"/>
              </a:spcBef>
              <a:buClr>
                <a:schemeClr val="dk1"/>
              </a:buClr>
              <a:buFont typeface="Calibri"/>
              <a:buNone/>
              <a:defRPr sz="2400">
                <a:solidFill>
                  <a:schemeClr val="dk1"/>
                </a:solidFill>
                <a:latin typeface="Calibri"/>
                <a:ea typeface="Calibri"/>
                <a:cs typeface="Calibri"/>
                <a:sym typeface="Calibri"/>
              </a:defRPr>
            </a:lvl8pPr>
            <a:lvl9pPr lvl="8" indent="0" rtl="0">
              <a:spcBef>
                <a:spcPts val="0"/>
              </a:spcBef>
              <a:buClr>
                <a:schemeClr val="dk1"/>
              </a:buClr>
              <a:buFont typeface="Calibri"/>
              <a:buNone/>
              <a:defRPr sz="2400">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311700" y="1389600"/>
            <a:ext cx="2808000"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1pPr>
            <a:lvl2pPr marL="457200" marR="0" lvl="1"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9pPr>
          </a:lstStyle>
          <a:p>
            <a:endParaRPr/>
          </a:p>
        </p:txBody>
      </p:sp>
      <p:sp>
        <p:nvSpPr>
          <p:cNvPr id="65" name="Shape 65"/>
          <p:cNvSpPr txBox="1">
            <a:spLocks noGrp="1"/>
          </p:cNvSpPr>
          <p:nvPr>
            <p:ph type="sldNum" idx="12"/>
          </p:nvPr>
        </p:nvSpPr>
        <p:spPr>
          <a:xfrm>
            <a:off x="8490250" y="468100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Calibri"/>
              <a:buNone/>
              <a:defRPr sz="2100">
                <a:solidFill>
                  <a:schemeClr val="dk1"/>
                </a:solidFill>
                <a:latin typeface="Calibri"/>
                <a:ea typeface="Calibri"/>
                <a:cs typeface="Calibri"/>
                <a:sym typeface="Calibri"/>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Calibri"/>
              <a:buNone/>
              <a:defRPr sz="3000">
                <a:solidFill>
                  <a:schemeClr val="dk1"/>
                </a:solidFill>
                <a:latin typeface="Calibri"/>
                <a:ea typeface="Calibri"/>
                <a:cs typeface="Calibri"/>
                <a:sym typeface="Calibri"/>
              </a:defRPr>
            </a:lvl1pPr>
            <a:lvl2pPr lvl="1">
              <a:spcBef>
                <a:spcPts val="0"/>
              </a:spcBef>
              <a:buClr>
                <a:schemeClr val="dk1"/>
              </a:buClr>
              <a:buSzPct val="100000"/>
              <a:buFont typeface="Calibri"/>
              <a:buNone/>
              <a:defRPr sz="3000">
                <a:solidFill>
                  <a:schemeClr val="dk1"/>
                </a:solidFill>
                <a:latin typeface="Calibri"/>
                <a:ea typeface="Calibri"/>
                <a:cs typeface="Calibri"/>
                <a:sym typeface="Calibri"/>
              </a:defRPr>
            </a:lvl2pPr>
            <a:lvl3pPr lvl="2">
              <a:spcBef>
                <a:spcPts val="0"/>
              </a:spcBef>
              <a:buClr>
                <a:schemeClr val="dk1"/>
              </a:buClr>
              <a:buSzPct val="100000"/>
              <a:buFont typeface="Calibri"/>
              <a:buNone/>
              <a:defRPr sz="3000">
                <a:solidFill>
                  <a:schemeClr val="dk1"/>
                </a:solidFill>
                <a:latin typeface="Calibri"/>
                <a:ea typeface="Calibri"/>
                <a:cs typeface="Calibri"/>
                <a:sym typeface="Calibri"/>
              </a:defRPr>
            </a:lvl3pPr>
            <a:lvl4pPr lvl="3">
              <a:spcBef>
                <a:spcPts val="0"/>
              </a:spcBef>
              <a:buClr>
                <a:schemeClr val="dk1"/>
              </a:buClr>
              <a:buSzPct val="100000"/>
              <a:buFont typeface="Calibri"/>
              <a:buNone/>
              <a:defRPr sz="3000">
                <a:solidFill>
                  <a:schemeClr val="dk1"/>
                </a:solidFill>
                <a:latin typeface="Calibri"/>
                <a:ea typeface="Calibri"/>
                <a:cs typeface="Calibri"/>
                <a:sym typeface="Calibri"/>
              </a:defRPr>
            </a:lvl4pPr>
            <a:lvl5pPr lvl="4">
              <a:spcBef>
                <a:spcPts val="0"/>
              </a:spcBef>
              <a:buClr>
                <a:schemeClr val="dk1"/>
              </a:buClr>
              <a:buSzPct val="100000"/>
              <a:buFont typeface="Calibri"/>
              <a:buNone/>
              <a:defRPr sz="3000">
                <a:solidFill>
                  <a:schemeClr val="dk1"/>
                </a:solidFill>
                <a:latin typeface="Calibri"/>
                <a:ea typeface="Calibri"/>
                <a:cs typeface="Calibri"/>
                <a:sym typeface="Calibri"/>
              </a:defRPr>
            </a:lvl5pPr>
            <a:lvl6pPr lvl="5">
              <a:spcBef>
                <a:spcPts val="0"/>
              </a:spcBef>
              <a:buClr>
                <a:schemeClr val="dk1"/>
              </a:buClr>
              <a:buSzPct val="100000"/>
              <a:buFont typeface="Calibri"/>
              <a:buNone/>
              <a:defRPr sz="3000">
                <a:solidFill>
                  <a:schemeClr val="dk1"/>
                </a:solidFill>
                <a:latin typeface="Calibri"/>
                <a:ea typeface="Calibri"/>
                <a:cs typeface="Calibri"/>
                <a:sym typeface="Calibri"/>
              </a:defRPr>
            </a:lvl6pPr>
            <a:lvl7pPr lvl="6">
              <a:spcBef>
                <a:spcPts val="0"/>
              </a:spcBef>
              <a:buClr>
                <a:schemeClr val="dk1"/>
              </a:buClr>
              <a:buSzPct val="100000"/>
              <a:buFont typeface="Calibri"/>
              <a:buNone/>
              <a:defRPr sz="3000">
                <a:solidFill>
                  <a:schemeClr val="dk1"/>
                </a:solidFill>
                <a:latin typeface="Calibri"/>
                <a:ea typeface="Calibri"/>
                <a:cs typeface="Calibri"/>
                <a:sym typeface="Calibri"/>
              </a:defRPr>
            </a:lvl7pPr>
            <a:lvl8pPr lvl="7">
              <a:spcBef>
                <a:spcPts val="0"/>
              </a:spcBef>
              <a:buClr>
                <a:schemeClr val="dk1"/>
              </a:buClr>
              <a:buSzPct val="100000"/>
              <a:buFont typeface="Calibri"/>
              <a:buNone/>
              <a:defRPr sz="3000">
                <a:solidFill>
                  <a:schemeClr val="dk1"/>
                </a:solidFill>
                <a:latin typeface="Calibri"/>
                <a:ea typeface="Calibri"/>
                <a:cs typeface="Calibri"/>
                <a:sym typeface="Calibri"/>
              </a:defRPr>
            </a:lvl8pPr>
            <a:lvl9pPr lvl="8">
              <a:spcBef>
                <a:spcPts val="0"/>
              </a:spcBef>
              <a:buClr>
                <a:schemeClr val="dk1"/>
              </a:buClr>
              <a:buSzPct val="100000"/>
              <a:buFont typeface="Calibri"/>
              <a:buNone/>
              <a:defRPr sz="3000">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407050" y="653725"/>
            <a:ext cx="8313599" cy="2067300"/>
          </a:xfrm>
          <a:prstGeom prst="rect">
            <a:avLst/>
          </a:prstGeom>
          <a:noFill/>
          <a:ln w="9525" cap="flat" cmpd="sng">
            <a:solidFill>
              <a:srgbClr val="000000">
                <a:alpha val="0"/>
              </a:srgbClr>
            </a:solidFill>
            <a:prstDash val="solid"/>
            <a:round/>
            <a:headEnd type="none" w="med" len="med"/>
            <a:tailEnd type="none" w="med" len="med"/>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000" b="0" i="0" u="none" strike="noStrike" cap="none" dirty="0">
                <a:solidFill>
                  <a:schemeClr val="dk1"/>
                </a:solidFill>
                <a:latin typeface="Calibri"/>
                <a:ea typeface="Calibri"/>
                <a:cs typeface="Calibri"/>
                <a:sym typeface="Calibri"/>
              </a:rPr>
              <a:t>B. Tech. Project</a:t>
            </a:r>
          </a:p>
          <a:p>
            <a:pPr marL="0" marR="0" lvl="0" indent="0" algn="ctr" rtl="0">
              <a:lnSpc>
                <a:spcPct val="100000"/>
              </a:lnSpc>
              <a:spcBef>
                <a:spcPts val="0"/>
              </a:spcBef>
              <a:spcAft>
                <a:spcPts val="0"/>
              </a:spcAft>
              <a:buClr>
                <a:schemeClr val="dk1"/>
              </a:buClr>
              <a:buSzPct val="25000"/>
              <a:buFont typeface="Calibri"/>
              <a:buNone/>
            </a:pPr>
            <a:endParaRPr sz="4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ct val="25000"/>
              <a:buFont typeface="Calibri"/>
              <a:buNone/>
            </a:pPr>
            <a:r>
              <a:rPr lang="en" sz="4200" b="0" i="0" u="none" strike="noStrike" cap="none" dirty="0">
                <a:solidFill>
                  <a:schemeClr val="dk1"/>
                </a:solidFill>
                <a:latin typeface="Calibri"/>
                <a:ea typeface="Calibri"/>
                <a:cs typeface="Calibri"/>
                <a:sym typeface="Calibri"/>
              </a:rPr>
              <a:t>Data Driven Modelling of Composites</a:t>
            </a:r>
          </a:p>
        </p:txBody>
      </p:sp>
      <p:sp>
        <p:nvSpPr>
          <p:cNvPr id="71" name="Shape 71"/>
          <p:cNvSpPr txBox="1">
            <a:spLocks noGrp="1"/>
          </p:cNvSpPr>
          <p:nvPr>
            <p:ph type="subTitle" idx="1"/>
          </p:nvPr>
        </p:nvSpPr>
        <p:spPr>
          <a:xfrm>
            <a:off x="671250" y="3174875"/>
            <a:ext cx="7801500" cy="792600"/>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accent3"/>
              </a:buClr>
              <a:buSzPct val="25000"/>
              <a:buFont typeface="Average"/>
              <a:buNone/>
            </a:pPr>
            <a:r>
              <a:rPr lang="en" sz="2100" b="0" i="0" u="none" strike="noStrike" cap="none" dirty="0">
                <a:solidFill>
                  <a:srgbClr val="FFFFFF"/>
                </a:solidFill>
                <a:latin typeface="Calibri"/>
                <a:ea typeface="Calibri"/>
                <a:cs typeface="Calibri"/>
                <a:sym typeface="Calibri"/>
              </a:rPr>
              <a:t>Mid-Term Evaluation (4-2)</a:t>
            </a:r>
          </a:p>
          <a:p>
            <a:pPr marL="0" marR="0" lvl="0" indent="0" algn="ctr" rtl="0">
              <a:lnSpc>
                <a:spcPct val="100000"/>
              </a:lnSpc>
              <a:spcBef>
                <a:spcPts val="0"/>
              </a:spcBef>
              <a:spcAft>
                <a:spcPts val="0"/>
              </a:spcAft>
              <a:buClr>
                <a:schemeClr val="accent3"/>
              </a:buClr>
              <a:buSzPct val="25000"/>
              <a:buFont typeface="Average"/>
              <a:buNone/>
            </a:pPr>
            <a:endParaRPr sz="2100" b="0" i="0" u="none" strike="noStrike" cap="none" dirty="0">
              <a:solidFill>
                <a:srgbClr val="FFFFFF"/>
              </a:solidFill>
              <a:latin typeface="Calibri"/>
              <a:ea typeface="Calibri"/>
              <a:cs typeface="Calibri"/>
              <a:sym typeface="Calibri"/>
            </a:endParaRPr>
          </a:p>
        </p:txBody>
      </p:sp>
      <p:sp>
        <p:nvSpPr>
          <p:cNvPr id="72" name="Shape 72"/>
          <p:cNvSpPr txBox="1">
            <a:spLocks noGrp="1"/>
          </p:cNvSpPr>
          <p:nvPr>
            <p:ph type="subTitle" idx="1"/>
          </p:nvPr>
        </p:nvSpPr>
        <p:spPr>
          <a:xfrm>
            <a:off x="407050" y="3967475"/>
            <a:ext cx="2259900" cy="792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3"/>
              </a:buClr>
              <a:buSzPct val="25000"/>
              <a:buFont typeface="Average"/>
              <a:buNone/>
            </a:pPr>
            <a:r>
              <a:rPr lang="en" sz="2100" b="0" i="0" u="none" strike="noStrike" cap="none" dirty="0">
                <a:solidFill>
                  <a:srgbClr val="FFFFFF"/>
                </a:solidFill>
                <a:latin typeface="Calibri"/>
                <a:ea typeface="Calibri"/>
                <a:cs typeface="Calibri"/>
                <a:sym typeface="Calibri"/>
              </a:rPr>
              <a:t>Advisor - </a:t>
            </a:r>
          </a:p>
          <a:p>
            <a:pPr marL="0" marR="0" lvl="0" indent="0" algn="l" rtl="0">
              <a:lnSpc>
                <a:spcPct val="100000"/>
              </a:lnSpc>
              <a:spcBef>
                <a:spcPts val="0"/>
              </a:spcBef>
              <a:spcAft>
                <a:spcPts val="0"/>
              </a:spcAft>
              <a:buClr>
                <a:schemeClr val="accent3"/>
              </a:buClr>
              <a:buSzPct val="25000"/>
              <a:buFont typeface="Average"/>
              <a:buNone/>
            </a:pPr>
            <a:r>
              <a:rPr lang="en" sz="2100" b="0" i="0" u="none" strike="noStrike" cap="none" dirty="0">
                <a:solidFill>
                  <a:srgbClr val="FFFFFF"/>
                </a:solidFill>
                <a:latin typeface="Calibri"/>
                <a:ea typeface="Calibri"/>
                <a:cs typeface="Calibri"/>
                <a:sym typeface="Calibri"/>
              </a:rPr>
              <a:t>Prof. Siladitya Pal</a:t>
            </a:r>
          </a:p>
        </p:txBody>
      </p:sp>
      <p:sp>
        <p:nvSpPr>
          <p:cNvPr id="73" name="Shape 73"/>
          <p:cNvSpPr txBox="1">
            <a:spLocks noGrp="1"/>
          </p:cNvSpPr>
          <p:nvPr>
            <p:ph type="subTitle" idx="1"/>
          </p:nvPr>
        </p:nvSpPr>
        <p:spPr>
          <a:xfrm>
            <a:off x="4699450" y="3967475"/>
            <a:ext cx="4021198" cy="7926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accent3"/>
              </a:buClr>
              <a:buSzPct val="25000"/>
              <a:buFont typeface="Average"/>
              <a:buNone/>
            </a:pPr>
            <a:r>
              <a:rPr lang="en" sz="1800" b="0" i="0" u="none" strike="noStrike" cap="none" dirty="0">
                <a:solidFill>
                  <a:srgbClr val="FFFFFF"/>
                </a:solidFill>
                <a:latin typeface="Calibri"/>
                <a:ea typeface="Calibri"/>
                <a:cs typeface="Calibri"/>
                <a:sym typeface="Calibri"/>
              </a:rPr>
              <a:t>Aman Shrivastava - 13117008</a:t>
            </a:r>
          </a:p>
          <a:p>
            <a:pPr marL="0" marR="0" lvl="0" indent="0" algn="r" rtl="0">
              <a:lnSpc>
                <a:spcPct val="100000"/>
              </a:lnSpc>
              <a:spcBef>
                <a:spcPts val="0"/>
              </a:spcBef>
              <a:spcAft>
                <a:spcPts val="0"/>
              </a:spcAft>
              <a:buClr>
                <a:schemeClr val="accent3"/>
              </a:buClr>
              <a:buSzPct val="25000"/>
              <a:buFont typeface="Average"/>
              <a:buNone/>
            </a:pPr>
            <a:r>
              <a:rPr lang="en" sz="1800" b="0" i="0" u="none" strike="noStrike" cap="none" dirty="0">
                <a:solidFill>
                  <a:srgbClr val="FFFFFF"/>
                </a:solidFill>
                <a:latin typeface="Calibri"/>
                <a:ea typeface="Calibri"/>
                <a:cs typeface="Calibri"/>
                <a:sym typeface="Calibri"/>
              </a:rPr>
              <a:t>Mihir Ujjwal Rana - 13117044</a:t>
            </a:r>
          </a:p>
          <a:p>
            <a:pPr marL="0" marR="0" lvl="0" indent="0" algn="r" rtl="0">
              <a:lnSpc>
                <a:spcPct val="100000"/>
              </a:lnSpc>
              <a:spcBef>
                <a:spcPts val="0"/>
              </a:spcBef>
              <a:spcAft>
                <a:spcPts val="0"/>
              </a:spcAft>
              <a:buClr>
                <a:schemeClr val="accent3"/>
              </a:buClr>
              <a:buSzPct val="25000"/>
              <a:buFont typeface="Average"/>
              <a:buNone/>
            </a:pPr>
            <a:r>
              <a:rPr lang="en" sz="1800" b="0" i="0" u="none" strike="noStrike" cap="none" dirty="0">
                <a:solidFill>
                  <a:srgbClr val="FFFFFF"/>
                </a:solidFill>
                <a:latin typeface="Calibri"/>
                <a:ea typeface="Calibri"/>
                <a:cs typeface="Calibri"/>
                <a:sym typeface="Calibri"/>
              </a:rPr>
              <a:t>Yash Sharma - 13117079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248725"/>
            <a:ext cx="8520600" cy="572700"/>
          </a:xfrm>
          <a:prstGeom prst="rect">
            <a:avLst/>
          </a:prstGeom>
        </p:spPr>
        <p:txBody>
          <a:bodyPr lIns="91425" tIns="91425" rIns="91425" bIns="91425" anchor="t" anchorCtr="0">
            <a:noAutofit/>
          </a:bodyPr>
          <a:lstStyle/>
          <a:p>
            <a:pPr lvl="0" rtl="0">
              <a:spcBef>
                <a:spcPts val="0"/>
              </a:spcBef>
              <a:buNone/>
            </a:pPr>
            <a:r>
              <a:rPr lang="en" b="1" dirty="0">
                <a:latin typeface="Calibri"/>
                <a:ea typeface="Calibri"/>
                <a:cs typeface="Calibri"/>
                <a:sym typeface="Calibri"/>
              </a:rPr>
              <a:t>Result for One Material (20% VF)</a:t>
            </a:r>
          </a:p>
        </p:txBody>
      </p:sp>
      <p:pic>
        <p:nvPicPr>
          <p:cNvPr id="164" name="Shape 164"/>
          <p:cNvPicPr preferRelativeResize="0"/>
          <p:nvPr/>
        </p:nvPicPr>
        <p:blipFill>
          <a:blip r:embed="rId3">
            <a:alphaModFix/>
          </a:blip>
          <a:stretch>
            <a:fillRect/>
          </a:stretch>
        </p:blipFill>
        <p:spPr>
          <a:xfrm>
            <a:off x="1387850" y="1017725"/>
            <a:ext cx="6368292" cy="3820975"/>
          </a:xfrm>
          <a:prstGeom prst="rect">
            <a:avLst/>
          </a:prstGeom>
          <a:noFill/>
          <a:ln>
            <a:noFill/>
          </a:ln>
        </p:spPr>
      </p:pic>
      <p:sp>
        <p:nvSpPr>
          <p:cNvPr id="165" name="Shape 165"/>
          <p:cNvSpPr txBox="1"/>
          <p:nvPr/>
        </p:nvSpPr>
        <p:spPr>
          <a:xfrm>
            <a:off x="3530125" y="1481950"/>
            <a:ext cx="888600" cy="258300"/>
          </a:xfrm>
          <a:prstGeom prst="rect">
            <a:avLst/>
          </a:prstGeom>
          <a:noFill/>
          <a:ln>
            <a:noFill/>
          </a:ln>
        </p:spPr>
        <p:txBody>
          <a:bodyPr lIns="91425" tIns="91425" rIns="91425" bIns="91425" anchor="t" anchorCtr="0">
            <a:noAutofit/>
          </a:bodyPr>
          <a:lstStyle/>
          <a:p>
            <a:pPr lvl="0" rtl="0">
              <a:spcBef>
                <a:spcPts val="0"/>
              </a:spcBef>
              <a:buNone/>
            </a:pPr>
            <a:r>
              <a:rPr lang="en" b="1"/>
              <a:t>20% VF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182400"/>
            <a:ext cx="8520600" cy="572700"/>
          </a:xfrm>
          <a:prstGeom prst="rect">
            <a:avLst/>
          </a:prstGeom>
        </p:spPr>
        <p:txBody>
          <a:bodyPr lIns="91425" tIns="91425" rIns="91425" bIns="91425" anchor="t" anchorCtr="0">
            <a:noAutofit/>
          </a:bodyPr>
          <a:lstStyle/>
          <a:p>
            <a:pPr lvl="0" rtl="0">
              <a:spcBef>
                <a:spcPts val="0"/>
              </a:spcBef>
              <a:buNone/>
            </a:pPr>
            <a:r>
              <a:rPr lang="en" b="1" dirty="0">
                <a:latin typeface="Calibri"/>
                <a:ea typeface="Calibri"/>
                <a:cs typeface="Calibri"/>
                <a:sym typeface="Calibri"/>
              </a:rPr>
              <a:t>Results for Material (All VFs)</a:t>
            </a:r>
          </a:p>
          <a:p>
            <a:pPr lvl="0" rtl="0">
              <a:spcBef>
                <a:spcPts val="0"/>
              </a:spcBef>
              <a:buNone/>
            </a:pPr>
            <a:endParaRPr b="1" dirty="0">
              <a:latin typeface="Calibri"/>
              <a:ea typeface="Calibri"/>
              <a:cs typeface="Calibri"/>
              <a:sym typeface="Calibri"/>
            </a:endParaRPr>
          </a:p>
        </p:txBody>
      </p:sp>
      <p:pic>
        <p:nvPicPr>
          <p:cNvPr id="171" name="Shape 171"/>
          <p:cNvPicPr preferRelativeResize="0"/>
          <p:nvPr/>
        </p:nvPicPr>
        <p:blipFill>
          <a:blip r:embed="rId3">
            <a:alphaModFix/>
          </a:blip>
          <a:stretch>
            <a:fillRect/>
          </a:stretch>
        </p:blipFill>
        <p:spPr>
          <a:xfrm>
            <a:off x="193725" y="907949"/>
            <a:ext cx="2677750" cy="1606650"/>
          </a:xfrm>
          <a:prstGeom prst="rect">
            <a:avLst/>
          </a:prstGeom>
          <a:noFill/>
          <a:ln>
            <a:noFill/>
          </a:ln>
        </p:spPr>
      </p:pic>
      <p:pic>
        <p:nvPicPr>
          <p:cNvPr id="172" name="Shape 172"/>
          <p:cNvPicPr preferRelativeResize="0"/>
          <p:nvPr/>
        </p:nvPicPr>
        <p:blipFill>
          <a:blip r:embed="rId4">
            <a:alphaModFix/>
          </a:blip>
          <a:stretch>
            <a:fillRect/>
          </a:stretch>
        </p:blipFill>
        <p:spPr>
          <a:xfrm>
            <a:off x="3222775" y="880825"/>
            <a:ext cx="2768175" cy="1660899"/>
          </a:xfrm>
          <a:prstGeom prst="rect">
            <a:avLst/>
          </a:prstGeom>
          <a:noFill/>
          <a:ln>
            <a:noFill/>
          </a:ln>
        </p:spPr>
      </p:pic>
      <p:pic>
        <p:nvPicPr>
          <p:cNvPr id="173" name="Shape 173"/>
          <p:cNvPicPr preferRelativeResize="0"/>
          <p:nvPr/>
        </p:nvPicPr>
        <p:blipFill>
          <a:blip r:embed="rId4">
            <a:alphaModFix/>
          </a:blip>
          <a:stretch>
            <a:fillRect/>
          </a:stretch>
        </p:blipFill>
        <p:spPr>
          <a:xfrm>
            <a:off x="195525" y="3006187"/>
            <a:ext cx="2677750" cy="1606650"/>
          </a:xfrm>
          <a:prstGeom prst="rect">
            <a:avLst/>
          </a:prstGeom>
          <a:noFill/>
          <a:ln>
            <a:noFill/>
          </a:ln>
        </p:spPr>
      </p:pic>
      <p:pic>
        <p:nvPicPr>
          <p:cNvPr id="174" name="Shape 174"/>
          <p:cNvPicPr preferRelativeResize="0"/>
          <p:nvPr/>
        </p:nvPicPr>
        <p:blipFill>
          <a:blip r:embed="rId5">
            <a:alphaModFix/>
          </a:blip>
          <a:stretch>
            <a:fillRect/>
          </a:stretch>
        </p:blipFill>
        <p:spPr>
          <a:xfrm>
            <a:off x="3187900" y="3008425"/>
            <a:ext cx="2803050" cy="1606650"/>
          </a:xfrm>
          <a:prstGeom prst="rect">
            <a:avLst/>
          </a:prstGeom>
          <a:noFill/>
          <a:ln>
            <a:noFill/>
          </a:ln>
        </p:spPr>
      </p:pic>
      <p:pic>
        <p:nvPicPr>
          <p:cNvPr id="175" name="Shape 175"/>
          <p:cNvPicPr preferRelativeResize="0"/>
          <p:nvPr/>
        </p:nvPicPr>
        <p:blipFill>
          <a:blip r:embed="rId6">
            <a:alphaModFix/>
          </a:blip>
          <a:stretch>
            <a:fillRect/>
          </a:stretch>
        </p:blipFill>
        <p:spPr>
          <a:xfrm>
            <a:off x="6342250" y="880825"/>
            <a:ext cx="2677750" cy="1660899"/>
          </a:xfrm>
          <a:prstGeom prst="rect">
            <a:avLst/>
          </a:prstGeom>
          <a:noFill/>
          <a:ln>
            <a:noFill/>
          </a:ln>
        </p:spPr>
      </p:pic>
      <p:pic>
        <p:nvPicPr>
          <p:cNvPr id="176" name="Shape 176"/>
          <p:cNvPicPr preferRelativeResize="0"/>
          <p:nvPr/>
        </p:nvPicPr>
        <p:blipFill>
          <a:blip r:embed="rId7">
            <a:alphaModFix/>
          </a:blip>
          <a:stretch>
            <a:fillRect/>
          </a:stretch>
        </p:blipFill>
        <p:spPr>
          <a:xfrm>
            <a:off x="6342250" y="3008425"/>
            <a:ext cx="2677750" cy="1606650"/>
          </a:xfrm>
          <a:prstGeom prst="rect">
            <a:avLst/>
          </a:prstGeom>
          <a:noFill/>
          <a:ln>
            <a:noFill/>
          </a:ln>
        </p:spPr>
      </p:pic>
      <p:sp>
        <p:nvSpPr>
          <p:cNvPr id="177" name="Shape 177"/>
          <p:cNvSpPr txBox="1"/>
          <p:nvPr/>
        </p:nvSpPr>
        <p:spPr>
          <a:xfrm>
            <a:off x="1198550" y="2442600"/>
            <a:ext cx="888600" cy="258300"/>
          </a:xfrm>
          <a:prstGeom prst="rect">
            <a:avLst/>
          </a:prstGeom>
          <a:noFill/>
          <a:ln>
            <a:noFill/>
          </a:ln>
        </p:spPr>
        <p:txBody>
          <a:bodyPr lIns="91425" tIns="91425" rIns="91425" bIns="91425" anchor="t" anchorCtr="0">
            <a:noAutofit/>
          </a:bodyPr>
          <a:lstStyle/>
          <a:p>
            <a:pPr lvl="0" rtl="0">
              <a:spcBef>
                <a:spcPts val="0"/>
              </a:spcBef>
              <a:buNone/>
            </a:pPr>
            <a:r>
              <a:rPr lang="en" b="1" dirty="0">
                <a:solidFill>
                  <a:srgbClr val="FFFFFF"/>
                </a:solidFill>
              </a:rPr>
              <a:t>5% VF</a:t>
            </a:r>
          </a:p>
        </p:txBody>
      </p:sp>
      <p:sp>
        <p:nvSpPr>
          <p:cNvPr id="178" name="Shape 178"/>
          <p:cNvSpPr txBox="1"/>
          <p:nvPr/>
        </p:nvSpPr>
        <p:spPr>
          <a:xfrm>
            <a:off x="4246600" y="2442600"/>
            <a:ext cx="888600" cy="258300"/>
          </a:xfrm>
          <a:prstGeom prst="rect">
            <a:avLst/>
          </a:prstGeom>
          <a:noFill/>
          <a:ln>
            <a:noFill/>
          </a:ln>
        </p:spPr>
        <p:txBody>
          <a:bodyPr lIns="91425" tIns="91425" rIns="91425" bIns="91425" anchor="t" anchorCtr="0">
            <a:noAutofit/>
          </a:bodyPr>
          <a:lstStyle/>
          <a:p>
            <a:pPr lvl="0" rtl="0">
              <a:spcBef>
                <a:spcPts val="0"/>
              </a:spcBef>
              <a:buNone/>
            </a:pPr>
            <a:r>
              <a:rPr lang="en" b="1" dirty="0">
                <a:solidFill>
                  <a:srgbClr val="FFFFFF"/>
                </a:solidFill>
              </a:rPr>
              <a:t>10% VF</a:t>
            </a:r>
          </a:p>
        </p:txBody>
      </p:sp>
      <p:sp>
        <p:nvSpPr>
          <p:cNvPr id="179" name="Shape 179"/>
          <p:cNvSpPr txBox="1"/>
          <p:nvPr/>
        </p:nvSpPr>
        <p:spPr>
          <a:xfrm>
            <a:off x="7294650" y="2442600"/>
            <a:ext cx="847200" cy="2583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15% VF</a:t>
            </a:r>
          </a:p>
        </p:txBody>
      </p:sp>
      <p:sp>
        <p:nvSpPr>
          <p:cNvPr id="180" name="Shape 180"/>
          <p:cNvSpPr txBox="1"/>
          <p:nvPr/>
        </p:nvSpPr>
        <p:spPr>
          <a:xfrm>
            <a:off x="1560175" y="4918125"/>
            <a:ext cx="5951400" cy="694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81" name="Shape 181"/>
          <p:cNvSpPr txBox="1"/>
          <p:nvPr/>
        </p:nvSpPr>
        <p:spPr>
          <a:xfrm>
            <a:off x="1198550" y="4525525"/>
            <a:ext cx="888600" cy="258300"/>
          </a:xfrm>
          <a:prstGeom prst="rect">
            <a:avLst/>
          </a:prstGeom>
          <a:noFill/>
          <a:ln>
            <a:noFill/>
          </a:ln>
        </p:spPr>
        <p:txBody>
          <a:bodyPr lIns="91425" tIns="91425" rIns="91425" bIns="91425" anchor="t" anchorCtr="0">
            <a:noAutofit/>
          </a:bodyPr>
          <a:lstStyle/>
          <a:p>
            <a:pPr lvl="0" rtl="0">
              <a:spcBef>
                <a:spcPts val="0"/>
              </a:spcBef>
              <a:buNone/>
            </a:pPr>
            <a:r>
              <a:rPr lang="en" b="1" dirty="0">
                <a:solidFill>
                  <a:srgbClr val="FFFFFF"/>
                </a:solidFill>
              </a:rPr>
              <a:t>20% VF</a:t>
            </a:r>
          </a:p>
        </p:txBody>
      </p:sp>
      <p:sp>
        <p:nvSpPr>
          <p:cNvPr id="182" name="Shape 182"/>
          <p:cNvSpPr txBox="1"/>
          <p:nvPr/>
        </p:nvSpPr>
        <p:spPr>
          <a:xfrm>
            <a:off x="4246600" y="4525525"/>
            <a:ext cx="888600" cy="2583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25% VF</a:t>
            </a:r>
          </a:p>
        </p:txBody>
      </p:sp>
      <p:sp>
        <p:nvSpPr>
          <p:cNvPr id="183" name="Shape 183"/>
          <p:cNvSpPr txBox="1"/>
          <p:nvPr/>
        </p:nvSpPr>
        <p:spPr>
          <a:xfrm>
            <a:off x="7294650" y="4525525"/>
            <a:ext cx="847200" cy="2583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FFFFFF"/>
                </a:solidFill>
              </a:rPr>
              <a:t>30% VF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265500" y="1733850"/>
            <a:ext cx="4045197" cy="1675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200" b="1" i="0" u="none" strike="noStrike" cap="none" dirty="0">
                <a:solidFill>
                  <a:schemeClr val="dk1"/>
                </a:solidFill>
                <a:latin typeface="Calibri"/>
                <a:ea typeface="Calibri"/>
                <a:cs typeface="Calibri"/>
                <a:sym typeface="Calibri"/>
              </a:rPr>
              <a:t>Structure Factor Quantification</a:t>
            </a:r>
          </a:p>
        </p:txBody>
      </p:sp>
      <p:pic>
        <p:nvPicPr>
          <p:cNvPr id="189" name="Shape 189" descr="material.png"/>
          <p:cNvPicPr preferRelativeResize="0"/>
          <p:nvPr/>
        </p:nvPicPr>
        <p:blipFill rotWithShape="1">
          <a:blip r:embed="rId3">
            <a:alphaModFix/>
          </a:blip>
          <a:srcRect/>
          <a:stretch/>
        </p:blipFill>
        <p:spPr>
          <a:xfrm>
            <a:off x="5155512" y="1200150"/>
            <a:ext cx="3362323" cy="274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315750"/>
            <a:ext cx="4932000" cy="508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dirty="0">
                <a:latin typeface="Calibri"/>
                <a:ea typeface="Calibri"/>
                <a:cs typeface="Calibri"/>
                <a:sym typeface="Calibri"/>
              </a:rPr>
              <a:t>Structure Factor (Approach 1)</a:t>
            </a:r>
          </a:p>
        </p:txBody>
      </p:sp>
      <p:sp>
        <p:nvSpPr>
          <p:cNvPr id="195" name="Shape 195"/>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3"/>
              </a:buClr>
              <a:buSzPct val="25000"/>
              <a:buFont typeface="Average"/>
              <a:buNone/>
            </a:pPr>
            <a:r>
              <a:rPr lang="en" sz="1400" b="0" i="0" u="none" strike="noStrike" cap="none" dirty="0">
                <a:solidFill>
                  <a:schemeClr val="dk1"/>
                </a:solidFill>
                <a:latin typeface="Calibri"/>
                <a:ea typeface="Calibri"/>
                <a:cs typeface="Calibri"/>
                <a:sym typeface="Calibri"/>
              </a:rPr>
              <a:t>The D-eigenvalues of a graph G are the eigenvalues of its distance matrix D , and the D-energy E</a:t>
            </a:r>
            <a:r>
              <a:rPr lang="en" sz="1400" b="0" i="0" u="none" strike="noStrike" cap="none" baseline="-25000" dirty="0">
                <a:solidFill>
                  <a:schemeClr val="dk1"/>
                </a:solidFill>
                <a:latin typeface="Calibri"/>
                <a:ea typeface="Calibri"/>
                <a:cs typeface="Calibri"/>
                <a:sym typeface="Calibri"/>
              </a:rPr>
              <a:t>D</a:t>
            </a:r>
            <a:r>
              <a:rPr lang="en" sz="1400" b="0" i="0" u="none" strike="noStrike" cap="none" dirty="0">
                <a:solidFill>
                  <a:schemeClr val="dk1"/>
                </a:solidFill>
                <a:latin typeface="Calibri"/>
                <a:ea typeface="Calibri"/>
                <a:cs typeface="Calibri"/>
                <a:sym typeface="Calibri"/>
              </a:rPr>
              <a:t>(G) is the sum of the absolute values of its D-eigenvalues. </a:t>
            </a:r>
          </a:p>
          <a:p>
            <a:pPr marL="0" marR="0" lvl="0" indent="0" algn="l" rtl="0">
              <a:lnSpc>
                <a:spcPct val="115000"/>
              </a:lnSpc>
              <a:spcBef>
                <a:spcPts val="1600"/>
              </a:spcBef>
              <a:spcAft>
                <a:spcPts val="0"/>
              </a:spcAft>
              <a:buClr>
                <a:schemeClr val="accent3"/>
              </a:buClr>
              <a:buSzPct val="25000"/>
              <a:buFont typeface="Average"/>
              <a:buNone/>
            </a:pPr>
            <a:r>
              <a:rPr lang="en" sz="1400" b="0" i="0" u="none" strike="noStrike" cap="none" dirty="0">
                <a:solidFill>
                  <a:schemeClr val="dk1"/>
                </a:solidFill>
                <a:latin typeface="Calibri"/>
                <a:ea typeface="Calibri"/>
                <a:cs typeface="Calibri"/>
                <a:sym typeface="Calibri"/>
              </a:rPr>
              <a:t>Two graphs are said to be D-equienergetic if they have the same D-energy. </a:t>
            </a:r>
            <a:r>
              <a:rPr lang="en" sz="1400" b="1" i="0" u="none" strike="noStrike" cap="none" dirty="0">
                <a:solidFill>
                  <a:schemeClr val="dk1"/>
                </a:solidFill>
                <a:latin typeface="Calibri"/>
                <a:ea typeface="Calibri"/>
                <a:cs typeface="Calibri"/>
                <a:sym typeface="Calibri"/>
              </a:rPr>
              <a:t>It has been proved that there exist pairs of non-D-cospectral D-equienergetic graphs of order n for every n ≥ 6 .</a:t>
            </a:r>
          </a:p>
        </p:txBody>
      </p:sp>
      <p:pic>
        <p:nvPicPr>
          <p:cNvPr id="196" name="Shape 196"/>
          <p:cNvPicPr preferRelativeResize="0"/>
          <p:nvPr/>
        </p:nvPicPr>
        <p:blipFill rotWithShape="1">
          <a:blip r:embed="rId3">
            <a:alphaModFix/>
          </a:blip>
          <a:srcRect/>
          <a:stretch/>
        </p:blipFill>
        <p:spPr>
          <a:xfrm>
            <a:off x="5585346" y="579972"/>
            <a:ext cx="2167073" cy="1243649"/>
          </a:xfrm>
          <a:prstGeom prst="rect">
            <a:avLst/>
          </a:prstGeom>
          <a:noFill/>
          <a:ln w="9525" cap="flat" cmpd="sng">
            <a:solidFill>
              <a:srgbClr val="000000"/>
            </a:solidFill>
            <a:prstDash val="solid"/>
            <a:round/>
            <a:headEnd type="none" w="med" len="med"/>
            <a:tailEnd type="none" w="med" len="med"/>
          </a:ln>
        </p:spPr>
      </p:pic>
      <p:pic>
        <p:nvPicPr>
          <p:cNvPr id="197" name="Shape 197"/>
          <p:cNvPicPr preferRelativeResize="0"/>
          <p:nvPr/>
        </p:nvPicPr>
        <p:blipFill rotWithShape="1">
          <a:blip r:embed="rId4">
            <a:alphaModFix/>
          </a:blip>
          <a:srcRect/>
          <a:stretch/>
        </p:blipFill>
        <p:spPr>
          <a:xfrm>
            <a:off x="5722428" y="2209161"/>
            <a:ext cx="1892925" cy="1076368"/>
          </a:xfrm>
          <a:prstGeom prst="rect">
            <a:avLst/>
          </a:prstGeom>
          <a:noFill/>
          <a:ln w="9525" cap="flat" cmpd="sng">
            <a:solidFill>
              <a:srgbClr val="000000"/>
            </a:solidFill>
            <a:prstDash val="solid"/>
            <a:round/>
            <a:headEnd type="none" w="med" len="med"/>
            <a:tailEnd type="none" w="med" len="med"/>
          </a:ln>
        </p:spPr>
      </p:pic>
      <p:cxnSp>
        <p:nvCxnSpPr>
          <p:cNvPr id="198" name="Shape 198"/>
          <p:cNvCxnSpPr>
            <a:stCxn id="196" idx="2"/>
            <a:endCxn id="197" idx="0"/>
          </p:cNvCxnSpPr>
          <p:nvPr/>
        </p:nvCxnSpPr>
        <p:spPr>
          <a:xfrm>
            <a:off x="6668883" y="1823621"/>
            <a:ext cx="0" cy="385500"/>
          </a:xfrm>
          <a:prstGeom prst="straightConnector1">
            <a:avLst/>
          </a:prstGeom>
          <a:noFill/>
          <a:ln w="9525" cap="flat" cmpd="sng">
            <a:solidFill>
              <a:srgbClr val="FFFFFF"/>
            </a:solidFill>
            <a:prstDash val="solid"/>
            <a:round/>
            <a:headEnd type="none" w="med" len="med"/>
            <a:tailEnd type="triangle" w="lg" len="lg"/>
          </a:ln>
        </p:spPr>
      </p:cxnSp>
      <p:cxnSp>
        <p:nvCxnSpPr>
          <p:cNvPr id="199" name="Shape 199"/>
          <p:cNvCxnSpPr>
            <a:stCxn id="197" idx="2"/>
          </p:cNvCxnSpPr>
          <p:nvPr/>
        </p:nvCxnSpPr>
        <p:spPr>
          <a:xfrm>
            <a:off x="6668891" y="3285530"/>
            <a:ext cx="0" cy="447300"/>
          </a:xfrm>
          <a:prstGeom prst="straightConnector1">
            <a:avLst/>
          </a:prstGeom>
          <a:noFill/>
          <a:ln w="9525" cap="flat" cmpd="sng">
            <a:solidFill>
              <a:srgbClr val="FFFFFF"/>
            </a:solidFill>
            <a:prstDash val="solid"/>
            <a:round/>
            <a:headEnd type="none" w="med" len="med"/>
            <a:tailEnd type="triangle" w="lg" len="lg"/>
          </a:ln>
        </p:spPr>
      </p:cxnSp>
      <p:pic>
        <p:nvPicPr>
          <p:cNvPr id="200" name="Shape 200"/>
          <p:cNvPicPr preferRelativeResize="0"/>
          <p:nvPr/>
        </p:nvPicPr>
        <p:blipFill rotWithShape="1">
          <a:blip r:embed="rId5">
            <a:alphaModFix/>
          </a:blip>
          <a:srcRect/>
          <a:stretch/>
        </p:blipFill>
        <p:spPr>
          <a:xfrm>
            <a:off x="5722412" y="3732825"/>
            <a:ext cx="1892923" cy="903653"/>
          </a:xfrm>
          <a:prstGeom prst="rect">
            <a:avLst/>
          </a:prstGeom>
          <a:noFill/>
          <a:ln>
            <a:noFill/>
          </a:ln>
        </p:spPr>
      </p:pic>
      <p:sp>
        <p:nvSpPr>
          <p:cNvPr id="201" name="Shape 201"/>
          <p:cNvSpPr txBox="1">
            <a:spLocks noGrp="1"/>
          </p:cNvSpPr>
          <p:nvPr>
            <p:ph type="title"/>
          </p:nvPr>
        </p:nvSpPr>
        <p:spPr>
          <a:xfrm>
            <a:off x="311700" y="823946"/>
            <a:ext cx="2808000" cy="508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 b="1" i="0" u="none" strike="noStrike" cap="none" dirty="0">
                <a:solidFill>
                  <a:schemeClr val="dk1"/>
                </a:solidFill>
                <a:latin typeface="Calibri"/>
                <a:ea typeface="Calibri"/>
                <a:cs typeface="Calibri"/>
                <a:sym typeface="Calibri"/>
              </a:rPr>
              <a:t>Distance Energy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p:nvPr/>
        </p:nvSpPr>
        <p:spPr>
          <a:xfrm>
            <a:off x="311700" y="1119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Calibri"/>
              <a:buNone/>
            </a:pPr>
            <a:r>
              <a:rPr lang="en" sz="3000" b="1" i="0" u="none" strike="noStrike" cap="none" dirty="0">
                <a:solidFill>
                  <a:srgbClr val="FFFFFF"/>
                </a:solidFill>
                <a:latin typeface="Calibri"/>
                <a:ea typeface="Calibri"/>
                <a:cs typeface="Calibri"/>
                <a:sym typeface="Calibri"/>
              </a:rPr>
              <a:t>Distance Energy</a:t>
            </a:r>
          </a:p>
        </p:txBody>
      </p:sp>
      <p:sp>
        <p:nvSpPr>
          <p:cNvPr id="207" name="Shape 207"/>
          <p:cNvSpPr txBo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rgbClr val="000000"/>
              </a:buClr>
              <a:buFont typeface="Arial"/>
              <a:buNone/>
            </a:pPr>
            <a:endParaRPr sz="1900" b="0" i="0" u="none" strike="noStrike" cap="none">
              <a:solidFill>
                <a:srgbClr val="FFFFFF"/>
              </a:solidFill>
              <a:latin typeface="Average"/>
              <a:ea typeface="Average"/>
              <a:cs typeface="Average"/>
              <a:sym typeface="Average"/>
            </a:endParaRPr>
          </a:p>
        </p:txBody>
      </p:sp>
      <p:sp>
        <p:nvSpPr>
          <p:cNvPr id="208" name="Shape 208"/>
          <p:cNvSpPr txBox="1"/>
          <p:nvPr/>
        </p:nvSpPr>
        <p:spPr>
          <a:xfrm>
            <a:off x="1899525" y="4359175"/>
            <a:ext cx="5746799" cy="343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600" b="0" i="0" u="none" strike="noStrike" cap="none" dirty="0">
                <a:solidFill>
                  <a:srgbClr val="FFFFFF"/>
                </a:solidFill>
                <a:latin typeface="Calibri"/>
                <a:ea typeface="Calibri"/>
                <a:cs typeface="Calibri"/>
                <a:sym typeface="Calibri"/>
              </a:rPr>
              <a:t>Sample Computation for Two Configurations of a 5 particle system</a:t>
            </a:r>
          </a:p>
        </p:txBody>
      </p:sp>
      <p:pic>
        <p:nvPicPr>
          <p:cNvPr id="209" name="Shape 209" descr="Screenshot from 2016-11-24 01:06:35.png"/>
          <p:cNvPicPr preferRelativeResize="0"/>
          <p:nvPr/>
        </p:nvPicPr>
        <p:blipFill rotWithShape="1">
          <a:blip r:embed="rId3">
            <a:alphaModFix/>
          </a:blip>
          <a:srcRect l="3058" t="2080" r="6720" b="2059"/>
          <a:stretch/>
        </p:blipFill>
        <p:spPr>
          <a:xfrm>
            <a:off x="237650" y="998750"/>
            <a:ext cx="4081550" cy="3217249"/>
          </a:xfrm>
          <a:prstGeom prst="rect">
            <a:avLst/>
          </a:prstGeom>
          <a:noFill/>
          <a:ln>
            <a:noFill/>
          </a:ln>
        </p:spPr>
      </p:pic>
      <p:pic>
        <p:nvPicPr>
          <p:cNvPr id="210" name="Shape 210"/>
          <p:cNvPicPr preferRelativeResize="0"/>
          <p:nvPr/>
        </p:nvPicPr>
        <p:blipFill rotWithShape="1">
          <a:blip r:embed="rId4">
            <a:alphaModFix/>
          </a:blip>
          <a:srcRect/>
          <a:stretch/>
        </p:blipFill>
        <p:spPr>
          <a:xfrm>
            <a:off x="4595148" y="998749"/>
            <a:ext cx="4347984" cy="3217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p:nvPr/>
        </p:nvSpPr>
        <p:spPr>
          <a:xfrm>
            <a:off x="311700" y="207778"/>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Calibri"/>
              <a:buNone/>
            </a:pPr>
            <a:r>
              <a:rPr lang="en" sz="3000" b="1" i="0" u="none" strike="noStrike" cap="none" dirty="0">
                <a:solidFill>
                  <a:srgbClr val="FFFFFF"/>
                </a:solidFill>
                <a:latin typeface="Calibri"/>
                <a:ea typeface="Calibri"/>
                <a:cs typeface="Calibri"/>
                <a:sym typeface="Calibri"/>
              </a:rPr>
              <a:t>Need for Crowding Quantification</a:t>
            </a:r>
          </a:p>
        </p:txBody>
      </p:sp>
      <p:sp>
        <p:nvSpPr>
          <p:cNvPr id="216" name="Shape 216"/>
          <p:cNvSpPr txBox="1"/>
          <p:nvPr/>
        </p:nvSpPr>
        <p:spPr>
          <a:xfrm>
            <a:off x="311700" y="1152475"/>
            <a:ext cx="8520599" cy="21095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rgbClr val="000000"/>
              </a:buClr>
              <a:buFont typeface="Arial"/>
              <a:buNone/>
            </a:pPr>
            <a:endParaRPr sz="1900" b="0" i="0" u="none" strike="noStrike" cap="none">
              <a:solidFill>
                <a:srgbClr val="FFFFFF"/>
              </a:solidFill>
              <a:latin typeface="Average"/>
              <a:ea typeface="Average"/>
              <a:cs typeface="Average"/>
              <a:sym typeface="Average"/>
            </a:endParaRPr>
          </a:p>
        </p:txBody>
      </p:sp>
      <p:sp>
        <p:nvSpPr>
          <p:cNvPr id="217" name="Shape 217"/>
          <p:cNvSpPr txBox="1"/>
          <p:nvPr/>
        </p:nvSpPr>
        <p:spPr>
          <a:xfrm>
            <a:off x="311700" y="863533"/>
            <a:ext cx="8520599" cy="2398538"/>
          </a:xfrm>
          <a:prstGeom prst="rect">
            <a:avLst/>
          </a:prstGeom>
          <a:noFill/>
          <a:ln>
            <a:noFill/>
          </a:ln>
        </p:spPr>
        <p:txBody>
          <a:bodyPr lIns="91425" tIns="91425" rIns="91425" bIns="91425" anchor="t" anchorCtr="0">
            <a:noAutofit/>
          </a:bodyPr>
          <a:lstStyle/>
          <a:p>
            <a:pPr marL="457200" marR="0" lvl="0" indent="-342900" algn="l" rtl="0">
              <a:lnSpc>
                <a:spcPct val="100000"/>
              </a:lnSpc>
              <a:spcBef>
                <a:spcPts val="0"/>
              </a:spcBef>
              <a:spcAft>
                <a:spcPts val="0"/>
              </a:spcAft>
              <a:buClr>
                <a:schemeClr val="dk1"/>
              </a:buClr>
              <a:buSzPct val="100000"/>
              <a:buFont typeface="Calibri"/>
              <a:buChar char="●"/>
            </a:pPr>
            <a:r>
              <a:rPr lang="en" sz="1800" b="0" i="0" u="none" strike="noStrike" cap="none" dirty="0">
                <a:solidFill>
                  <a:schemeClr val="dk1"/>
                </a:solidFill>
                <a:latin typeface="Calibri"/>
                <a:ea typeface="Calibri"/>
                <a:cs typeface="Calibri"/>
                <a:sym typeface="Calibri"/>
              </a:rPr>
              <a:t>It has been proved that there exist pairs of non-D-cospectral D-equienergetic graphs of order n for every n ≥ 6.</a:t>
            </a:r>
          </a:p>
          <a:p>
            <a:pPr marL="457200" marR="0" lvl="0" indent="-342900" algn="l" rtl="0">
              <a:lnSpc>
                <a:spcPct val="100000"/>
              </a:lnSpc>
              <a:spcBef>
                <a:spcPts val="1600"/>
              </a:spcBef>
              <a:spcAft>
                <a:spcPts val="0"/>
              </a:spcAft>
              <a:buClr>
                <a:schemeClr val="dk1"/>
              </a:buClr>
              <a:buSzPct val="100000"/>
              <a:buFont typeface="Calibri"/>
              <a:buChar char="●"/>
            </a:pPr>
            <a:r>
              <a:rPr lang="en" sz="1800" b="0" i="0" u="none" strike="noStrike" cap="none" dirty="0">
                <a:solidFill>
                  <a:schemeClr val="dk1"/>
                </a:solidFill>
                <a:latin typeface="Calibri"/>
                <a:ea typeface="Calibri"/>
                <a:cs typeface="Calibri"/>
                <a:sym typeface="Calibri"/>
              </a:rPr>
              <a:t>This means that whenever n ≥ 6, there exists at least one pair of arrangements where D-energies are equal.</a:t>
            </a:r>
          </a:p>
          <a:p>
            <a:pPr marL="457200" marR="0" lvl="0" indent="-342900" algn="l" rtl="0">
              <a:lnSpc>
                <a:spcPct val="100000"/>
              </a:lnSpc>
              <a:spcBef>
                <a:spcPts val="1600"/>
              </a:spcBef>
              <a:spcAft>
                <a:spcPts val="0"/>
              </a:spcAft>
              <a:buClr>
                <a:schemeClr val="dk1"/>
              </a:buClr>
              <a:buSzPct val="100000"/>
              <a:buFont typeface="Calibri"/>
              <a:buChar char="●"/>
            </a:pPr>
            <a:r>
              <a:rPr lang="en" sz="1800" b="0" i="0" u="none" strike="noStrike" cap="none" dirty="0">
                <a:solidFill>
                  <a:schemeClr val="dk1"/>
                </a:solidFill>
                <a:latin typeface="Calibri"/>
                <a:ea typeface="Calibri"/>
                <a:cs typeface="Calibri"/>
                <a:sym typeface="Calibri"/>
              </a:rPr>
              <a:t>To distinguish between these arrangements, we need one more parameter.</a:t>
            </a:r>
          </a:p>
          <a:p>
            <a:pPr marL="457200" marR="0" lvl="0" indent="-342900" algn="l" rtl="0">
              <a:lnSpc>
                <a:spcPct val="100000"/>
              </a:lnSpc>
              <a:spcBef>
                <a:spcPts val="1600"/>
              </a:spcBef>
              <a:spcAft>
                <a:spcPts val="0"/>
              </a:spcAft>
              <a:buClr>
                <a:schemeClr val="dk1"/>
              </a:buClr>
              <a:buSzPct val="100000"/>
              <a:buFont typeface="Calibri"/>
              <a:buChar char="●"/>
            </a:pPr>
            <a:r>
              <a:rPr lang="en" sz="1800" b="0" i="0" u="none" strike="noStrike" cap="none" dirty="0">
                <a:solidFill>
                  <a:schemeClr val="dk1"/>
                </a:solidFill>
                <a:latin typeface="Calibri"/>
                <a:ea typeface="Calibri"/>
                <a:cs typeface="Calibri"/>
                <a:sym typeface="Calibri"/>
              </a:rPr>
              <a:t>This parameter can be defined in terms of </a:t>
            </a:r>
            <a:r>
              <a:rPr lang="en" sz="1800" b="1" i="0" u="none" strike="noStrike" cap="none" dirty="0">
                <a:solidFill>
                  <a:schemeClr val="dk1"/>
                </a:solidFill>
                <a:latin typeface="Calibri"/>
                <a:ea typeface="Calibri"/>
                <a:cs typeface="Calibri"/>
                <a:sym typeface="Calibri"/>
              </a:rPr>
              <a:t>Crowding Distance</a:t>
            </a:r>
            <a:r>
              <a:rPr lang="en" sz="1800" b="0" i="0" u="none" strike="noStrike" cap="none" dirty="0">
                <a:solidFill>
                  <a:schemeClr val="dk1"/>
                </a:solidFill>
                <a:latin typeface="Calibri"/>
                <a:ea typeface="Calibri"/>
                <a:cs typeface="Calibri"/>
                <a:sym typeface="Calibri"/>
              </a:rPr>
              <a:t> of particles.</a:t>
            </a:r>
          </a:p>
        </p:txBody>
      </p:sp>
      <p:sp>
        <p:nvSpPr>
          <p:cNvPr id="218" name="Shape 218"/>
          <p:cNvSpPr/>
          <p:nvPr/>
        </p:nvSpPr>
        <p:spPr>
          <a:xfrm>
            <a:off x="3046875" y="3427648"/>
            <a:ext cx="1620000" cy="1449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9" name="Shape 219"/>
          <p:cNvSpPr/>
          <p:nvPr/>
        </p:nvSpPr>
        <p:spPr>
          <a:xfrm>
            <a:off x="3663017" y="3598946"/>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0" name="Shape 220"/>
          <p:cNvSpPr/>
          <p:nvPr/>
        </p:nvSpPr>
        <p:spPr>
          <a:xfrm>
            <a:off x="4062041" y="3544182"/>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1" name="Shape 221"/>
          <p:cNvSpPr/>
          <p:nvPr/>
        </p:nvSpPr>
        <p:spPr>
          <a:xfrm>
            <a:off x="4249544" y="3934371"/>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2" name="Shape 222"/>
          <p:cNvSpPr/>
          <p:nvPr/>
        </p:nvSpPr>
        <p:spPr>
          <a:xfrm>
            <a:off x="3101791" y="4489892"/>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3" name="Shape 223"/>
          <p:cNvSpPr/>
          <p:nvPr/>
        </p:nvSpPr>
        <p:spPr>
          <a:xfrm>
            <a:off x="3993641" y="4324517"/>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4" name="Shape 224"/>
          <p:cNvSpPr/>
          <p:nvPr/>
        </p:nvSpPr>
        <p:spPr>
          <a:xfrm>
            <a:off x="4249544" y="4517367"/>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5" name="Shape 225"/>
          <p:cNvSpPr/>
          <p:nvPr/>
        </p:nvSpPr>
        <p:spPr>
          <a:xfrm>
            <a:off x="3806144" y="3934346"/>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6" name="Shape 226"/>
          <p:cNvSpPr/>
          <p:nvPr/>
        </p:nvSpPr>
        <p:spPr>
          <a:xfrm>
            <a:off x="910175" y="3427648"/>
            <a:ext cx="1620000" cy="1449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7" name="Shape 227"/>
          <p:cNvSpPr/>
          <p:nvPr/>
        </p:nvSpPr>
        <p:spPr>
          <a:xfrm>
            <a:off x="1106945" y="3688078"/>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8" name="Shape 228"/>
          <p:cNvSpPr/>
          <p:nvPr/>
        </p:nvSpPr>
        <p:spPr>
          <a:xfrm>
            <a:off x="1592301" y="3688078"/>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9" name="Shape 229"/>
          <p:cNvSpPr/>
          <p:nvPr/>
        </p:nvSpPr>
        <p:spPr>
          <a:xfrm>
            <a:off x="2112861" y="3688078"/>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0" name="Shape 230"/>
          <p:cNvSpPr/>
          <p:nvPr/>
        </p:nvSpPr>
        <p:spPr>
          <a:xfrm>
            <a:off x="1106945" y="4517405"/>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1" name="Shape 231"/>
          <p:cNvSpPr/>
          <p:nvPr/>
        </p:nvSpPr>
        <p:spPr>
          <a:xfrm>
            <a:off x="1592301" y="4517405"/>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2" name="Shape 232"/>
          <p:cNvSpPr/>
          <p:nvPr/>
        </p:nvSpPr>
        <p:spPr>
          <a:xfrm>
            <a:off x="2112861" y="4517405"/>
            <a:ext cx="255899" cy="246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3" name="Shape 233"/>
          <p:cNvSpPr txBox="1">
            <a:spLocks noGrp="1"/>
          </p:cNvSpPr>
          <p:nvPr>
            <p:ph type="title"/>
          </p:nvPr>
        </p:nvSpPr>
        <p:spPr>
          <a:xfrm>
            <a:off x="4885500" y="3289425"/>
            <a:ext cx="3736199" cy="1449900"/>
          </a:xfrm>
          <a:prstGeom prst="rect">
            <a:avLst/>
          </a:prstGeom>
          <a:noFill/>
          <a:ln>
            <a:noFill/>
          </a:ln>
        </p:spPr>
        <p:txBody>
          <a:bodyPr lIns="91425" tIns="91425" rIns="91425" bIns="91425" anchor="ctr" anchorCtr="0">
            <a:noAutofit/>
          </a:bodyPr>
          <a:lstStyle/>
          <a:p>
            <a:pPr marL="457200" marR="0" lvl="0" indent="0" algn="l" rtl="0">
              <a:lnSpc>
                <a:spcPct val="100000"/>
              </a:lnSpc>
              <a:spcBef>
                <a:spcPts val="0"/>
              </a:spcBef>
              <a:spcAft>
                <a:spcPts val="0"/>
              </a:spcAft>
              <a:buClr>
                <a:schemeClr val="dk1"/>
              </a:buClr>
              <a:buSzPct val="25000"/>
              <a:buFont typeface="Calibri"/>
              <a:buNone/>
            </a:pPr>
            <a:r>
              <a:rPr lang="en" sz="1800" b="0" i="0" u="none" strike="noStrike" cap="none" dirty="0">
                <a:solidFill>
                  <a:schemeClr val="dk1"/>
                </a:solidFill>
                <a:latin typeface="Calibri"/>
                <a:ea typeface="Calibri"/>
                <a:cs typeface="Calibri"/>
                <a:sym typeface="Calibri"/>
              </a:rPr>
              <a:t>D-Energy of both are equal. Thus, we need to define another parameter.</a:t>
            </a:r>
          </a:p>
        </p:txBody>
      </p:sp>
      <p:sp>
        <p:nvSpPr>
          <p:cNvPr id="234" name="Shape 234"/>
          <p:cNvSpPr/>
          <p:nvPr/>
        </p:nvSpPr>
        <p:spPr>
          <a:xfrm>
            <a:off x="1336400" y="4102725"/>
            <a:ext cx="255900" cy="2463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311700" y="315750"/>
            <a:ext cx="4932000" cy="508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dirty="0">
                <a:latin typeface="Calibri"/>
                <a:ea typeface="Calibri"/>
                <a:cs typeface="Calibri"/>
                <a:sym typeface="Calibri"/>
              </a:rPr>
              <a:t>Crowding Distance</a:t>
            </a:r>
          </a:p>
        </p:txBody>
      </p:sp>
      <p:sp>
        <p:nvSpPr>
          <p:cNvPr id="240" name="Shape 240"/>
          <p:cNvSpPr txBox="1">
            <a:spLocks noGrp="1"/>
          </p:cNvSpPr>
          <p:nvPr>
            <p:ph type="body" idx="1"/>
          </p:nvPr>
        </p:nvSpPr>
        <p:spPr>
          <a:xfrm>
            <a:off x="311700" y="982050"/>
            <a:ext cx="2808000" cy="3179400"/>
          </a:xfrm>
          <a:prstGeom prst="rect">
            <a:avLst/>
          </a:prstGeom>
          <a:noFill/>
          <a:ln>
            <a:noFill/>
          </a:ln>
        </p:spPr>
        <p:txBody>
          <a:bodyPr lIns="91425" tIns="91425" rIns="91425" bIns="91425" anchor="t" anchorCtr="0">
            <a:noAutofit/>
          </a:bodyPr>
          <a:lstStyle/>
          <a:p>
            <a:pPr marR="0" lvl="0" algn="l" rtl="0">
              <a:lnSpc>
                <a:spcPct val="100000"/>
              </a:lnSpc>
              <a:spcBef>
                <a:spcPts val="1600"/>
              </a:spcBef>
              <a:spcAft>
                <a:spcPts val="0"/>
              </a:spcAft>
              <a:buNone/>
            </a:pPr>
            <a:r>
              <a:rPr lang="en" sz="1800" dirty="0">
                <a:solidFill>
                  <a:schemeClr val="dk1"/>
                </a:solidFill>
                <a:latin typeface="Calibri"/>
                <a:ea typeface="Calibri"/>
                <a:cs typeface="Calibri"/>
                <a:sym typeface="Calibri"/>
              </a:rPr>
              <a:t>The crowding distance value of a solution provides an estimate of the density of solutions surrounding that solution. The crowding distance value of a particular solution is the average distance of its two neighboring solutions.</a:t>
            </a:r>
          </a:p>
        </p:txBody>
      </p:sp>
      <p:pic>
        <p:nvPicPr>
          <p:cNvPr id="241" name="Shape 241" descr="Crowding-distance-calculation-of-the-density-estimation.png"/>
          <p:cNvPicPr preferRelativeResize="0"/>
          <p:nvPr/>
        </p:nvPicPr>
        <p:blipFill>
          <a:blip r:embed="rId3">
            <a:alphaModFix/>
          </a:blip>
          <a:stretch>
            <a:fillRect/>
          </a:stretch>
        </p:blipFill>
        <p:spPr>
          <a:xfrm>
            <a:off x="4389750" y="833977"/>
            <a:ext cx="4282000" cy="3475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315750"/>
            <a:ext cx="4932000" cy="508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dirty="0">
                <a:latin typeface="Calibri"/>
                <a:ea typeface="Calibri"/>
                <a:cs typeface="Calibri"/>
                <a:sym typeface="Calibri"/>
              </a:rPr>
              <a:t>Structure Factor (Approach 2)</a:t>
            </a:r>
          </a:p>
        </p:txBody>
      </p:sp>
      <p:sp>
        <p:nvSpPr>
          <p:cNvPr id="247" name="Shape 247"/>
          <p:cNvSpPr txBox="1">
            <a:spLocks noGrp="1"/>
          </p:cNvSpPr>
          <p:nvPr>
            <p:ph type="body" idx="1"/>
          </p:nvPr>
        </p:nvSpPr>
        <p:spPr>
          <a:xfrm>
            <a:off x="311700" y="1389600"/>
            <a:ext cx="4512600" cy="3179400"/>
          </a:xfrm>
          <a:prstGeom prst="rect">
            <a:avLst/>
          </a:prstGeom>
          <a:noFill/>
          <a:ln>
            <a:noFill/>
          </a:ln>
        </p:spPr>
        <p:txBody>
          <a:bodyPr lIns="91425" tIns="91425" rIns="91425" bIns="91425" anchor="t" anchorCtr="0">
            <a:noAutofit/>
          </a:bodyPr>
          <a:lstStyle/>
          <a:p>
            <a:pPr lvl="0" rtl="0">
              <a:spcBef>
                <a:spcPts val="0"/>
              </a:spcBef>
              <a:buClr>
                <a:schemeClr val="accent3"/>
              </a:buClr>
              <a:buSzPct val="25000"/>
              <a:buFont typeface="Average"/>
              <a:buNone/>
            </a:pPr>
            <a:r>
              <a:rPr lang="en" sz="1600" dirty="0">
                <a:solidFill>
                  <a:schemeClr val="dk1"/>
                </a:solidFill>
                <a:latin typeface="Calibri"/>
                <a:ea typeface="Calibri"/>
                <a:cs typeface="Calibri"/>
                <a:sym typeface="Calibri"/>
              </a:rPr>
              <a:t>The theory behind the factor is related to the amount of "room" a fiber needs to rotate without touching other fibers. The crowding factor is directly proportional to the consistency. </a:t>
            </a:r>
          </a:p>
          <a:p>
            <a:pPr lvl="0" rtl="0">
              <a:spcBef>
                <a:spcPts val="0"/>
              </a:spcBef>
              <a:buClr>
                <a:schemeClr val="accent3"/>
              </a:buClr>
              <a:buSzPct val="25000"/>
              <a:buFont typeface="Average"/>
              <a:buNone/>
            </a:pPr>
            <a:r>
              <a:rPr lang="en" sz="1600" dirty="0">
                <a:solidFill>
                  <a:schemeClr val="dk1"/>
                </a:solidFill>
                <a:latin typeface="Calibri"/>
                <a:ea typeface="Calibri"/>
                <a:cs typeface="Calibri"/>
                <a:sym typeface="Calibri"/>
              </a:rPr>
              <a:t>It is proportional to the square of the ratio of fiber length to diameter. Two samples having the same crowding factor are likely to yield sheets having the same uniformity of formation hence stress-strain properties, assuming that all other factors are equal.</a:t>
            </a:r>
          </a:p>
        </p:txBody>
      </p:sp>
      <p:sp>
        <p:nvSpPr>
          <p:cNvPr id="248" name="Shape 248"/>
          <p:cNvSpPr txBox="1">
            <a:spLocks noGrp="1"/>
          </p:cNvSpPr>
          <p:nvPr>
            <p:ph type="title"/>
          </p:nvPr>
        </p:nvSpPr>
        <p:spPr>
          <a:xfrm>
            <a:off x="311700" y="823946"/>
            <a:ext cx="2808000" cy="5082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 b="1" dirty="0">
                <a:latin typeface="Calibri"/>
                <a:ea typeface="Calibri"/>
                <a:cs typeface="Calibri"/>
                <a:sym typeface="Calibri"/>
              </a:rPr>
              <a:t>Crowding Factor</a:t>
            </a:r>
          </a:p>
        </p:txBody>
      </p:sp>
      <p:sp>
        <p:nvSpPr>
          <p:cNvPr id="249" name="Shape 249"/>
          <p:cNvSpPr/>
          <p:nvPr/>
        </p:nvSpPr>
        <p:spPr>
          <a:xfrm>
            <a:off x="5622500" y="1528200"/>
            <a:ext cx="2808000" cy="2087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 name="Shape 250"/>
          <p:cNvSpPr txBox="1"/>
          <p:nvPr/>
        </p:nvSpPr>
        <p:spPr>
          <a:xfrm>
            <a:off x="5656700" y="1573850"/>
            <a:ext cx="2808000" cy="2030100"/>
          </a:xfrm>
          <a:prstGeom prst="rect">
            <a:avLst/>
          </a:prstGeom>
          <a:noFill/>
          <a:ln>
            <a:noFill/>
          </a:ln>
        </p:spPr>
        <p:txBody>
          <a:bodyPr lIns="91425" tIns="91425" rIns="91425" bIns="91425" anchor="ctr" anchorCtr="0">
            <a:noAutofit/>
          </a:bodyPr>
          <a:lstStyle/>
          <a:p>
            <a:pPr lvl="0" algn="ctr">
              <a:spcBef>
                <a:spcPts val="0"/>
              </a:spcBef>
              <a:buNone/>
            </a:pPr>
            <a:r>
              <a:rPr lang="en" sz="2400">
                <a:latin typeface="Consolas"/>
                <a:ea typeface="Consolas"/>
                <a:cs typeface="Consolas"/>
                <a:sym typeface="Consolas"/>
              </a:rPr>
              <a:t>N = VF / D</a:t>
            </a:r>
            <a:r>
              <a:rPr lang="en" sz="2400" baseline="30000">
                <a:latin typeface="Consolas"/>
                <a:ea typeface="Consolas"/>
                <a:cs typeface="Consolas"/>
                <a:sym typeface="Consolas"/>
              </a:rPr>
              <a:t>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2353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i="0" u="none" strike="noStrike" cap="none" dirty="0">
                <a:solidFill>
                  <a:schemeClr val="dk1"/>
                </a:solidFill>
                <a:latin typeface="Calibri"/>
                <a:ea typeface="Calibri"/>
                <a:cs typeface="Calibri"/>
                <a:sym typeface="Calibri"/>
              </a:rPr>
              <a:t>Activities to be Followed</a:t>
            </a:r>
          </a:p>
        </p:txBody>
      </p:sp>
      <p:sp>
        <p:nvSpPr>
          <p:cNvPr id="3" name="Text Placeholder 2"/>
          <p:cNvSpPr>
            <a:spLocks noGrp="1"/>
          </p:cNvSpPr>
          <p:nvPr>
            <p:ph type="body" idx="1"/>
          </p:nvPr>
        </p:nvSpPr>
        <p:spPr/>
        <p:txBody>
          <a:bodyPr/>
          <a:lstStyle/>
          <a:p>
            <a:pPr marL="457200" lvl="0" indent="-241300">
              <a:spcAft>
                <a:spcPts val="0"/>
              </a:spcAft>
              <a:buClr>
                <a:srgbClr val="FFFFFF"/>
              </a:buClr>
              <a:buFont typeface="Calibri"/>
              <a:buAutoNum type="arabicPeriod"/>
            </a:pPr>
            <a:r>
              <a:rPr lang="en" b="1" dirty="0">
                <a:solidFill>
                  <a:srgbClr val="FFFFFF"/>
                </a:solidFill>
                <a:latin typeface="Calibri"/>
                <a:ea typeface="Calibri"/>
                <a:cs typeface="Calibri"/>
                <a:sym typeface="Calibri"/>
              </a:rPr>
              <a:t>Generation of large database</a:t>
            </a:r>
            <a:r>
              <a:rPr lang="en" dirty="0">
                <a:solidFill>
                  <a:srgbClr val="FFFFFF"/>
                </a:solidFill>
                <a:latin typeface="Calibri"/>
                <a:ea typeface="Calibri"/>
                <a:cs typeface="Calibri"/>
                <a:sym typeface="Calibri"/>
              </a:rPr>
              <a:t> by varying all remaining parameters (, porosity, etc.)</a:t>
            </a:r>
          </a:p>
          <a:p>
            <a:pPr marL="457200" lvl="0" indent="-241300">
              <a:spcAft>
                <a:spcPts val="0"/>
              </a:spcAft>
              <a:buClr>
                <a:srgbClr val="FFFFFF"/>
              </a:buClr>
              <a:buFont typeface="Calibri"/>
              <a:buAutoNum type="arabicPeriod"/>
            </a:pPr>
            <a:r>
              <a:rPr lang="en" dirty="0">
                <a:solidFill>
                  <a:srgbClr val="FFFFFF"/>
                </a:solidFill>
                <a:latin typeface="Calibri"/>
                <a:ea typeface="Calibri"/>
                <a:cs typeface="Calibri"/>
                <a:sym typeface="Calibri"/>
              </a:rPr>
              <a:t>Building composites with multi-particle system and different spatial arrangements</a:t>
            </a:r>
          </a:p>
          <a:p>
            <a:pPr marL="457200" lvl="0" indent="-241300">
              <a:spcAft>
                <a:spcPts val="0"/>
              </a:spcAft>
              <a:buClr>
                <a:srgbClr val="FFFFFF"/>
              </a:buClr>
              <a:buFont typeface="Calibri"/>
              <a:buAutoNum type="arabicPeriod"/>
            </a:pPr>
            <a:r>
              <a:rPr lang="en" dirty="0">
                <a:solidFill>
                  <a:srgbClr val="FFFFFF"/>
                </a:solidFill>
                <a:latin typeface="Calibri"/>
                <a:ea typeface="Calibri"/>
                <a:cs typeface="Calibri"/>
                <a:sym typeface="Calibri"/>
              </a:rPr>
              <a:t>Generation of an </a:t>
            </a:r>
            <a:r>
              <a:rPr lang="en" b="1" dirty="0">
                <a:solidFill>
                  <a:srgbClr val="FFFFFF"/>
                </a:solidFill>
                <a:latin typeface="Calibri"/>
                <a:ea typeface="Calibri"/>
                <a:cs typeface="Calibri"/>
                <a:sym typeface="Calibri"/>
              </a:rPr>
              <a:t>Image-Processing based engine </a:t>
            </a:r>
            <a:r>
              <a:rPr lang="en" dirty="0">
                <a:solidFill>
                  <a:srgbClr val="FFFFFF"/>
                </a:solidFill>
                <a:latin typeface="Calibri"/>
                <a:ea typeface="Calibri"/>
                <a:cs typeface="Calibri"/>
                <a:sym typeface="Calibri"/>
              </a:rPr>
              <a:t>to directly identify all particles and their respective locations from image for inputting in the ML model. [If time permits]</a:t>
            </a:r>
          </a:p>
          <a:p>
            <a:pPr marL="457200" lvl="0" indent="-241300">
              <a:spcAft>
                <a:spcPts val="0"/>
              </a:spcAft>
              <a:buClr>
                <a:srgbClr val="FFFFFF"/>
              </a:buClr>
              <a:buFont typeface="Calibri"/>
              <a:buAutoNum type="arabicPeriod"/>
            </a:pPr>
            <a:r>
              <a:rPr lang="en" b="1" dirty="0">
                <a:solidFill>
                  <a:schemeClr val="dk1"/>
                </a:solidFill>
                <a:latin typeface="Calibri"/>
                <a:ea typeface="Calibri"/>
                <a:cs typeface="Calibri"/>
                <a:sym typeface="Calibri"/>
              </a:rPr>
              <a:t>Creation of GUI</a:t>
            </a:r>
            <a:r>
              <a:rPr lang="en" dirty="0">
                <a:solidFill>
                  <a:schemeClr val="dk1"/>
                </a:solidFill>
                <a:latin typeface="Calibri"/>
                <a:ea typeface="Calibri"/>
                <a:cs typeface="Calibri"/>
                <a:sym typeface="Calibri"/>
              </a:rPr>
              <a:t> with slider panel for tuning parameters like strain, volume fraction, etc., and training model according to these parameters.</a:t>
            </a:r>
          </a:p>
          <a:p>
            <a:pPr marL="457200" lvl="0" indent="-228600">
              <a:spcAft>
                <a:spcPts val="0"/>
              </a:spcAft>
              <a:buClr>
                <a:schemeClr val="dk1"/>
              </a:buClr>
              <a:buSzPct val="88888"/>
              <a:buFont typeface="Calibri"/>
              <a:buAutoNum type="arabicPeriod"/>
            </a:pPr>
            <a:r>
              <a:rPr lang="en" b="1" dirty="0">
                <a:solidFill>
                  <a:schemeClr val="dk1"/>
                </a:solidFill>
                <a:latin typeface="Calibri"/>
                <a:ea typeface="Calibri"/>
                <a:cs typeface="Calibri"/>
                <a:sym typeface="Calibri"/>
              </a:rPr>
              <a:t>Validation of model </a:t>
            </a:r>
            <a:r>
              <a:rPr lang="en" dirty="0">
                <a:solidFill>
                  <a:schemeClr val="dk1"/>
                </a:solidFill>
                <a:latin typeface="Calibri"/>
                <a:ea typeface="Calibri"/>
                <a:cs typeface="Calibri"/>
                <a:sym typeface="Calibri"/>
              </a:rPr>
              <a:t>by comparison with direct FE simulation and recorded experimental data, according to an appropriate confidence interval band.</a:t>
            </a:r>
          </a:p>
          <a:p>
            <a:pPr marL="457200" lvl="0" indent="-228600">
              <a:spcAft>
                <a:spcPts val="0"/>
              </a:spcAft>
              <a:buClr>
                <a:schemeClr val="dk1"/>
              </a:buClr>
              <a:buSzPct val="88888"/>
              <a:buFont typeface="Calibri"/>
              <a:buAutoNum type="arabicPeriod"/>
            </a:pPr>
            <a:r>
              <a:rPr lang="en" b="1" dirty="0">
                <a:solidFill>
                  <a:schemeClr val="dk1"/>
                </a:solidFill>
                <a:latin typeface="Calibri"/>
                <a:ea typeface="Calibri"/>
                <a:cs typeface="Calibri"/>
                <a:sym typeface="Calibri"/>
              </a:rPr>
              <a:t>Evaluating and summarising</a:t>
            </a:r>
            <a:r>
              <a:rPr lang="en" dirty="0">
                <a:solidFill>
                  <a:schemeClr val="dk1"/>
                </a:solidFill>
                <a:latin typeface="Calibri"/>
                <a:ea typeface="Calibri"/>
                <a:cs typeface="Calibri"/>
                <a:sym typeface="Calibri"/>
              </a:rPr>
              <a:t>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i="0" u="none" strike="noStrike" cap="none" dirty="0">
                <a:solidFill>
                  <a:schemeClr val="dk1"/>
                </a:solidFill>
                <a:latin typeface="Calibri"/>
                <a:ea typeface="Calibri"/>
                <a:cs typeface="Calibri"/>
                <a:sym typeface="Calibri"/>
              </a:rPr>
              <a:t>Additional Help Required</a:t>
            </a:r>
          </a:p>
        </p:txBody>
      </p:sp>
      <p:sp>
        <p:nvSpPr>
          <p:cNvPr id="262" name="Shape 26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342900" marR="0" lvl="0" indent="-342900" algn="l" rtl="0">
              <a:lnSpc>
                <a:spcPct val="115000"/>
              </a:lnSpc>
              <a:spcBef>
                <a:spcPts val="0"/>
              </a:spcBef>
              <a:spcAft>
                <a:spcPts val="0"/>
              </a:spcAft>
              <a:buClr>
                <a:schemeClr val="accent3"/>
              </a:buClr>
              <a:buSzPct val="100000"/>
              <a:buFont typeface="Calibri"/>
              <a:buAutoNum type="arabicPeriod"/>
            </a:pPr>
            <a:r>
              <a:rPr lang="en" sz="1800" b="0" i="0" u="none" strike="noStrike" cap="none" dirty="0">
                <a:solidFill>
                  <a:schemeClr val="dk1"/>
                </a:solidFill>
                <a:latin typeface="Calibri"/>
                <a:ea typeface="Calibri"/>
                <a:cs typeface="Calibri"/>
                <a:sym typeface="Calibri"/>
              </a:rPr>
              <a:t>High performance workstations are a must for our efforts to fructify. We </a:t>
            </a:r>
            <a:r>
              <a:rPr lang="en" dirty="0">
                <a:solidFill>
                  <a:schemeClr val="dk1"/>
                </a:solidFill>
                <a:latin typeface="Calibri"/>
                <a:ea typeface="Calibri"/>
                <a:cs typeface="Calibri"/>
                <a:sym typeface="Calibri"/>
              </a:rPr>
              <a:t>have gained access to</a:t>
            </a:r>
            <a:r>
              <a:rPr lang="en" sz="1800" b="0" i="0" u="none" strike="noStrike" cap="none" dirty="0">
                <a:solidFill>
                  <a:schemeClr val="dk1"/>
                </a:solidFill>
                <a:latin typeface="Calibri"/>
                <a:ea typeface="Calibri"/>
                <a:cs typeface="Calibri"/>
                <a:sym typeface="Calibri"/>
              </a:rPr>
              <a:t> high parallel-computing power available in our advisor’s office and at the ICC</a:t>
            </a:r>
            <a:r>
              <a:rPr lang="en" dirty="0">
                <a:solidFill>
                  <a:schemeClr val="dk1"/>
                </a:solidFill>
                <a:latin typeface="Calibri"/>
                <a:ea typeface="Calibri"/>
                <a:cs typeface="Calibri"/>
                <a:sym typeface="Calibri"/>
              </a:rPr>
              <a:t>.</a:t>
            </a:r>
          </a:p>
          <a:p>
            <a:pPr marL="342900" marR="0" lvl="0" indent="-342900" algn="l" rtl="0">
              <a:lnSpc>
                <a:spcPct val="115000"/>
              </a:lnSpc>
              <a:spcBef>
                <a:spcPts val="1600"/>
              </a:spcBef>
              <a:spcAft>
                <a:spcPts val="0"/>
              </a:spcAft>
              <a:buClr>
                <a:schemeClr val="accent3"/>
              </a:buClr>
              <a:buSzPct val="100000"/>
              <a:buFont typeface="Calibri"/>
              <a:buAutoNum type="arabicPeriod"/>
            </a:pPr>
            <a:r>
              <a:rPr lang="en" sz="1800" b="0" i="0" u="none" strike="noStrike" cap="none" dirty="0">
                <a:solidFill>
                  <a:schemeClr val="dk1"/>
                </a:solidFill>
                <a:latin typeface="Calibri"/>
                <a:ea typeface="Calibri"/>
                <a:cs typeface="Calibri"/>
                <a:sym typeface="Calibri"/>
              </a:rPr>
              <a:t>Since the validation process comprises comparison with real data, we would need FE simulated data to compare the material properties with our predictions. Simulations would primarily be handled by our advisor.</a:t>
            </a:r>
          </a:p>
          <a:p>
            <a:pPr marL="342900" marR="0" lvl="0" indent="-342900" algn="l" rtl="0">
              <a:lnSpc>
                <a:spcPct val="115000"/>
              </a:lnSpc>
              <a:spcBef>
                <a:spcPts val="1600"/>
              </a:spcBef>
              <a:spcAft>
                <a:spcPts val="0"/>
              </a:spcAft>
              <a:buClr>
                <a:schemeClr val="accent3"/>
              </a:buClr>
              <a:buSzPct val="25000"/>
              <a:buFont typeface="Average"/>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3000" b="1" i="0" u="none" strike="noStrike" cap="none" dirty="0">
                <a:solidFill>
                  <a:schemeClr val="dk1"/>
                </a:solidFill>
                <a:latin typeface="Calibri"/>
                <a:ea typeface="Calibri"/>
                <a:cs typeface="Calibri"/>
                <a:sym typeface="Calibri"/>
              </a:rPr>
              <a:t>Project </a:t>
            </a:r>
            <a:r>
              <a:rPr lang="en" sz="3000" b="1" i="0" u="none" strike="noStrike" cap="none" dirty="0">
                <a:solidFill>
                  <a:schemeClr val="dk1"/>
                </a:solidFill>
                <a:latin typeface="Calibri"/>
                <a:ea typeface="Calibri"/>
                <a:cs typeface="Calibri"/>
                <a:sym typeface="Calibri"/>
              </a:rPr>
              <a:t>Objective</a:t>
            </a:r>
          </a:p>
        </p:txBody>
      </p:sp>
      <p:sp>
        <p:nvSpPr>
          <p:cNvPr id="79" name="Shape 79"/>
          <p:cNvSpPr txBox="1">
            <a:spLocks noGrp="1"/>
          </p:cNvSpPr>
          <p:nvPr>
            <p:ph type="body" idx="1"/>
          </p:nvPr>
        </p:nvSpPr>
        <p:spPr>
          <a:xfrm>
            <a:off x="311700" y="1529475"/>
            <a:ext cx="8520599" cy="30392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3"/>
              </a:buClr>
              <a:buSzPct val="25000"/>
              <a:buFont typeface="Average"/>
              <a:buNone/>
            </a:pPr>
            <a:r>
              <a:rPr lang="en" sz="3600" b="1" i="0" u="none" strike="noStrike" cap="none" dirty="0">
                <a:solidFill>
                  <a:srgbClr val="FFFFFF"/>
                </a:solidFill>
                <a:latin typeface="Calibri"/>
                <a:ea typeface="Calibri"/>
                <a:cs typeface="Calibri"/>
                <a:sym typeface="Calibri"/>
              </a:rPr>
              <a:t>To develop an algorithmic framework to predict properties of composites to aid in meta-modelling process.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i="0" u="none" strike="noStrike" cap="none" dirty="0">
                <a:solidFill>
                  <a:schemeClr val="dk1"/>
                </a:solidFill>
                <a:latin typeface="Calibri"/>
                <a:ea typeface="Calibri"/>
                <a:cs typeface="Calibri"/>
                <a:sym typeface="Calibri"/>
              </a:rPr>
              <a:t>References</a:t>
            </a:r>
          </a:p>
        </p:txBody>
      </p:sp>
      <p:sp>
        <p:nvSpPr>
          <p:cNvPr id="268" name="Shape 268"/>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285750" marR="0" lvl="0" indent="-273050" algn="l" rtl="0">
              <a:lnSpc>
                <a:spcPct val="100000"/>
              </a:lnSpc>
              <a:spcBef>
                <a:spcPts val="0"/>
              </a:spcBef>
              <a:spcAft>
                <a:spcPts val="0"/>
              </a:spcAft>
              <a:buClr>
                <a:schemeClr val="accent3"/>
              </a:buClr>
              <a:buSzPct val="100000"/>
              <a:buFont typeface="Calibri"/>
              <a:buChar char="•"/>
            </a:pPr>
            <a:r>
              <a:rPr lang="en" sz="1400" b="0" i="0" u="none" strike="noStrike" cap="none" dirty="0">
                <a:solidFill>
                  <a:schemeClr val="dk1"/>
                </a:solidFill>
                <a:latin typeface="Calibri"/>
                <a:ea typeface="Calibri"/>
                <a:cs typeface="Calibri"/>
                <a:sym typeface="Calibri"/>
              </a:rPr>
              <a:t>Balakrishnan R., </a:t>
            </a:r>
            <a:r>
              <a:rPr lang="en" sz="1400" b="0" i="1" u="none" strike="noStrike" cap="none" dirty="0">
                <a:solidFill>
                  <a:schemeClr val="dk1"/>
                </a:solidFill>
                <a:latin typeface="Calibri"/>
                <a:ea typeface="Calibri"/>
                <a:cs typeface="Calibri"/>
                <a:sym typeface="Calibri"/>
              </a:rPr>
              <a:t>The Energy of a Graph Linear Algebra and Its Applications</a:t>
            </a:r>
            <a:r>
              <a:rPr lang="en" sz="1400" b="0" i="0" u="none" strike="noStrike" cap="none" dirty="0">
                <a:solidFill>
                  <a:schemeClr val="dk1"/>
                </a:solidFill>
                <a:latin typeface="Calibri"/>
                <a:ea typeface="Calibri"/>
                <a:cs typeface="Calibri"/>
                <a:sym typeface="Calibri"/>
              </a:rPr>
              <a:t>, 387, (2004), 287-295.</a:t>
            </a:r>
          </a:p>
          <a:p>
            <a:pPr marL="285750" marR="0" lvl="0" indent="-273050" algn="l" rtl="0">
              <a:lnSpc>
                <a:spcPct val="100000"/>
              </a:lnSpc>
              <a:spcBef>
                <a:spcPts val="1600"/>
              </a:spcBef>
              <a:spcAft>
                <a:spcPts val="0"/>
              </a:spcAft>
              <a:buClr>
                <a:schemeClr val="accent3"/>
              </a:buClr>
              <a:buSzPct val="100000"/>
              <a:buFont typeface="Calibri"/>
              <a:buChar char="•"/>
            </a:pPr>
            <a:r>
              <a:rPr lang="en" sz="1400" b="0" i="0" u="none" strike="noStrike" cap="none" dirty="0">
                <a:solidFill>
                  <a:schemeClr val="dk1"/>
                </a:solidFill>
                <a:latin typeface="Calibri"/>
                <a:ea typeface="Calibri"/>
                <a:cs typeface="Calibri"/>
                <a:sym typeface="Calibri"/>
              </a:rPr>
              <a:t>N. Murugesan, K. Meenakshi, </a:t>
            </a:r>
            <a:r>
              <a:rPr lang="en" sz="1400" b="0" i="1" u="none" strike="noStrike" cap="none" dirty="0">
                <a:solidFill>
                  <a:schemeClr val="dk1"/>
                </a:solidFill>
                <a:latin typeface="Calibri"/>
                <a:ea typeface="Calibri"/>
                <a:cs typeface="Calibri"/>
                <a:sym typeface="Calibri"/>
              </a:rPr>
              <a:t>Skew Energy of Digraphs and Relation Between Graph Energy and Distance Energy, International Journal of Combinatorial Graph Theory and Applications (2011), 161-174</a:t>
            </a:r>
          </a:p>
          <a:p>
            <a:pPr marL="285750" marR="0" lvl="0" indent="-273050" algn="l" rtl="0">
              <a:lnSpc>
                <a:spcPct val="100000"/>
              </a:lnSpc>
              <a:spcBef>
                <a:spcPts val="1600"/>
              </a:spcBef>
              <a:spcAft>
                <a:spcPts val="0"/>
              </a:spcAft>
              <a:buClr>
                <a:schemeClr val="dk1"/>
              </a:buClr>
              <a:buSzPct val="100000"/>
              <a:buFont typeface="Calibri"/>
              <a:buChar char="•"/>
            </a:pPr>
            <a:r>
              <a:rPr lang="en" sz="1400" b="0" i="0" u="none" strike="noStrike" cap="none" dirty="0">
                <a:solidFill>
                  <a:schemeClr val="dk1"/>
                </a:solidFill>
                <a:latin typeface="Calibri"/>
                <a:ea typeface="Calibri"/>
                <a:cs typeface="Calibri"/>
                <a:sym typeface="Calibri"/>
              </a:rPr>
              <a:t>Agrawal, Ankit, Choudhary Alok,</a:t>
            </a:r>
            <a:r>
              <a:rPr lang="en" sz="1400" b="0" i="1" u="none" strike="noStrike" cap="none" dirty="0">
                <a:solidFill>
                  <a:schemeClr val="dk1"/>
                </a:solidFill>
                <a:latin typeface="Calibri"/>
                <a:ea typeface="Calibri"/>
                <a:cs typeface="Calibri"/>
                <a:sym typeface="Calibri"/>
              </a:rPr>
              <a:t> Perspective: Materials informatics and big data: Realization of the “fourth paradigm” of science in materials science, APL Materials (2016)</a:t>
            </a:r>
          </a:p>
          <a:p>
            <a:pPr marL="285750" marR="0" lvl="0" indent="-273050" algn="l" rtl="0">
              <a:lnSpc>
                <a:spcPct val="100000"/>
              </a:lnSpc>
              <a:spcBef>
                <a:spcPts val="1600"/>
              </a:spcBef>
              <a:spcAft>
                <a:spcPts val="0"/>
              </a:spcAft>
              <a:buClr>
                <a:schemeClr val="dk1"/>
              </a:buClr>
              <a:buSzPct val="100000"/>
              <a:buFont typeface="Calibri"/>
              <a:buChar char="•"/>
            </a:pPr>
            <a:r>
              <a:rPr lang="en" sz="1400" b="0" i="0" u="none" strike="noStrike" cap="none" dirty="0">
                <a:solidFill>
                  <a:schemeClr val="dk1"/>
                </a:solidFill>
                <a:latin typeface="Calibri"/>
                <a:ea typeface="Calibri"/>
                <a:cs typeface="Calibri"/>
                <a:sym typeface="Calibri"/>
              </a:rPr>
              <a:t>Balachandran Prasanna, Xue Dezhen, Theiler James , </a:t>
            </a:r>
            <a:r>
              <a:rPr lang="en" sz="1400" b="0" i="1" u="none" strike="noStrike" cap="none" dirty="0">
                <a:solidFill>
                  <a:schemeClr val="dk1"/>
                </a:solidFill>
                <a:latin typeface="Calibri"/>
                <a:ea typeface="Calibri"/>
                <a:cs typeface="Calibri"/>
                <a:sym typeface="Calibri"/>
              </a:rPr>
              <a:t>Adaptive Strategies for Materials Design using Uncertainties, Scientific Reports (2015)</a:t>
            </a:r>
          </a:p>
          <a:p>
            <a:pPr marL="285750" marR="0" lvl="0" indent="-273050" algn="l" rtl="0">
              <a:lnSpc>
                <a:spcPct val="100000"/>
              </a:lnSpc>
              <a:spcBef>
                <a:spcPts val="1600"/>
              </a:spcBef>
              <a:spcAft>
                <a:spcPts val="0"/>
              </a:spcAft>
              <a:buClr>
                <a:schemeClr val="dk1"/>
              </a:buClr>
              <a:buSzPct val="100000"/>
              <a:buFont typeface="Calibri"/>
              <a:buChar char="•"/>
            </a:pPr>
            <a:r>
              <a:rPr lang="en" sz="1400" b="0" i="0" u="none" strike="noStrike" cap="none" dirty="0">
                <a:solidFill>
                  <a:schemeClr val="dk1"/>
                </a:solidFill>
                <a:latin typeface="Calibri"/>
                <a:ea typeface="Calibri"/>
                <a:cs typeface="Calibri"/>
                <a:sym typeface="Calibri"/>
              </a:rPr>
              <a:t>Doreswamy, Hemanth. K. S, </a:t>
            </a:r>
            <a:r>
              <a:rPr lang="en" sz="1400" b="0" i="1" u="none" strike="noStrike" cap="none" dirty="0">
                <a:solidFill>
                  <a:schemeClr val="dk1"/>
                </a:solidFill>
                <a:latin typeface="Calibri"/>
                <a:ea typeface="Calibri"/>
                <a:cs typeface="Calibri"/>
                <a:sym typeface="Calibri"/>
              </a:rPr>
              <a:t>Performance Evaluation of Predictive Classifiers For Knowledge Discovery From Engineering Materials Data Sets, CiiT Journal (2003)</a:t>
            </a:r>
          </a:p>
          <a:p>
            <a:pPr marL="285750" marR="0" lvl="0" indent="-273050" algn="l" rtl="0">
              <a:lnSpc>
                <a:spcPct val="100000"/>
              </a:lnSpc>
              <a:spcBef>
                <a:spcPts val="1600"/>
              </a:spcBef>
              <a:spcAft>
                <a:spcPts val="0"/>
              </a:spcAft>
              <a:buClr>
                <a:schemeClr val="dk1"/>
              </a:buClr>
              <a:buSzPct val="100000"/>
              <a:buFont typeface="Calibri"/>
              <a:buChar char="•"/>
            </a:pPr>
            <a:r>
              <a:rPr lang="en" sz="1400" b="0" i="0" u="none" strike="noStrike" cap="none" dirty="0">
                <a:solidFill>
                  <a:schemeClr val="dk1"/>
                </a:solidFill>
                <a:latin typeface="Calibri"/>
                <a:ea typeface="Calibri"/>
                <a:cs typeface="Calibri"/>
                <a:sym typeface="Calibri"/>
              </a:rPr>
              <a:t>Xue Dezhen, Balachandran Prasanna,Hogden John, </a:t>
            </a:r>
            <a:r>
              <a:rPr lang="en" sz="1400" b="0" i="1" u="none" strike="noStrike" cap="none" dirty="0">
                <a:solidFill>
                  <a:schemeClr val="dk1"/>
                </a:solidFill>
                <a:latin typeface="Calibri"/>
                <a:ea typeface="Calibri"/>
                <a:cs typeface="Calibri"/>
                <a:sym typeface="Calibri"/>
              </a:rPr>
              <a:t>Accelerated search for materials with targeted properties by adaptive design, Nature (2016)</a:t>
            </a:r>
          </a:p>
          <a:p>
            <a:pPr marL="285750" marR="0" lvl="0" indent="-285750" algn="l" rtl="0">
              <a:lnSpc>
                <a:spcPct val="100000"/>
              </a:lnSpc>
              <a:spcBef>
                <a:spcPts val="1600"/>
              </a:spcBef>
              <a:spcAft>
                <a:spcPts val="0"/>
              </a:spcAft>
              <a:buClr>
                <a:schemeClr val="accent3"/>
              </a:buClr>
              <a:buSzPct val="25000"/>
              <a:buFont typeface="Arial"/>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645900" y="1372150"/>
            <a:ext cx="7852199" cy="18366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b="1" i="0" u="none" strike="noStrike" cap="none" dirty="0">
                <a:solidFill>
                  <a:schemeClr val="dk1"/>
                </a:solidFill>
                <a:latin typeface="Calibri" panose="020F0502020204030204" pitchFamily="34" charset="0"/>
                <a:cs typeface="Calibri" panose="020F0502020204030204" pitchFamily="34" charset="0"/>
                <a:sym typeface="Calibri"/>
              </a:rPr>
              <a:t>Thank You!</a:t>
            </a:r>
          </a:p>
          <a:p>
            <a:pPr marL="0" marR="0" lvl="0" indent="0" algn="ctr" rtl="0">
              <a:lnSpc>
                <a:spcPct val="100000"/>
              </a:lnSpc>
              <a:spcBef>
                <a:spcPts val="0"/>
              </a:spcBef>
              <a:spcAft>
                <a:spcPts val="0"/>
              </a:spcAft>
              <a:buClr>
                <a:schemeClr val="dk1"/>
              </a:buClr>
              <a:buSzPct val="25000"/>
              <a:buFont typeface="Calibri"/>
              <a:buNone/>
            </a:pPr>
            <a:endParaRPr sz="3600" b="1" i="0" u="none" strike="noStrike" cap="none" dirty="0">
              <a:solidFill>
                <a:schemeClr val="dk1"/>
              </a:solidFill>
              <a:latin typeface="Calibri" panose="020F0502020204030204" pitchFamily="34" charset="0"/>
              <a:cs typeface="Calibri" panose="020F0502020204030204" pitchFamily="34" charset="0"/>
              <a:sym typeface="Calibri"/>
            </a:endParaRPr>
          </a:p>
          <a:p>
            <a:pPr marL="0" marR="0" lvl="0" indent="0" algn="ctr" rtl="0">
              <a:lnSpc>
                <a:spcPct val="100000"/>
              </a:lnSpc>
              <a:spcBef>
                <a:spcPts val="0"/>
              </a:spcBef>
              <a:spcAft>
                <a:spcPts val="0"/>
              </a:spcAft>
              <a:buClr>
                <a:schemeClr val="dk1"/>
              </a:buClr>
              <a:buSzPct val="25000"/>
              <a:buFont typeface="Calibri"/>
              <a:buNone/>
            </a:pPr>
            <a:r>
              <a:rPr lang="en" sz="3600" b="1" i="0" u="none" strike="noStrike" cap="none" dirty="0">
                <a:solidFill>
                  <a:schemeClr val="dk1"/>
                </a:solidFill>
                <a:latin typeface="Calibri" panose="020F0502020204030204" pitchFamily="34" charset="0"/>
                <a:cs typeface="Calibri" panose="020F0502020204030204" pitchFamily="34" charset="0"/>
                <a:sym typeface="Calibri"/>
              </a:rPr>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2258925" y="2233460"/>
            <a:ext cx="1930200"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dirty="0">
                <a:solidFill>
                  <a:schemeClr val="dk1"/>
                </a:solidFill>
                <a:latin typeface="Arial"/>
                <a:ea typeface="Arial"/>
                <a:cs typeface="Arial"/>
                <a:sym typeface="Arial"/>
              </a:rPr>
              <a:t>1. (b) Simulated Data</a:t>
            </a:r>
          </a:p>
          <a:p>
            <a:pPr marL="0" marR="0" lvl="0" indent="0" algn="ctr" rtl="0">
              <a:lnSpc>
                <a:spcPct val="100000"/>
              </a:lnSpc>
              <a:spcBef>
                <a:spcPts val="0"/>
              </a:spcBef>
              <a:spcAft>
                <a:spcPts val="0"/>
              </a:spcAft>
              <a:buClr>
                <a:srgbClr val="000000"/>
              </a:buClr>
              <a:buFont typeface="Arial"/>
              <a:buNone/>
            </a:pPr>
            <a:endParaRPr sz="1400" b="0" i="0" u="none" strike="noStrike" cap="none" dirty="0">
              <a:solidFill>
                <a:schemeClr val="dk1"/>
              </a:solidFill>
              <a:latin typeface="Arial"/>
              <a:ea typeface="Arial"/>
              <a:cs typeface="Arial"/>
              <a:sym typeface="Arial"/>
            </a:endParaRPr>
          </a:p>
        </p:txBody>
      </p:sp>
      <p:sp>
        <p:nvSpPr>
          <p:cNvPr id="85" name="Shape 85"/>
          <p:cNvSpPr txBox="1"/>
          <p:nvPr/>
        </p:nvSpPr>
        <p:spPr>
          <a:xfrm>
            <a:off x="1231725" y="1110100"/>
            <a:ext cx="1526100"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dirty="0">
                <a:solidFill>
                  <a:schemeClr val="dk1"/>
                </a:solidFill>
                <a:latin typeface="Arial"/>
                <a:ea typeface="Arial"/>
                <a:cs typeface="Arial"/>
                <a:sym typeface="Arial"/>
              </a:rPr>
              <a:t>1. (a) Images</a:t>
            </a:r>
          </a:p>
        </p:txBody>
      </p:sp>
      <p:sp>
        <p:nvSpPr>
          <p:cNvPr id="86" name="Shape 86"/>
          <p:cNvSpPr txBox="1"/>
          <p:nvPr/>
        </p:nvSpPr>
        <p:spPr>
          <a:xfrm>
            <a:off x="3690125" y="1110100"/>
            <a:ext cx="1682098"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2. Structure Factor</a:t>
            </a:r>
          </a:p>
        </p:txBody>
      </p:sp>
      <p:sp>
        <p:nvSpPr>
          <p:cNvPr id="87" name="Shape 87"/>
          <p:cNvSpPr txBox="1"/>
          <p:nvPr/>
        </p:nvSpPr>
        <p:spPr>
          <a:xfrm>
            <a:off x="6898421" y="1695725"/>
            <a:ext cx="1682098"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3. Master Data</a:t>
            </a:r>
          </a:p>
        </p:txBody>
      </p:sp>
      <p:cxnSp>
        <p:nvCxnSpPr>
          <p:cNvPr id="88" name="Shape 88"/>
          <p:cNvCxnSpPr>
            <a:stCxn id="87" idx="2"/>
          </p:cNvCxnSpPr>
          <p:nvPr/>
        </p:nvCxnSpPr>
        <p:spPr>
          <a:xfrm>
            <a:off x="7739471" y="2071625"/>
            <a:ext cx="0" cy="1097100"/>
          </a:xfrm>
          <a:prstGeom prst="straightConnector1">
            <a:avLst/>
          </a:prstGeom>
          <a:noFill/>
          <a:ln w="9525" cap="flat" cmpd="sng">
            <a:solidFill>
              <a:schemeClr val="dk2"/>
            </a:solidFill>
            <a:prstDash val="solid"/>
            <a:round/>
            <a:headEnd type="none" w="med" len="med"/>
            <a:tailEnd type="triangle" w="lg" len="lg"/>
          </a:ln>
        </p:spPr>
      </p:cxnSp>
      <p:sp>
        <p:nvSpPr>
          <p:cNvPr id="89" name="Shape 89"/>
          <p:cNvSpPr txBox="1"/>
          <p:nvPr/>
        </p:nvSpPr>
        <p:spPr>
          <a:xfrm>
            <a:off x="6898421" y="3168800"/>
            <a:ext cx="1682098"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200" b="0" i="0" u="none" strike="noStrike" cap="none">
                <a:solidFill>
                  <a:schemeClr val="dk1"/>
                </a:solidFill>
                <a:latin typeface="Arial"/>
                <a:ea typeface="Arial"/>
                <a:cs typeface="Arial"/>
                <a:sym typeface="Arial"/>
              </a:rPr>
              <a:t>4. Preprocessed Data</a:t>
            </a:r>
          </a:p>
        </p:txBody>
      </p:sp>
      <p:sp>
        <p:nvSpPr>
          <p:cNvPr id="90" name="Shape 90"/>
          <p:cNvSpPr txBox="1"/>
          <p:nvPr/>
        </p:nvSpPr>
        <p:spPr>
          <a:xfrm>
            <a:off x="3987169" y="3168805"/>
            <a:ext cx="2032500"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5. Machine Learning</a:t>
            </a:r>
          </a:p>
        </p:txBody>
      </p:sp>
      <p:sp>
        <p:nvSpPr>
          <p:cNvPr id="91" name="Shape 91"/>
          <p:cNvSpPr txBox="1"/>
          <p:nvPr/>
        </p:nvSpPr>
        <p:spPr>
          <a:xfrm>
            <a:off x="1582191" y="3168783"/>
            <a:ext cx="1526100"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6. Trained Model</a:t>
            </a:r>
          </a:p>
        </p:txBody>
      </p:sp>
      <p:sp>
        <p:nvSpPr>
          <p:cNvPr id="92" name="Shape 92"/>
          <p:cNvSpPr txBox="1"/>
          <p:nvPr/>
        </p:nvSpPr>
        <p:spPr>
          <a:xfrm>
            <a:off x="1582191" y="4499267"/>
            <a:ext cx="1526100"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7. Predictions</a:t>
            </a:r>
          </a:p>
        </p:txBody>
      </p:sp>
      <p:sp>
        <p:nvSpPr>
          <p:cNvPr id="93" name="Shape 93"/>
          <p:cNvSpPr txBox="1"/>
          <p:nvPr/>
        </p:nvSpPr>
        <p:spPr>
          <a:xfrm>
            <a:off x="4240314" y="4499267"/>
            <a:ext cx="1526100" cy="375900"/>
          </a:xfrm>
          <a:prstGeom prst="rect">
            <a:avLst/>
          </a:prstGeom>
          <a:solidFill>
            <a:srgbClr val="656565"/>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8. Validation</a:t>
            </a:r>
          </a:p>
        </p:txBody>
      </p:sp>
      <p:cxnSp>
        <p:nvCxnSpPr>
          <p:cNvPr id="94" name="Shape 94"/>
          <p:cNvCxnSpPr>
            <a:stCxn id="85" idx="3"/>
            <a:endCxn id="86" idx="1"/>
          </p:cNvCxnSpPr>
          <p:nvPr/>
        </p:nvCxnSpPr>
        <p:spPr>
          <a:xfrm>
            <a:off x="2757825" y="1298050"/>
            <a:ext cx="932400" cy="0"/>
          </a:xfrm>
          <a:prstGeom prst="straightConnector1">
            <a:avLst/>
          </a:prstGeom>
          <a:noFill/>
          <a:ln w="9525" cap="flat" cmpd="sng">
            <a:solidFill>
              <a:schemeClr val="dk2"/>
            </a:solidFill>
            <a:prstDash val="solid"/>
            <a:round/>
            <a:headEnd type="none" w="med" len="med"/>
            <a:tailEnd type="triangle" w="lg" len="lg"/>
          </a:ln>
        </p:spPr>
      </p:cxnSp>
      <p:cxnSp>
        <p:nvCxnSpPr>
          <p:cNvPr id="95" name="Shape 95"/>
          <p:cNvCxnSpPr>
            <a:stCxn id="86" idx="3"/>
            <a:endCxn id="87" idx="1"/>
          </p:cNvCxnSpPr>
          <p:nvPr/>
        </p:nvCxnSpPr>
        <p:spPr>
          <a:xfrm>
            <a:off x="5372223" y="1298050"/>
            <a:ext cx="1526100" cy="585600"/>
          </a:xfrm>
          <a:prstGeom prst="straightConnector1">
            <a:avLst/>
          </a:prstGeom>
          <a:noFill/>
          <a:ln w="9525" cap="flat" cmpd="sng">
            <a:solidFill>
              <a:schemeClr val="dk2"/>
            </a:solidFill>
            <a:prstDash val="solid"/>
            <a:round/>
            <a:headEnd type="none" w="med" len="med"/>
            <a:tailEnd type="triangle" w="lg" len="lg"/>
          </a:ln>
        </p:spPr>
      </p:cxnSp>
      <p:cxnSp>
        <p:nvCxnSpPr>
          <p:cNvPr id="96" name="Shape 96"/>
          <p:cNvCxnSpPr>
            <a:stCxn id="84" idx="3"/>
            <a:endCxn id="87" idx="1"/>
          </p:cNvCxnSpPr>
          <p:nvPr/>
        </p:nvCxnSpPr>
        <p:spPr>
          <a:xfrm rot="10800000" flipH="1">
            <a:off x="4189125" y="1883810"/>
            <a:ext cx="2709299" cy="537600"/>
          </a:xfrm>
          <a:prstGeom prst="straightConnector1">
            <a:avLst/>
          </a:prstGeom>
          <a:noFill/>
          <a:ln w="9525" cap="flat" cmpd="sng">
            <a:solidFill>
              <a:schemeClr val="dk2"/>
            </a:solidFill>
            <a:prstDash val="solid"/>
            <a:round/>
            <a:headEnd type="none" w="med" len="med"/>
            <a:tailEnd type="triangle" w="lg" len="lg"/>
          </a:ln>
        </p:spPr>
      </p:cxnSp>
      <p:cxnSp>
        <p:nvCxnSpPr>
          <p:cNvPr id="97" name="Shape 97"/>
          <p:cNvCxnSpPr>
            <a:stCxn id="89" idx="1"/>
            <a:endCxn id="90" idx="3"/>
          </p:cNvCxnSpPr>
          <p:nvPr/>
        </p:nvCxnSpPr>
        <p:spPr>
          <a:xfrm rot="10800000">
            <a:off x="6019721" y="3356750"/>
            <a:ext cx="878700" cy="0"/>
          </a:xfrm>
          <a:prstGeom prst="straightConnector1">
            <a:avLst/>
          </a:prstGeom>
          <a:noFill/>
          <a:ln w="9525" cap="flat" cmpd="sng">
            <a:solidFill>
              <a:schemeClr val="dk2"/>
            </a:solidFill>
            <a:prstDash val="solid"/>
            <a:round/>
            <a:headEnd type="none" w="med" len="med"/>
            <a:tailEnd type="triangle" w="lg" len="lg"/>
          </a:ln>
        </p:spPr>
      </p:cxnSp>
      <p:cxnSp>
        <p:nvCxnSpPr>
          <p:cNvPr id="98" name="Shape 98"/>
          <p:cNvCxnSpPr>
            <a:stCxn id="90" idx="1"/>
            <a:endCxn id="91" idx="3"/>
          </p:cNvCxnSpPr>
          <p:nvPr/>
        </p:nvCxnSpPr>
        <p:spPr>
          <a:xfrm rot="10800000">
            <a:off x="3108169" y="3356755"/>
            <a:ext cx="879000" cy="0"/>
          </a:xfrm>
          <a:prstGeom prst="straightConnector1">
            <a:avLst/>
          </a:prstGeom>
          <a:noFill/>
          <a:ln w="9525" cap="flat" cmpd="sng">
            <a:solidFill>
              <a:schemeClr val="dk2"/>
            </a:solidFill>
            <a:prstDash val="solid"/>
            <a:round/>
            <a:headEnd type="none" w="med" len="med"/>
            <a:tailEnd type="triangle" w="lg" len="lg"/>
          </a:ln>
        </p:spPr>
      </p:cxnSp>
      <p:cxnSp>
        <p:nvCxnSpPr>
          <p:cNvPr id="99" name="Shape 99"/>
          <p:cNvCxnSpPr>
            <a:stCxn id="91" idx="2"/>
            <a:endCxn id="92" idx="0"/>
          </p:cNvCxnSpPr>
          <p:nvPr/>
        </p:nvCxnSpPr>
        <p:spPr>
          <a:xfrm>
            <a:off x="2345241" y="3544683"/>
            <a:ext cx="0" cy="954600"/>
          </a:xfrm>
          <a:prstGeom prst="straightConnector1">
            <a:avLst/>
          </a:prstGeom>
          <a:noFill/>
          <a:ln w="9525" cap="flat" cmpd="sng">
            <a:solidFill>
              <a:schemeClr val="dk2"/>
            </a:solidFill>
            <a:prstDash val="solid"/>
            <a:round/>
            <a:headEnd type="none" w="med" len="med"/>
            <a:tailEnd type="triangle" w="lg" len="lg"/>
          </a:ln>
        </p:spPr>
      </p:cxnSp>
      <p:cxnSp>
        <p:nvCxnSpPr>
          <p:cNvPr id="100" name="Shape 100"/>
          <p:cNvCxnSpPr>
            <a:stCxn id="92" idx="3"/>
            <a:endCxn id="93" idx="1"/>
          </p:cNvCxnSpPr>
          <p:nvPr/>
        </p:nvCxnSpPr>
        <p:spPr>
          <a:xfrm>
            <a:off x="3108291" y="4687217"/>
            <a:ext cx="1131900" cy="0"/>
          </a:xfrm>
          <a:prstGeom prst="straightConnector1">
            <a:avLst/>
          </a:prstGeom>
          <a:noFill/>
          <a:ln w="9525" cap="flat" cmpd="sng">
            <a:solidFill>
              <a:schemeClr val="dk2"/>
            </a:solidFill>
            <a:prstDash val="solid"/>
            <a:round/>
            <a:headEnd type="none" w="med" len="med"/>
            <a:tailEnd type="triangle" w="lg" len="lg"/>
          </a:ln>
        </p:spPr>
      </p:cxnSp>
      <p:sp>
        <p:nvSpPr>
          <p:cNvPr id="101" name="Shape 101"/>
          <p:cNvSpPr txBox="1">
            <a:spLocks noGrp="1"/>
          </p:cNvSpPr>
          <p:nvPr>
            <p:ph type="title" idx="4294967295"/>
          </p:nvPr>
        </p:nvSpPr>
        <p:spPr>
          <a:xfrm>
            <a:off x="311700" y="1490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b="1" dirty="0">
                <a:latin typeface="Calibri"/>
                <a:ea typeface="Calibri"/>
                <a:cs typeface="Calibri"/>
                <a:sym typeface="Calibri"/>
              </a:rPr>
              <a:t>Recap of General</a:t>
            </a:r>
            <a:r>
              <a:rPr lang="en" sz="3000" b="1" i="0" u="none" strike="noStrike" cap="none" dirty="0">
                <a:solidFill>
                  <a:schemeClr val="dk1"/>
                </a:solidFill>
                <a:latin typeface="Calibri"/>
                <a:ea typeface="Calibri"/>
                <a:cs typeface="Calibri"/>
                <a:sym typeface="Calibri"/>
              </a:rPr>
              <a:t> 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978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i="0" u="none" strike="noStrike" cap="none" dirty="0">
                <a:solidFill>
                  <a:schemeClr val="dk1"/>
                </a:solidFill>
                <a:latin typeface="Calibri"/>
                <a:ea typeface="Calibri"/>
                <a:cs typeface="Calibri"/>
                <a:sym typeface="Calibri"/>
              </a:rPr>
              <a:t>Project Timeline</a:t>
            </a:r>
          </a:p>
        </p:txBody>
      </p:sp>
      <p:pic>
        <p:nvPicPr>
          <p:cNvPr id="107" name="Shape 107"/>
          <p:cNvPicPr preferRelativeResize="0"/>
          <p:nvPr/>
        </p:nvPicPr>
        <p:blipFill>
          <a:blip r:embed="rId3">
            <a:alphaModFix/>
          </a:blip>
          <a:stretch>
            <a:fillRect/>
          </a:stretch>
        </p:blipFill>
        <p:spPr>
          <a:xfrm>
            <a:off x="965100" y="802949"/>
            <a:ext cx="7213805" cy="416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3000" b="1" i="0" u="none" strike="noStrike" cap="none" dirty="0">
                <a:solidFill>
                  <a:schemeClr val="dk1"/>
                </a:solidFill>
                <a:latin typeface="Calibri"/>
                <a:ea typeface="Calibri"/>
                <a:cs typeface="Calibri"/>
                <a:sym typeface="Calibri"/>
              </a:rPr>
              <a:t>Progress Made</a:t>
            </a:r>
          </a:p>
        </p:txBody>
      </p:sp>
      <p:sp>
        <p:nvSpPr>
          <p:cNvPr id="113" name="Shape 113"/>
          <p:cNvSpPr/>
          <p:nvPr/>
        </p:nvSpPr>
        <p:spPr>
          <a:xfrm>
            <a:off x="311687" y="1520600"/>
            <a:ext cx="2051100" cy="745500"/>
          </a:xfrm>
          <a:prstGeom prst="chevron">
            <a:avLst>
              <a:gd name="adj" fmla="val 50000"/>
            </a:avLst>
          </a:prstGeom>
          <a:solidFill>
            <a:srgbClr val="656565"/>
          </a:solidFill>
          <a:ln w="9525" cap="flat" cmpd="sng">
            <a:solidFill>
              <a:srgbClr val="EFEFEF"/>
            </a:solidFill>
            <a:prstDash val="solid"/>
            <a:round/>
            <a:headEnd type="none" w="med" len="med"/>
            <a:tailEnd type="none" w="med" len="med"/>
          </a:ln>
        </p:spPr>
        <p:txBody>
          <a:bodyPr lIns="121875" tIns="121875" rIns="121875" bIns="12187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txBox="1"/>
          <p:nvPr/>
        </p:nvSpPr>
        <p:spPr>
          <a:xfrm>
            <a:off x="710475" y="1658150"/>
            <a:ext cx="1330800" cy="470400"/>
          </a:xfrm>
          <a:prstGeom prst="rect">
            <a:avLst/>
          </a:prstGeom>
          <a:solidFill>
            <a:srgbClr val="656565"/>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Roboto"/>
              <a:buNone/>
            </a:pPr>
            <a:r>
              <a:rPr lang="en" sz="1800" b="0" i="0" u="none" strike="noStrike" cap="none" dirty="0">
                <a:solidFill>
                  <a:srgbClr val="FFFFFF"/>
                </a:solidFill>
                <a:latin typeface="Roboto"/>
                <a:ea typeface="Roboto"/>
                <a:cs typeface="Roboto"/>
                <a:sym typeface="Roboto"/>
              </a:rPr>
              <a:t>Database Generation</a:t>
            </a:r>
          </a:p>
        </p:txBody>
      </p:sp>
      <p:grpSp>
        <p:nvGrpSpPr>
          <p:cNvPr id="115" name="Shape 115"/>
          <p:cNvGrpSpPr/>
          <p:nvPr/>
        </p:nvGrpSpPr>
        <p:grpSpPr>
          <a:xfrm rot="10800000">
            <a:off x="1199681" y="2266089"/>
            <a:ext cx="198899" cy="593656"/>
            <a:chOff x="3918082" y="1610215"/>
            <a:chExt cx="198899" cy="593656"/>
          </a:xfrm>
        </p:grpSpPr>
        <p:cxnSp>
          <p:nvCxnSpPr>
            <p:cNvPr id="116" name="Shape 116"/>
            <p:cNvCxnSpPr/>
            <p:nvPr/>
          </p:nvCxnSpPr>
          <p:spPr>
            <a:xfrm>
              <a:off x="4017546" y="1649171"/>
              <a:ext cx="0" cy="554700"/>
            </a:xfrm>
            <a:prstGeom prst="straightConnector1">
              <a:avLst/>
            </a:prstGeom>
            <a:noFill/>
            <a:ln w="9525" cap="flat" cmpd="sng">
              <a:solidFill>
                <a:srgbClr val="FFFFFF"/>
              </a:solidFill>
              <a:prstDash val="solid"/>
              <a:round/>
              <a:headEnd type="none" w="med" len="med"/>
              <a:tailEnd type="none" w="med" len="med"/>
            </a:ln>
          </p:spPr>
        </p:cxnSp>
        <p:sp>
          <p:nvSpPr>
            <p:cNvPr id="117" name="Shape 117"/>
            <p:cNvSpPr/>
            <p:nvPr/>
          </p:nvSpPr>
          <p:spPr>
            <a:xfrm>
              <a:off x="3918082" y="1610215"/>
              <a:ext cx="198899" cy="198899"/>
            </a:xfrm>
            <a:prstGeom prst="ellipse">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18" name="Shape 118"/>
          <p:cNvSpPr txBox="1"/>
          <p:nvPr/>
        </p:nvSpPr>
        <p:spPr>
          <a:xfrm>
            <a:off x="273575" y="2768975"/>
            <a:ext cx="2051100" cy="21039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15000"/>
              </a:lnSpc>
              <a:spcBef>
                <a:spcPts val="0"/>
              </a:spcBef>
              <a:spcAft>
                <a:spcPts val="0"/>
              </a:spcAft>
              <a:buClr>
                <a:srgbClr val="FFFFFF"/>
              </a:buClr>
              <a:buSzPct val="25000"/>
              <a:buFont typeface="Average"/>
              <a:buNone/>
            </a:pPr>
            <a:r>
              <a:rPr lang="en" sz="1800" b="0" i="0" u="none" strike="noStrike" cap="none" dirty="0">
                <a:solidFill>
                  <a:srgbClr val="FFFFFF"/>
                </a:solidFill>
                <a:latin typeface="Calibri"/>
                <a:ea typeface="Calibri"/>
                <a:cs typeface="Calibri"/>
                <a:sym typeface="Calibri"/>
              </a:rPr>
              <a:t>Generat</a:t>
            </a:r>
            <a:r>
              <a:rPr lang="en" sz="1800" dirty="0">
                <a:solidFill>
                  <a:srgbClr val="FFFFFF"/>
                </a:solidFill>
                <a:latin typeface="Calibri"/>
                <a:ea typeface="Calibri"/>
                <a:cs typeface="Calibri"/>
                <a:sym typeface="Calibri"/>
              </a:rPr>
              <a:t>e</a:t>
            </a:r>
            <a:r>
              <a:rPr lang="en" sz="1800" b="0" i="0" u="none" strike="noStrike" cap="none" dirty="0">
                <a:solidFill>
                  <a:srgbClr val="FFFFFF"/>
                </a:solidFill>
                <a:latin typeface="Calibri"/>
                <a:ea typeface="Calibri"/>
                <a:cs typeface="Calibri"/>
                <a:sym typeface="Calibri"/>
              </a:rPr>
              <a:t> database</a:t>
            </a:r>
            <a:r>
              <a:rPr lang="en" sz="1800" dirty="0">
                <a:solidFill>
                  <a:srgbClr val="FFFFFF"/>
                </a:solidFill>
                <a:latin typeface="Calibri"/>
                <a:ea typeface="Calibri"/>
                <a:cs typeface="Calibri"/>
                <a:sym typeface="Calibri"/>
              </a:rPr>
              <a:t> </a:t>
            </a:r>
            <a:r>
              <a:rPr lang="en" sz="1800" b="0" i="0" u="none" strike="noStrike" cap="none" dirty="0">
                <a:solidFill>
                  <a:srgbClr val="FFFFFF"/>
                </a:solidFill>
                <a:latin typeface="Calibri"/>
                <a:ea typeface="Calibri"/>
                <a:cs typeface="Calibri"/>
                <a:sym typeface="Calibri"/>
              </a:rPr>
              <a:t>comprising</a:t>
            </a:r>
            <a:r>
              <a:rPr lang="en" sz="1800" dirty="0">
                <a:solidFill>
                  <a:srgbClr val="FFFFFF"/>
                </a:solidFill>
                <a:latin typeface="Calibri"/>
                <a:ea typeface="Calibri"/>
                <a:cs typeface="Calibri"/>
                <a:sym typeface="Calibri"/>
              </a:rPr>
              <a:t> </a:t>
            </a:r>
            <a:r>
              <a:rPr lang="en" sz="1800" b="0" i="0" u="none" strike="noStrike" cap="none" dirty="0">
                <a:solidFill>
                  <a:srgbClr val="FFFFFF"/>
                </a:solidFill>
                <a:latin typeface="Calibri"/>
                <a:ea typeface="Calibri"/>
                <a:cs typeface="Calibri"/>
                <a:sym typeface="Calibri"/>
              </a:rPr>
              <a:t>composites with different properties (strength, volume fractions</a:t>
            </a:r>
            <a:r>
              <a:rPr lang="en" sz="1800" dirty="0">
                <a:solidFill>
                  <a:srgbClr val="FFFFFF"/>
                </a:solidFill>
                <a:latin typeface="Calibri"/>
                <a:ea typeface="Calibri"/>
                <a:cs typeface="Calibri"/>
                <a:sym typeface="Calibri"/>
              </a:rPr>
              <a:t>, etc.)</a:t>
            </a:r>
          </a:p>
        </p:txBody>
      </p:sp>
      <p:sp>
        <p:nvSpPr>
          <p:cNvPr id="119" name="Shape 119"/>
          <p:cNvSpPr/>
          <p:nvPr/>
        </p:nvSpPr>
        <p:spPr>
          <a:xfrm>
            <a:off x="2704248" y="1520600"/>
            <a:ext cx="3069297" cy="745500"/>
          </a:xfrm>
          <a:prstGeom prst="chevron">
            <a:avLst>
              <a:gd name="adj" fmla="val 50000"/>
            </a:avLst>
          </a:prstGeom>
          <a:solidFill>
            <a:srgbClr val="656565"/>
          </a:solidFill>
          <a:ln w="9525" cap="flat" cmpd="sng">
            <a:solidFill>
              <a:srgbClr val="EFEFEF"/>
            </a:solidFill>
            <a:prstDash val="solid"/>
            <a:round/>
            <a:headEnd type="none" w="med" len="med"/>
            <a:tailEnd type="none" w="med" len="med"/>
          </a:ln>
        </p:spPr>
        <p:txBody>
          <a:bodyPr lIns="121875" tIns="121875" rIns="121875" bIns="12187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0" name="Shape 120"/>
          <p:cNvSpPr txBox="1"/>
          <p:nvPr/>
        </p:nvSpPr>
        <p:spPr>
          <a:xfrm>
            <a:off x="3197639" y="1658150"/>
            <a:ext cx="1968299" cy="470400"/>
          </a:xfrm>
          <a:prstGeom prst="rect">
            <a:avLst/>
          </a:prstGeom>
          <a:solidFill>
            <a:srgbClr val="656565"/>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Roboto"/>
              <a:buNone/>
            </a:pPr>
            <a:r>
              <a:rPr lang="en" sz="1800" b="0" i="0" u="none" strike="noStrike" cap="none" dirty="0">
                <a:solidFill>
                  <a:srgbClr val="FFFFFF"/>
                </a:solidFill>
                <a:latin typeface="Roboto"/>
                <a:ea typeface="Roboto"/>
                <a:cs typeface="Roboto"/>
                <a:sym typeface="Roboto"/>
              </a:rPr>
              <a:t>Structure Factor Quantification</a:t>
            </a:r>
          </a:p>
        </p:txBody>
      </p:sp>
      <p:grpSp>
        <p:nvGrpSpPr>
          <p:cNvPr id="121" name="Shape 121"/>
          <p:cNvGrpSpPr/>
          <p:nvPr/>
        </p:nvGrpSpPr>
        <p:grpSpPr>
          <a:xfrm rot="10800000">
            <a:off x="4033092" y="2266089"/>
            <a:ext cx="297652" cy="593656"/>
            <a:chOff x="3918082" y="1610215"/>
            <a:chExt cx="198899" cy="593656"/>
          </a:xfrm>
        </p:grpSpPr>
        <p:cxnSp>
          <p:nvCxnSpPr>
            <p:cNvPr id="122" name="Shape 122"/>
            <p:cNvCxnSpPr/>
            <p:nvPr/>
          </p:nvCxnSpPr>
          <p:spPr>
            <a:xfrm>
              <a:off x="4017546" y="1649171"/>
              <a:ext cx="0" cy="554700"/>
            </a:xfrm>
            <a:prstGeom prst="straightConnector1">
              <a:avLst/>
            </a:prstGeom>
            <a:noFill/>
            <a:ln w="9525" cap="flat" cmpd="sng">
              <a:solidFill>
                <a:srgbClr val="FFFFFF"/>
              </a:solidFill>
              <a:prstDash val="solid"/>
              <a:round/>
              <a:headEnd type="none" w="med" len="med"/>
              <a:tailEnd type="none" w="med" len="med"/>
            </a:ln>
          </p:spPr>
        </p:cxnSp>
        <p:sp>
          <p:nvSpPr>
            <p:cNvPr id="123" name="Shape 123"/>
            <p:cNvSpPr/>
            <p:nvPr/>
          </p:nvSpPr>
          <p:spPr>
            <a:xfrm>
              <a:off x="3918082" y="1610215"/>
              <a:ext cx="198899" cy="198899"/>
            </a:xfrm>
            <a:prstGeom prst="ellipse">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24" name="Shape 124"/>
          <p:cNvSpPr txBox="1"/>
          <p:nvPr/>
        </p:nvSpPr>
        <p:spPr>
          <a:xfrm>
            <a:off x="2647210" y="2768975"/>
            <a:ext cx="3069300" cy="21039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verage"/>
              <a:buNone/>
            </a:pPr>
            <a:r>
              <a:rPr lang="en" sz="1800" b="0" i="0" u="none" strike="noStrike" cap="none">
                <a:solidFill>
                  <a:schemeClr val="dk1"/>
                </a:solidFill>
                <a:latin typeface="Calibri"/>
                <a:ea typeface="Calibri"/>
                <a:cs typeface="Calibri"/>
                <a:sym typeface="Calibri"/>
              </a:rPr>
              <a:t>Creat</a:t>
            </a:r>
            <a:r>
              <a:rPr lang="en" sz="1800">
                <a:solidFill>
                  <a:schemeClr val="dk1"/>
                </a:solidFill>
                <a:latin typeface="Calibri"/>
                <a:ea typeface="Calibri"/>
                <a:cs typeface="Calibri"/>
                <a:sym typeface="Calibri"/>
              </a:rPr>
              <a:t>e </a:t>
            </a:r>
            <a:r>
              <a:rPr lang="en" sz="1800" b="0" i="0" u="none" strike="noStrike" cap="none">
                <a:solidFill>
                  <a:schemeClr val="dk1"/>
                </a:solidFill>
                <a:latin typeface="Calibri"/>
                <a:ea typeface="Calibri"/>
                <a:cs typeface="Calibri"/>
                <a:sym typeface="Calibri"/>
              </a:rPr>
              <a:t>parameters to quantify difference in composites with same properties and volume fraction but different spatial arrangement of particles</a:t>
            </a:r>
          </a:p>
        </p:txBody>
      </p:sp>
      <p:sp>
        <p:nvSpPr>
          <p:cNvPr id="125" name="Shape 125"/>
          <p:cNvSpPr/>
          <p:nvPr/>
        </p:nvSpPr>
        <p:spPr>
          <a:xfrm>
            <a:off x="6108587" y="1520600"/>
            <a:ext cx="2723699" cy="745500"/>
          </a:xfrm>
          <a:prstGeom prst="chevron">
            <a:avLst>
              <a:gd name="adj" fmla="val 50000"/>
            </a:avLst>
          </a:prstGeom>
          <a:solidFill>
            <a:srgbClr val="656565"/>
          </a:solidFill>
          <a:ln w="9525" cap="flat" cmpd="sng">
            <a:solidFill>
              <a:srgbClr val="EFEFEF"/>
            </a:solidFill>
            <a:prstDash val="solid"/>
            <a:round/>
            <a:headEnd type="none" w="med" len="med"/>
            <a:tailEnd type="none" w="med" len="med"/>
          </a:ln>
        </p:spPr>
        <p:txBody>
          <a:bodyPr lIns="121875" tIns="121875" rIns="121875" bIns="12187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6" name="Shape 126"/>
          <p:cNvSpPr txBox="1"/>
          <p:nvPr/>
        </p:nvSpPr>
        <p:spPr>
          <a:xfrm>
            <a:off x="6546419" y="1658150"/>
            <a:ext cx="1746900" cy="470400"/>
          </a:xfrm>
          <a:prstGeom prst="rect">
            <a:avLst/>
          </a:prstGeom>
          <a:solidFill>
            <a:srgbClr val="656565"/>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Roboto"/>
              <a:buNone/>
            </a:pPr>
            <a:r>
              <a:rPr lang="en" sz="1800" b="0" i="0" u="none" strike="noStrike" cap="none">
                <a:solidFill>
                  <a:srgbClr val="FFFFFF"/>
                </a:solidFill>
                <a:latin typeface="Roboto"/>
                <a:ea typeface="Roboto"/>
                <a:cs typeface="Roboto"/>
                <a:sym typeface="Roboto"/>
              </a:rPr>
              <a:t>ML Model Generation</a:t>
            </a:r>
          </a:p>
        </p:txBody>
      </p:sp>
      <p:grpSp>
        <p:nvGrpSpPr>
          <p:cNvPr id="127" name="Shape 127"/>
          <p:cNvGrpSpPr/>
          <p:nvPr/>
        </p:nvGrpSpPr>
        <p:grpSpPr>
          <a:xfrm rot="10800000">
            <a:off x="7287723" y="2266089"/>
            <a:ext cx="264138" cy="593656"/>
            <a:chOff x="3918082" y="1610215"/>
            <a:chExt cx="198899" cy="593656"/>
          </a:xfrm>
        </p:grpSpPr>
        <p:cxnSp>
          <p:nvCxnSpPr>
            <p:cNvPr id="128" name="Shape 128"/>
            <p:cNvCxnSpPr/>
            <p:nvPr/>
          </p:nvCxnSpPr>
          <p:spPr>
            <a:xfrm>
              <a:off x="4017546" y="1649171"/>
              <a:ext cx="0" cy="554700"/>
            </a:xfrm>
            <a:prstGeom prst="straightConnector1">
              <a:avLst/>
            </a:prstGeom>
            <a:noFill/>
            <a:ln w="9525" cap="flat" cmpd="sng">
              <a:solidFill>
                <a:srgbClr val="FFFFFF"/>
              </a:solidFill>
              <a:prstDash val="solid"/>
              <a:round/>
              <a:headEnd type="none" w="med" len="med"/>
              <a:tailEnd type="none" w="med" len="med"/>
            </a:ln>
          </p:spPr>
        </p:cxnSp>
        <p:sp>
          <p:nvSpPr>
            <p:cNvPr id="129" name="Shape 129"/>
            <p:cNvSpPr/>
            <p:nvPr/>
          </p:nvSpPr>
          <p:spPr>
            <a:xfrm>
              <a:off x="3918082" y="1610215"/>
              <a:ext cx="198899" cy="198899"/>
            </a:xfrm>
            <a:prstGeom prst="ellipse">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30" name="Shape 130"/>
          <p:cNvSpPr txBox="1"/>
          <p:nvPr/>
        </p:nvSpPr>
        <p:spPr>
          <a:xfrm>
            <a:off x="6057975" y="2768975"/>
            <a:ext cx="2723699" cy="21039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457200" marR="0" lvl="0" indent="-355600" algn="l" rtl="0">
              <a:lnSpc>
                <a:spcPct val="115000"/>
              </a:lnSpc>
              <a:spcBef>
                <a:spcPts val="0"/>
              </a:spcBef>
              <a:spcAft>
                <a:spcPts val="0"/>
              </a:spcAft>
              <a:buClr>
                <a:schemeClr val="dk1"/>
              </a:buClr>
              <a:buSzPct val="100000"/>
              <a:buFont typeface="Calibri"/>
              <a:buAutoNum type="arabicPeriod"/>
            </a:pPr>
            <a:r>
              <a:rPr lang="en" sz="1800" b="0" i="0" u="none" strike="noStrike" cap="none">
                <a:solidFill>
                  <a:schemeClr val="dk1"/>
                </a:solidFill>
                <a:latin typeface="Calibri"/>
                <a:ea typeface="Calibri"/>
                <a:cs typeface="Calibri"/>
                <a:sym typeface="Calibri"/>
              </a:rPr>
              <a:t>Generat</a:t>
            </a:r>
            <a:r>
              <a:rPr lang="en" sz="1800">
                <a:solidFill>
                  <a:schemeClr val="dk1"/>
                </a:solidFill>
                <a:latin typeface="Calibri"/>
                <a:ea typeface="Calibri"/>
                <a:cs typeface="Calibri"/>
                <a:sym typeface="Calibri"/>
              </a:rPr>
              <a:t>e</a:t>
            </a:r>
            <a:r>
              <a:rPr lang="en" sz="1800" b="0" i="0" u="none" strike="noStrike" cap="none">
                <a:solidFill>
                  <a:schemeClr val="dk1"/>
                </a:solidFill>
                <a:latin typeface="Calibri"/>
                <a:ea typeface="Calibri"/>
                <a:cs typeface="Calibri"/>
                <a:sym typeface="Calibri"/>
              </a:rPr>
              <a:t> meta-model using Machine Learning algorithms</a:t>
            </a:r>
          </a:p>
          <a:p>
            <a:pPr marL="457200" marR="0" lvl="0" indent="-355600" algn="l" rtl="0">
              <a:lnSpc>
                <a:spcPct val="115000"/>
              </a:lnSpc>
              <a:spcBef>
                <a:spcPts val="0"/>
              </a:spcBef>
              <a:spcAft>
                <a:spcPts val="0"/>
              </a:spcAft>
              <a:buClr>
                <a:schemeClr val="dk1"/>
              </a:buClr>
              <a:buSzPct val="100000"/>
              <a:buFont typeface="Calibri"/>
              <a:buAutoNum type="arabicPeriod"/>
            </a:pPr>
            <a:r>
              <a:rPr lang="en" sz="1800" b="0" i="0" u="none" strike="noStrike" cap="none">
                <a:solidFill>
                  <a:schemeClr val="dk1"/>
                </a:solidFill>
                <a:latin typeface="Calibri"/>
                <a:ea typeface="Calibri"/>
                <a:cs typeface="Calibri"/>
                <a:sym typeface="Calibri"/>
              </a:rPr>
              <a:t>Making predictions using this model</a:t>
            </a:r>
          </a:p>
        </p:txBody>
      </p:sp>
      <p:cxnSp>
        <p:nvCxnSpPr>
          <p:cNvPr id="131" name="Shape 131"/>
          <p:cNvCxnSpPr>
            <a:stCxn id="113" idx="3"/>
            <a:endCxn id="119" idx="1"/>
          </p:cNvCxnSpPr>
          <p:nvPr/>
        </p:nvCxnSpPr>
        <p:spPr>
          <a:xfrm>
            <a:off x="2362787" y="1893350"/>
            <a:ext cx="714300" cy="0"/>
          </a:xfrm>
          <a:prstGeom prst="straightConnector1">
            <a:avLst/>
          </a:prstGeom>
          <a:noFill/>
          <a:ln w="9525" cap="flat" cmpd="sng">
            <a:solidFill>
              <a:schemeClr val="dk2"/>
            </a:solidFill>
            <a:prstDash val="solid"/>
            <a:round/>
            <a:headEnd type="none" w="med" len="med"/>
            <a:tailEnd type="triangle" w="lg" len="lg"/>
          </a:ln>
        </p:spPr>
      </p:cxnSp>
      <p:cxnSp>
        <p:nvCxnSpPr>
          <p:cNvPr id="132" name="Shape 132"/>
          <p:cNvCxnSpPr>
            <a:stCxn id="119" idx="3"/>
            <a:endCxn id="125" idx="1"/>
          </p:cNvCxnSpPr>
          <p:nvPr/>
        </p:nvCxnSpPr>
        <p:spPr>
          <a:xfrm>
            <a:off x="5773545" y="1893350"/>
            <a:ext cx="707700" cy="0"/>
          </a:xfrm>
          <a:prstGeom prst="straightConnector1">
            <a:avLst/>
          </a:prstGeom>
          <a:noFill/>
          <a:ln w="9525" cap="flat" cmpd="sng">
            <a:solidFill>
              <a:schemeClr val="dk2"/>
            </a:solidFill>
            <a:prstDash val="solid"/>
            <a:round/>
            <a:headEnd type="none" w="med" len="med"/>
            <a:tailEnd type="triangl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956000" y="1046862"/>
            <a:ext cx="6902599" cy="2208424"/>
          </a:xfrm>
          <a:prstGeom prst="rect">
            <a:avLst/>
          </a:prstGeom>
          <a:noFill/>
          <a:ln>
            <a:noFill/>
          </a:ln>
        </p:spPr>
      </p:pic>
      <p:sp>
        <p:nvSpPr>
          <p:cNvPr id="138" name="Shape 138"/>
          <p:cNvSpPr txBox="1"/>
          <p:nvPr/>
        </p:nvSpPr>
        <p:spPr>
          <a:xfrm>
            <a:off x="908250" y="277225"/>
            <a:ext cx="6998100" cy="927300"/>
          </a:xfrm>
          <a:prstGeom prst="rect">
            <a:avLst/>
          </a:prstGeom>
          <a:noFill/>
          <a:ln>
            <a:noFill/>
          </a:ln>
        </p:spPr>
        <p:txBody>
          <a:bodyPr lIns="91425" tIns="91425" rIns="91425" bIns="91425" anchor="t" anchorCtr="0">
            <a:noAutofit/>
          </a:bodyPr>
          <a:lstStyle/>
          <a:p>
            <a:pPr lvl="0" algn="ctr">
              <a:spcBef>
                <a:spcPts val="0"/>
              </a:spcBef>
              <a:buNone/>
            </a:pPr>
            <a:r>
              <a:rPr lang="en" sz="3000" b="1" dirty="0">
                <a:solidFill>
                  <a:srgbClr val="FFFFFF"/>
                </a:solidFill>
                <a:latin typeface="Calibri"/>
                <a:ea typeface="Calibri"/>
                <a:cs typeface="Calibri"/>
                <a:sym typeface="Calibri"/>
              </a:rPr>
              <a:t>Summary of Dataset Generated</a:t>
            </a:r>
          </a:p>
        </p:txBody>
      </p:sp>
      <p:sp>
        <p:nvSpPr>
          <p:cNvPr id="139" name="Shape 139"/>
          <p:cNvSpPr txBox="1"/>
          <p:nvPr/>
        </p:nvSpPr>
        <p:spPr>
          <a:xfrm>
            <a:off x="956000" y="3566025"/>
            <a:ext cx="6950400" cy="1577400"/>
          </a:xfrm>
          <a:prstGeom prst="rect">
            <a:avLst/>
          </a:prstGeom>
          <a:noFill/>
          <a:ln>
            <a:noFill/>
          </a:ln>
        </p:spPr>
        <p:txBody>
          <a:bodyPr lIns="91425" tIns="91425" rIns="91425" bIns="91425" anchor="t" anchorCtr="0">
            <a:noAutofit/>
          </a:bodyPr>
          <a:lstStyle/>
          <a:p>
            <a:pPr lvl="0">
              <a:spcBef>
                <a:spcPts val="0"/>
              </a:spcBef>
              <a:buNone/>
            </a:pPr>
            <a:r>
              <a:rPr lang="en" sz="1800" dirty="0">
                <a:solidFill>
                  <a:srgbClr val="F3F3F3"/>
                </a:solidFill>
                <a:latin typeface="Calibri"/>
                <a:ea typeface="Calibri"/>
                <a:cs typeface="Calibri"/>
                <a:sym typeface="Calibri"/>
              </a:rPr>
              <a:t>Total Size = 60,000</a:t>
            </a:r>
          </a:p>
          <a:p>
            <a:pPr lvl="0">
              <a:spcBef>
                <a:spcPts val="0"/>
              </a:spcBef>
              <a:buNone/>
            </a:pPr>
            <a:r>
              <a:rPr lang="en" sz="1800" dirty="0">
                <a:solidFill>
                  <a:srgbClr val="F3F3F3"/>
                </a:solidFill>
                <a:latin typeface="Calibri"/>
                <a:ea typeface="Calibri"/>
                <a:cs typeface="Calibri"/>
                <a:sym typeface="Calibri"/>
              </a:rPr>
              <a:t>Number of unique materials = 100</a:t>
            </a:r>
          </a:p>
          <a:p>
            <a:pPr lvl="0">
              <a:spcBef>
                <a:spcPts val="0"/>
              </a:spcBef>
              <a:buNone/>
            </a:pPr>
            <a:r>
              <a:rPr lang="en" sz="1800" dirty="0">
                <a:solidFill>
                  <a:srgbClr val="F3F3F3"/>
                </a:solidFill>
                <a:latin typeface="Calibri"/>
                <a:ea typeface="Calibri"/>
                <a:cs typeface="Calibri"/>
                <a:sym typeface="Calibri"/>
              </a:rPr>
              <a:t>1 = matrix</a:t>
            </a:r>
          </a:p>
          <a:p>
            <a:pPr lvl="0">
              <a:spcBef>
                <a:spcPts val="0"/>
              </a:spcBef>
              <a:buNone/>
            </a:pPr>
            <a:r>
              <a:rPr lang="en" sz="1800" dirty="0">
                <a:solidFill>
                  <a:srgbClr val="F3F3F3"/>
                </a:solidFill>
                <a:latin typeface="Calibri"/>
                <a:ea typeface="Calibri"/>
                <a:cs typeface="Calibri"/>
                <a:sym typeface="Calibri"/>
              </a:rPr>
              <a:t>2 = particle</a:t>
            </a:r>
          </a:p>
          <a:p>
            <a:pPr lvl="0">
              <a:spcBef>
                <a:spcPts val="0"/>
              </a:spcBef>
              <a:buNone/>
            </a:pPr>
            <a:endParaRPr sz="1800" dirty="0">
              <a:solidFill>
                <a:srgbClr val="F3F3F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216925"/>
            <a:ext cx="8520600" cy="572700"/>
          </a:xfrm>
          <a:prstGeom prst="rect">
            <a:avLst/>
          </a:prstGeom>
        </p:spPr>
        <p:txBody>
          <a:bodyPr lIns="91425" tIns="91425" rIns="91425" bIns="91425" anchor="t" anchorCtr="0">
            <a:noAutofit/>
          </a:bodyPr>
          <a:lstStyle/>
          <a:p>
            <a:pPr lvl="0">
              <a:spcBef>
                <a:spcPts val="0"/>
              </a:spcBef>
              <a:buNone/>
            </a:pPr>
            <a:r>
              <a:rPr lang="en" sz="2100" b="1" dirty="0">
                <a:latin typeface="Calibri" panose="020F0502020204030204" pitchFamily="34" charset="0"/>
                <a:cs typeface="Calibri" panose="020F0502020204030204" pitchFamily="34" charset="0"/>
              </a:rPr>
              <a:t>Stress-Strain Distribution for Different Materials at 10% Volume Fraction</a:t>
            </a:r>
          </a:p>
        </p:txBody>
      </p:sp>
      <p:pic>
        <p:nvPicPr>
          <p:cNvPr id="145" name="Shape 145"/>
          <p:cNvPicPr preferRelativeResize="0"/>
          <p:nvPr/>
        </p:nvPicPr>
        <p:blipFill>
          <a:blip r:embed="rId3">
            <a:alphaModFix/>
          </a:blip>
          <a:stretch>
            <a:fillRect/>
          </a:stretch>
        </p:blipFill>
        <p:spPr>
          <a:xfrm>
            <a:off x="1387850" y="1017725"/>
            <a:ext cx="6368292"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b="1" dirty="0">
                <a:latin typeface="Calibri"/>
                <a:ea typeface="Calibri"/>
                <a:cs typeface="Calibri"/>
                <a:sym typeface="Calibri"/>
              </a:rPr>
              <a:t>Methodology</a:t>
            </a:r>
          </a:p>
        </p:txBody>
      </p:sp>
      <p:sp>
        <p:nvSpPr>
          <p:cNvPr id="151" name="Shape 151"/>
          <p:cNvSpPr txBox="1">
            <a:spLocks noGrp="1"/>
          </p:cNvSpPr>
          <p:nvPr>
            <p:ph type="body" idx="1"/>
          </p:nvPr>
        </p:nvSpPr>
        <p:spPr>
          <a:xfrm>
            <a:off x="311700" y="1152475"/>
            <a:ext cx="8520600" cy="3416400"/>
          </a:xfrm>
          <a:prstGeom prst="rect">
            <a:avLst/>
          </a:prstGeom>
        </p:spPr>
        <p:txBody>
          <a:bodyPr lIns="91425" tIns="91425" rIns="91425" bIns="91425" anchor="ctr" anchorCtr="0">
            <a:noAutofit/>
          </a:bodyPr>
          <a:lstStyle/>
          <a:p>
            <a:pPr marL="457200" marR="0" lvl="0" indent="-228600" algn="l" rtl="0">
              <a:lnSpc>
                <a:spcPct val="115000"/>
              </a:lnSpc>
              <a:spcBef>
                <a:spcPts val="1000"/>
              </a:spcBef>
              <a:spcAft>
                <a:spcPts val="1000"/>
              </a:spcAft>
              <a:buClr>
                <a:srgbClr val="FFFFFF"/>
              </a:buClr>
              <a:buFont typeface="Calibri"/>
              <a:buAutoNum type="arabicPeriod"/>
            </a:pPr>
            <a:r>
              <a:rPr lang="en" dirty="0">
                <a:solidFill>
                  <a:srgbClr val="FFFFFF"/>
                </a:solidFill>
                <a:latin typeface="Calibri"/>
                <a:ea typeface="Calibri"/>
                <a:cs typeface="Calibri"/>
                <a:sym typeface="Calibri"/>
              </a:rPr>
              <a:t>Generate Dataset by varying volume fraction and strain for different materials.</a:t>
            </a:r>
          </a:p>
          <a:p>
            <a:pPr marL="457200" lvl="0" indent="-228600" rtl="0">
              <a:spcBef>
                <a:spcPts val="1000"/>
              </a:spcBef>
              <a:spcAft>
                <a:spcPts val="1000"/>
              </a:spcAft>
              <a:buClr>
                <a:srgbClr val="FFFFFF"/>
              </a:buClr>
              <a:buFont typeface="Calibri"/>
              <a:buAutoNum type="arabicPeriod"/>
            </a:pPr>
            <a:r>
              <a:rPr lang="en" dirty="0">
                <a:solidFill>
                  <a:srgbClr val="FFFFFF"/>
                </a:solidFill>
                <a:latin typeface="Calibri"/>
                <a:ea typeface="Calibri"/>
                <a:cs typeface="Calibri"/>
                <a:sym typeface="Calibri"/>
              </a:rPr>
              <a:t>Merge the dataset of different material to create a unified dataset.</a:t>
            </a:r>
          </a:p>
          <a:p>
            <a:pPr marL="457200" lvl="0" indent="-228600" rtl="0">
              <a:spcBef>
                <a:spcPts val="1000"/>
              </a:spcBef>
              <a:spcAft>
                <a:spcPts val="1000"/>
              </a:spcAft>
              <a:buClr>
                <a:srgbClr val="FFFFFF"/>
              </a:buClr>
              <a:buFont typeface="Calibri"/>
              <a:buAutoNum type="arabicPeriod"/>
            </a:pPr>
            <a:r>
              <a:rPr lang="en" dirty="0">
                <a:solidFill>
                  <a:srgbClr val="FFFFFF"/>
                </a:solidFill>
                <a:latin typeface="Calibri"/>
                <a:ea typeface="Calibri"/>
                <a:cs typeface="Calibri"/>
                <a:sym typeface="Calibri"/>
              </a:rPr>
              <a:t>Separate data corresponding to a particular material for validation.</a:t>
            </a:r>
          </a:p>
          <a:p>
            <a:pPr marL="457200" lvl="0" indent="-228600" rtl="0">
              <a:spcBef>
                <a:spcPts val="1000"/>
              </a:spcBef>
              <a:spcAft>
                <a:spcPts val="1000"/>
              </a:spcAft>
              <a:buClr>
                <a:srgbClr val="FFFFFF"/>
              </a:buClr>
              <a:buFont typeface="Calibri"/>
              <a:buAutoNum type="arabicPeriod"/>
            </a:pPr>
            <a:r>
              <a:rPr lang="en" dirty="0">
                <a:solidFill>
                  <a:srgbClr val="FFFFFF"/>
                </a:solidFill>
                <a:latin typeface="Calibri"/>
                <a:ea typeface="Calibri"/>
                <a:cs typeface="Calibri"/>
                <a:sym typeface="Calibri"/>
              </a:rPr>
              <a:t>Train ML algorithms on the remaining material data.</a:t>
            </a:r>
          </a:p>
          <a:p>
            <a:pPr marL="457200" lvl="0" indent="-228600">
              <a:spcBef>
                <a:spcPts val="1000"/>
              </a:spcBef>
              <a:spcAft>
                <a:spcPts val="1000"/>
              </a:spcAft>
              <a:buClr>
                <a:srgbClr val="FFFFFF"/>
              </a:buClr>
              <a:buFont typeface="Calibri"/>
              <a:buAutoNum type="arabicPeriod"/>
            </a:pPr>
            <a:r>
              <a:rPr lang="en" dirty="0">
                <a:solidFill>
                  <a:srgbClr val="FFFFFF"/>
                </a:solidFill>
                <a:latin typeface="Calibri"/>
                <a:ea typeface="Calibri"/>
                <a:cs typeface="Calibri"/>
                <a:sym typeface="Calibri"/>
              </a:rPr>
              <a:t>Check the performance of model on the validation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65500" y="391975"/>
            <a:ext cx="4045200" cy="717000"/>
          </a:xfrm>
          <a:prstGeom prst="rect">
            <a:avLst/>
          </a:prstGeom>
        </p:spPr>
        <p:txBody>
          <a:bodyPr lIns="91425" tIns="91425" rIns="91425" bIns="91425" anchor="b" anchorCtr="0">
            <a:noAutofit/>
          </a:bodyPr>
          <a:lstStyle/>
          <a:p>
            <a:pPr lvl="0">
              <a:spcBef>
                <a:spcPts val="0"/>
              </a:spcBef>
              <a:buNone/>
            </a:pPr>
            <a:r>
              <a:rPr lang="en" sz="3000" b="1" dirty="0">
                <a:latin typeface="Calibri"/>
                <a:ea typeface="Calibri"/>
                <a:cs typeface="Calibri"/>
                <a:sym typeface="Calibri"/>
              </a:rPr>
              <a:t>ML Algorithm Result</a:t>
            </a:r>
          </a:p>
        </p:txBody>
      </p:sp>
      <p:sp>
        <p:nvSpPr>
          <p:cNvPr id="157" name="Shape 157"/>
          <p:cNvSpPr txBox="1">
            <a:spLocks noGrp="1"/>
          </p:cNvSpPr>
          <p:nvPr>
            <p:ph type="subTitle" idx="1"/>
          </p:nvPr>
        </p:nvSpPr>
        <p:spPr>
          <a:xfrm>
            <a:off x="265500" y="1319323"/>
            <a:ext cx="4045200" cy="2871300"/>
          </a:xfrm>
          <a:prstGeom prst="rect">
            <a:avLst/>
          </a:prstGeom>
        </p:spPr>
        <p:txBody>
          <a:bodyPr lIns="91425" tIns="91425" rIns="91425" bIns="91425" anchor="t" anchorCtr="0">
            <a:noAutofit/>
          </a:bodyPr>
          <a:lstStyle/>
          <a:p>
            <a:pPr marL="457200" lvl="0" indent="-342900" algn="l" rtl="0">
              <a:spcBef>
                <a:spcPts val="1000"/>
              </a:spcBef>
              <a:spcAft>
                <a:spcPts val="1000"/>
              </a:spcAft>
              <a:buSzPct val="100000"/>
              <a:buFont typeface="Calibri"/>
              <a:buAutoNum type="arabicPeriod"/>
            </a:pPr>
            <a:r>
              <a:rPr lang="en" sz="1800" dirty="0">
                <a:latin typeface="Calibri"/>
                <a:ea typeface="Calibri"/>
                <a:cs typeface="Calibri"/>
                <a:sym typeface="Calibri"/>
              </a:rPr>
              <a:t>Best Result is shown by Bagging Algorithm.</a:t>
            </a:r>
          </a:p>
          <a:p>
            <a:pPr marL="457200" lvl="0" indent="-342900" algn="l" rtl="0">
              <a:spcBef>
                <a:spcPts val="1000"/>
              </a:spcBef>
              <a:spcAft>
                <a:spcPts val="1000"/>
              </a:spcAft>
              <a:buSzPct val="100000"/>
              <a:buFont typeface="Calibri"/>
              <a:buAutoNum type="arabicPeriod"/>
            </a:pPr>
            <a:r>
              <a:rPr lang="en" sz="1800" dirty="0">
                <a:latin typeface="Calibri"/>
                <a:ea typeface="Calibri"/>
                <a:cs typeface="Calibri"/>
                <a:sym typeface="Calibri"/>
              </a:rPr>
              <a:t>Linear Regression performs poorly as the data is non-linear.</a:t>
            </a:r>
          </a:p>
          <a:p>
            <a:pPr marL="457200" lvl="0" indent="-342900" algn="l" rtl="0">
              <a:spcBef>
                <a:spcPts val="1000"/>
              </a:spcBef>
              <a:spcAft>
                <a:spcPts val="1000"/>
              </a:spcAft>
              <a:buSzPct val="100000"/>
              <a:buFont typeface="Calibri"/>
              <a:buAutoNum type="arabicPeriod"/>
            </a:pPr>
            <a:r>
              <a:rPr lang="en" sz="1800" dirty="0">
                <a:latin typeface="Calibri"/>
                <a:ea typeface="Calibri"/>
                <a:cs typeface="Calibri"/>
                <a:sym typeface="Calibri"/>
              </a:rPr>
              <a:t>Results can be further improved by hyperparameter tuning.</a:t>
            </a:r>
          </a:p>
        </p:txBody>
      </p:sp>
      <p:pic>
        <p:nvPicPr>
          <p:cNvPr id="158" name="Shape 158"/>
          <p:cNvPicPr preferRelativeResize="0"/>
          <p:nvPr/>
        </p:nvPicPr>
        <p:blipFill>
          <a:blip r:embed="rId3">
            <a:alphaModFix/>
          </a:blip>
          <a:stretch>
            <a:fillRect/>
          </a:stretch>
        </p:blipFill>
        <p:spPr>
          <a:xfrm>
            <a:off x="5301449" y="1606150"/>
            <a:ext cx="3134300" cy="18929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953</Words>
  <Application>Microsoft Office PowerPoint</Application>
  <PresentationFormat>On-screen Show (16:9)</PresentationFormat>
  <Paragraphs>95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Average</vt:lpstr>
      <vt:lpstr>Roboto</vt:lpstr>
      <vt:lpstr>Consolas</vt:lpstr>
      <vt:lpstr>Calibri</vt:lpstr>
      <vt:lpstr>slate</vt:lpstr>
      <vt:lpstr>B. Tech. Project  Data Driven Modelling of Composites</vt:lpstr>
      <vt:lpstr>Project Objective</vt:lpstr>
      <vt:lpstr>Recap of General Workflow</vt:lpstr>
      <vt:lpstr>Project Timeline</vt:lpstr>
      <vt:lpstr>Progress Made</vt:lpstr>
      <vt:lpstr>PowerPoint Presentation</vt:lpstr>
      <vt:lpstr>Stress-Strain Distribution for Different Materials at 10% Volume Fraction</vt:lpstr>
      <vt:lpstr>Methodology</vt:lpstr>
      <vt:lpstr>ML Algorithm Result</vt:lpstr>
      <vt:lpstr>Result for One Material (20% VF)</vt:lpstr>
      <vt:lpstr>Results for Material (All VFs) </vt:lpstr>
      <vt:lpstr>Structure Factor Quantification</vt:lpstr>
      <vt:lpstr>Structure Factor (Approach 1)</vt:lpstr>
      <vt:lpstr>PowerPoint Presentation</vt:lpstr>
      <vt:lpstr>D-Energy of both are equal. Thus, we need to define another parameter.</vt:lpstr>
      <vt:lpstr>Crowding Distance</vt:lpstr>
      <vt:lpstr>Structure Factor (Approach 2)</vt:lpstr>
      <vt:lpstr>Activities to be Followed</vt:lpstr>
      <vt:lpstr>Additional Help Required</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Project  Data Driven Modelling of Composites</dc:title>
  <dc:creator>Mihir Rana</dc:creator>
  <cp:lastModifiedBy>Mihir Rana</cp:lastModifiedBy>
  <cp:revision>5</cp:revision>
  <dcterms:modified xsi:type="dcterms:W3CDTF">2017-02-28T00:31:11Z</dcterms:modified>
</cp:coreProperties>
</file>