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5460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B.Tech. Project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Mid-Term Evaluation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387775" y="4025850"/>
            <a:ext cx="25431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Advisor -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Dr. Siladitya Pal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5984725" y="4025850"/>
            <a:ext cx="29790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Aman Shrivastava - 13117008</a:t>
            </a:r>
          </a:p>
          <a:p>
            <a:pPr lv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Mihir Ujjwal Rana - 13117044</a:t>
            </a:r>
          </a:p>
          <a:p>
            <a:pPr lv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Yash Sharma - 13117079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265500" y="1733850"/>
            <a:ext cx="4045199" cy="1675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Extracting a Structure Variable</a:t>
            </a:r>
          </a:p>
        </p:txBody>
      </p:sp>
      <p:pic>
        <p:nvPicPr>
          <p:cNvPr descr="material.png"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512" y="1200150"/>
            <a:ext cx="33623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45900" y="369150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Difference?</a:t>
            </a:r>
          </a:p>
        </p:txBody>
      </p:sp>
      <p:sp>
        <p:nvSpPr>
          <p:cNvPr id="144" name="Shape 144"/>
          <p:cNvSpPr/>
          <p:nvPr/>
        </p:nvSpPr>
        <p:spPr>
          <a:xfrm>
            <a:off x="1093600" y="721050"/>
            <a:ext cx="1814700" cy="16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1314019" y="1023621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1857709" y="1023621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2440833" y="1023621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314019" y="1987135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1857709" y="1987135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2440833" y="1987135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3943937" y="721050"/>
            <a:ext cx="1814700" cy="16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5291169" y="869621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503747" y="1155821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4999596" y="1225721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325994" y="1700935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4708034" y="1987135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5098896" y="1602560"/>
            <a:ext cx="286500" cy="286199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6794275" y="721050"/>
            <a:ext cx="1814700" cy="168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6918569" y="869621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7558384" y="1309821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7636783" y="869621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7062744" y="1650635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7690584" y="1830910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8102083" y="1309835"/>
            <a:ext cx="286500" cy="28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834350" y="2714275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buNone/>
            </a:pPr>
            <a:r>
              <a:rPr lang="en" sz="1800"/>
              <a:t>(i)						   (ii)						    (iii)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Ending Notes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100">
                <a:solidFill>
                  <a:schemeClr val="dk1"/>
                </a:solidFill>
              </a:rPr>
              <a:t>We aim to build a robust database that not only predicts the aggregate properties like tensile strength of a composite, but also gives us possible combinations of composites and arrangements of particles for a desired strength, toughness, etc. of the material.</a:t>
            </a:r>
            <a:br>
              <a:rPr lang="en" sz="2100">
                <a:solidFill>
                  <a:schemeClr val="dk1"/>
                </a:solidFill>
              </a:rPr>
            </a:br>
          </a:p>
          <a:p>
            <a:pPr indent="-36195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100">
                <a:solidFill>
                  <a:schemeClr val="dk1"/>
                </a:solidFill>
              </a:rPr>
              <a:t>We also aim to distinguish between composites of same volume fraction but different arrangement of particles using some form of quantification by processing the image of material (2D).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645900" y="1372150"/>
            <a:ext cx="7852200" cy="1836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Composites - 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Composites are made by combining two or more natural or artificial materials to maximize their useful properties and minimize their weaknesses. One of the oldest and best-known composites, glass-fiber reinforced plastic (GRP), combines glass fibers (which are strong but brittle) with plastic (which is flexible) to make a composite material that is tough but not brittle. Composites are typically used in place of metals because they are equally strong but much lighter.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Applications </a:t>
            </a:r>
          </a:p>
        </p:txBody>
      </p:sp>
      <p:grpSp>
        <p:nvGrpSpPr>
          <p:cNvPr id="74" name="Shape 74"/>
          <p:cNvGrpSpPr/>
          <p:nvPr/>
        </p:nvGrpSpPr>
        <p:grpSpPr>
          <a:xfrm>
            <a:off x="431925" y="1304875"/>
            <a:ext cx="2628924" cy="3416400"/>
            <a:chOff x="431925" y="1304875"/>
            <a:chExt cx="2628924" cy="3416400"/>
          </a:xfrm>
        </p:grpSpPr>
        <p:sp>
          <p:nvSpPr>
            <p:cNvPr id="75" name="Shape 75"/>
            <p:cNvSpPr txBox="1"/>
            <p:nvPr/>
          </p:nvSpPr>
          <p:spPr>
            <a:xfrm>
              <a:off x="431925" y="1304875"/>
              <a:ext cx="26288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431950" y="1304875"/>
              <a:ext cx="2628899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Airbus A380</a:t>
            </a:r>
          </a:p>
        </p:txBody>
      </p:sp>
      <p:sp>
        <p:nvSpPr>
          <p:cNvPr id="78" name="Shape 78"/>
          <p:cNvSpPr txBox="1"/>
          <p:nvPr>
            <p:ph idx="4294967295" type="body"/>
          </p:nvPr>
        </p:nvSpPr>
        <p:spPr>
          <a:xfrm>
            <a:off x="508325" y="1850300"/>
            <a:ext cx="2478600" cy="279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More than 20 % of the A380 is made of composite materials, mainly plastic reinforced with carbon fibres. The design is the first large-scale use of glass-fibre-reinforced aluminium, a new composite that is 25 % stronger than conventional airframe aluminium but 20 % lighter.</a:t>
            </a:r>
          </a:p>
        </p:txBody>
      </p:sp>
      <p:pic>
        <p:nvPicPr>
          <p:cNvPr descr="downloadpic.php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524" y="1304875"/>
            <a:ext cx="5483772" cy="341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Applications </a:t>
            </a:r>
          </a:p>
        </p:txBody>
      </p:sp>
      <p:grpSp>
        <p:nvGrpSpPr>
          <p:cNvPr id="85" name="Shape 8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6" name="Shape 8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Concrete</a:t>
            </a:r>
          </a:p>
        </p:txBody>
      </p:sp>
      <p:sp>
        <p:nvSpPr>
          <p:cNvPr id="89" name="Shape 89"/>
          <p:cNvSpPr txBox="1"/>
          <p:nvPr>
            <p:ph idx="4294967295" type="body"/>
          </p:nvPr>
        </p:nvSpPr>
        <p:spPr>
          <a:xfrm>
            <a:off x="507087" y="1766275"/>
            <a:ext cx="2478600" cy="279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Concrete is a versatile and cheap material, with a vast range of applications around the home. Brick laying, constructing paths and driveways, foundations to buildings and walls, are some of the practical applications. Concrete has a similarly wide and varied range in industrial applications.</a:t>
            </a:r>
          </a:p>
        </p:txBody>
      </p:sp>
      <p:pic>
        <p:nvPicPr>
          <p:cNvPr descr="Øresund_Bridge_from_the_air_in_September_2015.jp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775" y="1304875"/>
            <a:ext cx="545652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Applications </a:t>
            </a:r>
          </a:p>
        </p:txBody>
      </p:sp>
      <p:grpSp>
        <p:nvGrpSpPr>
          <p:cNvPr id="96" name="Shape 9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7" name="Shape 9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Shape 99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Wind Turbine</a:t>
            </a:r>
          </a:p>
        </p:txBody>
      </p:sp>
      <p:sp>
        <p:nvSpPr>
          <p:cNvPr id="100" name="Shape 100"/>
          <p:cNvSpPr txBox="1"/>
          <p:nvPr>
            <p:ph idx="4294967295" type="body"/>
          </p:nvPr>
        </p:nvSpPr>
        <p:spPr>
          <a:xfrm>
            <a:off x="507087" y="1842475"/>
            <a:ext cx="2478600" cy="279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Currently, carbon fiber is used primarily in the spar, or structural element, of wind blades longer than 45m/148 ft, both for land-based and offshore systems. The higher stiffness and lower density of CF allows a thinner blade profile while producing stiffer, lighter blades.</a:t>
            </a:r>
          </a:p>
        </p:txBody>
      </p:sp>
      <p:pic>
        <p:nvPicPr>
          <p:cNvPr descr="wind-farm-sunset-2.jp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550" y="1304875"/>
            <a:ext cx="5477748" cy="341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Since precise material properties are often needed to satisfy industrial needs and criteria, design of composites with </a:t>
            </a:r>
            <a:r>
              <a:rPr b="1" lang="en">
                <a:solidFill>
                  <a:srgbClr val="FFFFFF"/>
                </a:solidFill>
              </a:rPr>
              <a:t>tailored properties</a:t>
            </a:r>
            <a:r>
              <a:rPr lang="en">
                <a:solidFill>
                  <a:srgbClr val="FFFFFF"/>
                </a:solidFill>
              </a:rPr>
              <a:t> is of utmost importance.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design and analysis of such composites faces following challenges -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Computational Expense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Heavy Simulations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Rigorous Experimentation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Time Expensive 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90250" y="526350"/>
            <a:ext cx="83712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200"/>
              <a:t>Project objective: </a:t>
            </a:r>
          </a:p>
          <a:p>
            <a:pPr lvl="0">
              <a:spcBef>
                <a:spcPts val="0"/>
              </a:spcBef>
              <a:buNone/>
            </a:pPr>
            <a:r>
              <a:rPr lang="en" sz="4200"/>
              <a:t>To develop an algorithmic framework to predict properties of composites to aid in modelling process.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45900" y="639075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118" name="Shape 118"/>
          <p:cNvSpPr txBox="1"/>
          <p:nvPr>
            <p:ph idx="4294967295" type="body"/>
          </p:nvPr>
        </p:nvSpPr>
        <p:spPr>
          <a:xfrm>
            <a:off x="467950" y="1874750"/>
            <a:ext cx="8520600" cy="261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>
                <a:solidFill>
                  <a:schemeClr val="dk1"/>
                </a:solidFill>
              </a:rPr>
              <a:t> Assumptions:</a:t>
            </a:r>
          </a:p>
          <a:p>
            <a:pPr indent="-36195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100">
                <a:solidFill>
                  <a:schemeClr val="dk1"/>
                </a:solidFill>
              </a:rPr>
              <a:t>The analysis is confined to 2-D.</a:t>
            </a:r>
          </a:p>
          <a:p>
            <a:pPr indent="-36195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100">
                <a:solidFill>
                  <a:schemeClr val="dk1"/>
                </a:solidFill>
              </a:rPr>
              <a:t>All particles (epoxy) are perfectly circular in shape.</a:t>
            </a:r>
          </a:p>
          <a:p>
            <a:pPr indent="-36195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100">
                <a:solidFill>
                  <a:schemeClr val="dk1"/>
                </a:solidFill>
              </a:rPr>
              <a:t>The analysis is confined to two phases of the composite.</a:t>
            </a:r>
          </a:p>
          <a:p>
            <a:pPr indent="-36195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100">
                <a:solidFill>
                  <a:schemeClr val="dk1"/>
                </a:solidFill>
              </a:rPr>
              <a:t>Very small particles will be ignored assuming they have negligible overall effect.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terial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25" y="2117600"/>
            <a:ext cx="1356999" cy="1154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ucture.png"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7150" y="2117594"/>
            <a:ext cx="1148389" cy="1154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Shape 125"/>
          <p:cNvCxnSpPr>
            <a:stCxn id="123" idx="3"/>
            <a:endCxn id="124" idx="1"/>
          </p:cNvCxnSpPr>
          <p:nvPr/>
        </p:nvCxnSpPr>
        <p:spPr>
          <a:xfrm>
            <a:off x="1790124" y="2694637"/>
            <a:ext cx="54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6" name="Shape 126"/>
          <p:cNvSpPr txBox="1"/>
          <p:nvPr/>
        </p:nvSpPr>
        <p:spPr>
          <a:xfrm>
            <a:off x="3732150" y="956050"/>
            <a:ext cx="2276700" cy="72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ML Predictive Model</a:t>
            </a:r>
          </a:p>
        </p:txBody>
      </p:sp>
      <p:cxnSp>
        <p:nvCxnSpPr>
          <p:cNvPr id="127" name="Shape 127"/>
          <p:cNvCxnSpPr>
            <a:stCxn id="124" idx="0"/>
            <a:endCxn id="126" idx="1"/>
          </p:cNvCxnSpPr>
          <p:nvPr/>
        </p:nvCxnSpPr>
        <p:spPr>
          <a:xfrm flipH="1" rot="10800000">
            <a:off x="2911344" y="1320794"/>
            <a:ext cx="820799" cy="7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8" name="Shape 128"/>
          <p:cNvSpPr txBox="1"/>
          <p:nvPr/>
        </p:nvSpPr>
        <p:spPr>
          <a:xfrm>
            <a:off x="3732150" y="3893450"/>
            <a:ext cx="2072700" cy="729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Simulations</a:t>
            </a:r>
          </a:p>
        </p:txBody>
      </p:sp>
      <p:cxnSp>
        <p:nvCxnSpPr>
          <p:cNvPr id="129" name="Shape 129"/>
          <p:cNvCxnSpPr>
            <a:stCxn id="124" idx="2"/>
            <a:endCxn id="128" idx="1"/>
          </p:cNvCxnSpPr>
          <p:nvPr/>
        </p:nvCxnSpPr>
        <p:spPr>
          <a:xfrm>
            <a:off x="2911344" y="3271669"/>
            <a:ext cx="820799" cy="9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stress-strain-graph-for-2525mm-aluminium-rod.png" id="130" name="Shape 130"/>
          <p:cNvPicPr preferRelativeResize="0"/>
          <p:nvPr/>
        </p:nvPicPr>
        <p:blipFill rotWithShape="1">
          <a:blip r:embed="rId5">
            <a:alphaModFix/>
          </a:blip>
          <a:srcRect b="8368" l="4199" r="12633" t="12083"/>
          <a:stretch/>
        </p:blipFill>
        <p:spPr>
          <a:xfrm>
            <a:off x="6008850" y="2117600"/>
            <a:ext cx="2555650" cy="140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Shape 131"/>
          <p:cNvCxnSpPr>
            <a:stCxn id="128" idx="3"/>
            <a:endCxn id="130" idx="2"/>
          </p:cNvCxnSpPr>
          <p:nvPr/>
        </p:nvCxnSpPr>
        <p:spPr>
          <a:xfrm flipH="1" rot="10800000">
            <a:off x="5804850" y="3525200"/>
            <a:ext cx="1481700" cy="7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>
            <a:stCxn id="126" idx="3"/>
            <a:endCxn id="130" idx="0"/>
          </p:cNvCxnSpPr>
          <p:nvPr/>
        </p:nvCxnSpPr>
        <p:spPr>
          <a:xfrm>
            <a:off x="6008850" y="1320700"/>
            <a:ext cx="1277700" cy="7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