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2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7" r:id="rId4"/>
    <p:sldId id="273" r:id="rId5"/>
    <p:sldId id="292" r:id="rId6"/>
    <p:sldId id="263" r:id="rId7"/>
    <p:sldId id="274" r:id="rId8"/>
    <p:sldId id="275" r:id="rId9"/>
    <p:sldId id="258" r:id="rId10"/>
    <p:sldId id="295" r:id="rId11"/>
    <p:sldId id="271" r:id="rId12"/>
    <p:sldId id="272" r:id="rId13"/>
    <p:sldId id="293" r:id="rId14"/>
    <p:sldId id="276" r:id="rId15"/>
    <p:sldId id="268" r:id="rId16"/>
    <p:sldId id="284" r:id="rId17"/>
    <p:sldId id="269" r:id="rId18"/>
    <p:sldId id="285" r:id="rId19"/>
    <p:sldId id="286" r:id="rId20"/>
    <p:sldId id="287" r:id="rId21"/>
    <p:sldId id="289" r:id="rId22"/>
    <p:sldId id="290" r:id="rId23"/>
    <p:sldId id="294" r:id="rId24"/>
    <p:sldId id="291" r:id="rId25"/>
    <p:sldId id="296" r:id="rId26"/>
    <p:sldId id="297" r:id="rId27"/>
    <p:sldId id="270" r:id="rId28"/>
    <p:sldId id="277" r:id="rId29"/>
    <p:sldId id="281" r:id="rId30"/>
    <p:sldId id="259" r:id="rId31"/>
    <p:sldId id="278" r:id="rId32"/>
    <p:sldId id="280" r:id="rId33"/>
    <p:sldId id="282" r:id="rId34"/>
    <p:sldId id="260" r:id="rId35"/>
    <p:sldId id="262" r:id="rId36"/>
    <p:sldId id="283" r:id="rId37"/>
    <p:sldId id="261" r:id="rId38"/>
    <p:sldId id="279" r:id="rId39"/>
    <p:sldId id="264" r:id="rId40"/>
    <p:sldId id="266" r:id="rId41"/>
    <p:sldId id="265" r:id="rId42"/>
    <p:sldId id="299" r:id="rId43"/>
    <p:sldId id="300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6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image" Target="../media/image4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Relationship Id="rId2" Type="http://schemas.openxmlformats.org/officeDocument/2006/relationships/image" Target="../media/image4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Relationship Id="rId2" Type="http://schemas.openxmlformats.org/officeDocument/2006/relationships/image" Target="../media/image4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Relationship Id="rId2" Type="http://schemas.openxmlformats.org/officeDocument/2006/relationships/image" Target="../media/image5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Relationship Id="rId2" Type="http://schemas.openxmlformats.org/officeDocument/2006/relationships/image" Target="../media/image5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Relationship Id="rId2" Type="http://schemas.openxmlformats.org/officeDocument/2006/relationships/image" Target="../media/image5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Relationship Id="rId2" Type="http://schemas.openxmlformats.org/officeDocument/2006/relationships/image" Target="../media/image5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Relationship Id="rId2" Type="http://schemas.openxmlformats.org/officeDocument/2006/relationships/image" Target="../media/image61.emf"/><Relationship Id="rId3" Type="http://schemas.openxmlformats.org/officeDocument/2006/relationships/image" Target="../media/image62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4" Type="http://schemas.openxmlformats.org/officeDocument/2006/relationships/image" Target="../media/image66.emf"/><Relationship Id="rId5" Type="http://schemas.openxmlformats.org/officeDocument/2006/relationships/image" Target="../media/image67.emf"/><Relationship Id="rId1" Type="http://schemas.openxmlformats.org/officeDocument/2006/relationships/image" Target="../media/image63.emf"/><Relationship Id="rId2" Type="http://schemas.openxmlformats.org/officeDocument/2006/relationships/image" Target="../media/image6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4" Type="http://schemas.openxmlformats.org/officeDocument/2006/relationships/image" Target="../media/image71.emf"/><Relationship Id="rId5" Type="http://schemas.openxmlformats.org/officeDocument/2006/relationships/image" Target="../media/image72.emf"/><Relationship Id="rId6" Type="http://schemas.openxmlformats.org/officeDocument/2006/relationships/image" Target="../media/image73.emf"/><Relationship Id="rId7" Type="http://schemas.openxmlformats.org/officeDocument/2006/relationships/image" Target="../media/image74.emf"/><Relationship Id="rId8" Type="http://schemas.openxmlformats.org/officeDocument/2006/relationships/image" Target="../media/image75.emf"/><Relationship Id="rId9" Type="http://schemas.openxmlformats.org/officeDocument/2006/relationships/image" Target="../media/image76.emf"/><Relationship Id="rId1" Type="http://schemas.openxmlformats.org/officeDocument/2006/relationships/image" Target="../media/image68.emf"/><Relationship Id="rId2" Type="http://schemas.openxmlformats.org/officeDocument/2006/relationships/image" Target="../media/image6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4" Type="http://schemas.openxmlformats.org/officeDocument/2006/relationships/image" Target="../media/image79.emf"/><Relationship Id="rId5" Type="http://schemas.openxmlformats.org/officeDocument/2006/relationships/image" Target="../media/image80.emf"/><Relationship Id="rId6" Type="http://schemas.openxmlformats.org/officeDocument/2006/relationships/image" Target="../media/image81.emf"/><Relationship Id="rId1" Type="http://schemas.openxmlformats.org/officeDocument/2006/relationships/image" Target="../media/image77.emf"/><Relationship Id="rId2" Type="http://schemas.openxmlformats.org/officeDocument/2006/relationships/image" Target="../media/image7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4" Type="http://schemas.openxmlformats.org/officeDocument/2006/relationships/image" Target="../media/image85.emf"/><Relationship Id="rId1" Type="http://schemas.openxmlformats.org/officeDocument/2006/relationships/image" Target="../media/image83.emf"/><Relationship Id="rId2" Type="http://schemas.openxmlformats.org/officeDocument/2006/relationships/image" Target="../media/image8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7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1" Type="http://schemas.openxmlformats.org/officeDocument/2006/relationships/image" Target="../media/image7.emf"/><Relationship Id="rId2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9B30C-1E66-384B-9086-A88E3E1049E6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17C8D-3475-894A-A8DE-E3B8BBCE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36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Material volume that is large enough to yield</a:t>
            </a:r>
            <a:r>
              <a:rPr lang="en-US" baseline="0" dirty="0" smtClean="0"/>
              <a:t> accurate effective properties of the bulk material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17C8D-3475-894A-A8DE-E3B8BBCE92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 two phase composite P=2</a:t>
            </a:r>
          </a:p>
          <a:p>
            <a:r>
              <a:rPr lang="en-US" dirty="0" smtClean="0"/>
              <a:t>So we will have two </a:t>
            </a:r>
            <a:r>
              <a:rPr lang="en-US" dirty="0" err="1" smtClean="0"/>
              <a:t>locatization</a:t>
            </a:r>
            <a:r>
              <a:rPr lang="en-US" baseline="0" dirty="0" smtClean="0"/>
              <a:t> tensor for inclusions and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17C8D-3475-894A-A8DE-E3B8BBCE92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0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5E5B-2C90-A24C-8382-49E2DB9E916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83A7-C113-7E4F-87CB-1898EF02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9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5E5B-2C90-A24C-8382-49E2DB9E916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83A7-C113-7E4F-87CB-1898EF02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5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5E5B-2C90-A24C-8382-49E2DB9E916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83A7-C113-7E4F-87CB-1898EF02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5E5B-2C90-A24C-8382-49E2DB9E916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83A7-C113-7E4F-87CB-1898EF02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0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5E5B-2C90-A24C-8382-49E2DB9E916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83A7-C113-7E4F-87CB-1898EF02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8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5E5B-2C90-A24C-8382-49E2DB9E916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83A7-C113-7E4F-87CB-1898EF02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0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5E5B-2C90-A24C-8382-49E2DB9E916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83A7-C113-7E4F-87CB-1898EF02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5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5E5B-2C90-A24C-8382-49E2DB9E916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83A7-C113-7E4F-87CB-1898EF02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0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5E5B-2C90-A24C-8382-49E2DB9E916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83A7-C113-7E4F-87CB-1898EF02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5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5E5B-2C90-A24C-8382-49E2DB9E916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83A7-C113-7E4F-87CB-1898EF02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7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5E5B-2C90-A24C-8382-49E2DB9E916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83A7-C113-7E4F-87CB-1898EF02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6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E5B-2C90-A24C-8382-49E2DB9E916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183A7-C113-7E4F-87CB-1898EF02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4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1.bin"/><Relationship Id="rId12" Type="http://schemas.openxmlformats.org/officeDocument/2006/relationships/image" Target="../media/image16.emf"/><Relationship Id="rId13" Type="http://schemas.openxmlformats.org/officeDocument/2006/relationships/oleObject" Target="../embeddings/oleObject12.bin"/><Relationship Id="rId14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4.e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2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0.bin"/><Relationship Id="rId12" Type="http://schemas.openxmlformats.org/officeDocument/2006/relationships/image" Target="../media/image2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6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3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24.emf"/><Relationship Id="rId9" Type="http://schemas.openxmlformats.org/officeDocument/2006/relationships/oleObject" Target="../embeddings/oleObject19.bin"/><Relationship Id="rId10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5.bin"/><Relationship Id="rId12" Type="http://schemas.openxmlformats.org/officeDocument/2006/relationships/image" Target="../media/image29.emf"/><Relationship Id="rId13" Type="http://schemas.openxmlformats.org/officeDocument/2006/relationships/oleObject" Target="../embeddings/oleObject26.bin"/><Relationship Id="rId14" Type="http://schemas.openxmlformats.org/officeDocument/2006/relationships/image" Target="../media/image3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22.bin"/><Relationship Id="rId7" Type="http://schemas.openxmlformats.org/officeDocument/2006/relationships/oleObject" Target="../embeddings/oleObject23.bin"/><Relationship Id="rId8" Type="http://schemas.openxmlformats.org/officeDocument/2006/relationships/image" Target="../media/image27.emf"/><Relationship Id="rId9" Type="http://schemas.openxmlformats.org/officeDocument/2006/relationships/oleObject" Target="../embeddings/oleObject24.bin"/><Relationship Id="rId10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31.e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32.e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33.emf"/><Relationship Id="rId9" Type="http://schemas.openxmlformats.org/officeDocument/2006/relationships/oleObject" Target="../embeddings/oleObject30.bin"/><Relationship Id="rId10" Type="http://schemas.openxmlformats.org/officeDocument/2006/relationships/image" Target="../media/image3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35.emf"/><Relationship Id="rId5" Type="http://schemas.openxmlformats.org/officeDocument/2006/relationships/image" Target="../media/image36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37.e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38.emf"/><Relationship Id="rId7" Type="http://schemas.openxmlformats.org/officeDocument/2006/relationships/image" Target="../media/image39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40.e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4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oleObject" Target="../embeddings/oleObject36.bin"/><Relationship Id="rId5" Type="http://schemas.openxmlformats.org/officeDocument/2006/relationships/image" Target="../media/image42.emf"/><Relationship Id="rId6" Type="http://schemas.openxmlformats.org/officeDocument/2006/relationships/oleObject" Target="../embeddings/oleObject37.bin"/><Relationship Id="rId7" Type="http://schemas.openxmlformats.org/officeDocument/2006/relationships/image" Target="../media/image4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45.emf"/><Relationship Id="rId5" Type="http://schemas.openxmlformats.org/officeDocument/2006/relationships/oleObject" Target="../embeddings/oleObject39.bin"/><Relationship Id="rId6" Type="http://schemas.openxmlformats.org/officeDocument/2006/relationships/image" Target="../media/image46.emf"/><Relationship Id="rId7" Type="http://schemas.openxmlformats.org/officeDocument/2006/relationships/image" Target="../media/image47.pn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4" Type="http://schemas.openxmlformats.org/officeDocument/2006/relationships/image" Target="../media/image48.emf"/><Relationship Id="rId5" Type="http://schemas.openxmlformats.org/officeDocument/2006/relationships/oleObject" Target="../embeddings/oleObject41.bin"/><Relationship Id="rId6" Type="http://schemas.openxmlformats.org/officeDocument/2006/relationships/image" Target="../media/image49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4" Type="http://schemas.openxmlformats.org/officeDocument/2006/relationships/image" Target="../media/image50.emf"/><Relationship Id="rId5" Type="http://schemas.openxmlformats.org/officeDocument/2006/relationships/oleObject" Target="../embeddings/oleObject43.bin"/><Relationship Id="rId6" Type="http://schemas.openxmlformats.org/officeDocument/2006/relationships/image" Target="../media/image51.emf"/><Relationship Id="rId7" Type="http://schemas.openxmlformats.org/officeDocument/2006/relationships/image" Target="../media/image52.png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4" Type="http://schemas.openxmlformats.org/officeDocument/2006/relationships/image" Target="../media/image54.emf"/><Relationship Id="rId5" Type="http://schemas.openxmlformats.org/officeDocument/2006/relationships/oleObject" Target="../embeddings/oleObject45.bin"/><Relationship Id="rId6" Type="http://schemas.openxmlformats.org/officeDocument/2006/relationships/image" Target="../media/image55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56.emf"/><Relationship Id="rId5" Type="http://schemas.openxmlformats.org/officeDocument/2006/relationships/oleObject" Target="../embeddings/oleObject47.bin"/><Relationship Id="rId6" Type="http://schemas.openxmlformats.org/officeDocument/2006/relationships/image" Target="../media/image57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4" Type="http://schemas.openxmlformats.org/officeDocument/2006/relationships/image" Target="../media/image58.emf"/><Relationship Id="rId5" Type="http://schemas.openxmlformats.org/officeDocument/2006/relationships/oleObject" Target="../embeddings/oleObject49.bin"/><Relationship Id="rId6" Type="http://schemas.openxmlformats.org/officeDocument/2006/relationships/image" Target="../media/image59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4" Type="http://schemas.openxmlformats.org/officeDocument/2006/relationships/image" Target="../media/image60.emf"/><Relationship Id="rId5" Type="http://schemas.openxmlformats.org/officeDocument/2006/relationships/oleObject" Target="../embeddings/oleObject51.bin"/><Relationship Id="rId6" Type="http://schemas.openxmlformats.org/officeDocument/2006/relationships/image" Target="../media/image61.emf"/><Relationship Id="rId7" Type="http://schemas.openxmlformats.org/officeDocument/2006/relationships/oleObject" Target="../embeddings/oleObject52.bin"/><Relationship Id="rId8" Type="http://schemas.openxmlformats.org/officeDocument/2006/relationships/image" Target="../media/image62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7.bin"/><Relationship Id="rId12" Type="http://schemas.openxmlformats.org/officeDocument/2006/relationships/image" Target="../media/image67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3.bin"/><Relationship Id="rId4" Type="http://schemas.openxmlformats.org/officeDocument/2006/relationships/image" Target="../media/image63.emf"/><Relationship Id="rId5" Type="http://schemas.openxmlformats.org/officeDocument/2006/relationships/oleObject" Target="../embeddings/oleObject54.bin"/><Relationship Id="rId6" Type="http://schemas.openxmlformats.org/officeDocument/2006/relationships/image" Target="../media/image64.emf"/><Relationship Id="rId7" Type="http://schemas.openxmlformats.org/officeDocument/2006/relationships/oleObject" Target="../embeddings/oleObject55.bin"/><Relationship Id="rId8" Type="http://schemas.openxmlformats.org/officeDocument/2006/relationships/image" Target="../media/image65.emf"/><Relationship Id="rId9" Type="http://schemas.openxmlformats.org/officeDocument/2006/relationships/oleObject" Target="../embeddings/oleObject56.bin"/><Relationship Id="rId10" Type="http://schemas.openxmlformats.org/officeDocument/2006/relationships/image" Target="../media/image66.emf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.bin"/><Relationship Id="rId20" Type="http://schemas.openxmlformats.org/officeDocument/2006/relationships/image" Target="../media/image76.emf"/><Relationship Id="rId10" Type="http://schemas.openxmlformats.org/officeDocument/2006/relationships/image" Target="../media/image71.emf"/><Relationship Id="rId11" Type="http://schemas.openxmlformats.org/officeDocument/2006/relationships/oleObject" Target="../embeddings/oleObject62.bin"/><Relationship Id="rId12" Type="http://schemas.openxmlformats.org/officeDocument/2006/relationships/image" Target="../media/image72.emf"/><Relationship Id="rId13" Type="http://schemas.openxmlformats.org/officeDocument/2006/relationships/oleObject" Target="../embeddings/oleObject63.bin"/><Relationship Id="rId14" Type="http://schemas.openxmlformats.org/officeDocument/2006/relationships/image" Target="../media/image73.emf"/><Relationship Id="rId15" Type="http://schemas.openxmlformats.org/officeDocument/2006/relationships/oleObject" Target="../embeddings/oleObject64.bin"/><Relationship Id="rId16" Type="http://schemas.openxmlformats.org/officeDocument/2006/relationships/image" Target="../media/image74.emf"/><Relationship Id="rId17" Type="http://schemas.openxmlformats.org/officeDocument/2006/relationships/oleObject" Target="../embeddings/oleObject65.bin"/><Relationship Id="rId18" Type="http://schemas.openxmlformats.org/officeDocument/2006/relationships/image" Target="../media/image75.emf"/><Relationship Id="rId19" Type="http://schemas.openxmlformats.org/officeDocument/2006/relationships/oleObject" Target="../embeddings/oleObject66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8.bin"/><Relationship Id="rId4" Type="http://schemas.openxmlformats.org/officeDocument/2006/relationships/image" Target="../media/image68.emf"/><Relationship Id="rId5" Type="http://schemas.openxmlformats.org/officeDocument/2006/relationships/oleObject" Target="../embeddings/oleObject59.bin"/><Relationship Id="rId6" Type="http://schemas.openxmlformats.org/officeDocument/2006/relationships/image" Target="../media/image69.emf"/><Relationship Id="rId7" Type="http://schemas.openxmlformats.org/officeDocument/2006/relationships/oleObject" Target="../embeddings/oleObject60.bin"/><Relationship Id="rId8" Type="http://schemas.openxmlformats.org/officeDocument/2006/relationships/image" Target="../media/image70.emf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9.emf"/><Relationship Id="rId12" Type="http://schemas.openxmlformats.org/officeDocument/2006/relationships/oleObject" Target="../embeddings/oleObject71.bin"/><Relationship Id="rId13" Type="http://schemas.openxmlformats.org/officeDocument/2006/relationships/image" Target="../media/image80.emf"/><Relationship Id="rId14" Type="http://schemas.openxmlformats.org/officeDocument/2006/relationships/oleObject" Target="../embeddings/oleObject72.bin"/><Relationship Id="rId15" Type="http://schemas.openxmlformats.org/officeDocument/2006/relationships/image" Target="../media/image81.emf"/><Relationship Id="rId16" Type="http://schemas.openxmlformats.org/officeDocument/2006/relationships/oleObject" Target="../embeddings/oleObject73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2.png"/><Relationship Id="rId4" Type="http://schemas.openxmlformats.org/officeDocument/2006/relationships/oleObject" Target="../embeddings/oleObject67.bin"/><Relationship Id="rId5" Type="http://schemas.openxmlformats.org/officeDocument/2006/relationships/image" Target="../media/image77.emf"/><Relationship Id="rId6" Type="http://schemas.openxmlformats.org/officeDocument/2006/relationships/oleObject" Target="../embeddings/oleObject68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69.bin"/><Relationship Id="rId9" Type="http://schemas.openxmlformats.org/officeDocument/2006/relationships/image" Target="../media/image78.emf"/><Relationship Id="rId10" Type="http://schemas.openxmlformats.org/officeDocument/2006/relationships/oleObject" Target="../embeddings/oleObject7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4" Type="http://schemas.openxmlformats.org/officeDocument/2006/relationships/image" Target="../media/image83.emf"/><Relationship Id="rId5" Type="http://schemas.openxmlformats.org/officeDocument/2006/relationships/oleObject" Target="../embeddings/oleObject75.bin"/><Relationship Id="rId6" Type="http://schemas.openxmlformats.org/officeDocument/2006/relationships/image" Target="../media/image84.emf"/><Relationship Id="rId7" Type="http://schemas.openxmlformats.org/officeDocument/2006/relationships/oleObject" Target="../embeddings/oleObject76.bin"/><Relationship Id="rId8" Type="http://schemas.openxmlformats.org/officeDocument/2006/relationships/image" Target="../media/image76.emf"/><Relationship Id="rId9" Type="http://schemas.openxmlformats.org/officeDocument/2006/relationships/oleObject" Target="../embeddings/oleObject77.bin"/><Relationship Id="rId10" Type="http://schemas.openxmlformats.org/officeDocument/2006/relationships/image" Target="../media/image85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029" y="2232031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  <a:latin typeface="Arial"/>
                <a:cs typeface="Arial"/>
              </a:rPr>
              <a:t>Multiscale</a:t>
            </a:r>
            <a:r>
              <a:rPr lang="en-US" sz="4000" dirty="0" smtClean="0">
                <a:solidFill>
                  <a:srgbClr val="0000FF"/>
                </a:solidFill>
                <a:latin typeface="Arial"/>
                <a:cs typeface="Arial"/>
              </a:rPr>
              <a:t> Modeling of Materials</a:t>
            </a:r>
            <a:endParaRPr lang="en-US" sz="4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0088" y="4997504"/>
            <a:ext cx="4783912" cy="17526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3600" dirty="0" err="1" smtClean="0">
                <a:solidFill>
                  <a:schemeClr val="tx1"/>
                </a:solidFill>
                <a:latin typeface="Arial"/>
                <a:cs typeface="Arial"/>
              </a:rPr>
              <a:t>Siladitya</a:t>
            </a:r>
            <a:r>
              <a:rPr lang="en-US" sz="3600" dirty="0" smtClean="0">
                <a:solidFill>
                  <a:schemeClr val="tx1"/>
                </a:solidFill>
                <a:latin typeface="Arial"/>
                <a:cs typeface="Arial"/>
              </a:rPr>
              <a:t> Pal</a:t>
            </a:r>
          </a:p>
          <a:p>
            <a:pPr algn="l"/>
            <a:endParaRPr lang="en-US" dirty="0" smtClean="0"/>
          </a:p>
          <a:p>
            <a:pPr algn="l"/>
            <a:r>
              <a:rPr lang="en-US" sz="2600" dirty="0" smtClean="0">
                <a:solidFill>
                  <a:srgbClr val="800000"/>
                </a:solidFill>
                <a:latin typeface="Arial"/>
                <a:cs typeface="Arial"/>
              </a:rPr>
              <a:t>Multi-scale Computational Mechanics Lab.</a:t>
            </a:r>
          </a:p>
          <a:p>
            <a:pPr algn="l"/>
            <a:r>
              <a:rPr lang="en-US" sz="2600" dirty="0" smtClean="0">
                <a:solidFill>
                  <a:srgbClr val="800000"/>
                </a:solidFill>
                <a:latin typeface="Arial"/>
                <a:cs typeface="Arial"/>
              </a:rPr>
              <a:t>Mechanical and Industrial Engineering Department</a:t>
            </a:r>
          </a:p>
          <a:p>
            <a:pPr algn="l"/>
            <a:r>
              <a:rPr lang="en-US" sz="2600" dirty="0" smtClean="0">
                <a:solidFill>
                  <a:srgbClr val="800000"/>
                </a:solidFill>
                <a:latin typeface="Arial"/>
                <a:cs typeface="Arial"/>
              </a:rPr>
              <a:t>Indian Institute of Technology </a:t>
            </a:r>
            <a:r>
              <a:rPr lang="en-US" sz="2600" dirty="0" err="1" smtClean="0">
                <a:solidFill>
                  <a:srgbClr val="800000"/>
                </a:solidFill>
                <a:latin typeface="Arial"/>
                <a:cs typeface="Arial"/>
              </a:rPr>
              <a:t>Roorkee</a:t>
            </a:r>
            <a:endParaRPr lang="en-US" sz="2600" dirty="0" smtClean="0">
              <a:solidFill>
                <a:srgbClr val="800000"/>
              </a:solidFill>
              <a:latin typeface="Arial"/>
              <a:cs typeface="Arial"/>
            </a:endParaRPr>
          </a:p>
          <a:p>
            <a:pPr algn="l"/>
            <a:r>
              <a:rPr lang="en-US" sz="2600" dirty="0" err="1" smtClean="0">
                <a:solidFill>
                  <a:srgbClr val="800000"/>
                </a:solidFill>
                <a:latin typeface="Arial"/>
                <a:cs typeface="Arial"/>
              </a:rPr>
              <a:t>Roorkee</a:t>
            </a:r>
            <a:endParaRPr lang="en-US" sz="2600" dirty="0" smtClean="0">
              <a:solidFill>
                <a:srgbClr val="800000"/>
              </a:solidFill>
              <a:latin typeface="Arial"/>
              <a:cs typeface="Arial"/>
            </a:endParaRPr>
          </a:p>
          <a:p>
            <a:pPr algn="l"/>
            <a:r>
              <a:rPr lang="en-US" sz="2600" dirty="0" smtClean="0">
                <a:solidFill>
                  <a:srgbClr val="800000"/>
                </a:solidFill>
                <a:latin typeface="Arial"/>
                <a:cs typeface="Arial"/>
              </a:rPr>
              <a:t>Email id: </a:t>
            </a:r>
            <a:r>
              <a:rPr lang="en-US" sz="2600" dirty="0" err="1" smtClean="0">
                <a:solidFill>
                  <a:srgbClr val="800000"/>
                </a:solidFill>
                <a:latin typeface="Arial"/>
                <a:cs typeface="Arial"/>
              </a:rPr>
              <a:t>spal.fme@iitr.ac.in</a:t>
            </a:r>
            <a:endParaRPr lang="en-US" sz="2600" dirty="0">
              <a:solidFill>
                <a:srgbClr val="8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5551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5222" y="0"/>
            <a:ext cx="8842022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lang="en-US" sz="3600" dirty="0" smtClean="0">
                <a:solidFill>
                  <a:srgbClr val="0000FF"/>
                </a:solidFill>
                <a:latin typeface="Arial"/>
                <a:cs typeface="Arial"/>
              </a:rPr>
              <a:t>overning Equations and Boundary Conditions </a:t>
            </a:r>
            <a:endParaRPr lang="en-US" sz="3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49880"/>
              </p:ext>
            </p:extLst>
          </p:nvPr>
        </p:nvGraphicFramePr>
        <p:xfrm>
          <a:off x="4432300" y="32385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9" name="Equation" r:id="rId3" imgW="127000" imgH="203200" progId="Equation.DSMT4">
                  <p:embed/>
                </p:oleObj>
              </mc:Choice>
              <mc:Fallback>
                <p:oleObj name="Equation" r:id="rId3" imgW="1270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32300" y="3238500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01436" y="1469864"/>
            <a:ext cx="8716786" cy="3537271"/>
            <a:chOff x="201436" y="2206625"/>
            <a:chExt cx="8716786" cy="3537271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4446701"/>
                </p:ext>
              </p:extLst>
            </p:nvPr>
          </p:nvGraphicFramePr>
          <p:xfrm>
            <a:off x="201436" y="2206625"/>
            <a:ext cx="4124325" cy="3524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90" name="Equation" r:id="rId5" imgW="1574800" imgH="1346200" progId="Equation.DSMT4">
                    <p:embed/>
                  </p:oleObj>
                </mc:Choice>
                <mc:Fallback>
                  <p:oleObj name="Equation" r:id="rId5" imgW="1574800" imgH="1346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1436" y="2206625"/>
                          <a:ext cx="4124325" cy="3524250"/>
                        </a:xfrm>
                        <a:prstGeom prst="rect">
                          <a:avLst/>
                        </a:prstGeom>
                        <a:ln w="28575" cmpd="sng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4559300" y="2638778"/>
              <a:ext cx="4254500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Strain-Displacement relations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59300" y="3441700"/>
              <a:ext cx="4254500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Stress-Strain relations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59300" y="4093865"/>
              <a:ext cx="4254500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Balance of linear momentum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9300" y="4749084"/>
              <a:ext cx="435892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Balance of angular momentum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59300" y="5282231"/>
              <a:ext cx="4127500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Balance of Energy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88018" y="1474425"/>
            <a:ext cx="8942564" cy="376535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728514"/>
              </p:ext>
            </p:extLst>
          </p:nvPr>
        </p:nvGraphicFramePr>
        <p:xfrm>
          <a:off x="3460573" y="5569479"/>
          <a:ext cx="17303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1" name="Equation" r:id="rId7" imgW="660400" imgH="406400" progId="Equation.DSMT4">
                  <p:embed/>
                </p:oleObj>
              </mc:Choice>
              <mc:Fallback>
                <p:oleObj name="Equation" r:id="rId7" imgW="6604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60573" y="5569479"/>
                        <a:ext cx="173037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0749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5222" y="0"/>
            <a:ext cx="8842022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lang="en-US" sz="3600" dirty="0" smtClean="0">
                <a:solidFill>
                  <a:srgbClr val="0000FF"/>
                </a:solidFill>
                <a:latin typeface="Arial"/>
                <a:cs typeface="Arial"/>
              </a:rPr>
              <a:t>overning equations at </a:t>
            </a:r>
            <a:r>
              <a:rPr lang="en-US" sz="3600" dirty="0" err="1" smtClean="0">
                <a:solidFill>
                  <a:srgbClr val="0000FF"/>
                </a:solidFill>
                <a:latin typeface="Arial"/>
                <a:cs typeface="Arial"/>
              </a:rPr>
              <a:t>Macroscale</a:t>
            </a:r>
            <a:r>
              <a:rPr lang="en-US" sz="3600" dirty="0" smtClean="0">
                <a:solidFill>
                  <a:srgbClr val="0000FF"/>
                </a:solidFill>
                <a:latin typeface="Arial"/>
                <a:cs typeface="Arial"/>
              </a:rPr>
              <a:t> and </a:t>
            </a:r>
            <a:r>
              <a:rPr lang="en-US" sz="3600" dirty="0" err="1" smtClean="0">
                <a:solidFill>
                  <a:srgbClr val="0000FF"/>
                </a:solidFill>
                <a:latin typeface="Arial"/>
                <a:cs typeface="Arial"/>
              </a:rPr>
              <a:t>Microscale</a:t>
            </a:r>
            <a:endParaRPr lang="en-US" sz="3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185" y="1644365"/>
            <a:ext cx="21312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/>
                <a:cs typeface="Arial"/>
              </a:rPr>
              <a:t>Macro-scale </a:t>
            </a:r>
            <a:endParaRPr lang="en-US" sz="26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9987" y="1627762"/>
            <a:ext cx="22305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/>
                <a:cs typeface="Arial"/>
              </a:rPr>
              <a:t>Micro-scale </a:t>
            </a:r>
            <a:endParaRPr lang="en-US" sz="2600" dirty="0">
              <a:latin typeface="Arial"/>
              <a:cs typeface="Arial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921973"/>
              </p:ext>
            </p:extLst>
          </p:nvPr>
        </p:nvGraphicFramePr>
        <p:xfrm>
          <a:off x="4432300" y="32385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2" name="Equation" r:id="rId3" imgW="127000" imgH="203200" progId="Equation.DSMT4">
                  <p:embed/>
                </p:oleObj>
              </mc:Choice>
              <mc:Fallback>
                <p:oleObj name="Equation" r:id="rId3" imgW="1270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32300" y="3238500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209290"/>
              </p:ext>
            </p:extLst>
          </p:nvPr>
        </p:nvGraphicFramePr>
        <p:xfrm>
          <a:off x="457200" y="2438432"/>
          <a:ext cx="4090435" cy="305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3" name="Equation" r:id="rId5" imgW="1562100" imgH="1168400" progId="Equation.DSMT4">
                  <p:embed/>
                </p:oleObj>
              </mc:Choice>
              <mc:Fallback>
                <p:oleObj name="Equation" r:id="rId5" imgW="1562100" imgH="116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2438432"/>
                        <a:ext cx="4090435" cy="3059512"/>
                      </a:xfrm>
                      <a:prstGeom prst="rect">
                        <a:avLst/>
                      </a:prstGeom>
                      <a:ln w="28575" cmpd="sng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611702"/>
              </p:ext>
            </p:extLst>
          </p:nvPr>
        </p:nvGraphicFramePr>
        <p:xfrm>
          <a:off x="4988260" y="2438400"/>
          <a:ext cx="3925553" cy="305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4" name="Equation" r:id="rId7" imgW="1498600" imgH="1168400" progId="Equation.DSMT4">
                  <p:embed/>
                </p:oleObj>
              </mc:Choice>
              <mc:Fallback>
                <p:oleObj name="Equation" r:id="rId7" imgW="1498600" imgH="116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88260" y="2438400"/>
                        <a:ext cx="3925553" cy="3059544"/>
                      </a:xfrm>
                      <a:prstGeom prst="rect">
                        <a:avLst/>
                      </a:prstGeom>
                      <a:ln w="28575" cmpd="sng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0230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40596" y="-235728"/>
            <a:ext cx="9830812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FF"/>
                </a:solidFill>
                <a:latin typeface="Arial"/>
                <a:cs typeface="Arial"/>
              </a:rPr>
              <a:t>Average strain and stress representation</a:t>
            </a:r>
            <a:endParaRPr lang="en-US" sz="3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680054"/>
              </p:ext>
            </p:extLst>
          </p:nvPr>
        </p:nvGraphicFramePr>
        <p:xfrm>
          <a:off x="3578225" y="854075"/>
          <a:ext cx="403542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1" name="Equation" r:id="rId3" imgW="1765300" imgH="469900" progId="Equation.DSMT4">
                  <p:embed/>
                </p:oleObj>
              </mc:Choice>
              <mc:Fallback>
                <p:oleObj name="Equation" r:id="rId3" imgW="17653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8225" y="854075"/>
                        <a:ext cx="4035425" cy="1073150"/>
                      </a:xfrm>
                      <a:prstGeom prst="rect">
                        <a:avLst/>
                      </a:prstGeom>
                      <a:ln w="28575" cmpd="sng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0953" y="1054703"/>
            <a:ext cx="245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Volume average  on     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116810"/>
              </p:ext>
            </p:extLst>
          </p:nvPr>
        </p:nvGraphicFramePr>
        <p:xfrm>
          <a:off x="2655888" y="1020763"/>
          <a:ext cx="4413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" name="Equation" r:id="rId5" imgW="241300" imgH="254000" progId="Equation.DSMT4">
                  <p:embed/>
                </p:oleObj>
              </mc:Choice>
              <mc:Fallback>
                <p:oleObj name="Equation" r:id="rId5" imgW="24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5888" y="1020763"/>
                        <a:ext cx="441325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571405"/>
              </p:ext>
            </p:extLst>
          </p:nvPr>
        </p:nvGraphicFramePr>
        <p:xfrm>
          <a:off x="2633663" y="2652713"/>
          <a:ext cx="441325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" name="Equation" r:id="rId7" imgW="1930400" imgH="469900" progId="Equation.DSMT4">
                  <p:embed/>
                </p:oleObj>
              </mc:Choice>
              <mc:Fallback>
                <p:oleObj name="Equation" r:id="rId7" imgW="19304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33663" y="2652713"/>
                        <a:ext cx="4413250" cy="1074737"/>
                      </a:xfrm>
                      <a:prstGeom prst="rect">
                        <a:avLst/>
                      </a:prstGeom>
                      <a:ln w="28575" cmpd="sng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2390" y="2283936"/>
            <a:ext cx="368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Volume average of strain   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2390" y="3901878"/>
            <a:ext cx="368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Volume average of stress    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810754"/>
              </p:ext>
            </p:extLst>
          </p:nvPr>
        </p:nvGraphicFramePr>
        <p:xfrm>
          <a:off x="2619375" y="4235450"/>
          <a:ext cx="45593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" name="Equation" r:id="rId9" imgW="1993900" imgH="469900" progId="Equation.DSMT4">
                  <p:embed/>
                </p:oleObj>
              </mc:Choice>
              <mc:Fallback>
                <p:oleObj name="Equation" r:id="rId9" imgW="19939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19375" y="4235450"/>
                        <a:ext cx="4559300" cy="1074738"/>
                      </a:xfrm>
                      <a:prstGeom prst="rect">
                        <a:avLst/>
                      </a:prstGeom>
                      <a:ln w="28575" cmpd="sng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1053" y="5510209"/>
            <a:ext cx="548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Bridging </a:t>
            </a:r>
            <a:r>
              <a:rPr lang="en-US" dirty="0" smtClean="0">
                <a:latin typeface="Arial"/>
                <a:cs typeface="Arial"/>
              </a:rPr>
              <a:t>between the </a:t>
            </a:r>
            <a:r>
              <a:rPr lang="en-US" b="1" dirty="0" smtClean="0">
                <a:latin typeface="Arial"/>
                <a:cs typeface="Arial"/>
              </a:rPr>
              <a:t>Micro- </a:t>
            </a:r>
            <a:r>
              <a:rPr lang="en-US" dirty="0" smtClean="0">
                <a:latin typeface="Arial"/>
                <a:cs typeface="Arial"/>
              </a:rPr>
              <a:t>and</a:t>
            </a:r>
            <a:r>
              <a:rPr lang="en-US" b="1" dirty="0" smtClean="0">
                <a:latin typeface="Arial"/>
                <a:cs typeface="Arial"/>
              </a:rPr>
              <a:t> Macro-</a:t>
            </a:r>
            <a:r>
              <a:rPr lang="en-US" dirty="0" smtClean="0">
                <a:latin typeface="Arial"/>
                <a:cs typeface="Arial"/>
              </a:rPr>
              <a:t>scale</a:t>
            </a:r>
            <a:r>
              <a:rPr lang="en-US" b="1" dirty="0" smtClean="0">
                <a:latin typeface="Arial"/>
                <a:cs typeface="Arial"/>
              </a:rPr>
              <a:t> </a:t>
            </a:r>
            <a:endParaRPr lang="en-US" b="1" dirty="0">
              <a:latin typeface="Arial"/>
              <a:cs typeface="Arial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555404"/>
              </p:ext>
            </p:extLst>
          </p:nvPr>
        </p:nvGraphicFramePr>
        <p:xfrm>
          <a:off x="4722771" y="6096836"/>
          <a:ext cx="258603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" name="Equation" r:id="rId11" imgW="1130300" imgH="254000" progId="Equation.DSMT4">
                  <p:embed/>
                </p:oleObj>
              </mc:Choice>
              <mc:Fallback>
                <p:oleObj name="Equation" r:id="rId11" imgW="1130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22771" y="6096836"/>
                        <a:ext cx="2586037" cy="581025"/>
                      </a:xfrm>
                      <a:prstGeom prst="rect">
                        <a:avLst/>
                      </a:prstGeom>
                      <a:ln w="28575" cmpd="sng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785104"/>
              </p:ext>
            </p:extLst>
          </p:nvPr>
        </p:nvGraphicFramePr>
        <p:xfrm>
          <a:off x="1640848" y="6096836"/>
          <a:ext cx="24399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" name="Equation" r:id="rId13" imgW="1066800" imgH="254000" progId="Equation.DSMT4">
                  <p:embed/>
                </p:oleObj>
              </mc:Choice>
              <mc:Fallback>
                <p:oleObj name="Equation" r:id="rId13" imgW="1066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40848" y="6096836"/>
                        <a:ext cx="2439988" cy="581025"/>
                      </a:xfrm>
                      <a:prstGeom prst="rect">
                        <a:avLst/>
                      </a:prstGeom>
                      <a:ln w="28575" cmpd="sng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314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8494"/>
            <a:ext cx="7075174" cy="477950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440596" y="-121837"/>
            <a:ext cx="9830812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00FF"/>
                </a:solidFill>
                <a:latin typeface="Arial"/>
                <a:cs typeface="Arial"/>
              </a:rPr>
              <a:t>Average strain and </a:t>
            </a:r>
            <a:r>
              <a:rPr lang="en-US" sz="36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lang="en-US" sz="3600" dirty="0" smtClean="0">
                <a:solidFill>
                  <a:srgbClr val="0000FF"/>
                </a:solidFill>
                <a:latin typeface="Arial"/>
                <a:cs typeface="Arial"/>
              </a:rPr>
              <a:t>train fluctuation in one- dimensional composite </a:t>
            </a:r>
            <a:endParaRPr lang="en-US" sz="3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577433"/>
              </p:ext>
            </p:extLst>
          </p:nvPr>
        </p:nvGraphicFramePr>
        <p:xfrm>
          <a:off x="513385" y="1128516"/>
          <a:ext cx="2825360" cy="71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7" name="Equation" r:id="rId4" imgW="1206500" imgH="304800" progId="Equation.DSMT4">
                  <p:embed/>
                </p:oleObj>
              </mc:Choice>
              <mc:Fallback>
                <p:oleObj name="Equation" r:id="rId4" imgW="12065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3385" y="1128516"/>
                        <a:ext cx="2825360" cy="71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653400"/>
              </p:ext>
            </p:extLst>
          </p:nvPr>
        </p:nvGraphicFramePr>
        <p:xfrm>
          <a:off x="4621213" y="1128713"/>
          <a:ext cx="309245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8" name="Equation" r:id="rId6" imgW="1320800" imgH="304800" progId="Equation.DSMT4">
                  <p:embed/>
                </p:oleObj>
              </mc:Choice>
              <mc:Fallback>
                <p:oleObj name="Equation" r:id="rId6" imgW="13208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21213" y="1128713"/>
                        <a:ext cx="3092450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746562"/>
              </p:ext>
            </p:extLst>
          </p:nvPr>
        </p:nvGraphicFramePr>
        <p:xfrm>
          <a:off x="6891338" y="4521200"/>
          <a:ext cx="1903412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9" name="Equation" r:id="rId8" imgW="812800" imgH="482600" progId="Equation.DSMT4">
                  <p:embed/>
                </p:oleObj>
              </mc:Choice>
              <mc:Fallback>
                <p:oleObj name="Equation" r:id="rId8" imgW="8128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91338" y="4521200"/>
                        <a:ext cx="1903412" cy="1128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3993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9" y="-166520"/>
            <a:ext cx="9101221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Effective properties –Linear Elasticity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3558" y="981464"/>
            <a:ext cx="4079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Effective constitutive relation</a:t>
            </a:r>
            <a:endParaRPr lang="en-US" sz="2400" dirty="0">
              <a:latin typeface="Arial"/>
              <a:cs typeface="Arial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377591"/>
              </p:ext>
            </p:extLst>
          </p:nvPr>
        </p:nvGraphicFramePr>
        <p:xfrm>
          <a:off x="2652713" y="1350963"/>
          <a:ext cx="337661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9" name="Equation" r:id="rId3" imgW="1028700" imgH="254000" progId="Equation.DSMT4">
                  <p:embed/>
                </p:oleObj>
              </mc:Choice>
              <mc:Fallback>
                <p:oleObj name="Equation" r:id="rId3" imgW="10287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2713" y="1350963"/>
                        <a:ext cx="3376612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4082" y="2369503"/>
            <a:ext cx="2751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ail"/>
                <a:cs typeface="Arail"/>
              </a:rPr>
              <a:t>Localization tensor</a:t>
            </a:r>
            <a:endParaRPr lang="en-US" sz="2400" dirty="0">
              <a:latin typeface="Arail"/>
              <a:cs typeface="Arail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500116"/>
              </p:ext>
            </p:extLst>
          </p:nvPr>
        </p:nvGraphicFramePr>
        <p:xfrm>
          <a:off x="593558" y="2861643"/>
          <a:ext cx="3627437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0" name="Equation" r:id="rId5" imgW="1104900" imgH="254000" progId="Equation.DSMT4">
                  <p:embed/>
                </p:oleObj>
              </mc:Choice>
              <mc:Fallback>
                <p:oleObj name="Equation" r:id="rId5" imgW="11049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3558" y="2861643"/>
                        <a:ext cx="3627437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382916"/>
              </p:ext>
            </p:extLst>
          </p:nvPr>
        </p:nvGraphicFramePr>
        <p:xfrm>
          <a:off x="5136565" y="2861643"/>
          <a:ext cx="38369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" name="Equation" r:id="rId7" imgW="1168400" imgH="254000" progId="Equation.DSMT4">
                  <p:embed/>
                </p:oleObj>
              </mc:Choice>
              <mc:Fallback>
                <p:oleObj name="Equation" r:id="rId7" imgW="11684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36565" y="2861643"/>
                        <a:ext cx="3836988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304408"/>
              </p:ext>
            </p:extLst>
          </p:nvPr>
        </p:nvGraphicFramePr>
        <p:xfrm>
          <a:off x="593558" y="5040312"/>
          <a:ext cx="771366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" name="Equation" r:id="rId9" imgW="2349500" imgH="254000" progId="Equation.DSMT4">
                  <p:embed/>
                </p:oleObj>
              </mc:Choice>
              <mc:Fallback>
                <p:oleObj name="Equation" r:id="rId9" imgW="2349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3558" y="5040312"/>
                        <a:ext cx="7713662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655889"/>
              </p:ext>
            </p:extLst>
          </p:nvPr>
        </p:nvGraphicFramePr>
        <p:xfrm>
          <a:off x="1505953" y="6246395"/>
          <a:ext cx="13335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" name="Equation" r:id="rId11" imgW="406400" imgH="203200" progId="Equation.DSMT4">
                  <p:embed/>
                </p:oleObj>
              </mc:Choice>
              <mc:Fallback>
                <p:oleObj name="Equation" r:id="rId11" imgW="4064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05953" y="6246395"/>
                        <a:ext cx="13335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16985" y="6390105"/>
            <a:ext cx="814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Knowledge of                         provides the solution for homogenization problem 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6819" y="4557297"/>
            <a:ext cx="7455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Effective constitutive relation using localization tensor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51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42" y="-13978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Analytical homogenization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390" y="1003217"/>
            <a:ext cx="8484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 Based on ideal representation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Estimations or rigorous bounds for effective properties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1893" y="2292568"/>
            <a:ext cx="73793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baseline="30000" dirty="0">
                <a:latin typeface="Arial"/>
                <a:cs typeface="Arial"/>
              </a:rPr>
              <a:t>Mean field methods for matrix-inclusions composites: </a:t>
            </a:r>
            <a:r>
              <a:rPr lang="en-US" sz="3600" baseline="30000" dirty="0" err="1">
                <a:latin typeface="Arial"/>
                <a:cs typeface="Arial"/>
              </a:rPr>
              <a:t>Eshelby</a:t>
            </a:r>
            <a:r>
              <a:rPr lang="en-US" sz="3600" baseline="30000" dirty="0">
                <a:latin typeface="Arial"/>
                <a:cs typeface="Arial"/>
              </a:rPr>
              <a:t> solution for dilute inclusions ESHELBY 1959, Mori-Tanaka-type approaches for non-dilute composite MORI, TANAKA 1973, HASHIN-SHTRIKMAN </a:t>
            </a:r>
            <a:r>
              <a:rPr lang="en-US" sz="3600" baseline="30000" dirty="0" smtClean="0">
                <a:latin typeface="Arial"/>
                <a:cs typeface="Arial"/>
              </a:rPr>
              <a:t>1962</a:t>
            </a:r>
          </a:p>
        </p:txBody>
      </p:sp>
      <p:sp>
        <p:nvSpPr>
          <p:cNvPr id="7" name="Rectangle 6"/>
          <p:cNvSpPr/>
          <p:nvPr/>
        </p:nvSpPr>
        <p:spPr>
          <a:xfrm>
            <a:off x="721893" y="4700583"/>
            <a:ext cx="70073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baseline="30000" dirty="0">
                <a:latin typeface="Arial"/>
                <a:cs typeface="Arial"/>
              </a:rPr>
              <a:t>Classical bounds based on "rule of mixtures"</a:t>
            </a:r>
            <a:r>
              <a:rPr lang="en-US" sz="3600" baseline="30000" dirty="0">
                <a:latin typeface="Arial"/>
                <a:cs typeface="Arial"/>
              </a:rPr>
              <a:t>: Upper bound VOIGT 1887, TAYLOR 1938 (polycrystalline structure), CAUCHY-BORN 1890 (atomistic structure). Lower bound REUSS, HILL 1970, SACHS 1928 (polycrystalline structure)</a:t>
            </a:r>
            <a:endParaRPr lang="en-US"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540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1561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Mean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ield Approach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025" y="767836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M</a:t>
            </a:r>
            <a:r>
              <a:rPr lang="en-US" dirty="0" smtClean="0">
                <a:latin typeface="Arial"/>
                <a:cs typeface="Arial"/>
              </a:rPr>
              <a:t>icro-field within each constituent of an in homogeneous material  are approximated by their phase average 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70368"/>
              </p:ext>
            </p:extLst>
          </p:nvPr>
        </p:nvGraphicFramePr>
        <p:xfrm>
          <a:off x="4432300" y="32385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5" name="Equation" r:id="rId4" imgW="127000" imgH="203200" progId="Equation.DSMT4">
                  <p:embed/>
                </p:oleObj>
              </mc:Choice>
              <mc:Fallback>
                <p:oleObj name="Equation" r:id="rId4" imgW="1270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32300" y="3238500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988739"/>
              </p:ext>
            </p:extLst>
          </p:nvPr>
        </p:nvGraphicFramePr>
        <p:xfrm>
          <a:off x="4432300" y="32385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6" name="Equation" r:id="rId6" imgW="127000" imgH="203200" progId="Equation.DSMT4">
                  <p:embed/>
                </p:oleObj>
              </mc:Choice>
              <mc:Fallback>
                <p:oleObj name="Equation" r:id="rId6" imgW="1270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32300" y="3238500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968648"/>
              </p:ext>
            </p:extLst>
          </p:nvPr>
        </p:nvGraphicFramePr>
        <p:xfrm>
          <a:off x="3256717" y="1954905"/>
          <a:ext cx="2924052" cy="1522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7" name="Equation" r:id="rId7" imgW="1219200" imgH="635000" progId="Equation.DSMT4">
                  <p:embed/>
                </p:oleObj>
              </mc:Choice>
              <mc:Fallback>
                <p:oleObj name="Equation" r:id="rId7" imgW="1219200" imgH="63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56717" y="1954905"/>
                        <a:ext cx="2924052" cy="1522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87185"/>
              </p:ext>
            </p:extLst>
          </p:nvPr>
        </p:nvGraphicFramePr>
        <p:xfrm>
          <a:off x="630374" y="3968333"/>
          <a:ext cx="3554688" cy="1633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8" name="Equation" r:id="rId9" imgW="1879600" imgH="863600" progId="Equation.DSMT4">
                  <p:embed/>
                </p:oleObj>
              </mc:Choice>
              <mc:Fallback>
                <p:oleObj name="Equation" r:id="rId9" imgW="1879600" imgH="86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0374" y="3968333"/>
                        <a:ext cx="3554688" cy="1633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756641"/>
              </p:ext>
            </p:extLst>
          </p:nvPr>
        </p:nvGraphicFramePr>
        <p:xfrm>
          <a:off x="5235575" y="3968333"/>
          <a:ext cx="3379788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9" name="Equation" r:id="rId11" imgW="1409700" imgH="635000" progId="Equation.DSMT4">
                  <p:embed/>
                </p:oleObj>
              </mc:Choice>
              <mc:Fallback>
                <p:oleObj name="Equation" r:id="rId11" imgW="1409700" imgH="63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35575" y="3968333"/>
                        <a:ext cx="3379788" cy="1522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93718" y="3599001"/>
            <a:ext cx="3391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Homogenization relation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374" y="1638722"/>
            <a:ext cx="2684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Localization relation</a:t>
            </a:r>
            <a:endParaRPr lang="en-US" sz="2000" dirty="0">
              <a:latin typeface="Arial"/>
              <a:cs typeface="Arial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787695"/>
              </p:ext>
            </p:extLst>
          </p:nvPr>
        </p:nvGraphicFramePr>
        <p:xfrm>
          <a:off x="2793206" y="6061769"/>
          <a:ext cx="3532187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0" name="Equation" r:id="rId13" imgW="1473200" imgH="292100" progId="Equation.DSMT4">
                  <p:embed/>
                </p:oleObj>
              </mc:Choice>
              <mc:Fallback>
                <p:oleObj name="Equation" r:id="rId13" imgW="147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93206" y="6061769"/>
                        <a:ext cx="3532187" cy="700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0374" y="6190122"/>
            <a:ext cx="268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olume fraction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42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19" y="173626"/>
            <a:ext cx="8888837" cy="1143000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solidFill>
                  <a:srgbClr val="0000FF"/>
                </a:solidFill>
                <a:latin typeface="Arial"/>
                <a:cs typeface="Arial"/>
              </a:rPr>
              <a:t>Eshelby</a:t>
            </a:r>
            <a:r>
              <a:rPr lang="en-US" sz="3600" dirty="0" smtClean="0">
                <a:solidFill>
                  <a:srgbClr val="0000FF"/>
                </a:solidFill>
                <a:latin typeface="Arial"/>
                <a:cs typeface="Arial"/>
              </a:rPr>
              <a:t> Tensor and Dilute Matrix-Inclusion Composite </a:t>
            </a:r>
            <a:endParaRPr lang="en-US" sz="3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092" y="1386058"/>
            <a:ext cx="659508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Most mean field homogenization methods are based </a:t>
            </a:r>
          </a:p>
          <a:p>
            <a:r>
              <a:rPr lang="en-US" b="1" dirty="0" smtClean="0">
                <a:latin typeface="Arial"/>
                <a:cs typeface="Arial"/>
              </a:rPr>
              <a:t>on the work of </a:t>
            </a:r>
            <a:r>
              <a:rPr lang="en-US" b="1" dirty="0" err="1" smtClean="0">
                <a:latin typeface="Arial"/>
                <a:cs typeface="Arial"/>
              </a:rPr>
              <a:t>Eshelby</a:t>
            </a:r>
            <a:r>
              <a:rPr lang="en-US" b="1" dirty="0" smtClean="0">
                <a:latin typeface="Arial"/>
                <a:cs typeface="Arial"/>
              </a:rPr>
              <a:t> (1957)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5092" y="2176597"/>
            <a:ext cx="78662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Eshelby’s</a:t>
            </a:r>
            <a:r>
              <a:rPr lang="en-US" dirty="0" smtClean="0">
                <a:latin typeface="Arial"/>
                <a:cs typeface="Arial"/>
              </a:rPr>
              <a:t> results shows that if an elastic homogeneous ellipsoidal inclusion</a:t>
            </a:r>
          </a:p>
          <a:p>
            <a:r>
              <a:rPr lang="en-US" dirty="0" smtClean="0">
                <a:latin typeface="Arial"/>
                <a:cs typeface="Arial"/>
              </a:rPr>
              <a:t> in an infinite matrix is subjected to homogeneous strain      , the stress and</a:t>
            </a:r>
          </a:p>
          <a:p>
            <a:r>
              <a:rPr lang="en-US" dirty="0" smtClean="0">
                <a:latin typeface="Arial"/>
                <a:cs typeface="Arial"/>
              </a:rPr>
              <a:t>Strain state in the constrained inclusion are uniform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201526"/>
              </p:ext>
            </p:extLst>
          </p:nvPr>
        </p:nvGraphicFramePr>
        <p:xfrm>
          <a:off x="6286599" y="2283578"/>
          <a:ext cx="406787" cy="625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4" name="Equation" r:id="rId3" imgW="165100" imgH="254000" progId="Equation.DSMT4">
                  <p:embed/>
                </p:oleObj>
              </mc:Choice>
              <mc:Fallback>
                <p:oleObj name="Equation" r:id="rId3" imgW="165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99" y="2283578"/>
                        <a:ext cx="406787" cy="625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994011"/>
              </p:ext>
            </p:extLst>
          </p:nvPr>
        </p:nvGraphicFramePr>
        <p:xfrm>
          <a:off x="3183700" y="3099927"/>
          <a:ext cx="1743293" cy="726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5" name="Equation" r:id="rId5" imgW="609600" imgH="254000" progId="Equation.DSMT4">
                  <p:embed/>
                </p:oleObj>
              </mc:Choice>
              <mc:Fallback>
                <p:oleObj name="Equation" r:id="rId5" imgW="609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3700" y="3099927"/>
                        <a:ext cx="1743293" cy="726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446662"/>
              </p:ext>
            </p:extLst>
          </p:nvPr>
        </p:nvGraphicFramePr>
        <p:xfrm>
          <a:off x="505092" y="3978275"/>
          <a:ext cx="7270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6" name="Equation" r:id="rId7" imgW="254000" imgH="165100" progId="Equation.DSMT4">
                  <p:embed/>
                </p:oleObj>
              </mc:Choice>
              <mc:Fallback>
                <p:oleObj name="Equation" r:id="rId7" imgW="2540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5092" y="3978275"/>
                        <a:ext cx="727075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32167" y="4005379"/>
            <a:ext cx="2115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/>
                <a:cs typeface="Arial"/>
              </a:rPr>
              <a:t>Eshelby</a:t>
            </a:r>
            <a:r>
              <a:rPr lang="en-US" sz="2000" dirty="0" smtClean="0">
                <a:latin typeface="Arial"/>
                <a:cs typeface="Arial"/>
              </a:rPr>
              <a:t> tensor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562" y="4718708"/>
            <a:ext cx="6118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Eshelby’s</a:t>
            </a:r>
            <a:r>
              <a:rPr lang="en-US" dirty="0" smtClean="0"/>
              <a:t> tensor depends only on the material properties of the matrix  and on the aspect ratio           of the inclusions</a:t>
            </a:r>
          </a:p>
          <a:p>
            <a:endParaRPr lang="en-US" dirty="0"/>
          </a:p>
          <a:p>
            <a:r>
              <a:rPr lang="en-US" dirty="0" smtClean="0"/>
              <a:t>Expression for </a:t>
            </a:r>
            <a:r>
              <a:rPr lang="en-US" dirty="0" err="1" smtClean="0"/>
              <a:t>Eshelby’s</a:t>
            </a:r>
            <a:r>
              <a:rPr lang="en-US" dirty="0" smtClean="0"/>
              <a:t> tensor is available for several inclusion shapes and material symmetry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63508"/>
              </p:ext>
            </p:extLst>
          </p:nvPr>
        </p:nvGraphicFramePr>
        <p:xfrm>
          <a:off x="3843338" y="5023359"/>
          <a:ext cx="31432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7" name="Equation" r:id="rId9" imgW="127000" imgH="127000" progId="Equation.DSMT4">
                  <p:embed/>
                </p:oleObj>
              </mc:Choice>
              <mc:Fallback>
                <p:oleObj name="Equation" r:id="rId9" imgW="1270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43338" y="5023359"/>
                        <a:ext cx="314325" cy="31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8234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6612" y="26203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solidFill>
                  <a:srgbClr val="0000FF"/>
                </a:solidFill>
                <a:latin typeface="Arial"/>
                <a:cs typeface="Arial"/>
              </a:rPr>
              <a:t>Eshleby</a:t>
            </a:r>
            <a:r>
              <a:rPr lang="en-US" sz="3600" dirty="0" smtClean="0">
                <a:solidFill>
                  <a:srgbClr val="0000FF"/>
                </a:solidFill>
                <a:latin typeface="Arial"/>
                <a:cs typeface="Arial"/>
              </a:rPr>
              <a:t> Tensor and Dilute Matrix-Inclusion Composite </a:t>
            </a:r>
            <a:endParaRPr lang="en-US" sz="3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612" y="3860696"/>
            <a:ext cx="8350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for a dilute composite  </a:t>
            </a:r>
            <a:endParaRPr lang="en-US" sz="2400" dirty="0">
              <a:latin typeface="Arial"/>
              <a:cs typeface="Arial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722544"/>
              </p:ext>
            </p:extLst>
          </p:nvPr>
        </p:nvGraphicFramePr>
        <p:xfrm>
          <a:off x="918393" y="4428697"/>
          <a:ext cx="6291160" cy="16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Equation" r:id="rId3" imgW="2730500" imgH="736600" progId="Equation.DSMT4">
                  <p:embed/>
                </p:oleObj>
              </mc:Choice>
              <mc:Fallback>
                <p:oleObj name="Equation" r:id="rId3" imgW="2730500" imgH="736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8393" y="4428697"/>
                        <a:ext cx="6291160" cy="1697150"/>
                      </a:xfrm>
                      <a:prstGeom prst="rect">
                        <a:avLst/>
                      </a:prstGeom>
                      <a:ln w="28575" cmpd="sng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7200" y="1626724"/>
            <a:ext cx="468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Assumptions for dilute composite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200" y="2329306"/>
            <a:ext cx="7022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err="1" smtClean="0">
                <a:latin typeface="Arial"/>
                <a:cs typeface="Arial"/>
              </a:rPr>
              <a:t>inhomogeneities</a:t>
            </a:r>
            <a:r>
              <a:rPr lang="en-US" sz="2000" dirty="0" smtClean="0">
                <a:latin typeface="Arial"/>
                <a:cs typeface="Arial"/>
              </a:rPr>
              <a:t> are </a:t>
            </a:r>
            <a:r>
              <a:rPr lang="en-US" sz="2000" dirty="0" err="1" smtClean="0">
                <a:latin typeface="Arial"/>
                <a:cs typeface="Arial"/>
              </a:rPr>
              <a:t>dilutely</a:t>
            </a:r>
            <a:r>
              <a:rPr lang="en-US" sz="2000" dirty="0" smtClean="0">
                <a:latin typeface="Arial"/>
                <a:cs typeface="Arial"/>
              </a:rPr>
              <a:t> dispersed in the matrix</a:t>
            </a:r>
          </a:p>
          <a:p>
            <a:r>
              <a:rPr lang="en-US" sz="2000" dirty="0" smtClean="0">
                <a:latin typeface="Arial"/>
                <a:cs typeface="Arial"/>
              </a:rPr>
              <a:t>-    no interaction with their neighbors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125847"/>
            <a:ext cx="8943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Concentration tensors </a:t>
            </a:r>
            <a:r>
              <a:rPr lang="en-US" sz="2000" u="sng" dirty="0" smtClean="0">
                <a:latin typeface="Arial"/>
                <a:cs typeface="Arial"/>
              </a:rPr>
              <a:t>are independent of the reinforcement volume fraction</a:t>
            </a:r>
            <a:endParaRPr lang="en-US" sz="2000" u="sng" dirty="0"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624" y="1417638"/>
            <a:ext cx="2516164" cy="225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99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71" y="-166301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Mori-Tanaka Type estimates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482" y="962508"/>
            <a:ext cx="8104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Introduces collective interactions between </a:t>
            </a:r>
            <a:r>
              <a:rPr lang="en-US" dirty="0" err="1" smtClean="0">
                <a:latin typeface="Arial"/>
                <a:cs typeface="Arial"/>
              </a:rPr>
              <a:t>inhomogeneities</a:t>
            </a:r>
            <a:r>
              <a:rPr lang="en-US" dirty="0" smtClean="0">
                <a:latin typeface="Arial"/>
                <a:cs typeface="Arial"/>
              </a:rPr>
              <a:t> by approximating  the stress acting  on an inhomogeneity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viewed as perturbation stress caused by other </a:t>
            </a:r>
            <a:r>
              <a:rPr lang="en-US" dirty="0" err="1" smtClean="0">
                <a:latin typeface="Arial"/>
                <a:cs typeface="Arial"/>
              </a:rPr>
              <a:t>inhomogeneities</a:t>
            </a:r>
            <a:r>
              <a:rPr lang="en-US" dirty="0" smtClean="0">
                <a:latin typeface="Arial"/>
                <a:cs typeface="Arial"/>
              </a:rPr>
              <a:t> (image stress or background stress) superimposed on the far field stress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494000"/>
              </p:ext>
            </p:extLst>
          </p:nvPr>
        </p:nvGraphicFramePr>
        <p:xfrm>
          <a:off x="233082" y="2772478"/>
          <a:ext cx="30130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9" name="Equation" r:id="rId3" imgW="1257300" imgH="635000" progId="Equation.DSMT4">
                  <p:embed/>
                </p:oleObj>
              </mc:Choice>
              <mc:Fallback>
                <p:oleObj name="Equation" r:id="rId3" imgW="1257300" imgH="63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082" y="2772478"/>
                        <a:ext cx="3013075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3082" y="2403146"/>
            <a:ext cx="425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Inclusion fields phase average</a:t>
            </a:r>
            <a:endParaRPr lang="en-US" b="1" dirty="0">
              <a:latin typeface="Arial"/>
              <a:cs typeface="Arial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891186"/>
              </p:ext>
            </p:extLst>
          </p:nvPr>
        </p:nvGraphicFramePr>
        <p:xfrm>
          <a:off x="367336" y="4861916"/>
          <a:ext cx="532606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0" name="Equation" r:id="rId5" imgW="2222500" imgH="762000" progId="Equation.DSMT4">
                  <p:embed/>
                </p:oleObj>
              </mc:Choice>
              <mc:Fallback>
                <p:oleObj name="Equation" r:id="rId5" imgW="2222500" imgH="762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7336" y="4861916"/>
                        <a:ext cx="5326063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7336" y="4526310"/>
            <a:ext cx="425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Matrix fields phase average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2148" y="2170220"/>
            <a:ext cx="4345823" cy="365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09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603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Course outline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37" y="1600200"/>
            <a:ext cx="8532194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>
                <a:latin typeface="Arial"/>
                <a:cs typeface="Arial"/>
              </a:rPr>
              <a:t>Introduction to </a:t>
            </a:r>
            <a:r>
              <a:rPr lang="en-US" dirty="0" err="1" smtClean="0">
                <a:latin typeface="Arial"/>
                <a:cs typeface="Arial"/>
              </a:rPr>
              <a:t>multiscale</a:t>
            </a:r>
            <a:r>
              <a:rPr lang="en-US" dirty="0" smtClean="0">
                <a:latin typeface="Arial"/>
                <a:cs typeface="Arial"/>
              </a:rPr>
              <a:t> method</a:t>
            </a:r>
          </a:p>
          <a:p>
            <a:pPr marL="0" indent="0"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Arial"/>
                <a:cs typeface="Arial"/>
              </a:rPr>
              <a:t>Analytical </a:t>
            </a:r>
            <a:r>
              <a:rPr lang="en-US" dirty="0">
                <a:latin typeface="Arial"/>
                <a:cs typeface="Arial"/>
              </a:rPr>
              <a:t>h</a:t>
            </a:r>
            <a:r>
              <a:rPr lang="en-US" dirty="0" smtClean="0">
                <a:latin typeface="Arial"/>
                <a:cs typeface="Arial"/>
              </a:rPr>
              <a:t>omogenization procedures</a:t>
            </a:r>
          </a:p>
          <a:p>
            <a:pPr marL="0" indent="0"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Arial"/>
                <a:cs typeface="Arial"/>
              </a:rPr>
              <a:t>Continuous computational homogenization</a:t>
            </a:r>
          </a:p>
          <a:p>
            <a:pPr marL="0" indent="0"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Arial"/>
                <a:cs typeface="Arial"/>
              </a:rPr>
              <a:t>Concurrent </a:t>
            </a:r>
            <a:r>
              <a:rPr lang="en-US" dirty="0" err="1" smtClean="0">
                <a:latin typeface="Arial"/>
                <a:cs typeface="Arial"/>
              </a:rPr>
              <a:t>multiscale</a:t>
            </a:r>
            <a:r>
              <a:rPr lang="en-US" dirty="0" smtClean="0">
                <a:latin typeface="Arial"/>
                <a:cs typeface="Arial"/>
              </a:rPr>
              <a:t> methods</a:t>
            </a:r>
          </a:p>
          <a:p>
            <a:pPr>
              <a:buFont typeface="Wingdings" charset="2"/>
              <a:buChar char="§"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180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71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Mori-Tanaka Type estimates …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283957"/>
              </p:ext>
            </p:extLst>
          </p:nvPr>
        </p:nvGraphicFramePr>
        <p:xfrm>
          <a:off x="284662" y="4368465"/>
          <a:ext cx="8689700" cy="2001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9" name="Equation" r:id="rId3" imgW="4305300" imgH="990600" progId="Equation.DSMT4">
                  <p:embed/>
                </p:oleObj>
              </mc:Choice>
              <mc:Fallback>
                <p:oleObj name="Equation" r:id="rId3" imgW="4305300" imgH="990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662" y="4368465"/>
                        <a:ext cx="8689700" cy="2001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087210"/>
              </p:ext>
            </p:extLst>
          </p:nvPr>
        </p:nvGraphicFramePr>
        <p:xfrm>
          <a:off x="591671" y="1804727"/>
          <a:ext cx="532606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0" name="Equation" r:id="rId5" imgW="2222500" imgH="762000" progId="Equation.DSMT4">
                  <p:embed/>
                </p:oleObj>
              </mc:Choice>
              <mc:Fallback>
                <p:oleObj name="Equation" r:id="rId5" imgW="2222500" imgH="762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1671" y="1804727"/>
                        <a:ext cx="5326063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591671" y="1435395"/>
            <a:ext cx="601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Strain and Stress concentration tensor for inhomogeneity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91671" y="4183799"/>
            <a:ext cx="5136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Strain and Stress concentration tensor for Matrix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3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71" y="-181437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Mori-Tanaka Type estimates …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409" y="3368015"/>
            <a:ext cx="85218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000" dirty="0" smtClean="0">
                <a:latin typeface="Arial"/>
                <a:cs typeface="Arial"/>
              </a:rPr>
              <a:t>  Can be implemented into computer program in a straight forward way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   They are explicit algorithm</a:t>
            </a:r>
          </a:p>
          <a:p>
            <a:endParaRPr lang="en-US" sz="2000" dirty="0" smtClean="0">
              <a:latin typeface="Arial"/>
              <a:cs typeface="Arial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>
                <a:latin typeface="Arial"/>
                <a:cs typeface="Arial"/>
              </a:rPr>
              <a:t>     Requires matrix operations only  (Matrix addition, multiplication and inversion)</a:t>
            </a:r>
          </a:p>
          <a:p>
            <a:endParaRPr lang="en-US" sz="2000" dirty="0" smtClean="0">
              <a:latin typeface="Arial"/>
              <a:cs typeface="Arial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    Requires expressions for </a:t>
            </a:r>
            <a:r>
              <a:rPr lang="en-US" sz="2000" dirty="0" err="1" smtClean="0">
                <a:latin typeface="Arial"/>
                <a:cs typeface="Arial"/>
              </a:rPr>
              <a:t>Eshelby</a:t>
            </a:r>
            <a:r>
              <a:rPr lang="en-US" sz="2000" dirty="0" smtClean="0">
                <a:latin typeface="Arial"/>
                <a:cs typeface="Arial"/>
              </a:rPr>
              <a:t> tensor</a:t>
            </a:r>
          </a:p>
          <a:p>
            <a:endParaRPr lang="en-US" sz="2000" dirty="0" smtClean="0">
              <a:latin typeface="Arial"/>
              <a:cs typeface="Arial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000" dirty="0" smtClean="0">
                <a:latin typeface="Arial"/>
                <a:cs typeface="Arial"/>
              </a:rPr>
              <a:t>Provides useful accuracy for most practically relevant composite </a:t>
            </a:r>
          </a:p>
          <a:p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     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1672" y="721521"/>
            <a:ext cx="373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Macroscopic elasticity tensor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9144000" cy="6385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1671" y="180773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Special case:  Macroscopic stiffness of </a:t>
            </a:r>
            <a:r>
              <a:rPr lang="en-US" b="1" u="sng" dirty="0" smtClean="0">
                <a:latin typeface="Arial"/>
                <a:cs typeface="Arial"/>
              </a:rPr>
              <a:t>Porous materials </a:t>
            </a:r>
            <a:r>
              <a:rPr lang="en-US" dirty="0" smtClean="0">
                <a:latin typeface="Arial"/>
                <a:cs typeface="Arial"/>
              </a:rPr>
              <a:t>(                          )  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019733"/>
              </p:ext>
            </p:extLst>
          </p:nvPr>
        </p:nvGraphicFramePr>
        <p:xfrm>
          <a:off x="1533468" y="2169313"/>
          <a:ext cx="471328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4" name="Equation" r:id="rId4" imgW="2286000" imgH="520700" progId="Equation.DSMT4">
                  <p:embed/>
                </p:oleObj>
              </mc:Choice>
              <mc:Fallback>
                <p:oleObj name="Equation" r:id="rId4" imgW="22860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3468" y="2169313"/>
                        <a:ext cx="4713288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796875"/>
              </p:ext>
            </p:extLst>
          </p:nvPr>
        </p:nvGraphicFramePr>
        <p:xfrm>
          <a:off x="6679360" y="1724439"/>
          <a:ext cx="1282284" cy="444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" name="Equation" r:id="rId6" imgW="622300" imgH="215900" progId="Equation.DSMT4">
                  <p:embed/>
                </p:oleObj>
              </mc:Choice>
              <mc:Fallback>
                <p:oleObj name="Equation" r:id="rId6" imgW="6223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79360" y="1724439"/>
                        <a:ext cx="1282284" cy="444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2820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Ponte-Castaneda and Willis model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454" y="1163638"/>
            <a:ext cx="8520546" cy="167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Refined mean field scheme for inhomogeneous material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Inclusion spatial arrangement is enforced using different shapes of safety cell enclosing the inclusion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Spatial correlation of arrangement is described by </a:t>
            </a:r>
            <a:r>
              <a:rPr lang="en-US" sz="2000" dirty="0" err="1" smtClean="0">
                <a:latin typeface="Arial"/>
                <a:cs typeface="Arial"/>
              </a:rPr>
              <a:t>Eshelby</a:t>
            </a:r>
            <a:r>
              <a:rPr lang="en-US" sz="2000" dirty="0" smtClean="0">
                <a:latin typeface="Arial"/>
                <a:cs typeface="Arial"/>
              </a:rPr>
              <a:t> tensor</a:t>
            </a:r>
          </a:p>
          <a:p>
            <a:r>
              <a:rPr lang="en-US" sz="2000" dirty="0" smtClean="0">
                <a:latin typeface="Arial"/>
                <a:cs typeface="Arial"/>
              </a:rPr>
              <a:t>Shapes of </a:t>
            </a:r>
            <a:r>
              <a:rPr lang="en-US" sz="2000" dirty="0" err="1" smtClean="0">
                <a:latin typeface="Arial"/>
                <a:cs typeface="Arial"/>
              </a:rPr>
              <a:t>inhomogeneities</a:t>
            </a:r>
            <a:r>
              <a:rPr lang="en-US" sz="2000" dirty="0" smtClean="0">
                <a:latin typeface="Arial"/>
                <a:cs typeface="Arial"/>
              </a:rPr>
              <a:t> via      </a:t>
            </a:r>
            <a:endParaRPr lang="en-US" sz="2000" dirty="0">
              <a:latin typeface="Arial"/>
              <a:cs typeface="Arial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073996"/>
              </p:ext>
            </p:extLst>
          </p:nvPr>
        </p:nvGraphicFramePr>
        <p:xfrm>
          <a:off x="8370481" y="2034383"/>
          <a:ext cx="429251" cy="536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5" name="Equation" r:id="rId3" imgW="203200" imgH="254000" progId="Equation.DSMT4">
                  <p:embed/>
                </p:oleObj>
              </mc:Choice>
              <mc:Fallback>
                <p:oleObj name="Equation" r:id="rId3" imgW="2032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70481" y="2034383"/>
                        <a:ext cx="429251" cy="536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613961"/>
              </p:ext>
            </p:extLst>
          </p:nvPr>
        </p:nvGraphicFramePr>
        <p:xfrm>
          <a:off x="4338638" y="2301875"/>
          <a:ext cx="3762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6" name="Equation" r:id="rId5" imgW="177800" imgH="254000" progId="Equation.DSMT4">
                  <p:embed/>
                </p:oleObj>
              </mc:Choice>
              <mc:Fallback>
                <p:oleObj name="Equation" r:id="rId5" imgW="177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38638" y="2301875"/>
                        <a:ext cx="376237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5803" y="2974490"/>
            <a:ext cx="3775578" cy="370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11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25" y="-76937"/>
            <a:ext cx="8856903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Ponte-Castaneda and Willis model …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493814"/>
              </p:ext>
            </p:extLst>
          </p:nvPr>
        </p:nvGraphicFramePr>
        <p:xfrm>
          <a:off x="270287" y="4589276"/>
          <a:ext cx="8416513" cy="1721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4" name="Equation" r:id="rId3" imgW="4356100" imgH="889000" progId="Equation.DSMT4">
                  <p:embed/>
                </p:oleObj>
              </mc:Choice>
              <mc:Fallback>
                <p:oleObj name="Equation" r:id="rId3" imgW="43561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287" y="4589276"/>
                        <a:ext cx="8416513" cy="1721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834003"/>
              </p:ext>
            </p:extLst>
          </p:nvPr>
        </p:nvGraphicFramePr>
        <p:xfrm>
          <a:off x="457200" y="1688150"/>
          <a:ext cx="74866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5" name="Equation" r:id="rId5" imgW="3124200" imgH="762000" progId="Equation.DSMT4">
                  <p:embed/>
                </p:oleObj>
              </mc:Choice>
              <mc:Fallback>
                <p:oleObj name="Equation" r:id="rId5" imgW="3124200" imgH="762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1688150"/>
                        <a:ext cx="748665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591671" y="1066063"/>
            <a:ext cx="64077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latin typeface="Arial"/>
                <a:cs typeface="Arial"/>
              </a:rPr>
              <a:t>Strain concentration tensor for inhomogeneity </a:t>
            </a:r>
            <a:endParaRPr lang="en-US" sz="2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9025" y="4158389"/>
            <a:ext cx="4760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Arial"/>
                <a:cs typeface="Arial"/>
              </a:rPr>
              <a:t>Macroscopic elasticity tensor</a:t>
            </a:r>
            <a:endParaRPr lang="en-US" sz="2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98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3" y="-2525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Classical Self Consistent Estimate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3055" y="890496"/>
            <a:ext cx="42841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Based on treating all the phases as </a:t>
            </a:r>
            <a:r>
              <a:rPr lang="en-US" dirty="0" err="1" smtClean="0">
                <a:latin typeface="Arial"/>
                <a:cs typeface="Arial"/>
              </a:rPr>
              <a:t>inhomogeneities</a:t>
            </a:r>
            <a:r>
              <a:rPr lang="en-US" dirty="0" smtClean="0">
                <a:latin typeface="Arial"/>
                <a:cs typeface="Arial"/>
              </a:rPr>
              <a:t>  immersed in an a priori unknown reference medium</a:t>
            </a:r>
          </a:p>
          <a:p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Mean field approximation of stress and strain vanishes here</a:t>
            </a:r>
          </a:p>
          <a:p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In contrast Mori-Tanaka method, no distinction is made  matrix and inhomogeneity phases</a:t>
            </a:r>
          </a:p>
          <a:p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307887"/>
              </p:ext>
            </p:extLst>
          </p:nvPr>
        </p:nvGraphicFramePr>
        <p:xfrm>
          <a:off x="655623" y="4864100"/>
          <a:ext cx="73120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2" name="Equation" r:id="rId3" imgW="3784600" imgH="368300" progId="Equation.DSMT4">
                  <p:embed/>
                </p:oleObj>
              </mc:Choice>
              <mc:Fallback>
                <p:oleObj name="Equation" r:id="rId3" imgW="3784600" imgH="368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5623" y="4864100"/>
                        <a:ext cx="7312025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4690" y="4217769"/>
            <a:ext cx="750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System of implicit nonlinear equation for the unknown elastic tensor </a:t>
            </a:r>
          </a:p>
          <a:p>
            <a:r>
              <a:rPr lang="en-US" dirty="0" smtClean="0">
                <a:latin typeface="Arial"/>
                <a:cs typeface="Arial"/>
              </a:rPr>
              <a:t>Must be solve by self consistent iterative scheme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746497"/>
              </p:ext>
            </p:extLst>
          </p:nvPr>
        </p:nvGraphicFramePr>
        <p:xfrm>
          <a:off x="524690" y="5728918"/>
          <a:ext cx="909638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3" name="Equation" r:id="rId5" imgW="317500" imgH="254000" progId="Equation.DSMT4">
                  <p:embed/>
                </p:oleObj>
              </mc:Choice>
              <mc:Fallback>
                <p:oleObj name="Equation" r:id="rId5" imgW="317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4690" y="5728918"/>
                        <a:ext cx="909638" cy="728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11859" y="5772251"/>
            <a:ext cx="64611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Arial"/>
                <a:cs typeface="Arial"/>
              </a:rPr>
              <a:t>Eshelby</a:t>
            </a:r>
            <a:r>
              <a:rPr lang="en-US" sz="2200" dirty="0" smtClean="0">
                <a:latin typeface="Arial"/>
                <a:cs typeface="Arial"/>
              </a:rPr>
              <a:t> tensor describes the response of  an inhomogeneity embedded in the n-</a:t>
            </a:r>
            <a:r>
              <a:rPr lang="en-US" sz="2200" dirty="0" err="1" smtClean="0">
                <a:latin typeface="Arial"/>
                <a:cs typeface="Arial"/>
              </a:rPr>
              <a:t>th</a:t>
            </a:r>
            <a:r>
              <a:rPr lang="en-US" sz="2200" dirty="0" smtClean="0">
                <a:latin typeface="Arial"/>
                <a:cs typeface="Arial"/>
              </a:rPr>
              <a:t> iteration of the effective medium</a:t>
            </a:r>
            <a:endParaRPr lang="en-US" sz="2200" dirty="0"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0605" y="742344"/>
            <a:ext cx="4234618" cy="328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6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4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00FF"/>
                </a:solidFill>
                <a:latin typeface="Arial"/>
                <a:cs typeface="Arial"/>
              </a:rPr>
              <a:t>Other Analytical Estimates for Elastic Composites and Bounding Methods</a:t>
            </a:r>
            <a:endParaRPr lang="en-US" sz="3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2979"/>
            <a:ext cx="8229600" cy="11938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Arial"/>
                <a:cs typeface="Arial"/>
              </a:rPr>
              <a:t>Hashin-Shtrikman</a:t>
            </a:r>
            <a:r>
              <a:rPr lang="en-US" sz="2800" dirty="0" smtClean="0">
                <a:latin typeface="Arial"/>
                <a:cs typeface="Arial"/>
              </a:rPr>
              <a:t> Estimates</a:t>
            </a:r>
          </a:p>
          <a:p>
            <a:r>
              <a:rPr lang="en-US" sz="2800" dirty="0" smtClean="0">
                <a:latin typeface="Arial"/>
                <a:cs typeface="Arial"/>
              </a:rPr>
              <a:t>Generalized Self-Consistent Estimates</a:t>
            </a:r>
          </a:p>
          <a:p>
            <a:pPr marL="0" indent="0">
              <a:buNone/>
            </a:pPr>
            <a:endParaRPr lang="en-US" sz="28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3697112"/>
            <a:ext cx="581441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Bounding Methods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Hill Bounds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Hashin-Shtrikman</a:t>
            </a:r>
            <a:r>
              <a:rPr lang="en-US" sz="2800" dirty="0" smtClean="0">
                <a:latin typeface="Arial"/>
                <a:cs typeface="Arial"/>
              </a:rPr>
              <a:t> –Type Bounds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77333" y="5856111"/>
            <a:ext cx="745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A comprehensive overview of analytical homogenization method can be found in the textbook of </a:t>
            </a:r>
            <a:r>
              <a:rPr lang="en-US" dirty="0" err="1" smtClean="0">
                <a:latin typeface="Arial"/>
                <a:cs typeface="Arial"/>
              </a:rPr>
              <a:t>Nemat</a:t>
            </a:r>
            <a:r>
              <a:rPr lang="en-US" dirty="0" smtClean="0">
                <a:latin typeface="Arial"/>
                <a:cs typeface="Arial"/>
              </a:rPr>
              <a:t>-Nasser and Hori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1531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58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Numerical Homogenization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736" y="1286841"/>
            <a:ext cx="758115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 Macroscopic canonical constitutive model is assumed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Based on parameters determined by fitting the data</a:t>
            </a:r>
          </a:p>
          <a:p>
            <a:endParaRPr lang="en-US" sz="2000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 Produced by FE computation of the microscopic sample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Detail microstructure is explicitly modeled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Often referred as unit cell method</a:t>
            </a:r>
          </a:p>
          <a:p>
            <a:endParaRPr lang="en-US" sz="2000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Enable the development of micromechanically derive continuum damage and plastic model 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Less attractive for nonlinear problems with evolving microstructure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Computationally attractive for large scale computation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427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3046"/>
            <a:ext cx="9381958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00FF"/>
                </a:solidFill>
                <a:latin typeface="Arial"/>
                <a:cs typeface="Arial"/>
              </a:rPr>
              <a:t>Continuous Computational Homogenization</a:t>
            </a:r>
            <a:endParaRPr lang="en-US" sz="3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905" y="922422"/>
            <a:ext cx="929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-To define on the fly macroscopic stress-strain relation from a macroscopic point from a microscopic sample attached to this point 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- also referred as “</a:t>
            </a:r>
            <a:r>
              <a:rPr lang="en-US" b="1" dirty="0" err="1" smtClean="0">
                <a:latin typeface="Arial"/>
                <a:cs typeface="Arial"/>
              </a:rPr>
              <a:t>Multiscale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C</a:t>
            </a:r>
            <a:r>
              <a:rPr lang="en-US" b="1" dirty="0" smtClean="0">
                <a:latin typeface="Arial"/>
                <a:cs typeface="Arial"/>
              </a:rPr>
              <a:t>onstitutive Modeling</a:t>
            </a:r>
            <a:r>
              <a:rPr lang="en-US" dirty="0" smtClean="0">
                <a:latin typeface="Arial"/>
                <a:cs typeface="Arial"/>
              </a:rPr>
              <a:t>” 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38" y="2122751"/>
            <a:ext cx="6816322" cy="4289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1882" y="6412198"/>
            <a:ext cx="70671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Finite element implementation of both scales known as FE</a:t>
            </a:r>
            <a:r>
              <a:rPr lang="en-US" baseline="30000" dirty="0" smtClean="0">
                <a:latin typeface="Arial"/>
                <a:cs typeface="Arial"/>
              </a:rPr>
              <a:t>2 </a:t>
            </a:r>
            <a:r>
              <a:rPr lang="en-US" dirty="0" smtClean="0">
                <a:latin typeface="Arial"/>
                <a:cs typeface="Arial"/>
              </a:rPr>
              <a:t>scheme</a:t>
            </a:r>
            <a:endParaRPr lang="en-US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311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27" y="34006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00FF"/>
                </a:solidFill>
                <a:latin typeface="Arial"/>
                <a:cs typeface="Arial"/>
              </a:rPr>
              <a:t>Procedure of the continuous CH scheme</a:t>
            </a:r>
            <a:endParaRPr lang="en-US" sz="3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4525" y="1312597"/>
            <a:ext cx="675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Downscaling or macro-to-micro transition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3473" y="1898316"/>
            <a:ext cx="6831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-  The macroscopic strain vector is transformed to the RVE as boundary condition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-  Specific BCs must full fill the </a:t>
            </a:r>
            <a:r>
              <a:rPr lang="en-US" b="1" dirty="0" smtClean="0">
                <a:latin typeface="Arial"/>
                <a:cs typeface="Arial"/>
              </a:rPr>
              <a:t>strain averaging theorem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4525" y="3429000"/>
            <a:ext cx="6563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Solution of BVP of the RVE (in short, the micro- BVP)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4525" y="4189878"/>
            <a:ext cx="675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"/>
                <a:cs typeface="Arial"/>
              </a:rPr>
              <a:t>Upscaling</a:t>
            </a:r>
            <a:r>
              <a:rPr lang="en-US" sz="2000" b="1" dirty="0" smtClean="0">
                <a:latin typeface="Arial"/>
                <a:cs typeface="Arial"/>
              </a:rPr>
              <a:t> or micro-to-macro transition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2907" y="4836693"/>
            <a:ext cx="803442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-  Microscopic stresses are </a:t>
            </a:r>
            <a:r>
              <a:rPr lang="en-US" dirty="0" err="1" smtClean="0">
                <a:latin typeface="Arial"/>
                <a:cs typeface="Arial"/>
              </a:rPr>
              <a:t>upscaled</a:t>
            </a:r>
            <a:r>
              <a:rPr lang="en-US" dirty="0" smtClean="0">
                <a:latin typeface="Arial"/>
                <a:cs typeface="Arial"/>
              </a:rPr>
              <a:t> to </a:t>
            </a:r>
            <a:r>
              <a:rPr lang="en-US" dirty="0" err="1" smtClean="0">
                <a:latin typeface="Arial"/>
                <a:cs typeface="Arial"/>
              </a:rPr>
              <a:t>macroscale</a:t>
            </a:r>
            <a:r>
              <a:rPr lang="en-US" dirty="0" smtClean="0">
                <a:latin typeface="Arial"/>
                <a:cs typeface="Arial"/>
              </a:rPr>
              <a:t> as the macroscopic stress vector</a:t>
            </a:r>
          </a:p>
          <a:p>
            <a:endParaRPr lang="en-US" dirty="0">
              <a:latin typeface="Arial"/>
              <a:cs typeface="Arial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/>
                <a:cs typeface="Arial"/>
              </a:rPr>
              <a:t>Hill-Mandel principle is used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/>
                <a:cs typeface="Arial"/>
              </a:rPr>
              <a:t>The macroscopic stiffness matrix is upscale to the macroscopic material tangent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236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53" y="-27212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Strain averaging theorem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2420" y="1169737"/>
            <a:ext cx="7272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The strain at any point   in the macroscopic solid is defined as volume average of the microscopic strain  over the RVE that is associated with that point 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6240"/>
              </p:ext>
            </p:extLst>
          </p:nvPr>
        </p:nvGraphicFramePr>
        <p:xfrm>
          <a:off x="1439779" y="2619459"/>
          <a:ext cx="63595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" name="Equation" r:id="rId3" imgW="2120900" imgH="482600" progId="Equation.DSMT4">
                  <p:embed/>
                </p:oleObj>
              </mc:Choice>
              <mc:Fallback>
                <p:oleObj name="Equation" r:id="rId3" imgW="21209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9779" y="2619459"/>
                        <a:ext cx="6359525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46789" y="4683725"/>
            <a:ext cx="381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d</a:t>
            </a:r>
            <a:r>
              <a:rPr lang="en-US" dirty="0" smtClean="0">
                <a:latin typeface="Arial"/>
                <a:cs typeface="Arial"/>
              </a:rPr>
              <a:t>enotes the measure of the domain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225270"/>
              </p:ext>
            </p:extLst>
          </p:nvPr>
        </p:nvGraphicFramePr>
        <p:xfrm>
          <a:off x="1417638" y="4645025"/>
          <a:ext cx="3349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8" name="Equation" r:id="rId5" imgW="190500" imgH="279400" progId="Equation.DSMT4">
                  <p:embed/>
                </p:oleObj>
              </mc:Choice>
              <mc:Fallback>
                <p:oleObj name="Equation" r:id="rId5" imgW="1905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7638" y="4645025"/>
                        <a:ext cx="334962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4619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3855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Heterogeneous materials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730" y="6086662"/>
            <a:ext cx="8621485" cy="64633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latin typeface="Arial"/>
                <a:cs typeface="Arial"/>
              </a:rPr>
              <a:t>Heterogeneous structure at certain level of observation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latin typeface="Arial"/>
                <a:cs typeface="Arial"/>
              </a:rPr>
              <a:t>Desirable as they can be tailor made to take advantage of particular constituent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Picture 5" descr="Concret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277" y="2381090"/>
            <a:ext cx="2047794" cy="2443701"/>
          </a:xfrm>
          <a:prstGeom prst="rect">
            <a:avLst/>
          </a:prstGeom>
        </p:spPr>
      </p:pic>
      <p:pic>
        <p:nvPicPr>
          <p:cNvPr id="7" name="Picture 6" descr="Rock_microstructu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0" y="1918164"/>
            <a:ext cx="2666232" cy="17801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6934" y="827353"/>
            <a:ext cx="7640066" cy="92333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latin typeface="Arial"/>
                <a:cs typeface="Arial"/>
              </a:rPr>
              <a:t>Many natural and engineering materials have heterogeneous structure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latin typeface="Arial"/>
                <a:cs typeface="Arial"/>
              </a:rPr>
              <a:t>Often referred as Heterogeneous Materials/Composite Materials/Multi-phase materials 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9" name="Picture 8" descr="Bras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26" y="3923089"/>
            <a:ext cx="2644511" cy="1980831"/>
          </a:xfrm>
          <a:prstGeom prst="rect">
            <a:avLst/>
          </a:prstGeom>
        </p:spPr>
      </p:pic>
      <p:pic>
        <p:nvPicPr>
          <p:cNvPr id="10" name="Picture 9" descr="HGJHC0_2011_v12n2_115_f008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835" y="2044940"/>
            <a:ext cx="3667729" cy="27798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53882" y="3302000"/>
            <a:ext cx="68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Rock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5231" y="4880393"/>
            <a:ext cx="3205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Fiber Reinforced Polymer (FRP)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97529" y="5534588"/>
            <a:ext cx="68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CFFCC"/>
                </a:solidFill>
              </a:rPr>
              <a:t>Brass</a:t>
            </a:r>
            <a:endParaRPr lang="en-US" dirty="0">
              <a:solidFill>
                <a:srgbClr val="CCFF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2697" y="4880393"/>
            <a:ext cx="1062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Concrete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913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26" y="-113047"/>
            <a:ext cx="8593221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00FF"/>
                </a:solidFill>
                <a:latin typeface="Arial"/>
                <a:cs typeface="Arial"/>
              </a:rPr>
              <a:t>Hill-Mandel macro-homogeneity principle</a:t>
            </a:r>
            <a:endParaRPr lang="en-US" sz="3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144945"/>
              </p:ext>
            </p:extLst>
          </p:nvPr>
        </p:nvGraphicFramePr>
        <p:xfrm>
          <a:off x="915735" y="1924566"/>
          <a:ext cx="6683997" cy="1548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Equation" r:id="rId3" imgW="2082800" imgH="482600" progId="Equation.DSMT4">
                  <p:embed/>
                </p:oleObj>
              </mc:Choice>
              <mc:Fallback>
                <p:oleObj name="Equation" r:id="rId3" imgW="20828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5735" y="1924566"/>
                        <a:ext cx="6683997" cy="1548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367" y="1247761"/>
            <a:ext cx="584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Macroscopic stress power must equal the </a:t>
            </a:r>
            <a:endParaRPr lang="en-US" sz="2400" dirty="0">
              <a:latin typeface="Arial"/>
              <a:cs typeface="Arial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815591"/>
              </p:ext>
            </p:extLst>
          </p:nvPr>
        </p:nvGraphicFramePr>
        <p:xfrm>
          <a:off x="1371171" y="4731370"/>
          <a:ext cx="6549404" cy="144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Equation" r:id="rId5" imgW="2184400" imgH="482600" progId="Equation.DSMT4">
                  <p:embed/>
                </p:oleObj>
              </mc:Choice>
              <mc:Fallback>
                <p:oleObj name="Equation" r:id="rId5" imgW="2184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171" y="4731370"/>
                        <a:ext cx="6549404" cy="144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4367" y="3962142"/>
            <a:ext cx="8649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A specific boundary condition that fulfills strain averaging theorem in the above equation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6472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84" y="-24502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Boundary Conditions 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895" y="1087826"/>
            <a:ext cx="8783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Arial"/>
                <a:cs typeface="Arial"/>
              </a:rPr>
              <a:t>Choice of BC: An important aspect in RVE based homogenization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Arial"/>
                <a:cs typeface="Arial"/>
              </a:rPr>
              <a:t>Imposed on the RVE boundary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Arial"/>
                <a:cs typeface="Arial"/>
              </a:rPr>
              <a:t>Different BC affects the macroscopic constitutive response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884" y="3873309"/>
            <a:ext cx="8954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Boundary Conditions commonly used in CH Scheme 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8883" y="4827416"/>
            <a:ext cx="729648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Linear or Displacement boundary condition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Constant traction boundary condition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Periodic boundary condition</a:t>
            </a:r>
          </a:p>
        </p:txBody>
      </p:sp>
    </p:spTree>
    <p:extLst>
      <p:ext uri="{BB962C8B-B14F-4D97-AF65-F5344CB8AC3E}">
        <p14:creationId xmlns:p14="http://schemas.microsoft.com/office/powerpoint/2010/main" val="3597516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Evaluation of boundary conditions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146967"/>
              </p:ext>
            </p:extLst>
          </p:nvPr>
        </p:nvGraphicFramePr>
        <p:xfrm>
          <a:off x="1101726" y="1741488"/>
          <a:ext cx="4262437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" name="Equation" r:id="rId3" imgW="1168400" imgH="508000" progId="Equation.DSMT4">
                  <p:embed/>
                </p:oleObj>
              </mc:Choice>
              <mc:Fallback>
                <p:oleObj name="Equation" r:id="rId3" imgW="1168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1726" y="1741488"/>
                        <a:ext cx="4262437" cy="185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5159" y="1143000"/>
            <a:ext cx="7132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Microscopic displacement is superposition of average field and fluctuating </a:t>
            </a:r>
          </a:p>
          <a:p>
            <a:r>
              <a:rPr lang="en-US" dirty="0" smtClean="0"/>
              <a:t>field induced by the presence of heterogeneity 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02421" y="1951789"/>
            <a:ext cx="2085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: </a:t>
            </a:r>
            <a:r>
              <a:rPr lang="en-US" dirty="0" err="1" smtClean="0"/>
              <a:t>Microdomain</a:t>
            </a:r>
            <a:endParaRPr lang="en-US" dirty="0" smtClean="0"/>
          </a:p>
          <a:p>
            <a:r>
              <a:rPr lang="en-US" dirty="0" smtClean="0"/>
              <a:t>M: </a:t>
            </a:r>
            <a:r>
              <a:rPr lang="en-US" dirty="0" err="1" smtClean="0"/>
              <a:t>Macrodomain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3613" y="4180723"/>
            <a:ext cx="195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Thus we have 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552054"/>
              </p:ext>
            </p:extLst>
          </p:nvPr>
        </p:nvGraphicFramePr>
        <p:xfrm>
          <a:off x="1813199" y="4494158"/>
          <a:ext cx="4030663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" name="Equation" r:id="rId5" imgW="1104900" imgH="533400" progId="Equation.DSMT4">
                  <p:embed/>
                </p:oleObj>
              </mc:Choice>
              <mc:Fallback>
                <p:oleObj name="Equation" r:id="rId5" imgW="11049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13199" y="4494158"/>
                        <a:ext cx="4030663" cy="194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64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Evaluation of boundary conditions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7221" y="2987842"/>
            <a:ext cx="2085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: </a:t>
            </a:r>
            <a:r>
              <a:rPr lang="en-US" dirty="0" err="1" smtClean="0"/>
              <a:t>Microdomain</a:t>
            </a:r>
            <a:endParaRPr lang="en-US" dirty="0" smtClean="0"/>
          </a:p>
          <a:p>
            <a:r>
              <a:rPr lang="en-US" dirty="0" smtClean="0"/>
              <a:t>M: </a:t>
            </a:r>
            <a:r>
              <a:rPr lang="en-US" dirty="0" err="1" smtClean="0"/>
              <a:t>Macrodomain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622350"/>
              </p:ext>
            </p:extLst>
          </p:nvPr>
        </p:nvGraphicFramePr>
        <p:xfrm>
          <a:off x="598440" y="1349126"/>
          <a:ext cx="7008192" cy="319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" name="Equation" r:id="rId3" imgW="3035300" imgH="1384300" progId="Equation.DSMT4">
                  <p:embed/>
                </p:oleObj>
              </mc:Choice>
              <mc:Fallback>
                <p:oleObj name="Equation" r:id="rId3" imgW="3035300" imgH="1384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8440" y="1349126"/>
                        <a:ext cx="7008192" cy="3196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012610"/>
              </p:ext>
            </p:extLst>
          </p:nvPr>
        </p:nvGraphicFramePr>
        <p:xfrm>
          <a:off x="4946817" y="5386388"/>
          <a:ext cx="3445878" cy="996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" name="Equation" r:id="rId5" imgW="1625600" imgH="469900" progId="Equation.DSMT4">
                  <p:embed/>
                </p:oleObj>
              </mc:Choice>
              <mc:Fallback>
                <p:oleObj name="Equation" r:id="rId5" imgW="16256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46817" y="5386388"/>
                        <a:ext cx="3445878" cy="996074"/>
                      </a:xfrm>
                      <a:prstGeom prst="rect">
                        <a:avLst/>
                      </a:prstGeom>
                      <a:ln w="28575" cmpd="sng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385009"/>
              </p:ext>
            </p:extLst>
          </p:nvPr>
        </p:nvGraphicFramePr>
        <p:xfrm>
          <a:off x="457200" y="5539917"/>
          <a:ext cx="2948908" cy="842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" name="Equation" r:id="rId7" imgW="889000" imgH="254000" progId="Equation.DSMT4">
                  <p:embed/>
                </p:oleObj>
              </mc:Choice>
              <mc:Fallback>
                <p:oleObj name="Equation" r:id="rId7" imgW="889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" y="5539917"/>
                        <a:ext cx="2948908" cy="842545"/>
                      </a:xfrm>
                      <a:prstGeom prst="rect">
                        <a:avLst/>
                      </a:prstGeom>
                      <a:ln w="28575" cmpd="sng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ight Arrow 6"/>
          <p:cNvSpPr/>
          <p:nvPr/>
        </p:nvSpPr>
        <p:spPr>
          <a:xfrm>
            <a:off x="3783263" y="5654841"/>
            <a:ext cx="815474" cy="481263"/>
          </a:xfrm>
          <a:prstGeom prst="rightArrow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1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5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Displacement boundary condition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31539"/>
              </p:ext>
            </p:extLst>
          </p:nvPr>
        </p:nvGraphicFramePr>
        <p:xfrm>
          <a:off x="991268" y="3450641"/>
          <a:ext cx="3242512" cy="926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" name="Equation" r:id="rId3" imgW="889000" imgH="254000" progId="Equation.DSMT4">
                  <p:embed/>
                </p:oleObj>
              </mc:Choice>
              <mc:Fallback>
                <p:oleObj name="Equation" r:id="rId3" imgW="889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1268" y="3450641"/>
                        <a:ext cx="3242512" cy="926432"/>
                      </a:xfrm>
                      <a:prstGeom prst="rect">
                        <a:avLst/>
                      </a:prstGeom>
                      <a:ln w="28575" cmpd="sng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740798"/>
              </p:ext>
            </p:extLst>
          </p:nvPr>
        </p:nvGraphicFramePr>
        <p:xfrm>
          <a:off x="5254875" y="3451561"/>
          <a:ext cx="2084388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" name="Equation" r:id="rId5" imgW="571500" imgH="254000" progId="Equation.DSMT4">
                  <p:embed/>
                </p:oleObj>
              </mc:Choice>
              <mc:Fallback>
                <p:oleObj name="Equation" r:id="rId5" imgW="571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54875" y="3451561"/>
                        <a:ext cx="2084388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44955" y="4906211"/>
            <a:ext cx="747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Boundary displacements generated by </a:t>
            </a:r>
            <a:r>
              <a:rPr lang="en-US" dirty="0" err="1" smtClean="0"/>
              <a:t>macroscale</a:t>
            </a:r>
            <a:r>
              <a:rPr lang="en-US" dirty="0" smtClean="0"/>
              <a:t> strain- </a:t>
            </a:r>
            <a:r>
              <a:rPr lang="en-US" dirty="0" err="1" smtClean="0"/>
              <a:t>Dirichlet</a:t>
            </a:r>
            <a:r>
              <a:rPr lang="en-US" dirty="0" smtClean="0"/>
              <a:t> BC   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163679"/>
              </p:ext>
            </p:extLst>
          </p:nvPr>
        </p:nvGraphicFramePr>
        <p:xfrm>
          <a:off x="2510841" y="1383132"/>
          <a:ext cx="3445878" cy="996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" name="Equation" r:id="rId7" imgW="1625600" imgH="469900" progId="Equation.DSMT4">
                  <p:embed/>
                </p:oleObj>
              </mc:Choice>
              <mc:Fallback>
                <p:oleObj name="Equation" r:id="rId7" imgW="16256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0841" y="1383132"/>
                        <a:ext cx="3445878" cy="996074"/>
                      </a:xfrm>
                      <a:prstGeom prst="rect">
                        <a:avLst/>
                      </a:prstGeom>
                      <a:ln w="28575" cmpd="sng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7058" y="2740526"/>
            <a:ext cx="382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Above condition is satisfied when  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890817"/>
              </p:ext>
            </p:extLst>
          </p:nvPr>
        </p:nvGraphicFramePr>
        <p:xfrm>
          <a:off x="3858044" y="2760608"/>
          <a:ext cx="10207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" name="Equation" r:id="rId9" imgW="444500" imgH="152400" progId="Equation.DSMT4">
                  <p:embed/>
                </p:oleObj>
              </mc:Choice>
              <mc:Fallback>
                <p:oleObj name="Equation" r:id="rId9" imgW="4445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58044" y="2760608"/>
                        <a:ext cx="1020762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26526" y="2760608"/>
            <a:ext cx="231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the boundary 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401402"/>
              </p:ext>
            </p:extLst>
          </p:nvPr>
        </p:nvGraphicFramePr>
        <p:xfrm>
          <a:off x="6762749" y="2760608"/>
          <a:ext cx="429461" cy="429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" name="Equation" r:id="rId11" imgW="190500" imgH="190500" progId="Equation.DSMT4">
                  <p:embed/>
                </p:oleObj>
              </mc:Choice>
              <mc:Fallback>
                <p:oleObj name="Equation" r:id="rId11" imgW="1905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62749" y="2760608"/>
                        <a:ext cx="429461" cy="429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220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5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Periodic boundary condition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196404"/>
              </p:ext>
            </p:extLst>
          </p:nvPr>
        </p:nvGraphicFramePr>
        <p:xfrm>
          <a:off x="2510841" y="1383132"/>
          <a:ext cx="3445878" cy="996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8" name="Equation" r:id="rId3" imgW="1625600" imgH="469900" progId="Equation.DSMT4">
                  <p:embed/>
                </p:oleObj>
              </mc:Choice>
              <mc:Fallback>
                <p:oleObj name="Equation" r:id="rId3" imgW="16256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0841" y="1383132"/>
                        <a:ext cx="3445878" cy="996074"/>
                      </a:xfrm>
                      <a:prstGeom prst="rect">
                        <a:avLst/>
                      </a:prstGeom>
                      <a:ln w="28575" cmpd="sng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87023"/>
              </p:ext>
            </p:extLst>
          </p:nvPr>
        </p:nvGraphicFramePr>
        <p:xfrm>
          <a:off x="1361906" y="3001377"/>
          <a:ext cx="28003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9" name="Equation" r:id="rId5" imgW="1219200" imgH="292100" progId="Equation.DSMT4">
                  <p:embed/>
                </p:oleObj>
              </mc:Choice>
              <mc:Fallback>
                <p:oleObj name="Equation" r:id="rId5" imgW="1219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61906" y="3001377"/>
                        <a:ext cx="2800350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5789" y="4010526"/>
            <a:ext cx="7272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condition states a non-trivial periodicity of superimposed fluctuation</a:t>
            </a:r>
          </a:p>
          <a:p>
            <a:r>
              <a:rPr lang="en-US" dirty="0" smtClean="0"/>
              <a:t>on      </a:t>
            </a:r>
          </a:p>
          <a:p>
            <a:r>
              <a:rPr lang="en-US" dirty="0" smtClean="0"/>
              <a:t>Here the boundary is understood to be decomposed in to parts 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068082"/>
              </p:ext>
            </p:extLst>
          </p:nvPr>
        </p:nvGraphicFramePr>
        <p:xfrm>
          <a:off x="7887536" y="4010526"/>
          <a:ext cx="3206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0" name="Equation" r:id="rId7" imgW="139700" imgH="152400" progId="Equation.DSMT4">
                  <p:embed/>
                </p:oleObj>
              </mc:Choice>
              <mc:Fallback>
                <p:oleObj name="Equation" r:id="rId7" imgW="1397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87536" y="4010526"/>
                        <a:ext cx="32067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038369"/>
              </p:ext>
            </p:extLst>
          </p:nvPr>
        </p:nvGraphicFramePr>
        <p:xfrm>
          <a:off x="1361906" y="4307604"/>
          <a:ext cx="402725" cy="40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1" name="Equation" r:id="rId9" imgW="190500" imgH="190500" progId="Equation.DSMT4">
                  <p:embed/>
                </p:oleObj>
              </mc:Choice>
              <mc:Fallback>
                <p:oleObj name="Equation" r:id="rId9" imgW="1905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61906" y="4307604"/>
                        <a:ext cx="402725" cy="40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431990"/>
              </p:ext>
            </p:extLst>
          </p:nvPr>
        </p:nvGraphicFramePr>
        <p:xfrm>
          <a:off x="3008480" y="4912359"/>
          <a:ext cx="2204638" cy="635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2" name="Equation" r:id="rId11" imgW="838200" imgH="241300" progId="Equation.DSMT4">
                  <p:embed/>
                </p:oleObj>
              </mc:Choice>
              <mc:Fallback>
                <p:oleObj name="Equation" r:id="rId11" imgW="8382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08480" y="4912359"/>
                        <a:ext cx="2204638" cy="635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89789" y="5721684"/>
            <a:ext cx="4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outward normal             and   		   and 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470506"/>
              </p:ext>
            </p:extLst>
          </p:nvPr>
        </p:nvGraphicFramePr>
        <p:xfrm>
          <a:off x="3376112" y="5547895"/>
          <a:ext cx="5683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" name="Equation" r:id="rId13" imgW="215900" imgH="241300" progId="Equation.DSMT4">
                  <p:embed/>
                </p:oleObj>
              </mc:Choice>
              <mc:Fallback>
                <p:oleObj name="Equation" r:id="rId13" imgW="215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76112" y="5547895"/>
                        <a:ext cx="568325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532348"/>
              </p:ext>
            </p:extLst>
          </p:nvPr>
        </p:nvGraphicFramePr>
        <p:xfrm>
          <a:off x="4467726" y="5547895"/>
          <a:ext cx="5683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" name="Equation" r:id="rId15" imgW="215900" imgH="241300" progId="Equation.DSMT4">
                  <p:embed/>
                </p:oleObj>
              </mc:Choice>
              <mc:Fallback>
                <p:oleObj name="Equation" r:id="rId15" imgW="215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67726" y="5547895"/>
                        <a:ext cx="568325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282621"/>
              </p:ext>
            </p:extLst>
          </p:nvPr>
        </p:nvGraphicFramePr>
        <p:xfrm>
          <a:off x="5529096" y="5556668"/>
          <a:ext cx="17383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" name="Equation" r:id="rId17" imgW="660400" imgH="241300" progId="Equation.DSMT4">
                  <p:embed/>
                </p:oleObj>
              </mc:Choice>
              <mc:Fallback>
                <p:oleObj name="Equation" r:id="rId17" imgW="660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29096" y="5556668"/>
                        <a:ext cx="1738312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52211" y="3195053"/>
            <a:ext cx="87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671058"/>
              </p:ext>
            </p:extLst>
          </p:nvPr>
        </p:nvGraphicFramePr>
        <p:xfrm>
          <a:off x="5275600" y="3101474"/>
          <a:ext cx="675522" cy="675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" name="Equation" r:id="rId19" imgW="190500" imgH="190500" progId="Equation.DSMT4">
                  <p:embed/>
                </p:oleObj>
              </mc:Choice>
              <mc:Fallback>
                <p:oleObj name="Equation" r:id="rId19" imgW="1905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275600" y="3101474"/>
                        <a:ext cx="675522" cy="675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2197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l="24467" t="25110" r="30998" b="22436"/>
          <a:stretch/>
        </p:blipFill>
        <p:spPr>
          <a:xfrm>
            <a:off x="681789" y="1722034"/>
            <a:ext cx="2459790" cy="2538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320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Periodic boundary condition …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330765"/>
              </p:ext>
            </p:extLst>
          </p:nvPr>
        </p:nvGraphicFramePr>
        <p:xfrm>
          <a:off x="1544053" y="4938963"/>
          <a:ext cx="5812108" cy="1771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2" name="Equation" r:id="rId4" imgW="2082800" imgH="635000" progId="Equation.DSMT4">
                  <p:embed/>
                </p:oleObj>
              </mc:Choice>
              <mc:Fallback>
                <p:oleObj name="Equation" r:id="rId4" imgW="2082800" imgH="63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4053" y="4938963"/>
                        <a:ext cx="5812108" cy="1771984"/>
                      </a:xfrm>
                      <a:prstGeom prst="rect">
                        <a:avLst/>
                      </a:prstGeom>
                      <a:ln w="28575" cmpd="sng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128" y="806547"/>
            <a:ext cx="4502672" cy="394525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81789" y="1722034"/>
            <a:ext cx="2459790" cy="25023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723158"/>
              </p:ext>
            </p:extLst>
          </p:nvPr>
        </p:nvGraphicFramePr>
        <p:xfrm>
          <a:off x="5168900" y="34036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3" name="Equation" r:id="rId6" imgW="127000" imgH="203200" progId="Equation.DSMT4">
                  <p:embed/>
                </p:oleObj>
              </mc:Choice>
              <mc:Fallback>
                <p:oleObj name="Equation" r:id="rId6" imgW="1270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68900" y="3403600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326860"/>
              </p:ext>
            </p:extLst>
          </p:nvPr>
        </p:nvGraphicFramePr>
        <p:xfrm>
          <a:off x="1544053" y="777039"/>
          <a:ext cx="608263" cy="760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4" name="Equation" r:id="rId8" imgW="254000" imgH="317500" progId="Equation.DSMT4">
                  <p:embed/>
                </p:oleObj>
              </mc:Choice>
              <mc:Fallback>
                <p:oleObj name="Equation" r:id="rId8" imgW="254000" imgH="317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44053" y="777039"/>
                        <a:ext cx="608263" cy="760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372338"/>
              </p:ext>
            </p:extLst>
          </p:nvPr>
        </p:nvGraphicFramePr>
        <p:xfrm>
          <a:off x="1544053" y="3991476"/>
          <a:ext cx="608263" cy="760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5" name="Equation" r:id="rId10" imgW="254000" imgH="317500" progId="Equation.DSMT4">
                  <p:embed/>
                </p:oleObj>
              </mc:Choice>
              <mc:Fallback>
                <p:oleObj name="Equation" r:id="rId10" imgW="254000" imgH="317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44053" y="3991476"/>
                        <a:ext cx="608263" cy="760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53026"/>
              </p:ext>
            </p:extLst>
          </p:nvPr>
        </p:nvGraphicFramePr>
        <p:xfrm>
          <a:off x="0" y="2298700"/>
          <a:ext cx="57785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6" name="Equation" r:id="rId12" imgW="241300" imgH="317500" progId="Equation.DSMT4">
                  <p:embed/>
                </p:oleObj>
              </mc:Choice>
              <mc:Fallback>
                <p:oleObj name="Equation" r:id="rId12" imgW="241300" imgH="317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2298700"/>
                        <a:ext cx="577850" cy="760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294318"/>
              </p:ext>
            </p:extLst>
          </p:nvPr>
        </p:nvGraphicFramePr>
        <p:xfrm>
          <a:off x="3462338" y="2298700"/>
          <a:ext cx="57785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7" name="Equation" r:id="rId14" imgW="241300" imgH="317500" progId="Equation.DSMT4">
                  <p:embed/>
                </p:oleObj>
              </mc:Choice>
              <mc:Fallback>
                <p:oleObj name="Equation" r:id="rId14" imgW="241300" imgH="317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462338" y="2298700"/>
                        <a:ext cx="577850" cy="760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428874"/>
              </p:ext>
            </p:extLst>
          </p:nvPr>
        </p:nvGraphicFramePr>
        <p:xfrm>
          <a:off x="5168900" y="34036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8" name="Equation" r:id="rId16" imgW="127000" imgH="203200" progId="Equation.DSMT4">
                  <p:embed/>
                </p:oleObj>
              </mc:Choice>
              <mc:Fallback>
                <p:oleObj name="Equation" r:id="rId16" imgW="1270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68900" y="3403600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57200" y="4224421"/>
            <a:ext cx="35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83201" y="4192155"/>
            <a:ext cx="35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1999" y="1352702"/>
            <a:ext cx="35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8713" y="1352702"/>
            <a:ext cx="35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82410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22" y="6527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Traction boundary condition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450" y="6027003"/>
            <a:ext cx="7704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Boundary traction generated by a </a:t>
            </a:r>
            <a:r>
              <a:rPr lang="en-US" sz="2400" dirty="0" err="1" smtClean="0">
                <a:latin typeface="Arial"/>
                <a:cs typeface="Arial"/>
              </a:rPr>
              <a:t>macroscale</a:t>
            </a:r>
            <a:r>
              <a:rPr lang="en-US" sz="2400" dirty="0" smtClean="0">
                <a:latin typeface="Arial"/>
                <a:cs typeface="Arial"/>
              </a:rPr>
              <a:t> stress –Neumann BC  </a:t>
            </a:r>
            <a:endParaRPr lang="en-US" sz="2400" dirty="0">
              <a:latin typeface="Arial"/>
              <a:cs typeface="Arial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49457"/>
              </p:ext>
            </p:extLst>
          </p:nvPr>
        </p:nvGraphicFramePr>
        <p:xfrm>
          <a:off x="839982" y="1724376"/>
          <a:ext cx="7926511" cy="1831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6" name="Equation" r:id="rId3" imgW="3187700" imgH="736600" progId="Equation.DSMT4">
                  <p:embed/>
                </p:oleObj>
              </mc:Choice>
              <mc:Fallback>
                <p:oleObj name="Equation" r:id="rId3" imgW="3187700" imgH="736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9982" y="1724376"/>
                        <a:ext cx="7926511" cy="1831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0208" y="1149527"/>
            <a:ext cx="6102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Stress-power difference becomes</a:t>
            </a:r>
            <a:endParaRPr lang="en-US" sz="2400" dirty="0">
              <a:latin typeface="Arial"/>
              <a:cs typeface="Arial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160231"/>
              </p:ext>
            </p:extLst>
          </p:nvPr>
        </p:nvGraphicFramePr>
        <p:xfrm>
          <a:off x="917575" y="4133850"/>
          <a:ext cx="2966860" cy="593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7" name="Equation" r:id="rId5" imgW="1270000" imgH="254000" progId="Equation.DSMT4">
                  <p:embed/>
                </p:oleObj>
              </mc:Choice>
              <mc:Fallback>
                <p:oleObj name="Equation" r:id="rId5" imgW="1270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7575" y="4133850"/>
                        <a:ext cx="2966860" cy="593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35777" y="4175667"/>
            <a:ext cx="52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on</a:t>
            </a:r>
            <a:endParaRPr lang="en-US" sz="2400" dirty="0">
              <a:latin typeface="Arial"/>
              <a:cs typeface="Arial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629322"/>
              </p:ext>
            </p:extLst>
          </p:nvPr>
        </p:nvGraphicFramePr>
        <p:xfrm>
          <a:off x="4699906" y="4133850"/>
          <a:ext cx="675522" cy="675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8" name="Equation" r:id="rId7" imgW="190500" imgH="190500" progId="Equation.DSMT4">
                  <p:embed/>
                </p:oleObj>
              </mc:Choice>
              <mc:Fallback>
                <p:oleObj name="Equation" r:id="rId7" imgW="1905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99906" y="4133850"/>
                        <a:ext cx="675522" cy="675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08669" y="4860593"/>
            <a:ext cx="612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satisfies Hill’s Mandel’s condition 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770027"/>
              </p:ext>
            </p:extLst>
          </p:nvPr>
        </p:nvGraphicFramePr>
        <p:xfrm>
          <a:off x="990952" y="5292060"/>
          <a:ext cx="30448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9" name="Equation" r:id="rId9" imgW="1460500" imgH="279400" progId="Equation.DSMT4">
                  <p:embed/>
                </p:oleObj>
              </mc:Choice>
              <mc:Fallback>
                <p:oleObj name="Equation" r:id="rId9" imgW="14605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952" y="5292060"/>
                        <a:ext cx="3044825" cy="58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023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084" y="-17563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Convergence based on BCs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36" t="4392" r="3054"/>
          <a:stretch/>
        </p:blipFill>
        <p:spPr>
          <a:xfrm>
            <a:off x="2874600" y="1472588"/>
            <a:ext cx="6269399" cy="43245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1" y="2478592"/>
            <a:ext cx="2677926" cy="266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5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Reducing the Computational Cost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558079"/>
            <a:ext cx="86868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Parallel implementation of Two-Scale Finite Element (FE</a:t>
            </a:r>
            <a:r>
              <a:rPr lang="en-US" sz="2400" b="1" baseline="30000" dirty="0" smtClean="0">
                <a:latin typeface="Arial"/>
                <a:cs typeface="Arial"/>
              </a:rPr>
              <a:t>2</a:t>
            </a:r>
            <a:r>
              <a:rPr lang="en-US" sz="2400" b="1" dirty="0" smtClean="0">
                <a:latin typeface="Arial"/>
                <a:cs typeface="Arial"/>
              </a:rPr>
              <a:t>)</a:t>
            </a:r>
          </a:p>
          <a:p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Computational Homogenization models are suitable for parallel computation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RVE computations are independent of each other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Microscopic Computations are performed in parallel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 Macroscopic computation is handled by a root (or master) processor 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3516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619" y="-18470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Heterogeneous materials (</a:t>
            </a:r>
            <a:r>
              <a:rPr lang="en-US" dirty="0" err="1" smtClean="0">
                <a:solidFill>
                  <a:srgbClr val="0000FF"/>
                </a:solidFill>
                <a:latin typeface="Arial"/>
                <a:cs typeface="Arial"/>
              </a:rPr>
              <a:t>contd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48208" y="1615083"/>
            <a:ext cx="5564261" cy="270843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Arial"/>
                <a:cs typeface="Arial"/>
              </a:rPr>
              <a:t>Key mechanical performances of materials</a:t>
            </a:r>
          </a:p>
          <a:p>
            <a:endParaRPr lang="en-US" sz="2200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E</a:t>
            </a:r>
            <a:r>
              <a:rPr lang="en-US" dirty="0" smtClean="0">
                <a:latin typeface="Arial"/>
                <a:cs typeface="Arial"/>
              </a:rPr>
              <a:t>lastic moduli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Toughness </a:t>
            </a: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Ductility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Fracture resistance</a:t>
            </a: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D</a:t>
            </a:r>
            <a:r>
              <a:rPr lang="en-US" dirty="0" smtClean="0">
                <a:latin typeface="Arial"/>
                <a:cs typeface="Arial"/>
              </a:rPr>
              <a:t>amping capacity</a:t>
            </a: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H</a:t>
            </a:r>
            <a:r>
              <a:rPr lang="en-US" dirty="0" smtClean="0">
                <a:latin typeface="Arial"/>
                <a:cs typeface="Arial"/>
              </a:rPr>
              <a:t>ardening </a:t>
            </a:r>
            <a:r>
              <a:rPr lang="en-US" dirty="0">
                <a:latin typeface="Arial"/>
                <a:cs typeface="Arial"/>
              </a:rPr>
              <a:t>and softening </a:t>
            </a:r>
            <a:r>
              <a:rPr lang="en-US" dirty="0" smtClean="0">
                <a:latin typeface="Arial"/>
                <a:cs typeface="Arial"/>
              </a:rPr>
              <a:t>behavior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H</a:t>
            </a:r>
            <a:r>
              <a:rPr lang="en-US" dirty="0" smtClean="0">
                <a:latin typeface="Arial"/>
                <a:cs typeface="Arial"/>
              </a:rPr>
              <a:t>ardness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465" y="958299"/>
            <a:ext cx="837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Macroscopic mechanical behavior originates from mechanics of </a:t>
            </a:r>
            <a:r>
              <a:rPr lang="en-US" dirty="0" err="1" smtClean="0">
                <a:latin typeface="Arial"/>
                <a:cs typeface="Arial"/>
              </a:rPr>
              <a:t>underlaying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microstructure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619" y="4620409"/>
            <a:ext cx="87813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"/>
                <a:cs typeface="Arial"/>
              </a:rPr>
              <a:t>Microstructural parameters that influence the macroscopic behaviors</a:t>
            </a:r>
          </a:p>
          <a:p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Shape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Size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Spatial arrangement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Volume fraction and properties of constituents of the microstructure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911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74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00FF"/>
                </a:solidFill>
                <a:latin typeface="Arial"/>
                <a:cs typeface="Arial"/>
              </a:rPr>
              <a:t>Limitation of Continuous Computational Homogenization for softening materials</a:t>
            </a:r>
            <a:endParaRPr lang="en-US" sz="3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Strain localization at RVE level leads macroscopic stress-strain to a strain softening equation</a:t>
            </a:r>
          </a:p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Macroscopic BVP becomes ill-posed (loss of </a:t>
            </a:r>
            <a:r>
              <a:rPr lang="en-US" sz="2400" dirty="0" err="1">
                <a:latin typeface="Arial"/>
                <a:cs typeface="Arial"/>
              </a:rPr>
              <a:t>e</a:t>
            </a:r>
            <a:r>
              <a:rPr lang="en-US" sz="2400" dirty="0" err="1" smtClean="0">
                <a:latin typeface="Arial"/>
                <a:cs typeface="Arial"/>
              </a:rPr>
              <a:t>llipticity</a:t>
            </a:r>
            <a:r>
              <a:rPr lang="en-US" sz="2400" dirty="0" smtClean="0">
                <a:latin typeface="Arial"/>
                <a:cs typeface="Arial"/>
              </a:rPr>
              <a:t>) </a:t>
            </a:r>
          </a:p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Numerical Solution becomes sensitive to macroscopic finite element discretization</a:t>
            </a:r>
          </a:p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Applicability of conventional CH theory for softening materials is questionable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0266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54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Concurrent </a:t>
            </a:r>
            <a:r>
              <a:rPr lang="en-US" dirty="0" err="1" smtClean="0">
                <a:solidFill>
                  <a:srgbClr val="0000FF"/>
                </a:solidFill>
                <a:latin typeface="Arial"/>
                <a:cs typeface="Arial"/>
              </a:rPr>
              <a:t>Multiscale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 Model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7059" y="1139452"/>
            <a:ext cx="74705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Microstructural features are resolved directly on the microscopic model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Modeling challenges involved</a:t>
            </a:r>
          </a:p>
          <a:p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           (1) how to handle the coarse scale mesh and fine scale mesh</a:t>
            </a:r>
          </a:p>
          <a:p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           (2) efficient algorithms for adaptive addition of fine scale features to the coarse scale 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36" y="3248445"/>
            <a:ext cx="7395882" cy="31865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78823" y="5423646"/>
            <a:ext cx="20469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J</a:t>
            </a:r>
            <a:r>
              <a:rPr lang="en-US" sz="1200" dirty="0"/>
              <a:t>. </a:t>
            </a:r>
            <a:r>
              <a:rPr lang="en-US" sz="1200" dirty="0" err="1" smtClean="0"/>
              <a:t>Mergheim</a:t>
            </a:r>
            <a:r>
              <a:rPr lang="en-US" sz="1200" dirty="0" smtClean="0"/>
              <a:t>, IJNME 2009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885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6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Summary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762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err="1" smtClean="0">
                <a:latin typeface="Arial"/>
                <a:cs typeface="Arial"/>
              </a:rPr>
              <a:t>Multiscale</a:t>
            </a:r>
            <a:r>
              <a:rPr lang="en-US" sz="2400" dirty="0" smtClean="0">
                <a:latin typeface="Arial"/>
                <a:cs typeface="Arial"/>
              </a:rPr>
              <a:t> modeling frameworks are necessary to develop advanced materials understanding the mechanics and physics of their under-laying microstructure </a:t>
            </a:r>
          </a:p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Analytical homogenization procedures provide quick estimate of the material properties and also can be used in FE </a:t>
            </a:r>
            <a:r>
              <a:rPr lang="en-US" sz="2400" dirty="0" err="1" smtClean="0">
                <a:latin typeface="Arial"/>
                <a:cs typeface="Arial"/>
              </a:rPr>
              <a:t>softwares</a:t>
            </a:r>
            <a:endParaRPr lang="en-US" sz="240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Continuous computational homogenization: a robust approach to solve the </a:t>
            </a:r>
            <a:r>
              <a:rPr lang="en-US" sz="2400" dirty="0" err="1" smtClean="0">
                <a:latin typeface="Arial"/>
                <a:cs typeface="Arial"/>
              </a:rPr>
              <a:t>macroscale</a:t>
            </a:r>
            <a:r>
              <a:rPr lang="en-US" sz="2400" dirty="0" smtClean="0">
                <a:latin typeface="Arial"/>
                <a:cs typeface="Arial"/>
              </a:rPr>
              <a:t> model explicitly accounting the RVEs on the fly when RVE length scale is very small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Continuous computational homogenization is computationally intensive however parallel implement can be performed</a:t>
            </a:r>
          </a:p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Concurrent </a:t>
            </a:r>
            <a:r>
              <a:rPr lang="en-US" sz="2400" dirty="0" err="1" smtClean="0">
                <a:latin typeface="Arial"/>
                <a:cs typeface="Arial"/>
              </a:rPr>
              <a:t>multiscale</a:t>
            </a:r>
            <a:r>
              <a:rPr lang="en-US" sz="2400" dirty="0" smtClean="0">
                <a:latin typeface="Arial"/>
                <a:cs typeface="Arial"/>
              </a:rPr>
              <a:t> model are used when microstructural features are comparable to </a:t>
            </a:r>
            <a:r>
              <a:rPr lang="en-US" sz="2400" dirty="0" err="1" smtClean="0">
                <a:latin typeface="Arial"/>
                <a:cs typeface="Arial"/>
              </a:rPr>
              <a:t>macroscale</a:t>
            </a:r>
            <a:r>
              <a:rPr lang="en-US" sz="2400" dirty="0" smtClean="0">
                <a:latin typeface="Arial"/>
                <a:cs typeface="Arial"/>
              </a:rPr>
              <a:t> dimension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6669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9178" y="2736397"/>
            <a:ext cx="3114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Arial"/>
                <a:cs typeface="Arial"/>
              </a:rPr>
              <a:t>Thank you</a:t>
            </a:r>
            <a:endParaRPr lang="en-US" sz="40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449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9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Need of predictive tool for complex materials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7090" y="1538941"/>
            <a:ext cx="84716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it is highly essential to unlock the </a:t>
            </a:r>
            <a:r>
              <a:rPr lang="en-US" sz="2400" i="1" dirty="0">
                <a:latin typeface="Arial"/>
                <a:cs typeface="Arial"/>
              </a:rPr>
              <a:t>structure-property-function</a:t>
            </a:r>
            <a:r>
              <a:rPr lang="en-US" sz="2400" dirty="0">
                <a:latin typeface="Arial"/>
                <a:cs typeface="Arial"/>
              </a:rPr>
              <a:t> relationship</a:t>
            </a:r>
            <a:r>
              <a:rPr lang="en-US" sz="2400" dirty="0" smtClean="0">
                <a:effectLst/>
                <a:latin typeface="Arial"/>
                <a:cs typeface="Arial"/>
              </a:rPr>
              <a:t> of heterogeneous materials</a:t>
            </a:r>
          </a:p>
          <a:p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     - to accurately describe the macroscopic behavior</a:t>
            </a:r>
          </a:p>
          <a:p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     - to provide an alternative to design new materials with desired macroscopic properties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4168588"/>
            <a:ext cx="8382000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"/>
                <a:cs typeface="Arial"/>
              </a:rPr>
              <a:t>Brute-force approaches practically not feasible due to prohibitive computational expenses</a:t>
            </a:r>
          </a:p>
          <a:p>
            <a:endParaRPr lang="en-US" sz="2200" dirty="0">
              <a:latin typeface="Arial"/>
              <a:cs typeface="Arial"/>
            </a:endParaRPr>
          </a:p>
          <a:p>
            <a:r>
              <a:rPr lang="en-US" sz="2200" dirty="0" smtClean="0">
                <a:latin typeface="Arial"/>
                <a:cs typeface="Arial"/>
              </a:rPr>
              <a:t>Several analytical/ numerical models (‘</a:t>
            </a:r>
            <a:r>
              <a:rPr lang="en-US" sz="2200" dirty="0" err="1" smtClean="0">
                <a:latin typeface="Arial"/>
                <a:cs typeface="Arial"/>
              </a:rPr>
              <a:t>Multiscale</a:t>
            </a:r>
            <a:r>
              <a:rPr lang="en-US" sz="2200" dirty="0" smtClean="0">
                <a:latin typeface="Arial"/>
                <a:cs typeface="Arial"/>
              </a:rPr>
              <a:t> model’) developed</a:t>
            </a:r>
          </a:p>
          <a:p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     - based on physics of microstructure </a:t>
            </a:r>
          </a:p>
          <a:p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     - able to predict macroscopic behavior in an efficient manner</a:t>
            </a:r>
            <a:endParaRPr lang="en-US"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8490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6202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  <a:latin typeface="Arial"/>
                <a:cs typeface="Arial"/>
              </a:rPr>
              <a:t>Multiscale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 method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7753" y="6085138"/>
            <a:ext cx="6127997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Multiple length scale are resolved</a:t>
            </a:r>
          </a:p>
          <a:p>
            <a:r>
              <a:rPr lang="en-US" dirty="0" smtClean="0">
                <a:latin typeface="Arial"/>
                <a:cs typeface="Arial"/>
              </a:rPr>
              <a:t>Exchange of information across the length scale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Picture 5" descr="multisca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36" y="618949"/>
            <a:ext cx="7271797" cy="545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1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2" y="-148653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  <a:latin typeface="Arial"/>
                <a:cs typeface="Arial"/>
              </a:rPr>
              <a:t>Multiscale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 modeling framework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6946" y="685960"/>
            <a:ext cx="6667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Homogenization</a:t>
            </a:r>
            <a:r>
              <a:rPr lang="en-US" sz="2400" dirty="0" smtClean="0">
                <a:latin typeface="Arial"/>
                <a:cs typeface="Arial"/>
              </a:rPr>
              <a:t>:  </a:t>
            </a:r>
          </a:p>
          <a:p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         -Scale are clearly separated</a:t>
            </a:r>
          </a:p>
          <a:p>
            <a:r>
              <a:rPr lang="en-US" sz="2400" b="1" dirty="0" smtClean="0">
                <a:latin typeface="Arial"/>
                <a:cs typeface="Arial"/>
              </a:rPr>
              <a:t>Concurrent method</a:t>
            </a:r>
            <a:r>
              <a:rPr lang="en-US" sz="2400" dirty="0" smtClean="0">
                <a:latin typeface="Arial"/>
                <a:cs typeface="Arial"/>
              </a:rPr>
              <a:t>: </a:t>
            </a:r>
          </a:p>
          <a:p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        - Scales are coupled</a:t>
            </a:r>
          </a:p>
        </p:txBody>
      </p:sp>
      <p:sp>
        <p:nvSpPr>
          <p:cNvPr id="5" name="Oval 4"/>
          <p:cNvSpPr/>
          <p:nvPr/>
        </p:nvSpPr>
        <p:spPr>
          <a:xfrm>
            <a:off x="774700" y="2343150"/>
            <a:ext cx="3149600" cy="17907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6252946" y="1554629"/>
            <a:ext cx="2120900" cy="1948080"/>
            <a:chOff x="5499100" y="2484220"/>
            <a:chExt cx="2120900" cy="1948080"/>
          </a:xfrm>
        </p:grpSpPr>
        <p:sp>
          <p:nvSpPr>
            <p:cNvPr id="6" name="Rectangle 5"/>
            <p:cNvSpPr/>
            <p:nvPr/>
          </p:nvSpPr>
          <p:spPr>
            <a:xfrm>
              <a:off x="5499100" y="2484220"/>
              <a:ext cx="2120900" cy="194808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816600" y="2667000"/>
              <a:ext cx="406400" cy="381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321457" y="3238500"/>
              <a:ext cx="406400" cy="381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456377" y="3956050"/>
              <a:ext cx="406400" cy="381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804055" y="2603500"/>
              <a:ext cx="600041" cy="203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22959" y="3213100"/>
              <a:ext cx="600041" cy="203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862777" y="3429000"/>
              <a:ext cx="600041" cy="203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4996832">
              <a:off x="5516581" y="3840599"/>
              <a:ext cx="600041" cy="17409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915148" y="2946400"/>
              <a:ext cx="406400" cy="381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4996832">
              <a:off x="6207828" y="2749769"/>
              <a:ext cx="600041" cy="17409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997696" y="3886200"/>
              <a:ext cx="406400" cy="381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989455" y="3683000"/>
              <a:ext cx="600041" cy="203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3035300" y="3429000"/>
            <a:ext cx="20320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238500" y="1554629"/>
            <a:ext cx="3014446" cy="1861671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238500" y="3502709"/>
            <a:ext cx="3014446" cy="129491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4700" y="4601850"/>
            <a:ext cx="3149600" cy="17907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322797" y="4579720"/>
            <a:ext cx="2120900" cy="194808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35300" y="5735760"/>
            <a:ext cx="20320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238500" y="4579720"/>
            <a:ext cx="3138305" cy="1143340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38500" y="5938960"/>
            <a:ext cx="3084297" cy="588840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92200" y="4010104"/>
            <a:ext cx="292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eterogeneous material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275300" y="3764518"/>
            <a:ext cx="18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Homogenization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03300" y="6411600"/>
            <a:ext cx="292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homogeneous material</a:t>
            </a:r>
            <a:endParaRPr lang="en-US" dirty="0"/>
          </a:p>
        </p:txBody>
      </p:sp>
      <p:sp>
        <p:nvSpPr>
          <p:cNvPr id="41" name="Down Arrow 40"/>
          <p:cNvSpPr/>
          <p:nvPr/>
        </p:nvSpPr>
        <p:spPr>
          <a:xfrm>
            <a:off x="7075042" y="3632200"/>
            <a:ext cx="325652" cy="781273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99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Homogenization method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6505" y="2220352"/>
            <a:ext cx="72813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>
                <a:latin typeface="Arial"/>
                <a:cs typeface="Arial"/>
              </a:rPr>
              <a:t>Analytical/Mathematical homogenization</a:t>
            </a:r>
          </a:p>
          <a:p>
            <a:pPr marL="342900" indent="-342900">
              <a:buFont typeface="Arial"/>
              <a:buChar char="•"/>
            </a:pPr>
            <a:endParaRPr lang="en-US" sz="2800" dirty="0" smtClean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latin typeface="Arial"/>
                <a:cs typeface="Arial"/>
              </a:rPr>
              <a:t>Numerical homogenization</a:t>
            </a:r>
          </a:p>
          <a:p>
            <a:endParaRPr lang="en-US" sz="2800" dirty="0" smtClean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latin typeface="Arial"/>
                <a:cs typeface="Arial"/>
              </a:rPr>
              <a:t>Computational homogenization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165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09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Representative Volume Element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635" y="3943566"/>
            <a:ext cx="803457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>
                <a:latin typeface="Arial"/>
                <a:cs typeface="Arial"/>
              </a:rPr>
              <a:t> Conditions on size of RVE</a:t>
            </a:r>
          </a:p>
          <a:p>
            <a:pPr marL="285750" indent="-285750">
              <a:buFont typeface="Arial"/>
              <a:buChar char="•"/>
            </a:pPr>
            <a:endParaRPr lang="en-US" b="1" dirty="0" smtClean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     - Sufficiently small compared to the typical </a:t>
            </a:r>
            <a:r>
              <a:rPr lang="en-US" dirty="0" err="1" smtClean="0">
                <a:latin typeface="Arial"/>
                <a:cs typeface="Arial"/>
              </a:rPr>
              <a:t>macroscale</a:t>
            </a:r>
            <a:r>
              <a:rPr lang="en-US" dirty="0" smtClean="0">
                <a:latin typeface="Arial"/>
                <a:cs typeface="Arial"/>
              </a:rPr>
              <a:t> dimension of the structural component.</a:t>
            </a:r>
          </a:p>
          <a:p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    - Sufficiently large compared to the  typical subscale dimension of micro-constituents, e.g. grains.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82" y="871456"/>
            <a:ext cx="8840318" cy="302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22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6478</TotalTime>
  <Words>1705</Words>
  <Application>Microsoft Macintosh PowerPoint</Application>
  <PresentationFormat>On-screen Show (4:3)</PresentationFormat>
  <Paragraphs>282</Paragraphs>
  <Slides>43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Equation</vt:lpstr>
      <vt:lpstr>Multiscale Modeling of Materials</vt:lpstr>
      <vt:lpstr>Course outline</vt:lpstr>
      <vt:lpstr>Heterogeneous materials</vt:lpstr>
      <vt:lpstr>Heterogeneous materials (contd)</vt:lpstr>
      <vt:lpstr>Need of predictive tool for complex materials</vt:lpstr>
      <vt:lpstr>Multiscale method</vt:lpstr>
      <vt:lpstr>Multiscale modeling framework</vt:lpstr>
      <vt:lpstr>Homogenization method</vt:lpstr>
      <vt:lpstr>Representative Volume Element</vt:lpstr>
      <vt:lpstr>Governing Equations and Boundary Conditions </vt:lpstr>
      <vt:lpstr>Governing equations at Macroscale and Microscale</vt:lpstr>
      <vt:lpstr>Average strain and stress representation</vt:lpstr>
      <vt:lpstr>Average strain and strain fluctuation in one- dimensional composite </vt:lpstr>
      <vt:lpstr>Effective properties –Linear Elasticity</vt:lpstr>
      <vt:lpstr>Analytical homogenization</vt:lpstr>
      <vt:lpstr>Mean Field Approach</vt:lpstr>
      <vt:lpstr>Eshelby Tensor and Dilute Matrix-Inclusion Composite </vt:lpstr>
      <vt:lpstr>Eshleby Tensor and Dilute Matrix-Inclusion Composite </vt:lpstr>
      <vt:lpstr>Mori-Tanaka Type estimates</vt:lpstr>
      <vt:lpstr>Mori-Tanaka Type estimates …</vt:lpstr>
      <vt:lpstr>Mori-Tanaka Type estimates …</vt:lpstr>
      <vt:lpstr>Ponte-Castaneda and Willis model</vt:lpstr>
      <vt:lpstr>Ponte-Castaneda and Willis model …</vt:lpstr>
      <vt:lpstr>Classical Self Consistent Estimate</vt:lpstr>
      <vt:lpstr>Other Analytical Estimates for Elastic Composites and Bounding Methods</vt:lpstr>
      <vt:lpstr>Numerical Homogenization</vt:lpstr>
      <vt:lpstr>Continuous Computational Homogenization</vt:lpstr>
      <vt:lpstr>Procedure of the continuous CH scheme</vt:lpstr>
      <vt:lpstr>Strain averaging theorem</vt:lpstr>
      <vt:lpstr>Hill-Mandel macro-homogeneity principle</vt:lpstr>
      <vt:lpstr>Boundary Conditions </vt:lpstr>
      <vt:lpstr>Evaluation of boundary conditions</vt:lpstr>
      <vt:lpstr>Evaluation of boundary conditions</vt:lpstr>
      <vt:lpstr>Displacement boundary condition</vt:lpstr>
      <vt:lpstr>Periodic boundary condition</vt:lpstr>
      <vt:lpstr>Periodic boundary condition …</vt:lpstr>
      <vt:lpstr>Traction boundary condition</vt:lpstr>
      <vt:lpstr>Convergence based on BCs</vt:lpstr>
      <vt:lpstr>Reducing the Computational Cost</vt:lpstr>
      <vt:lpstr>Limitation of Continuous Computational Homogenization for softening materials</vt:lpstr>
      <vt:lpstr>Concurrent Multiscale Model</vt:lpstr>
      <vt:lpstr>Summary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Multiscale Modeling</dc:title>
  <dc:creator>S</dc:creator>
  <cp:lastModifiedBy>S</cp:lastModifiedBy>
  <cp:revision>167</cp:revision>
  <dcterms:created xsi:type="dcterms:W3CDTF">2015-12-23T09:44:06Z</dcterms:created>
  <dcterms:modified xsi:type="dcterms:W3CDTF">2015-12-31T12:25:25Z</dcterms:modified>
</cp:coreProperties>
</file>