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70" r:id="rId3"/>
    <p:sldId id="258" r:id="rId4"/>
    <p:sldId id="259" r:id="rId5"/>
    <p:sldId id="260" r:id="rId6"/>
    <p:sldId id="261" r:id="rId7"/>
    <p:sldId id="262" r:id="rId8"/>
    <p:sldId id="263" r:id="rId9"/>
    <p:sldId id="264" r:id="rId10"/>
    <p:sldId id="273" r:id="rId11"/>
    <p:sldId id="265" r:id="rId12"/>
    <p:sldId id="274" r:id="rId13"/>
    <p:sldId id="266"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12/5/2020</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7806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12/5/2020</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89755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12/5/2020</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994923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12/5/2020</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03198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12/5/2020</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43059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12/5/2020</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71169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12/5/2020</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81618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12/5/2020</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786023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12/5/2020</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30986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12/5/2020</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19486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12/5/2020</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67332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12/5/2020</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54742970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Depth-first_search" TargetMode="External"/><Relationship Id="rId2" Type="http://schemas.openxmlformats.org/officeDocument/2006/relationships/hyperlink" Target="https://en.wikipedia.org/wiki/Breadth-first_search" TargetMode="External"/><Relationship Id="rId1" Type="http://schemas.openxmlformats.org/officeDocument/2006/relationships/slideLayout" Target="../slideLayouts/slideLayout2.xml"/><Relationship Id="rId6" Type="http://schemas.openxmlformats.org/officeDocument/2006/relationships/hyperlink" Target="https://qiao.github.io/PathFinding.js/visual/" TargetMode="External"/><Relationship Id="rId5" Type="http://schemas.openxmlformats.org/officeDocument/2006/relationships/hyperlink" Target="https://en.wikipedia.org/wiki/Maze_generation_algorithm" TargetMode="External"/><Relationship Id="rId4" Type="http://schemas.openxmlformats.org/officeDocument/2006/relationships/hyperlink" Target="https://en.wikipedia.org/wiki/A*_search_algorith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4math/maze_solv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qiao.github.io/PathFinding.js/visua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qiao.github.io/PathFinding.js/visua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3" descr="Background pattern&#10;&#10;Description automatically generated">
            <a:extLst>
              <a:ext uri="{FF2B5EF4-FFF2-40B4-BE49-F238E27FC236}">
                <a16:creationId xmlns:a16="http://schemas.microsoft.com/office/drawing/2014/main" id="{0EE456DA-C3BA-49D9-A5BD-C70C7D0606FA}"/>
              </a:ext>
            </a:extLst>
          </p:cNvPr>
          <p:cNvPicPr>
            <a:picLocks noChangeAspect="1"/>
          </p:cNvPicPr>
          <p:nvPr/>
        </p:nvPicPr>
        <p:blipFill rotWithShape="1">
          <a:blip r:embed="rId2">
            <a:alphaModFix amt="70000"/>
          </a:blip>
          <a:srcRect t="12343" r="-1" b="3383"/>
          <a:stretch/>
        </p:blipFill>
        <p:spPr>
          <a:xfrm>
            <a:off x="20" y="10"/>
            <a:ext cx="12188932" cy="6856614"/>
          </a:xfrm>
          <a:prstGeom prst="rect">
            <a:avLst/>
          </a:prstGeom>
        </p:spPr>
      </p:pic>
      <p:sp>
        <p:nvSpPr>
          <p:cNvPr id="2" name="Title 1">
            <a:extLst>
              <a:ext uri="{FF2B5EF4-FFF2-40B4-BE49-F238E27FC236}">
                <a16:creationId xmlns:a16="http://schemas.microsoft.com/office/drawing/2014/main" id="{3895806F-4B13-4EC2-BFD8-6E1F68D2B1EF}"/>
              </a:ext>
            </a:extLst>
          </p:cNvPr>
          <p:cNvSpPr>
            <a:spLocks noGrp="1"/>
          </p:cNvSpPr>
          <p:nvPr>
            <p:ph type="ctrTitle"/>
          </p:nvPr>
        </p:nvSpPr>
        <p:spPr>
          <a:xfrm>
            <a:off x="996275" y="744909"/>
            <a:ext cx="10190071" cy="3145855"/>
          </a:xfrm>
        </p:spPr>
        <p:txBody>
          <a:bodyPr anchor="b">
            <a:normAutofit/>
          </a:bodyPr>
          <a:lstStyle/>
          <a:p>
            <a:r>
              <a:rPr lang="lv-LV" sz="5400" dirty="0">
                <a:solidFill>
                  <a:srgbClr val="FFFFFF"/>
                </a:solidFill>
              </a:rPr>
              <a:t>Grupas projekts:</a:t>
            </a:r>
            <a:br>
              <a:rPr lang="en-GB" sz="5400" dirty="0">
                <a:solidFill>
                  <a:srgbClr val="FFFFFF"/>
                </a:solidFill>
              </a:rPr>
            </a:br>
            <a:r>
              <a:rPr lang="lv-LV" sz="5400" dirty="0">
                <a:solidFill>
                  <a:srgbClr val="FFFFFF"/>
                </a:solidFill>
              </a:rPr>
              <a:t>Ceļa meklēšanas un labirintu ģenerācijas algoritmi</a:t>
            </a:r>
          </a:p>
        </p:txBody>
      </p:sp>
      <p:sp>
        <p:nvSpPr>
          <p:cNvPr id="3" name="Subtitle 2">
            <a:extLst>
              <a:ext uri="{FF2B5EF4-FFF2-40B4-BE49-F238E27FC236}">
                <a16:creationId xmlns:a16="http://schemas.microsoft.com/office/drawing/2014/main" id="{E7C7E87A-1E08-49F6-AC74-7451FD3DE762}"/>
              </a:ext>
            </a:extLst>
          </p:cNvPr>
          <p:cNvSpPr>
            <a:spLocks noGrp="1"/>
          </p:cNvSpPr>
          <p:nvPr>
            <p:ph type="subTitle" idx="1"/>
          </p:nvPr>
        </p:nvSpPr>
        <p:spPr>
          <a:xfrm>
            <a:off x="1218708" y="4069780"/>
            <a:ext cx="9781327" cy="2056617"/>
          </a:xfrm>
        </p:spPr>
        <p:txBody>
          <a:bodyPr anchor="t">
            <a:normAutofit/>
          </a:bodyPr>
          <a:lstStyle/>
          <a:p>
            <a:r>
              <a:rPr lang="lv-LV" sz="2200" dirty="0">
                <a:solidFill>
                  <a:srgbClr val="FFFFFF"/>
                </a:solidFill>
              </a:rPr>
              <a:t>Grupas</a:t>
            </a:r>
            <a:r>
              <a:rPr lang="en-GB" sz="2200" dirty="0">
                <a:solidFill>
                  <a:srgbClr val="FFFFFF"/>
                </a:solidFill>
              </a:rPr>
              <a:t> </a:t>
            </a:r>
            <a:r>
              <a:rPr lang="lv-LV" sz="2200" dirty="0">
                <a:solidFill>
                  <a:srgbClr val="FFFFFF"/>
                </a:solidFill>
              </a:rPr>
              <a:t>nosaukums</a:t>
            </a:r>
            <a:r>
              <a:rPr lang="en-GB" sz="2200" dirty="0">
                <a:solidFill>
                  <a:srgbClr val="FFFFFF"/>
                </a:solidFill>
              </a:rPr>
              <a:t>: </a:t>
            </a:r>
            <a:r>
              <a:rPr lang="en-GB" sz="2200" b="1" dirty="0">
                <a:solidFill>
                  <a:srgbClr val="FFFFFF"/>
                </a:solidFill>
              </a:rPr>
              <a:t>It </a:t>
            </a:r>
            <a:r>
              <a:rPr lang="en-GB" sz="2200" b="1">
                <a:solidFill>
                  <a:srgbClr val="FFFFFF"/>
                </a:solidFill>
              </a:rPr>
              <a:t>compiles!</a:t>
            </a:r>
            <a:endParaRPr lang="en-GB" sz="2200" b="1" dirty="0">
              <a:solidFill>
                <a:srgbClr val="FFFFFF"/>
              </a:solidFill>
            </a:endParaRPr>
          </a:p>
        </p:txBody>
      </p:sp>
      <p:grpSp>
        <p:nvGrpSpPr>
          <p:cNvPr id="44"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5"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46"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47"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48"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49"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50"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51"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2"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3"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4"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9"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80382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Top left">
            <a:extLst>
              <a:ext uri="{FF2B5EF4-FFF2-40B4-BE49-F238E27FC236}">
                <a16:creationId xmlns:a16="http://schemas.microsoft.com/office/drawing/2014/main" id="{ED60728C-88AF-4686-B927-4D16FCA612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6" name="Freeform: Shape 15">
              <a:extLst>
                <a:ext uri="{FF2B5EF4-FFF2-40B4-BE49-F238E27FC236}">
                  <a16:creationId xmlns:a16="http://schemas.microsoft.com/office/drawing/2014/main" id="{278DB09B-A33D-4576-A2A6-C559A7B1D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Freeform: Shape 16">
              <a:extLst>
                <a:ext uri="{FF2B5EF4-FFF2-40B4-BE49-F238E27FC236}">
                  <a16:creationId xmlns:a16="http://schemas.microsoft.com/office/drawing/2014/main" id="{0C41767E-98F0-4274-AE4C-C14CDB115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49E7BFFC-D14C-4D7A-8192-6A701768E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C301DF1A-E4DA-478A-BBC7-6F41D3C47B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0DC4D1C9-C056-4627-9A58-184A528AE1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6B3DE44D-D6F5-4688-A2C8-DB38BF3AE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2914BE39-F24F-476F-A0FE-C1284E3C9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150C50DD-114B-4C37-9DEA-C411981AF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00705661-D294-4B0C-8194-4C3FBC1B4B02}"/>
              </a:ext>
            </a:extLst>
          </p:cNvPr>
          <p:cNvSpPr>
            <a:spLocks noGrp="1"/>
          </p:cNvSpPr>
          <p:nvPr>
            <p:ph type="title"/>
          </p:nvPr>
        </p:nvSpPr>
        <p:spPr>
          <a:xfrm>
            <a:off x="1189683" y="17341"/>
            <a:ext cx="9988165" cy="1501639"/>
          </a:xfrm>
        </p:spPr>
        <p:txBody>
          <a:bodyPr anchor="b">
            <a:normAutofit/>
          </a:bodyPr>
          <a:lstStyle/>
          <a:p>
            <a:r>
              <a:rPr lang="lv-LV" dirty="0"/>
              <a:t>Pētījuma rezultāti: labirinta ģenerācija </a:t>
            </a:r>
            <a:endParaRPr lang="en-GB" dirty="0"/>
          </a:p>
        </p:txBody>
      </p:sp>
      <p:grpSp>
        <p:nvGrpSpPr>
          <p:cNvPr id="25" name="Bottom Right">
            <a:extLst>
              <a:ext uri="{FF2B5EF4-FFF2-40B4-BE49-F238E27FC236}">
                <a16:creationId xmlns:a16="http://schemas.microsoft.com/office/drawing/2014/main" id="{E29543BC-4F82-4E07-AB0A-5F46306785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6" name="Graphic 157">
              <a:extLst>
                <a:ext uri="{FF2B5EF4-FFF2-40B4-BE49-F238E27FC236}">
                  <a16:creationId xmlns:a16="http://schemas.microsoft.com/office/drawing/2014/main" id="{B1F4E521-92A4-404B-9990-F7F6DF8FBA9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8" name="Freeform: Shape 27">
                <a:extLst>
                  <a:ext uri="{FF2B5EF4-FFF2-40B4-BE49-F238E27FC236}">
                    <a16:creationId xmlns:a16="http://schemas.microsoft.com/office/drawing/2014/main" id="{40578EAD-9663-475F-A80B-5DE9F17D1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7FC98A82-CD5D-4D9B-97CD-40E2E9C10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590100E2-61F2-4AAB-A0ED-B08B7A708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7E20DC85-459A-4BEB-8147-3AE04CC42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F72A9DDF-0B98-41A6-8F44-54776E027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43F611D7-5B82-42F8-B143-68F2A6CDA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Shape 33">
                <a:extLst>
                  <a:ext uri="{FF2B5EF4-FFF2-40B4-BE49-F238E27FC236}">
                    <a16:creationId xmlns:a16="http://schemas.microsoft.com/office/drawing/2014/main" id="{7D58D974-C48E-4A34-90C2-C8D37E080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7" name="Freeform: Shape 26">
              <a:extLst>
                <a:ext uri="{FF2B5EF4-FFF2-40B4-BE49-F238E27FC236}">
                  <a16:creationId xmlns:a16="http://schemas.microsoft.com/office/drawing/2014/main" id="{1360CE22-0882-4148-AD09-1074F556B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6" name="Content Placeholder 5">
            <a:extLst>
              <a:ext uri="{FF2B5EF4-FFF2-40B4-BE49-F238E27FC236}">
                <a16:creationId xmlns:a16="http://schemas.microsoft.com/office/drawing/2014/main" id="{12D29635-231B-45D0-AF57-054F36C9B1AF}"/>
              </a:ext>
            </a:extLst>
          </p:cNvPr>
          <p:cNvGraphicFramePr>
            <a:graphicFrameLocks noGrp="1"/>
          </p:cNvGraphicFramePr>
          <p:nvPr>
            <p:ph idx="1"/>
            <p:extLst>
              <p:ext uri="{D42A27DB-BD31-4B8C-83A1-F6EECF244321}">
                <p14:modId xmlns:p14="http://schemas.microsoft.com/office/powerpoint/2010/main" val="2283510945"/>
              </p:ext>
            </p:extLst>
          </p:nvPr>
        </p:nvGraphicFramePr>
        <p:xfrm>
          <a:off x="858457" y="2029678"/>
          <a:ext cx="10060984" cy="4199129"/>
        </p:xfrm>
        <a:graphic>
          <a:graphicData uri="http://schemas.openxmlformats.org/drawingml/2006/table">
            <a:tbl>
              <a:tblPr/>
              <a:tblGrid>
                <a:gridCol w="1368608">
                  <a:extLst>
                    <a:ext uri="{9D8B030D-6E8A-4147-A177-3AD203B41FA5}">
                      <a16:colId xmlns:a16="http://schemas.microsoft.com/office/drawing/2014/main" val="4030026159"/>
                    </a:ext>
                  </a:extLst>
                </a:gridCol>
                <a:gridCol w="1187590">
                  <a:extLst>
                    <a:ext uri="{9D8B030D-6E8A-4147-A177-3AD203B41FA5}">
                      <a16:colId xmlns:a16="http://schemas.microsoft.com/office/drawing/2014/main" val="3290226846"/>
                    </a:ext>
                  </a:extLst>
                </a:gridCol>
                <a:gridCol w="1187590">
                  <a:extLst>
                    <a:ext uri="{9D8B030D-6E8A-4147-A177-3AD203B41FA5}">
                      <a16:colId xmlns:a16="http://schemas.microsoft.com/office/drawing/2014/main" val="3983166132"/>
                    </a:ext>
                  </a:extLst>
                </a:gridCol>
                <a:gridCol w="783418">
                  <a:extLst>
                    <a:ext uri="{9D8B030D-6E8A-4147-A177-3AD203B41FA5}">
                      <a16:colId xmlns:a16="http://schemas.microsoft.com/office/drawing/2014/main" val="2794326260"/>
                    </a:ext>
                  </a:extLst>
                </a:gridCol>
                <a:gridCol w="1187590">
                  <a:extLst>
                    <a:ext uri="{9D8B030D-6E8A-4147-A177-3AD203B41FA5}">
                      <a16:colId xmlns:a16="http://schemas.microsoft.com/office/drawing/2014/main" val="663292948"/>
                    </a:ext>
                  </a:extLst>
                </a:gridCol>
                <a:gridCol w="1187590">
                  <a:extLst>
                    <a:ext uri="{9D8B030D-6E8A-4147-A177-3AD203B41FA5}">
                      <a16:colId xmlns:a16="http://schemas.microsoft.com/office/drawing/2014/main" val="4002674346"/>
                    </a:ext>
                  </a:extLst>
                </a:gridCol>
                <a:gridCol w="783418">
                  <a:extLst>
                    <a:ext uri="{9D8B030D-6E8A-4147-A177-3AD203B41FA5}">
                      <a16:colId xmlns:a16="http://schemas.microsoft.com/office/drawing/2014/main" val="851782538"/>
                    </a:ext>
                  </a:extLst>
                </a:gridCol>
                <a:gridCol w="1187590">
                  <a:extLst>
                    <a:ext uri="{9D8B030D-6E8A-4147-A177-3AD203B41FA5}">
                      <a16:colId xmlns:a16="http://schemas.microsoft.com/office/drawing/2014/main" val="506638436"/>
                    </a:ext>
                  </a:extLst>
                </a:gridCol>
                <a:gridCol w="1187590">
                  <a:extLst>
                    <a:ext uri="{9D8B030D-6E8A-4147-A177-3AD203B41FA5}">
                      <a16:colId xmlns:a16="http://schemas.microsoft.com/office/drawing/2014/main" val="2508227904"/>
                    </a:ext>
                  </a:extLst>
                </a:gridCol>
              </a:tblGrid>
              <a:tr h="381739">
                <a:tc>
                  <a:txBody>
                    <a:bodyPr/>
                    <a:lstStyle/>
                    <a:p>
                      <a:pPr algn="l"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lv-LV" sz="2100" b="0" i="0" u="none" strike="noStrike" dirty="0">
                          <a:solidFill>
                            <a:srgbClr val="000000"/>
                          </a:solidFill>
                          <a:effectLst/>
                          <a:latin typeface="Calibri" panose="020F0502020204030204" pitchFamily="34" charset="0"/>
                        </a:rPr>
                        <a:t>1. </a:t>
                      </a:r>
                      <a:r>
                        <a:rPr lang="lv-LV" sz="2100" b="0" i="0" u="none" strike="noStrike" dirty="0" err="1">
                          <a:solidFill>
                            <a:srgbClr val="000000"/>
                          </a:solidFill>
                          <a:effectLst/>
                          <a:latin typeface="Calibri" panose="020F0502020204030204" pitchFamily="34" charset="0"/>
                        </a:rPr>
                        <a:t>seed</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fontAlgn="b"/>
                      <a:r>
                        <a:rPr lang="lv-LV" sz="2100" b="0" i="0" u="none" strike="noStrike" dirty="0">
                          <a:solidFill>
                            <a:srgbClr val="000000"/>
                          </a:solidFill>
                          <a:effectLst/>
                          <a:latin typeface="Calibri" panose="020F0502020204030204" pitchFamily="34" charset="0"/>
                        </a:rPr>
                        <a:t>2. </a:t>
                      </a:r>
                      <a:r>
                        <a:rPr lang="lv-LV" sz="2100" b="0" i="0" u="none" strike="noStrike" dirty="0" err="1">
                          <a:solidFill>
                            <a:srgbClr val="000000"/>
                          </a:solidFill>
                          <a:effectLst/>
                          <a:latin typeface="Calibri" panose="020F0502020204030204" pitchFamily="34" charset="0"/>
                        </a:rPr>
                        <a:t>seed</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fontAlgn="b"/>
                      <a:r>
                        <a:rPr lang="lv-LV" sz="2100" b="0" i="0" u="none" strike="noStrike" dirty="0">
                          <a:solidFill>
                            <a:srgbClr val="000000"/>
                          </a:solidFill>
                          <a:effectLst/>
                          <a:latin typeface="Calibri" panose="020F0502020204030204" pitchFamily="34" charset="0"/>
                        </a:rPr>
                        <a:t>3. </a:t>
                      </a:r>
                      <a:r>
                        <a:rPr lang="lv-LV" sz="2100" b="0" i="0" u="none" strike="noStrike" dirty="0" err="1">
                          <a:solidFill>
                            <a:srgbClr val="000000"/>
                          </a:solidFill>
                          <a:effectLst/>
                          <a:latin typeface="Calibri" panose="020F0502020204030204" pitchFamily="34" charset="0"/>
                        </a:rPr>
                        <a:t>seed</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220742490"/>
                  </a:ext>
                </a:extLst>
              </a:tr>
              <a:tr h="381739">
                <a:tc>
                  <a:txBody>
                    <a:bodyPr/>
                    <a:lstStyle/>
                    <a:p>
                      <a:pPr algn="l" fontAlgn="b"/>
                      <a:r>
                        <a:rPr lang="lv-LV" sz="2100" b="0" i="0" u="none" strike="noStrike" dirty="0">
                          <a:solidFill>
                            <a:srgbClr val="000000"/>
                          </a:solidFill>
                          <a:effectLst/>
                          <a:latin typeface="Calibri" panose="020F0502020204030204" pitchFamily="34" charset="0"/>
                        </a:rPr>
                        <a:t>Izmērs</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lv-LV" sz="2100" b="0" i="0" u="none" strike="noStrike" dirty="0">
                          <a:solidFill>
                            <a:srgbClr val="000000"/>
                          </a:solidFill>
                          <a:effectLst/>
                          <a:latin typeface="Calibri" panose="020F0502020204030204" pitchFamily="34" charset="0"/>
                        </a:rPr>
                        <a:t>RDFS</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lv-LV" sz="2100" b="0" i="0" u="none" strike="noStrike" dirty="0" err="1">
                          <a:solidFill>
                            <a:srgbClr val="000000"/>
                          </a:solidFill>
                          <a:effectLst/>
                          <a:latin typeface="Calibri" panose="020F0502020204030204" pitchFamily="34" charset="0"/>
                        </a:rPr>
                        <a:t>Prim</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lv-LV" sz="2100" b="0" i="0" u="none" strike="noStrike" dirty="0">
                          <a:solidFill>
                            <a:srgbClr val="000000"/>
                          </a:solidFill>
                          <a:effectLst/>
                          <a:latin typeface="Calibri" panose="020F0502020204030204" pitchFamily="34" charset="0"/>
                        </a:rPr>
                        <a:t>RDFS</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lv-LV" sz="2100" b="0" i="0" u="none" strike="noStrike" dirty="0" err="1">
                          <a:solidFill>
                            <a:srgbClr val="000000"/>
                          </a:solidFill>
                          <a:effectLst/>
                          <a:latin typeface="Calibri" panose="020F0502020204030204" pitchFamily="34" charset="0"/>
                        </a:rPr>
                        <a:t>Prim</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lv-LV" sz="2100" b="0" i="0" u="none" strike="noStrike" dirty="0">
                          <a:solidFill>
                            <a:srgbClr val="000000"/>
                          </a:solidFill>
                          <a:effectLst/>
                          <a:latin typeface="Calibri" panose="020F0502020204030204" pitchFamily="34" charset="0"/>
                        </a:rPr>
                        <a:t>RDFS</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lv-LV" sz="2100" b="0" i="0" u="none" strike="noStrike" dirty="0" err="1">
                          <a:solidFill>
                            <a:srgbClr val="000000"/>
                          </a:solidFill>
                          <a:effectLst/>
                          <a:latin typeface="Calibri" panose="020F0502020204030204" pitchFamily="34" charset="0"/>
                        </a:rPr>
                        <a:t>Prim</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4995705"/>
                  </a:ext>
                </a:extLst>
              </a:tr>
              <a:tr h="381739">
                <a:tc>
                  <a:txBody>
                    <a:bodyPr/>
                    <a:lstStyle/>
                    <a:p>
                      <a:pPr algn="l" fontAlgn="b"/>
                      <a:r>
                        <a:rPr lang="en-GB" sz="2100" b="0" i="0" u="none" strike="noStrike" dirty="0">
                          <a:solidFill>
                            <a:srgbClr val="000000"/>
                          </a:solidFill>
                          <a:effectLst/>
                          <a:latin typeface="Calibri" panose="020F0502020204030204" pitchFamily="34" charset="0"/>
                        </a:rPr>
                        <a:t>1001x2001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44342.84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dirty="0">
                          <a:solidFill>
                            <a:srgbClr val="000000"/>
                          </a:solidFill>
                          <a:effectLst/>
                          <a:latin typeface="Calibri" panose="020F0502020204030204" pitchFamily="34" charset="0"/>
                        </a:rPr>
                        <a:t>704834.1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47552.74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733405.7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41717.06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715196.2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441893"/>
                  </a:ext>
                </a:extLst>
              </a:tr>
              <a:tr h="381739">
                <a:tc>
                  <a:txBody>
                    <a:bodyPr/>
                    <a:lstStyle/>
                    <a:p>
                      <a:pPr algn="l" fontAlgn="b"/>
                      <a:r>
                        <a:rPr lang="en-GB" sz="2100" b="0" i="0" u="none" strike="noStrike" dirty="0">
                          <a:solidFill>
                            <a:srgbClr val="000000"/>
                          </a:solidFill>
                          <a:effectLst/>
                          <a:latin typeface="Calibri" panose="020F0502020204030204" pitchFamily="34" charset="0"/>
                        </a:rPr>
                        <a:t>3x5000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335.78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583.12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356.86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499.72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361.04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439.66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4402319"/>
                  </a:ext>
                </a:extLst>
              </a:tr>
              <a:tr h="381739">
                <a:tc>
                  <a:txBody>
                    <a:bodyPr/>
                    <a:lstStyle/>
                    <a:p>
                      <a:pPr algn="l" fontAlgn="b"/>
                      <a:r>
                        <a:rPr lang="en-GB" sz="2100" b="0" i="0" u="none" strike="noStrike">
                          <a:solidFill>
                            <a:srgbClr val="000000"/>
                          </a:solidFill>
                          <a:effectLst/>
                          <a:latin typeface="Calibri" panose="020F0502020204030204" pitchFamily="34" charset="0"/>
                        </a:rPr>
                        <a:t>3x5001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307.3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742.58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2944.6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693.6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313.42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407.32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9868369"/>
                  </a:ext>
                </a:extLst>
              </a:tr>
              <a:tr h="381739">
                <a:tc>
                  <a:txBody>
                    <a:bodyPr/>
                    <a:lstStyle/>
                    <a:p>
                      <a:pPr algn="l" fontAlgn="b"/>
                      <a:r>
                        <a:rPr lang="en-GB" sz="2100" b="0" i="0" u="none" strike="noStrike">
                          <a:solidFill>
                            <a:srgbClr val="000000"/>
                          </a:solidFill>
                          <a:effectLst/>
                          <a:latin typeface="Calibri" panose="020F0502020204030204" pitchFamily="34" charset="0"/>
                        </a:rPr>
                        <a:t>5000x3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738.66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884.22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770.84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825.4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778.68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752.52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2914827832"/>
                  </a:ext>
                </a:extLst>
              </a:tr>
              <a:tr h="381739">
                <a:tc>
                  <a:txBody>
                    <a:bodyPr/>
                    <a:lstStyle/>
                    <a:p>
                      <a:pPr algn="l" fontAlgn="b"/>
                      <a:r>
                        <a:rPr lang="en-GB" sz="2100" b="0" i="0" u="none" strike="noStrike">
                          <a:solidFill>
                            <a:srgbClr val="000000"/>
                          </a:solidFill>
                          <a:effectLst/>
                          <a:latin typeface="Calibri" panose="020F0502020204030204" pitchFamily="34" charset="0"/>
                        </a:rPr>
                        <a:t>5001x3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570.44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dirty="0">
                          <a:solidFill>
                            <a:srgbClr val="000000"/>
                          </a:solidFill>
                          <a:effectLst/>
                          <a:latin typeface="Calibri" panose="020F0502020204030204" pitchFamily="34" charset="0"/>
                        </a:rPr>
                        <a:t>646.26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594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588.3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602.52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dirty="0">
                          <a:solidFill>
                            <a:srgbClr val="000000"/>
                          </a:solidFill>
                          <a:effectLst/>
                          <a:latin typeface="Calibri" panose="020F0502020204030204" pitchFamily="34" charset="0"/>
                        </a:rPr>
                        <a:t>567.88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1198310258"/>
                  </a:ext>
                </a:extLst>
              </a:tr>
              <a:tr h="381739">
                <a:tc>
                  <a:txBody>
                    <a:bodyPr/>
                    <a:lstStyle/>
                    <a:p>
                      <a:pPr algn="l" fontAlgn="b"/>
                      <a:r>
                        <a:rPr lang="en-GB" sz="2100" b="0" i="0" u="none" strike="noStrike">
                          <a:solidFill>
                            <a:srgbClr val="000000"/>
                          </a:solidFill>
                          <a:effectLst/>
                          <a:latin typeface="Calibri" panose="020F0502020204030204" pitchFamily="34" charset="0"/>
                        </a:rPr>
                        <a:t>500x1000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12799.38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66607.1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10532.76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67796.18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9954.42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67326.88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0397370"/>
                  </a:ext>
                </a:extLst>
              </a:tr>
              <a:tr h="381739">
                <a:tc>
                  <a:txBody>
                    <a:bodyPr/>
                    <a:lstStyle/>
                    <a:p>
                      <a:pPr algn="l" fontAlgn="b"/>
                      <a:r>
                        <a:rPr lang="en-GB" sz="2100" b="0" i="0" u="none" strike="noStrike" dirty="0">
                          <a:solidFill>
                            <a:srgbClr val="000000"/>
                          </a:solidFill>
                          <a:effectLst/>
                          <a:latin typeface="Calibri" panose="020F0502020204030204" pitchFamily="34" charset="0"/>
                        </a:rPr>
                        <a:t>501x1001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dirty="0">
                          <a:solidFill>
                            <a:srgbClr val="000000"/>
                          </a:solidFill>
                          <a:effectLst/>
                          <a:latin typeface="Calibri" panose="020F0502020204030204" pitchFamily="34" charset="0"/>
                        </a:rPr>
                        <a:t>9203.34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dirty="0">
                          <a:solidFill>
                            <a:srgbClr val="000000"/>
                          </a:solidFill>
                          <a:effectLst/>
                          <a:latin typeface="Calibri" panose="020F0502020204030204" pitchFamily="34" charset="0"/>
                        </a:rPr>
                        <a:t>64266.16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dirty="0">
                          <a:solidFill>
                            <a:srgbClr val="000000"/>
                          </a:solidFill>
                          <a:effectLst/>
                          <a:latin typeface="Calibri" panose="020F0502020204030204" pitchFamily="34" charset="0"/>
                        </a:rPr>
                        <a:t>9087.34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dirty="0">
                          <a:solidFill>
                            <a:srgbClr val="000000"/>
                          </a:solidFill>
                          <a:effectLst/>
                          <a:latin typeface="Calibri" panose="020F0502020204030204" pitchFamily="34" charset="0"/>
                        </a:rPr>
                        <a:t>67887.36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dirty="0">
                          <a:solidFill>
                            <a:srgbClr val="000000"/>
                          </a:solidFill>
                          <a:effectLst/>
                          <a:latin typeface="Calibri" panose="020F0502020204030204" pitchFamily="34" charset="0"/>
                        </a:rPr>
                        <a:t>8945.22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dirty="0">
                          <a:solidFill>
                            <a:srgbClr val="000000"/>
                          </a:solidFill>
                          <a:effectLst/>
                          <a:latin typeface="Calibri" panose="020F0502020204030204" pitchFamily="34" charset="0"/>
                        </a:rPr>
                        <a:t>67075.42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4108208"/>
                  </a:ext>
                </a:extLst>
              </a:tr>
              <a:tr h="381739">
                <a:tc>
                  <a:txBody>
                    <a:bodyPr/>
                    <a:lstStyle/>
                    <a:p>
                      <a:pPr algn="l" fontAlgn="b"/>
                      <a:r>
                        <a:rPr lang="lv-LV" sz="2100" b="0" i="0" u="none" strike="noStrike" dirty="0">
                          <a:solidFill>
                            <a:srgbClr val="000000"/>
                          </a:solidFill>
                          <a:effectLst/>
                          <a:latin typeface="Calibri" panose="020F0502020204030204" pitchFamily="34" charset="0"/>
                        </a:rPr>
                        <a:t>…</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lv-LV" sz="2100" b="0" i="0" u="none" strike="noStrike" dirty="0">
                          <a:solidFill>
                            <a:srgbClr val="000000"/>
                          </a:solidFill>
                          <a:effectLst/>
                          <a:latin typeface="Calibri" panose="020F0502020204030204" pitchFamily="34" charset="0"/>
                        </a:rPr>
                        <a:t>...</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lv-LV" sz="2100" b="0" i="0" u="none" strike="noStrike" dirty="0">
                          <a:solidFill>
                            <a:srgbClr val="000000"/>
                          </a:solidFill>
                          <a:effectLst/>
                          <a:latin typeface="Calibri" panose="020F0502020204030204" pitchFamily="34" charset="0"/>
                        </a:rPr>
                        <a:t>…</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lv-LV" sz="2100" b="0" i="0" u="none" strike="noStrike" dirty="0">
                          <a:solidFill>
                            <a:srgbClr val="000000"/>
                          </a:solidFill>
                          <a:effectLst/>
                          <a:latin typeface="Calibri" panose="020F0502020204030204" pitchFamily="34" charset="0"/>
                        </a:rPr>
                        <a:t>…</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lv-LV" sz="2100" b="0" i="0" u="none" strike="noStrike" dirty="0">
                          <a:solidFill>
                            <a:srgbClr val="000000"/>
                          </a:solidFill>
                          <a:effectLst/>
                          <a:latin typeface="Calibri" panose="020F0502020204030204" pitchFamily="34" charset="0"/>
                        </a:rPr>
                        <a:t>…</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lv-LV" sz="2100" b="0" i="0" u="none" strike="noStrike" dirty="0">
                          <a:solidFill>
                            <a:srgbClr val="000000"/>
                          </a:solidFill>
                          <a:effectLst/>
                          <a:latin typeface="Calibri" panose="020F0502020204030204" pitchFamily="34" charset="0"/>
                        </a:rPr>
                        <a:t>…</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lv-LV" sz="2100" b="0" i="0" u="none" strike="noStrike" dirty="0">
                          <a:solidFill>
                            <a:srgbClr val="000000"/>
                          </a:solidFill>
                          <a:effectLst/>
                          <a:latin typeface="Calibri" panose="020F0502020204030204" pitchFamily="34" charset="0"/>
                        </a:rPr>
                        <a:t>…</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611128"/>
                  </a:ext>
                </a:extLst>
              </a:tr>
              <a:tr h="381739">
                <a:tc>
                  <a:txBody>
                    <a:bodyPr/>
                    <a:lstStyle/>
                    <a:p>
                      <a:pPr algn="ctr" fontAlgn="b"/>
                      <a:r>
                        <a:rPr lang="lv-LV" sz="2100" b="0" i="0" u="none" strike="noStrike" dirty="0">
                          <a:solidFill>
                            <a:srgbClr val="000000"/>
                          </a:solidFill>
                          <a:effectLst/>
                          <a:latin typeface="Calibri" panose="020F0502020204030204" pitchFamily="34" charset="0"/>
                        </a:rPr>
                        <a:t>Moda</a:t>
                      </a:r>
                      <a:endParaRPr lang="en-GB" sz="2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lv-LV" sz="2100" b="0" i="0" u="none" strike="noStrike" dirty="0">
                          <a:solidFill>
                            <a:srgbClr val="000000"/>
                          </a:solidFill>
                          <a:effectLst/>
                          <a:latin typeface="Calibri" panose="020F0502020204030204" pitchFamily="34" charset="0"/>
                        </a:rPr>
                        <a:t>31</a:t>
                      </a:r>
                      <a:endParaRPr lang="en-GB" sz="2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lv-LV" sz="2100" b="0" i="0" u="none" strike="noStrike" dirty="0">
                          <a:solidFill>
                            <a:srgbClr val="000000"/>
                          </a:solidFill>
                          <a:effectLst/>
                          <a:latin typeface="Calibri" panose="020F0502020204030204" pitchFamily="34" charset="0"/>
                        </a:rPr>
                        <a:t>0</a:t>
                      </a:r>
                      <a:endParaRPr lang="en-GB" sz="2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GB" sz="2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lv-LV" sz="2100" b="0" i="0" u="none" strike="noStrike" dirty="0">
                          <a:solidFill>
                            <a:srgbClr val="000000"/>
                          </a:solidFill>
                          <a:effectLst/>
                          <a:latin typeface="Calibri" panose="020F0502020204030204" pitchFamily="34" charset="0"/>
                        </a:rPr>
                        <a:t>29</a:t>
                      </a:r>
                      <a:endParaRPr lang="en-GB" sz="2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lv-LV" sz="2100" b="0" i="0" u="none" strike="noStrike" dirty="0">
                          <a:solidFill>
                            <a:srgbClr val="000000"/>
                          </a:solidFill>
                          <a:effectLst/>
                          <a:latin typeface="Calibri" panose="020F0502020204030204" pitchFamily="34" charset="0"/>
                        </a:rPr>
                        <a:t>2</a:t>
                      </a:r>
                      <a:endParaRPr lang="en-GB" sz="2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GB" sz="2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lv-LV" sz="2100" b="0" i="0" u="none" strike="noStrike" dirty="0">
                          <a:solidFill>
                            <a:srgbClr val="000000"/>
                          </a:solidFill>
                          <a:effectLst/>
                          <a:latin typeface="Calibri" panose="020F0502020204030204" pitchFamily="34" charset="0"/>
                        </a:rPr>
                        <a:t>28</a:t>
                      </a:r>
                      <a:endParaRPr lang="en-GB" sz="2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lv-LV" sz="2100" b="0" i="0" u="none" strike="noStrike" dirty="0">
                          <a:solidFill>
                            <a:srgbClr val="000000"/>
                          </a:solidFill>
                          <a:effectLst/>
                          <a:latin typeface="Calibri" panose="020F0502020204030204" pitchFamily="34" charset="0"/>
                        </a:rPr>
                        <a:t>3</a:t>
                      </a:r>
                      <a:endParaRPr lang="en-GB" sz="2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412792593"/>
                  </a:ext>
                </a:extLst>
              </a:tr>
            </a:tbl>
          </a:graphicData>
        </a:graphic>
      </p:graphicFrame>
      <p:sp>
        <p:nvSpPr>
          <p:cNvPr id="7" name="TextBox 6">
            <a:extLst>
              <a:ext uri="{FF2B5EF4-FFF2-40B4-BE49-F238E27FC236}">
                <a16:creationId xmlns:a16="http://schemas.microsoft.com/office/drawing/2014/main" id="{9CB7BEC7-98A9-40EC-8C71-2C5AB0C3BC59}"/>
              </a:ext>
            </a:extLst>
          </p:cNvPr>
          <p:cNvSpPr txBox="1"/>
          <p:nvPr/>
        </p:nvSpPr>
        <p:spPr>
          <a:xfrm>
            <a:off x="217192" y="6228807"/>
            <a:ext cx="11132659" cy="646331"/>
          </a:xfrm>
          <a:prstGeom prst="rect">
            <a:avLst/>
          </a:prstGeom>
          <a:noFill/>
        </p:spPr>
        <p:txBody>
          <a:bodyPr wrap="square" rtlCol="0">
            <a:spAutoFit/>
          </a:bodyPr>
          <a:lstStyle/>
          <a:p>
            <a:r>
              <a:rPr lang="lv-LV" dirty="0"/>
              <a:t>Daļa no datu tabulas. Vērtības ir dotas mikrosekundēs(mazāk ir labāk). Ar zaļo krāsu ir izceltas vismazākās vērtības konkrētajā </a:t>
            </a:r>
            <a:r>
              <a:rPr lang="lv-LV" dirty="0" err="1"/>
              <a:t>seed’ā</a:t>
            </a:r>
            <a:r>
              <a:rPr lang="lv-LV" dirty="0"/>
              <a:t>. Modā ir dots skaits, cik daudz reižu viens algoritms bija ātrāks nekā otrais.</a:t>
            </a:r>
            <a:endParaRPr lang="en-GB" dirty="0"/>
          </a:p>
        </p:txBody>
      </p:sp>
      <p:sp>
        <p:nvSpPr>
          <p:cNvPr id="8" name="TextBox 7">
            <a:extLst>
              <a:ext uri="{FF2B5EF4-FFF2-40B4-BE49-F238E27FC236}">
                <a16:creationId xmlns:a16="http://schemas.microsoft.com/office/drawing/2014/main" id="{B8C55A42-B8B3-463A-879B-AC472DA33F61}"/>
              </a:ext>
            </a:extLst>
          </p:cNvPr>
          <p:cNvSpPr txBox="1"/>
          <p:nvPr/>
        </p:nvSpPr>
        <p:spPr>
          <a:xfrm>
            <a:off x="1497341" y="1574381"/>
            <a:ext cx="9180828" cy="461665"/>
          </a:xfrm>
          <a:prstGeom prst="rect">
            <a:avLst/>
          </a:prstGeom>
          <a:noFill/>
        </p:spPr>
        <p:txBody>
          <a:bodyPr wrap="square" rtlCol="0">
            <a:spAutoFit/>
          </a:bodyPr>
          <a:lstStyle/>
          <a:p>
            <a:r>
              <a:rPr lang="lv-LV" sz="2400" b="1" dirty="0"/>
              <a:t>RDFS un </a:t>
            </a:r>
            <a:r>
              <a:rPr lang="lv-LV" sz="2400" b="1" dirty="0" err="1"/>
              <a:t>Prima</a:t>
            </a:r>
            <a:r>
              <a:rPr lang="lv-LV" sz="2400" b="1" dirty="0"/>
              <a:t> algoritmu salīdzinājums pēc ātrdarbības</a:t>
            </a:r>
            <a:endParaRPr lang="en-GB" sz="2400" b="1" dirty="0"/>
          </a:p>
        </p:txBody>
      </p:sp>
    </p:spTree>
    <p:extLst>
      <p:ext uri="{BB962C8B-B14F-4D97-AF65-F5344CB8AC3E}">
        <p14:creationId xmlns:p14="http://schemas.microsoft.com/office/powerpoint/2010/main" val="4285196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E1454-777C-4E29-A6AB-2D4B2B29CFD3}"/>
              </a:ext>
            </a:extLst>
          </p:cNvPr>
          <p:cNvSpPr>
            <a:spLocks noGrp="1"/>
          </p:cNvSpPr>
          <p:nvPr>
            <p:ph type="title"/>
          </p:nvPr>
        </p:nvSpPr>
        <p:spPr/>
        <p:txBody>
          <a:bodyPr>
            <a:normAutofit fontScale="90000"/>
          </a:bodyPr>
          <a:lstStyle/>
          <a:p>
            <a:r>
              <a:rPr lang="lv-LV" dirty="0"/>
              <a:t>Pētījuma rezultāti: ceļa atrašanas algoritmi</a:t>
            </a:r>
            <a:endParaRPr lang="en-GB" dirty="0"/>
          </a:p>
        </p:txBody>
      </p:sp>
      <p:sp>
        <p:nvSpPr>
          <p:cNvPr id="3" name="Content Placeholder 2">
            <a:extLst>
              <a:ext uri="{FF2B5EF4-FFF2-40B4-BE49-F238E27FC236}">
                <a16:creationId xmlns:a16="http://schemas.microsoft.com/office/drawing/2014/main" id="{AB62A935-FB4F-4F25-9E35-F4EE8D0A25A5}"/>
              </a:ext>
            </a:extLst>
          </p:cNvPr>
          <p:cNvSpPr>
            <a:spLocks noGrp="1"/>
          </p:cNvSpPr>
          <p:nvPr>
            <p:ph idx="1"/>
          </p:nvPr>
        </p:nvSpPr>
        <p:spPr/>
        <p:txBody>
          <a:bodyPr/>
          <a:lstStyle/>
          <a:p>
            <a:r>
              <a:rPr lang="lv-LV" dirty="0"/>
              <a:t>Tabula ar vidējām vērtībām</a:t>
            </a:r>
          </a:p>
          <a:p>
            <a:r>
              <a:rPr lang="lv-LV" dirty="0"/>
              <a:t>Kāpēc BFS ir vislēnākais?</a:t>
            </a:r>
          </a:p>
          <a:p>
            <a:r>
              <a:rPr lang="lv-LV" dirty="0"/>
              <a:t>Kāpēc DFS ir diezgan ātrs labirintos ar RDFS?</a:t>
            </a:r>
          </a:p>
          <a:p>
            <a:r>
              <a:rPr lang="lv-LV" dirty="0"/>
              <a:t>Kāpēc DFS ir visgarākais ceļš?</a:t>
            </a:r>
          </a:p>
          <a:p>
            <a:r>
              <a:rPr lang="lv-LV" dirty="0"/>
              <a:t>Kāpēc BFS atrod visīsāko ceļu?</a:t>
            </a:r>
          </a:p>
          <a:p>
            <a:r>
              <a:rPr lang="lv-LV" dirty="0"/>
              <a:t>Kāds algoritms ir visoptimālākais pēc laika izpildes, pēc atrasta garuma, pēc abiem kritērijiem? </a:t>
            </a:r>
          </a:p>
          <a:p>
            <a:pPr marL="0" indent="0">
              <a:buNone/>
            </a:pPr>
            <a:endParaRPr lang="lv-LV" dirty="0"/>
          </a:p>
          <a:p>
            <a:endParaRPr lang="en-GB" dirty="0"/>
          </a:p>
        </p:txBody>
      </p:sp>
    </p:spTree>
    <p:extLst>
      <p:ext uri="{BB962C8B-B14F-4D97-AF65-F5344CB8AC3E}">
        <p14:creationId xmlns:p14="http://schemas.microsoft.com/office/powerpoint/2010/main" val="2356187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97F69-5495-400D-81DA-864CCB867CB8}"/>
              </a:ext>
            </a:extLst>
          </p:cNvPr>
          <p:cNvSpPr>
            <a:spLocks noGrp="1"/>
          </p:cNvSpPr>
          <p:nvPr>
            <p:ph type="title"/>
          </p:nvPr>
        </p:nvSpPr>
        <p:spPr>
          <a:xfrm>
            <a:off x="508403" y="150764"/>
            <a:ext cx="11353800" cy="1325563"/>
          </a:xfrm>
        </p:spPr>
        <p:txBody>
          <a:bodyPr>
            <a:normAutofit fontScale="90000"/>
          </a:bodyPr>
          <a:lstStyle/>
          <a:p>
            <a:r>
              <a:rPr lang="lv-LV" dirty="0"/>
              <a:t>Pētījuma rezultāti: ceļa meklēšanas algoritmi</a:t>
            </a:r>
            <a:endParaRPr lang="en-GB" dirty="0"/>
          </a:p>
        </p:txBody>
      </p:sp>
      <p:graphicFrame>
        <p:nvGraphicFramePr>
          <p:cNvPr id="9" name="Table 8">
            <a:extLst>
              <a:ext uri="{FF2B5EF4-FFF2-40B4-BE49-F238E27FC236}">
                <a16:creationId xmlns:a16="http://schemas.microsoft.com/office/drawing/2014/main" id="{8EB54554-B589-4390-85F5-C28E158027D6}"/>
              </a:ext>
            </a:extLst>
          </p:cNvPr>
          <p:cNvGraphicFramePr>
            <a:graphicFrameLocks noGrp="1"/>
          </p:cNvGraphicFramePr>
          <p:nvPr>
            <p:extLst>
              <p:ext uri="{D42A27DB-BD31-4B8C-83A1-F6EECF244321}">
                <p14:modId xmlns:p14="http://schemas.microsoft.com/office/powerpoint/2010/main" val="2847708059"/>
              </p:ext>
            </p:extLst>
          </p:nvPr>
        </p:nvGraphicFramePr>
        <p:xfrm>
          <a:off x="651284" y="1709458"/>
          <a:ext cx="10889431" cy="4420440"/>
        </p:xfrm>
        <a:graphic>
          <a:graphicData uri="http://schemas.openxmlformats.org/drawingml/2006/table">
            <a:tbl>
              <a:tblPr/>
              <a:tblGrid>
                <a:gridCol w="741342">
                  <a:extLst>
                    <a:ext uri="{9D8B030D-6E8A-4147-A177-3AD203B41FA5}">
                      <a16:colId xmlns:a16="http://schemas.microsoft.com/office/drawing/2014/main" val="950482963"/>
                    </a:ext>
                  </a:extLst>
                </a:gridCol>
                <a:gridCol w="732677">
                  <a:extLst>
                    <a:ext uri="{9D8B030D-6E8A-4147-A177-3AD203B41FA5}">
                      <a16:colId xmlns:a16="http://schemas.microsoft.com/office/drawing/2014/main" val="1104584155"/>
                    </a:ext>
                  </a:extLst>
                </a:gridCol>
                <a:gridCol w="732677">
                  <a:extLst>
                    <a:ext uri="{9D8B030D-6E8A-4147-A177-3AD203B41FA5}">
                      <a16:colId xmlns:a16="http://schemas.microsoft.com/office/drawing/2014/main" val="3643154753"/>
                    </a:ext>
                  </a:extLst>
                </a:gridCol>
                <a:gridCol w="712155">
                  <a:extLst>
                    <a:ext uri="{9D8B030D-6E8A-4147-A177-3AD203B41FA5}">
                      <a16:colId xmlns:a16="http://schemas.microsoft.com/office/drawing/2014/main" val="3661947666"/>
                    </a:ext>
                  </a:extLst>
                </a:gridCol>
                <a:gridCol w="624913">
                  <a:extLst>
                    <a:ext uri="{9D8B030D-6E8A-4147-A177-3AD203B41FA5}">
                      <a16:colId xmlns:a16="http://schemas.microsoft.com/office/drawing/2014/main" val="2858064495"/>
                    </a:ext>
                  </a:extLst>
                </a:gridCol>
                <a:gridCol w="513686">
                  <a:extLst>
                    <a:ext uri="{9D8B030D-6E8A-4147-A177-3AD203B41FA5}">
                      <a16:colId xmlns:a16="http://schemas.microsoft.com/office/drawing/2014/main" val="3334727279"/>
                    </a:ext>
                  </a:extLst>
                </a:gridCol>
                <a:gridCol w="528598">
                  <a:extLst>
                    <a:ext uri="{9D8B030D-6E8A-4147-A177-3AD203B41FA5}">
                      <a16:colId xmlns:a16="http://schemas.microsoft.com/office/drawing/2014/main" val="1654127533"/>
                    </a:ext>
                  </a:extLst>
                </a:gridCol>
                <a:gridCol w="513686">
                  <a:extLst>
                    <a:ext uri="{9D8B030D-6E8A-4147-A177-3AD203B41FA5}">
                      <a16:colId xmlns:a16="http://schemas.microsoft.com/office/drawing/2014/main" val="1763135041"/>
                    </a:ext>
                  </a:extLst>
                </a:gridCol>
                <a:gridCol w="624913">
                  <a:extLst>
                    <a:ext uri="{9D8B030D-6E8A-4147-A177-3AD203B41FA5}">
                      <a16:colId xmlns:a16="http://schemas.microsoft.com/office/drawing/2014/main" val="1341199029"/>
                    </a:ext>
                  </a:extLst>
                </a:gridCol>
                <a:gridCol w="762787">
                  <a:extLst>
                    <a:ext uri="{9D8B030D-6E8A-4147-A177-3AD203B41FA5}">
                      <a16:colId xmlns:a16="http://schemas.microsoft.com/office/drawing/2014/main" val="3745755053"/>
                    </a:ext>
                  </a:extLst>
                </a:gridCol>
                <a:gridCol w="650710">
                  <a:extLst>
                    <a:ext uri="{9D8B030D-6E8A-4147-A177-3AD203B41FA5}">
                      <a16:colId xmlns:a16="http://schemas.microsoft.com/office/drawing/2014/main" val="4092596440"/>
                    </a:ext>
                  </a:extLst>
                </a:gridCol>
                <a:gridCol w="650710">
                  <a:extLst>
                    <a:ext uri="{9D8B030D-6E8A-4147-A177-3AD203B41FA5}">
                      <a16:colId xmlns:a16="http://schemas.microsoft.com/office/drawing/2014/main" val="495744524"/>
                    </a:ext>
                  </a:extLst>
                </a:gridCol>
                <a:gridCol w="632377">
                  <a:extLst>
                    <a:ext uri="{9D8B030D-6E8A-4147-A177-3AD203B41FA5}">
                      <a16:colId xmlns:a16="http://schemas.microsoft.com/office/drawing/2014/main" val="2143183276"/>
                    </a:ext>
                  </a:extLst>
                </a:gridCol>
                <a:gridCol w="624913">
                  <a:extLst>
                    <a:ext uri="{9D8B030D-6E8A-4147-A177-3AD203B41FA5}">
                      <a16:colId xmlns:a16="http://schemas.microsoft.com/office/drawing/2014/main" val="749859661"/>
                    </a:ext>
                  </a:extLst>
                </a:gridCol>
                <a:gridCol w="593461">
                  <a:extLst>
                    <a:ext uri="{9D8B030D-6E8A-4147-A177-3AD203B41FA5}">
                      <a16:colId xmlns:a16="http://schemas.microsoft.com/office/drawing/2014/main" val="2888965645"/>
                    </a:ext>
                  </a:extLst>
                </a:gridCol>
                <a:gridCol w="624913">
                  <a:extLst>
                    <a:ext uri="{9D8B030D-6E8A-4147-A177-3AD203B41FA5}">
                      <a16:colId xmlns:a16="http://schemas.microsoft.com/office/drawing/2014/main" val="2894008757"/>
                    </a:ext>
                  </a:extLst>
                </a:gridCol>
                <a:gridCol w="624913">
                  <a:extLst>
                    <a:ext uri="{9D8B030D-6E8A-4147-A177-3AD203B41FA5}">
                      <a16:colId xmlns:a16="http://schemas.microsoft.com/office/drawing/2014/main" val="3797804019"/>
                    </a:ext>
                  </a:extLst>
                </a:gridCol>
              </a:tblGrid>
              <a:tr h="271715">
                <a:tc gridSpan="8">
                  <a:txBody>
                    <a:bodyPr/>
                    <a:lstStyle/>
                    <a:p>
                      <a:pPr algn="ctr" fontAlgn="b"/>
                      <a:r>
                        <a:rPr lang="en-GB" sz="1600" b="0" i="0" u="none" strike="noStrike" dirty="0">
                          <a:solidFill>
                            <a:srgbClr val="000000"/>
                          </a:solidFill>
                          <a:effectLst/>
                          <a:latin typeface="Calibri" panose="020F0502020204030204" pitchFamily="34" charset="0"/>
                        </a:rPr>
                        <a:t>RDFS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lnL>
                      <a:noFill/>
                    </a:lnL>
                    <a:lnR>
                      <a:noFill/>
                    </a:lnR>
                    <a:lnT>
                      <a:noFill/>
                    </a:lnT>
                    <a:lnB>
                      <a:noFill/>
                    </a:lnB>
                    <a:solidFill>
                      <a:srgbClr val="00C800"/>
                    </a:solidFill>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solidFill>
                      <a:srgbClr val="00C800"/>
                    </a:solidFill>
                  </a:tcPr>
                </a:tc>
                <a:tc hMerge="1">
                  <a:txBody>
                    <a:bodyPr/>
                    <a:lstStyle/>
                    <a:p>
                      <a:endParaRPr lang="en-GB"/>
                    </a:p>
                  </a:txBody>
                  <a:tcPr>
                    <a:lnL>
                      <a:noFill/>
                    </a:lnL>
                    <a:lnR>
                      <a:noFill/>
                    </a:lnR>
                    <a:lnT>
                      <a:noFill/>
                    </a:lnT>
                    <a:lnB>
                      <a:noFill/>
                    </a:lnB>
                    <a:solidFill>
                      <a:srgbClr val="00C800"/>
                    </a:solidFill>
                  </a:tcPr>
                </a:tc>
                <a:tc>
                  <a:txBody>
                    <a:bodyPr/>
                    <a:lstStyle/>
                    <a:p>
                      <a:pPr algn="l" fontAlgn="b"/>
                      <a:endParaRPr lang="en-GB"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8">
                  <a:txBody>
                    <a:bodyPr/>
                    <a:lstStyle/>
                    <a:p>
                      <a:pPr algn="ctr" fontAlgn="b"/>
                      <a:r>
                        <a:rPr lang="en-GB" sz="1600" b="0" i="0" u="none" strike="noStrike" dirty="0">
                          <a:solidFill>
                            <a:srgbClr val="000000"/>
                          </a:solidFill>
                          <a:effectLst/>
                          <a:latin typeface="Calibri" panose="020F0502020204030204" pitchFamily="34" charset="0"/>
                        </a:rPr>
                        <a:t>Prim</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solidFill>
                      <a:srgbClr val="00C800"/>
                    </a:solidFill>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solidFill>
                      <a:srgbClr val="00C800"/>
                    </a:solidFill>
                  </a:tcPr>
                </a:tc>
                <a:tc hMerge="1">
                  <a:txBody>
                    <a:bodyPr/>
                    <a:lstStyle/>
                    <a:p>
                      <a:endParaRPr lang="en-GB"/>
                    </a:p>
                  </a:txBody>
                  <a:tcPr>
                    <a:lnL>
                      <a:noFill/>
                    </a:lnL>
                    <a:lnR>
                      <a:noFill/>
                    </a:lnR>
                    <a:lnT>
                      <a:noFill/>
                    </a:lnT>
                    <a:lnB>
                      <a:noFill/>
                    </a:lnB>
                    <a:solidFill>
                      <a:srgbClr val="00C800"/>
                    </a:solidFill>
                  </a:tcPr>
                </a:tc>
                <a:extLst>
                  <a:ext uri="{0D108BD9-81ED-4DB2-BD59-A6C34878D82A}">
                    <a16:rowId xmlns:a16="http://schemas.microsoft.com/office/drawing/2014/main" val="3266402416"/>
                  </a:ext>
                </a:extLst>
              </a:tr>
              <a:tr h="271715">
                <a:tc>
                  <a:txBody>
                    <a:bodyPr/>
                    <a:lstStyle/>
                    <a:p>
                      <a:pPr algn="l" fontAlgn="b"/>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GB" sz="1600" b="0" i="0" u="none" strike="noStrike" dirty="0">
                          <a:solidFill>
                            <a:srgbClr val="000000"/>
                          </a:solidFill>
                          <a:effectLst/>
                          <a:latin typeface="Calibri" panose="020F0502020204030204" pitchFamily="34" charset="0"/>
                        </a:rPr>
                        <a:t>time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tcPr>
                </a:tc>
                <a:tc>
                  <a:txBody>
                    <a:bodyPr/>
                    <a:lstStyle/>
                    <a:p>
                      <a:pPr algn="l" fontAlgn="b"/>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GB" sz="1600" b="0" i="0" u="none" strike="noStrike">
                          <a:solidFill>
                            <a:srgbClr val="000000"/>
                          </a:solidFill>
                          <a:effectLst/>
                          <a:latin typeface="Calibri" panose="020F0502020204030204" pitchFamily="34" charset="0"/>
                        </a:rPr>
                        <a:t>path length</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a:noFill/>
                    </a:lnL>
                    <a:lnR>
                      <a:noFill/>
                    </a:lnR>
                    <a:lnT>
                      <a:noFill/>
                    </a:lnT>
                    <a:lnB>
                      <a:noFill/>
                    </a:lnB>
                    <a:solidFill>
                      <a:srgbClr val="00C800"/>
                    </a:solidFill>
                  </a:tcPr>
                </a:tc>
                <a:tc hMerge="1">
                  <a:txBody>
                    <a:bodyPr/>
                    <a:lstStyle/>
                    <a:p>
                      <a:endParaRPr lang="en-GB"/>
                    </a:p>
                  </a:txBody>
                  <a:tcPr>
                    <a:lnL>
                      <a:noFill/>
                    </a:lnL>
                    <a:lnR>
                      <a:noFill/>
                    </a:lnR>
                    <a:lnT>
                      <a:noFill/>
                    </a:lnT>
                    <a:lnB>
                      <a:noFill/>
                    </a:lnB>
                    <a:solidFill>
                      <a:srgbClr val="00C800"/>
                    </a:solidFill>
                  </a:tcPr>
                </a:tc>
                <a:tc>
                  <a:txBody>
                    <a:bodyPr/>
                    <a:lstStyle/>
                    <a:p>
                      <a:pPr algn="l" fontAlgn="b"/>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GB" sz="1600" b="0" i="0" u="none" strike="noStrike" dirty="0">
                          <a:solidFill>
                            <a:srgbClr val="000000"/>
                          </a:solidFill>
                          <a:effectLst/>
                          <a:latin typeface="Calibri" panose="020F0502020204030204" pitchFamily="34" charset="0"/>
                        </a:rPr>
                        <a:t>time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solidFill>
                      <a:srgbClr val="00C800"/>
                    </a:solidFill>
                  </a:tcPr>
                </a:tc>
                <a:tc>
                  <a:txBody>
                    <a:bodyPr/>
                    <a:lstStyle/>
                    <a:p>
                      <a:pPr algn="l" fontAlgn="b"/>
                      <a:endParaRPr lang="en-GB"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GB" sz="1600" b="0" i="0" u="none" strike="noStrike">
                          <a:solidFill>
                            <a:srgbClr val="000000"/>
                          </a:solidFill>
                          <a:effectLst/>
                          <a:latin typeface="Calibri" panose="020F0502020204030204" pitchFamily="34" charset="0"/>
                        </a:rPr>
                        <a:t>path length</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a:noFill/>
                    </a:lnL>
                    <a:lnR>
                      <a:noFill/>
                    </a:lnR>
                    <a:lnT>
                      <a:noFill/>
                    </a:lnT>
                    <a:lnB>
                      <a:noFill/>
                    </a:lnB>
                    <a:solidFill>
                      <a:srgbClr val="00C800"/>
                    </a:solidFill>
                  </a:tcPr>
                </a:tc>
                <a:tc hMerge="1">
                  <a:txBody>
                    <a:bodyPr/>
                    <a:lstStyle/>
                    <a:p>
                      <a:endParaRPr lang="en-GB"/>
                    </a:p>
                  </a:txBody>
                  <a:tcPr>
                    <a:lnL>
                      <a:noFill/>
                    </a:lnL>
                    <a:lnR>
                      <a:noFill/>
                    </a:lnR>
                    <a:lnT>
                      <a:noFill/>
                    </a:lnT>
                    <a:lnB>
                      <a:noFill/>
                    </a:lnB>
                    <a:solidFill>
                      <a:srgbClr val="00C800"/>
                    </a:solidFill>
                  </a:tcPr>
                </a:tc>
                <a:extLst>
                  <a:ext uri="{0D108BD9-81ED-4DB2-BD59-A6C34878D82A}">
                    <a16:rowId xmlns:a16="http://schemas.microsoft.com/office/drawing/2014/main" val="1584449225"/>
                  </a:ext>
                </a:extLst>
              </a:tr>
              <a:tr h="339644">
                <a:tc>
                  <a:txBody>
                    <a:bodyPr/>
                    <a:lstStyle/>
                    <a:p>
                      <a:pPr algn="l" fontAlgn="b"/>
                      <a:r>
                        <a:rPr lang="en-GB" sz="2000" b="0" i="0" u="none" strike="noStrike">
                          <a:solidFill>
                            <a:srgbClr val="000000"/>
                          </a:solidFill>
                          <a:effectLst/>
                          <a:latin typeface="Calibri" panose="020F0502020204030204" pitchFamily="34" charset="0"/>
                        </a:rPr>
                        <a:t>size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600" b="0" i="0" u="none" strike="noStrike" dirty="0">
                          <a:solidFill>
                            <a:srgbClr val="000000"/>
                          </a:solidFill>
                          <a:effectLst/>
                          <a:latin typeface="Calibri" panose="020F0502020204030204" pitchFamily="34" charset="0"/>
                        </a:rPr>
                        <a:t>DFS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BFS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GB"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a:solidFill>
                            <a:srgbClr val="000000"/>
                          </a:solidFill>
                          <a:effectLst/>
                          <a:latin typeface="Calibri" panose="020F0502020204030204" pitchFamily="34" charset="0"/>
                        </a:rPr>
                        <a:t>DFS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BFS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GB"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2000" b="0" i="0" u="none" strike="noStrike">
                          <a:solidFill>
                            <a:srgbClr val="000000"/>
                          </a:solidFill>
                          <a:effectLst/>
                          <a:latin typeface="Calibri" panose="020F0502020204030204" pitchFamily="34" charset="0"/>
                        </a:rPr>
                        <a:t>size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DFS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a:solidFill>
                            <a:srgbClr val="000000"/>
                          </a:solidFill>
                          <a:effectLst/>
                          <a:latin typeface="Calibri" panose="020F0502020204030204" pitchFamily="34" charset="0"/>
                        </a:rPr>
                        <a:t>BFS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GB"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DFS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BFS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5793005"/>
                  </a:ext>
                </a:extLst>
              </a:tr>
              <a:tr h="252669">
                <a:tc>
                  <a:txBody>
                    <a:bodyPr/>
                    <a:lstStyle/>
                    <a:p>
                      <a:pPr algn="l" fontAlgn="b"/>
                      <a:r>
                        <a:rPr lang="en-GB" sz="1200" b="0" i="0" u="none" strike="noStrike" dirty="0">
                          <a:solidFill>
                            <a:srgbClr val="000000"/>
                          </a:solidFill>
                          <a:effectLst/>
                          <a:latin typeface="Calibri" panose="020F0502020204030204" pitchFamily="34" charset="0"/>
                        </a:rPr>
                        <a:t>2000x2000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dirty="0">
                          <a:solidFill>
                            <a:srgbClr val="000000"/>
                          </a:solidFill>
                          <a:effectLst/>
                          <a:latin typeface="Calibri" panose="020F0502020204030204" pitchFamily="34" charset="0"/>
                        </a:rPr>
                        <a:t>153823.04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259563.4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169111.08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235517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235463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235463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2000x2000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227340.6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362660.2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108861.7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831153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3999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dirty="0">
                          <a:solidFill>
                            <a:srgbClr val="000000"/>
                          </a:solidFill>
                          <a:effectLst/>
                          <a:latin typeface="Calibri" panose="020F0502020204030204" pitchFamily="34" charset="0"/>
                        </a:rPr>
                        <a:t>3999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2636290317"/>
                  </a:ext>
                </a:extLst>
              </a:tr>
              <a:tr h="252669">
                <a:tc>
                  <a:txBody>
                    <a:bodyPr/>
                    <a:lstStyle/>
                    <a:p>
                      <a:pPr algn="l" fontAlgn="b"/>
                      <a:r>
                        <a:rPr lang="en-GB" sz="1200" b="0" i="0" u="none" strike="noStrike" dirty="0">
                          <a:solidFill>
                            <a:srgbClr val="000000"/>
                          </a:solidFill>
                          <a:effectLst/>
                          <a:latin typeface="Calibri" panose="020F0502020204030204" pitchFamily="34" charset="0"/>
                        </a:rPr>
                        <a:t>2001x2001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61103.62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204456.82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77977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136961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136961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136961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2001x2001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163342.5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322935.7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93879.34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836797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4001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2216167400"/>
                  </a:ext>
                </a:extLst>
              </a:tr>
              <a:tr h="252669">
                <a:tc>
                  <a:txBody>
                    <a:bodyPr/>
                    <a:lstStyle/>
                    <a:p>
                      <a:pPr algn="l" fontAlgn="b"/>
                      <a:r>
                        <a:rPr lang="en-GB" sz="1200" b="0" i="0" u="none" strike="noStrike" dirty="0">
                          <a:solidFill>
                            <a:srgbClr val="000000"/>
                          </a:solidFill>
                          <a:effectLst/>
                          <a:latin typeface="Calibri" panose="020F0502020204030204" pitchFamily="34" charset="0"/>
                        </a:rPr>
                        <a:t>2500x2500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314432.8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412433.26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402767.5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dirty="0">
                          <a:solidFill>
                            <a:srgbClr val="000000"/>
                          </a:solidFill>
                          <a:effectLst/>
                          <a:latin typeface="Calibri" panose="020F0502020204030204" pitchFamily="34" charset="0"/>
                        </a:rPr>
                        <a:t>390041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388321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388321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2500x2500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362085.8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548133.9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155268.7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1306455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4999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4999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2858537125"/>
                  </a:ext>
                </a:extLst>
              </a:tr>
              <a:tr h="252669">
                <a:tc>
                  <a:txBody>
                    <a:bodyPr/>
                    <a:lstStyle/>
                    <a:p>
                      <a:pPr algn="l" fontAlgn="b"/>
                      <a:r>
                        <a:rPr lang="en-GB" sz="1200" b="0" i="0" u="none" strike="noStrike" dirty="0">
                          <a:solidFill>
                            <a:srgbClr val="000000"/>
                          </a:solidFill>
                          <a:effectLst/>
                          <a:latin typeface="Calibri" panose="020F0502020204030204" pitchFamily="34" charset="0"/>
                        </a:rPr>
                        <a:t>2501x2501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356158.38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392319.46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dirty="0">
                          <a:solidFill>
                            <a:srgbClr val="000000"/>
                          </a:solidFill>
                          <a:effectLst/>
                          <a:latin typeface="Calibri" panose="020F0502020204030204" pitchFamily="34" charset="0"/>
                        </a:rPr>
                        <a:t>271490.88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357597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357597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357597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Calibri" panose="020F0502020204030204" pitchFamily="34" charset="0"/>
                        </a:rPr>
                        <a:t>2501x2501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265961.6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530577.7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166964.5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1306845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5001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1980267874"/>
                  </a:ext>
                </a:extLst>
              </a:tr>
              <a:tr h="252669">
                <a:tc>
                  <a:txBody>
                    <a:bodyPr/>
                    <a:lstStyle/>
                    <a:p>
                      <a:pPr algn="l" fontAlgn="b"/>
                      <a:r>
                        <a:rPr lang="en-GB" sz="1200" b="0" i="0" u="none" strike="noStrike">
                          <a:solidFill>
                            <a:srgbClr val="000000"/>
                          </a:solidFill>
                          <a:effectLst/>
                          <a:latin typeface="Calibri" panose="020F0502020204030204" pitchFamily="34" charset="0"/>
                        </a:rPr>
                        <a:t>100x500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2398.6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2224.7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2052.36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4839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4757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4757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100x500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1256.2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2494.24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256.44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9675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631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643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705823"/>
                  </a:ext>
                </a:extLst>
              </a:tr>
              <a:tr h="252669">
                <a:tc>
                  <a:txBody>
                    <a:bodyPr/>
                    <a:lstStyle/>
                    <a:p>
                      <a:pPr algn="l" fontAlgn="b"/>
                      <a:r>
                        <a:rPr lang="en-GB" sz="1200" b="0" i="0" u="none" strike="noStrike">
                          <a:solidFill>
                            <a:srgbClr val="000000"/>
                          </a:solidFill>
                          <a:effectLst/>
                          <a:latin typeface="Calibri" panose="020F0502020204030204" pitchFamily="34" charset="0"/>
                        </a:rPr>
                        <a:t>1000x2000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124595.12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113752.68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56555.86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82981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82931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82931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1000x2000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90807.44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161214.5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8565.2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412751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3003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dirty="0">
                          <a:solidFill>
                            <a:srgbClr val="000000"/>
                          </a:solidFill>
                          <a:effectLst/>
                          <a:latin typeface="Calibri" panose="020F0502020204030204" pitchFamily="34" charset="0"/>
                        </a:rPr>
                        <a:t>3019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2691897"/>
                  </a:ext>
                </a:extLst>
              </a:tr>
              <a:tr h="252669">
                <a:tc>
                  <a:txBody>
                    <a:bodyPr/>
                    <a:lstStyle/>
                    <a:p>
                      <a:pPr algn="l" fontAlgn="b"/>
                      <a:r>
                        <a:rPr lang="en-GB" sz="1200" b="0" i="0" u="none" strike="noStrike">
                          <a:solidFill>
                            <a:srgbClr val="000000"/>
                          </a:solidFill>
                          <a:effectLst/>
                          <a:latin typeface="Calibri" panose="020F0502020204030204" pitchFamily="34" charset="0"/>
                        </a:rPr>
                        <a:t>1001x2001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109061.8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103843.5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dirty="0">
                          <a:solidFill>
                            <a:srgbClr val="000000"/>
                          </a:solidFill>
                          <a:effectLst/>
                          <a:latin typeface="Calibri" panose="020F0502020204030204" pitchFamily="34" charset="0"/>
                        </a:rPr>
                        <a:t>58346.74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86509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86509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86509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1001x2001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75078.94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154718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6823.72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414265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dirty="0">
                          <a:solidFill>
                            <a:srgbClr val="000000"/>
                          </a:solidFill>
                          <a:effectLst/>
                          <a:latin typeface="Calibri" panose="020F0502020204030204" pitchFamily="34" charset="0"/>
                        </a:rPr>
                        <a:t>3017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7227393"/>
                  </a:ext>
                </a:extLst>
              </a:tr>
              <a:tr h="252669">
                <a:tc>
                  <a:txBody>
                    <a:bodyPr/>
                    <a:lstStyle/>
                    <a:p>
                      <a:pPr algn="l" fontAlgn="b"/>
                      <a:r>
                        <a:rPr lang="en-GB" sz="1200" b="0" i="0" u="none" strike="noStrike">
                          <a:solidFill>
                            <a:srgbClr val="000000"/>
                          </a:solidFill>
                          <a:effectLst/>
                          <a:latin typeface="Calibri" panose="020F0502020204030204" pitchFamily="34" charset="0"/>
                        </a:rPr>
                        <a:t>2000x1000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26289.2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108899.24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54190.24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87697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87207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87207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2000x1000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87342.3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178732.6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5302.28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407957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2999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3023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8694820"/>
                  </a:ext>
                </a:extLst>
              </a:tr>
              <a:tr h="252669">
                <a:tc>
                  <a:txBody>
                    <a:bodyPr/>
                    <a:lstStyle/>
                    <a:p>
                      <a:pPr algn="l" fontAlgn="b"/>
                      <a:r>
                        <a:rPr lang="en-GB" sz="1200" b="0" i="0" u="none" strike="noStrike">
                          <a:solidFill>
                            <a:srgbClr val="000000"/>
                          </a:solidFill>
                          <a:effectLst/>
                          <a:latin typeface="Calibri" panose="020F0502020204030204" pitchFamily="34" charset="0"/>
                        </a:rPr>
                        <a:t>1001x2001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142082.64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101610.3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51228.68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86509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86509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86509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1001x2001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67093.08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184047.9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6202.52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414265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3017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1841780"/>
                  </a:ext>
                </a:extLst>
              </a:tr>
              <a:tr h="252669">
                <a:tc>
                  <a:txBody>
                    <a:bodyPr/>
                    <a:lstStyle/>
                    <a:p>
                      <a:pPr algn="l" fontAlgn="b"/>
                      <a:r>
                        <a:rPr lang="en-GB" sz="1200" b="0" i="0" u="none" strike="noStrike" dirty="0">
                          <a:solidFill>
                            <a:srgbClr val="000000"/>
                          </a:solidFill>
                          <a:effectLst/>
                          <a:latin typeface="Calibri" panose="020F0502020204030204" pitchFamily="34" charset="0"/>
                        </a:rPr>
                        <a:t>3x5000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605.72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775.36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1081.88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6982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6982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6982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3x5000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452.16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756.5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911.56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7898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5626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5626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592303245"/>
                  </a:ext>
                </a:extLst>
              </a:tr>
              <a:tr h="252669">
                <a:tc>
                  <a:txBody>
                    <a:bodyPr/>
                    <a:lstStyle/>
                    <a:p>
                      <a:pPr algn="l" fontAlgn="b"/>
                      <a:r>
                        <a:rPr lang="en-GB" sz="1200" b="0" i="0" u="none" strike="noStrike" dirty="0">
                          <a:solidFill>
                            <a:srgbClr val="000000"/>
                          </a:solidFill>
                          <a:effectLst/>
                          <a:latin typeface="Calibri" panose="020F0502020204030204" pitchFamily="34" charset="0"/>
                        </a:rPr>
                        <a:t>3x5001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592.2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826.46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1069.98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6983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6983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6983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3x5001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837.34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733.44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7903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5627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5627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1014782526"/>
                  </a:ext>
                </a:extLst>
              </a:tr>
              <a:tr h="252669">
                <a:tc>
                  <a:txBody>
                    <a:bodyPr/>
                    <a:lstStyle/>
                    <a:p>
                      <a:pPr algn="l" fontAlgn="b"/>
                      <a:r>
                        <a:rPr lang="en-GB" sz="1200" b="0" i="0" u="none" strike="noStrike" dirty="0">
                          <a:solidFill>
                            <a:srgbClr val="000000"/>
                          </a:solidFill>
                          <a:effectLst/>
                          <a:latin typeface="Calibri" panose="020F0502020204030204" pitchFamily="34" charset="0"/>
                        </a:rPr>
                        <a:t>5000x3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dirty="0">
                          <a:solidFill>
                            <a:srgbClr val="000000"/>
                          </a:solidFill>
                          <a:effectLst/>
                          <a:latin typeface="Calibri" panose="020F0502020204030204" pitchFamily="34" charset="0"/>
                        </a:rPr>
                        <a:t>948.78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1067.1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1534.1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6994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6994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6994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5000x3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477.54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1672.68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1480.96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5658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5658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dirty="0">
                          <a:solidFill>
                            <a:srgbClr val="000000"/>
                          </a:solidFill>
                          <a:effectLst/>
                          <a:latin typeface="Calibri" panose="020F0502020204030204" pitchFamily="34" charset="0"/>
                        </a:rPr>
                        <a:t>5658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3697238076"/>
                  </a:ext>
                </a:extLst>
              </a:tr>
              <a:tr h="252669">
                <a:tc>
                  <a:txBody>
                    <a:bodyPr/>
                    <a:lstStyle/>
                    <a:p>
                      <a:pPr algn="l" fontAlgn="b"/>
                      <a:r>
                        <a:rPr lang="lv-LV" sz="1200" b="0" i="0" u="none" strike="noStrike" dirty="0">
                          <a:solidFill>
                            <a:srgbClr val="000000"/>
                          </a:solidFill>
                          <a:effectLst/>
                          <a:latin typeface="Calibri" panose="020F0502020204030204" pitchFamily="34" charset="0"/>
                        </a:rPr>
                        <a:t>…</a:t>
                      </a:r>
                      <a:endParaRPr lang="en-GB" sz="12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a:t>
                      </a:r>
                      <a:endParaRPr lang="en-GB" sz="12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5584782"/>
                  </a:ext>
                </a:extLst>
              </a:tr>
              <a:tr h="252669">
                <a:tc>
                  <a:txBody>
                    <a:bodyPr/>
                    <a:lstStyle/>
                    <a:p>
                      <a:pPr algn="ctr" fontAlgn="b"/>
                      <a:r>
                        <a:rPr lang="lv-LV" sz="1200" b="0" i="0" u="none" strike="noStrike" dirty="0">
                          <a:solidFill>
                            <a:srgbClr val="000000"/>
                          </a:solidFill>
                          <a:effectLst/>
                          <a:latin typeface="Calibri" panose="020F0502020204030204" pitchFamily="34" charset="0"/>
                        </a:rPr>
                        <a:t>Moda</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15</a:t>
                      </a:r>
                      <a:endParaRPr lang="en-GB" sz="12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1</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15</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17</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31</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30</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6</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2</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23</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2</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31</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20</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553178039"/>
                  </a:ext>
                </a:extLst>
              </a:tr>
            </a:tbl>
          </a:graphicData>
        </a:graphic>
      </p:graphicFrame>
      <p:sp>
        <p:nvSpPr>
          <p:cNvPr id="13" name="TextBox 12">
            <a:extLst>
              <a:ext uri="{FF2B5EF4-FFF2-40B4-BE49-F238E27FC236}">
                <a16:creationId xmlns:a16="http://schemas.microsoft.com/office/drawing/2014/main" id="{E7115620-5B8F-403A-AA5A-14CEF38C4B20}"/>
              </a:ext>
            </a:extLst>
          </p:cNvPr>
          <p:cNvSpPr txBox="1"/>
          <p:nvPr/>
        </p:nvSpPr>
        <p:spPr>
          <a:xfrm>
            <a:off x="1871495" y="1332681"/>
            <a:ext cx="9337526" cy="369332"/>
          </a:xfrm>
          <a:prstGeom prst="rect">
            <a:avLst/>
          </a:prstGeom>
          <a:noFill/>
        </p:spPr>
        <p:txBody>
          <a:bodyPr wrap="square">
            <a:spAutoFit/>
          </a:bodyPr>
          <a:lstStyle/>
          <a:p>
            <a:r>
              <a:rPr lang="lv-LV" sz="1800" b="1" dirty="0"/>
              <a:t>DFS, BFS un A* algoritmu salīdzinājums pēc ātrdarbības un atrasta ceļa garuma</a:t>
            </a:r>
            <a:endParaRPr lang="en-GB" sz="1800" b="1" dirty="0"/>
          </a:p>
        </p:txBody>
      </p:sp>
      <p:sp>
        <p:nvSpPr>
          <p:cNvPr id="15" name="TextBox 14">
            <a:extLst>
              <a:ext uri="{FF2B5EF4-FFF2-40B4-BE49-F238E27FC236}">
                <a16:creationId xmlns:a16="http://schemas.microsoft.com/office/drawing/2014/main" id="{DCE94D38-9454-4D23-B0F5-29E68680295D}"/>
              </a:ext>
            </a:extLst>
          </p:cNvPr>
          <p:cNvSpPr txBox="1"/>
          <p:nvPr/>
        </p:nvSpPr>
        <p:spPr>
          <a:xfrm>
            <a:off x="315627" y="6122461"/>
            <a:ext cx="11739353" cy="584775"/>
          </a:xfrm>
          <a:prstGeom prst="rect">
            <a:avLst/>
          </a:prstGeom>
          <a:noFill/>
        </p:spPr>
        <p:txBody>
          <a:bodyPr wrap="square">
            <a:spAutoFit/>
          </a:bodyPr>
          <a:lstStyle/>
          <a:p>
            <a:r>
              <a:rPr lang="lv-LV" sz="1600" dirty="0"/>
              <a:t>Daļa no datu tabulas. Laika vērtības ir dotas mikrosekundēs(mazāk ir labāk) un ceļa garums ir abstraktās vienībās (mazāk ir labāk). Ar zaļo krāsu ir izceltas vismazākās vērtības. Modā ir dots skaits, cik daudz reižu viens algoritms bija ātrāks nekā otrais.</a:t>
            </a:r>
            <a:endParaRPr lang="en-GB" sz="1600" dirty="0"/>
          </a:p>
        </p:txBody>
      </p:sp>
    </p:spTree>
    <p:extLst>
      <p:ext uri="{BB962C8B-B14F-4D97-AF65-F5344CB8AC3E}">
        <p14:creationId xmlns:p14="http://schemas.microsoft.com/office/powerpoint/2010/main" val="1838925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593D-8E50-4D1C-8A68-C0DE97294489}"/>
              </a:ext>
            </a:extLst>
          </p:cNvPr>
          <p:cNvSpPr>
            <a:spLocks noGrp="1"/>
          </p:cNvSpPr>
          <p:nvPr>
            <p:ph type="title"/>
          </p:nvPr>
        </p:nvSpPr>
        <p:spPr/>
        <p:txBody>
          <a:bodyPr/>
          <a:lstStyle/>
          <a:p>
            <a:r>
              <a:rPr lang="lv-LV" dirty="0"/>
              <a:t>Secinājums</a:t>
            </a:r>
            <a:endParaRPr lang="en-GB" dirty="0"/>
          </a:p>
        </p:txBody>
      </p:sp>
      <p:sp>
        <p:nvSpPr>
          <p:cNvPr id="3" name="Content Placeholder 2">
            <a:extLst>
              <a:ext uri="{FF2B5EF4-FFF2-40B4-BE49-F238E27FC236}">
                <a16:creationId xmlns:a16="http://schemas.microsoft.com/office/drawing/2014/main" id="{ADA4B933-4F81-4222-A380-9CFA98DA5D74}"/>
              </a:ext>
            </a:extLst>
          </p:cNvPr>
          <p:cNvSpPr>
            <a:spLocks noGrp="1"/>
          </p:cNvSpPr>
          <p:nvPr>
            <p:ph idx="1"/>
          </p:nvPr>
        </p:nvSpPr>
        <p:spPr/>
        <p:txBody>
          <a:bodyPr/>
          <a:lstStyle/>
          <a:p>
            <a:r>
              <a:rPr lang="lv-LV" dirty="0"/>
              <a:t>Par labirintu ģenerāciju</a:t>
            </a:r>
          </a:p>
          <a:p>
            <a:r>
              <a:rPr lang="lv-LV" dirty="0"/>
              <a:t>A* ir visoptimālākais algoritms, kuru bieži izmanto ceļa atrašanai, jo tas ir diezgan ātrs un dod relatīvi īso ceļu.</a:t>
            </a:r>
          </a:p>
          <a:p>
            <a:r>
              <a:rPr lang="lv-LV" dirty="0"/>
              <a:t>DFS – ātrs, bet stulbs</a:t>
            </a:r>
          </a:p>
          <a:p>
            <a:r>
              <a:rPr lang="lv-LV" dirty="0"/>
              <a:t>BFS – lēns, bet īss</a:t>
            </a:r>
          </a:p>
          <a:p>
            <a:endParaRPr lang="en-GB" dirty="0"/>
          </a:p>
        </p:txBody>
      </p:sp>
    </p:spTree>
    <p:extLst>
      <p:ext uri="{BB962C8B-B14F-4D97-AF65-F5344CB8AC3E}">
        <p14:creationId xmlns:p14="http://schemas.microsoft.com/office/powerpoint/2010/main" val="431399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CB9B6-6935-4E60-ABB7-5F4E71A07544}"/>
              </a:ext>
            </a:extLst>
          </p:cNvPr>
          <p:cNvSpPr>
            <a:spLocks noGrp="1"/>
          </p:cNvSpPr>
          <p:nvPr>
            <p:ph type="title"/>
          </p:nvPr>
        </p:nvSpPr>
        <p:spPr/>
        <p:txBody>
          <a:bodyPr/>
          <a:lstStyle/>
          <a:p>
            <a:r>
              <a:rPr lang="lv-LV" dirty="0"/>
              <a:t>Informācijas avoti</a:t>
            </a:r>
            <a:endParaRPr lang="en-GB" dirty="0"/>
          </a:p>
        </p:txBody>
      </p:sp>
      <p:sp>
        <p:nvSpPr>
          <p:cNvPr id="3" name="Content Placeholder 2">
            <a:extLst>
              <a:ext uri="{FF2B5EF4-FFF2-40B4-BE49-F238E27FC236}">
                <a16:creationId xmlns:a16="http://schemas.microsoft.com/office/drawing/2014/main" id="{190F21E7-7B94-46ED-BC5E-BE2478B19B20}"/>
              </a:ext>
            </a:extLst>
          </p:cNvPr>
          <p:cNvSpPr>
            <a:spLocks noGrp="1"/>
          </p:cNvSpPr>
          <p:nvPr>
            <p:ph idx="1"/>
          </p:nvPr>
        </p:nvSpPr>
        <p:spPr/>
        <p:txBody>
          <a:bodyPr/>
          <a:lstStyle/>
          <a:p>
            <a:r>
              <a:rPr lang="en-GB" dirty="0">
                <a:hlinkClick r:id="rId2"/>
              </a:rPr>
              <a:t>https://en.wikipedia.org/wiki/Breadth-first_search</a:t>
            </a:r>
            <a:endParaRPr lang="lv-LV" dirty="0"/>
          </a:p>
          <a:p>
            <a:r>
              <a:rPr lang="en-GB" dirty="0">
                <a:hlinkClick r:id="rId3"/>
              </a:rPr>
              <a:t>https://en.wikipedia.org/wiki/Depth-first_search</a:t>
            </a:r>
            <a:endParaRPr lang="lv-LV" dirty="0"/>
          </a:p>
          <a:p>
            <a:r>
              <a:rPr lang="en-GB" dirty="0">
                <a:hlinkClick r:id="rId4"/>
              </a:rPr>
              <a:t>https://en.wikipedia.org/wiki/A*_search_algorithm</a:t>
            </a:r>
            <a:endParaRPr lang="lv-LV" dirty="0"/>
          </a:p>
          <a:p>
            <a:r>
              <a:rPr lang="en-GB" dirty="0">
                <a:hlinkClick r:id="rId5"/>
              </a:rPr>
              <a:t>https://en.wikipedia.org/wiki/Maze_generation_algorithm</a:t>
            </a:r>
            <a:endParaRPr lang="lv-LV" dirty="0"/>
          </a:p>
          <a:p>
            <a:r>
              <a:rPr lang="lv-LV" dirty="0">
                <a:hlinkClick r:id="rId6"/>
              </a:rPr>
              <a:t>https://qiao.github.io/PathFinding.js/visual/</a:t>
            </a:r>
            <a:endParaRPr lang="lv-LV" dirty="0"/>
          </a:p>
          <a:p>
            <a:endParaRPr lang="lv-LV" dirty="0"/>
          </a:p>
          <a:p>
            <a:endParaRPr lang="en-GB" dirty="0"/>
          </a:p>
        </p:txBody>
      </p:sp>
    </p:spTree>
    <p:extLst>
      <p:ext uri="{BB962C8B-B14F-4D97-AF65-F5344CB8AC3E}">
        <p14:creationId xmlns:p14="http://schemas.microsoft.com/office/powerpoint/2010/main" val="2923980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3" descr="Background pattern&#10;&#10;Description automatically generated">
            <a:extLst>
              <a:ext uri="{FF2B5EF4-FFF2-40B4-BE49-F238E27FC236}">
                <a16:creationId xmlns:a16="http://schemas.microsoft.com/office/drawing/2014/main" id="{0EE456DA-C3BA-49D9-A5BD-C70C7D0606FA}"/>
              </a:ext>
            </a:extLst>
          </p:cNvPr>
          <p:cNvPicPr>
            <a:picLocks noChangeAspect="1"/>
          </p:cNvPicPr>
          <p:nvPr/>
        </p:nvPicPr>
        <p:blipFill rotWithShape="1">
          <a:blip r:embed="rId2">
            <a:alphaModFix amt="70000"/>
          </a:blip>
          <a:srcRect t="12343" r="-1" b="3383"/>
          <a:stretch/>
        </p:blipFill>
        <p:spPr>
          <a:xfrm>
            <a:off x="20" y="10"/>
            <a:ext cx="12188932" cy="6856614"/>
          </a:xfrm>
          <a:prstGeom prst="rect">
            <a:avLst/>
          </a:prstGeom>
        </p:spPr>
      </p:pic>
      <p:sp>
        <p:nvSpPr>
          <p:cNvPr id="2" name="Title 1">
            <a:extLst>
              <a:ext uri="{FF2B5EF4-FFF2-40B4-BE49-F238E27FC236}">
                <a16:creationId xmlns:a16="http://schemas.microsoft.com/office/drawing/2014/main" id="{3895806F-4B13-4EC2-BFD8-6E1F68D2B1EF}"/>
              </a:ext>
            </a:extLst>
          </p:cNvPr>
          <p:cNvSpPr>
            <a:spLocks noGrp="1"/>
          </p:cNvSpPr>
          <p:nvPr>
            <p:ph type="ctrTitle"/>
          </p:nvPr>
        </p:nvSpPr>
        <p:spPr>
          <a:xfrm>
            <a:off x="996275" y="744909"/>
            <a:ext cx="10190071" cy="3145855"/>
          </a:xfrm>
        </p:spPr>
        <p:txBody>
          <a:bodyPr anchor="b">
            <a:normAutofit/>
          </a:bodyPr>
          <a:lstStyle/>
          <a:p>
            <a:r>
              <a:rPr lang="lv-LV" sz="5400" dirty="0">
                <a:solidFill>
                  <a:srgbClr val="FFFFFF"/>
                </a:solidFill>
              </a:rPr>
              <a:t>Paldies par uzmanību!</a:t>
            </a:r>
          </a:p>
        </p:txBody>
      </p:sp>
    </p:spTree>
    <p:extLst>
      <p:ext uri="{BB962C8B-B14F-4D97-AF65-F5344CB8AC3E}">
        <p14:creationId xmlns:p14="http://schemas.microsoft.com/office/powerpoint/2010/main" val="3649842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24B4-A717-4FB6-82BC-AB56EEFA187F}"/>
              </a:ext>
            </a:extLst>
          </p:cNvPr>
          <p:cNvSpPr>
            <a:spLocks noGrp="1"/>
          </p:cNvSpPr>
          <p:nvPr>
            <p:ph type="title"/>
          </p:nvPr>
        </p:nvSpPr>
        <p:spPr/>
        <p:txBody>
          <a:bodyPr/>
          <a:lstStyle/>
          <a:p>
            <a:r>
              <a:rPr lang="lv-LV" dirty="0" err="1"/>
              <a:t>Github</a:t>
            </a:r>
            <a:r>
              <a:rPr lang="lv-LV" dirty="0"/>
              <a:t> lapa ar kodu</a:t>
            </a:r>
            <a:endParaRPr lang="en-GB" dirty="0"/>
          </a:p>
        </p:txBody>
      </p:sp>
      <p:sp>
        <p:nvSpPr>
          <p:cNvPr id="3" name="Content Placeholder 2">
            <a:extLst>
              <a:ext uri="{FF2B5EF4-FFF2-40B4-BE49-F238E27FC236}">
                <a16:creationId xmlns:a16="http://schemas.microsoft.com/office/drawing/2014/main" id="{F7E56222-948F-4A88-A460-FA4A3E5C9D78}"/>
              </a:ext>
            </a:extLst>
          </p:cNvPr>
          <p:cNvSpPr>
            <a:spLocks noGrp="1"/>
          </p:cNvSpPr>
          <p:nvPr>
            <p:ph idx="1"/>
          </p:nvPr>
        </p:nvSpPr>
        <p:spPr>
          <a:xfrm>
            <a:off x="838200" y="1939998"/>
            <a:ext cx="10515600" cy="1211190"/>
          </a:xfrm>
        </p:spPr>
        <p:txBody>
          <a:bodyPr>
            <a:normAutofit/>
          </a:bodyPr>
          <a:lstStyle/>
          <a:p>
            <a:pPr marL="0" indent="0" algn="ctr">
              <a:buNone/>
            </a:pPr>
            <a:r>
              <a:rPr lang="en-GB" sz="3600">
                <a:hlinkClick r:id="rId2"/>
              </a:rPr>
              <a:t>https://github.com/4math/maze_solver</a:t>
            </a:r>
            <a:endParaRPr lang="lv-LV" sz="3600"/>
          </a:p>
          <a:p>
            <a:pPr marL="0" indent="0" algn="ctr">
              <a:buNone/>
            </a:pPr>
            <a:endParaRPr lang="en-GB" sz="3600" dirty="0"/>
          </a:p>
        </p:txBody>
      </p:sp>
      <p:pic>
        <p:nvPicPr>
          <p:cNvPr id="1026" name="Picture 2">
            <a:extLst>
              <a:ext uri="{FF2B5EF4-FFF2-40B4-BE49-F238E27FC236}">
                <a16:creationId xmlns:a16="http://schemas.microsoft.com/office/drawing/2014/main" id="{37602652-B734-4334-97E0-3921A1DA4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7461" y="2975798"/>
            <a:ext cx="3517077" cy="351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917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18FA-AC3D-4B85-BA36-E0C0C62D166B}"/>
              </a:ext>
            </a:extLst>
          </p:cNvPr>
          <p:cNvSpPr>
            <a:spLocks noGrp="1"/>
          </p:cNvSpPr>
          <p:nvPr>
            <p:ph type="title"/>
          </p:nvPr>
        </p:nvSpPr>
        <p:spPr/>
        <p:txBody>
          <a:bodyPr/>
          <a:lstStyle/>
          <a:p>
            <a:r>
              <a:rPr lang="lv-LV" dirty="0"/>
              <a:t>Pētījuma mērķis un hipotēze</a:t>
            </a:r>
            <a:endParaRPr lang="en-GB" dirty="0"/>
          </a:p>
        </p:txBody>
      </p:sp>
      <p:sp>
        <p:nvSpPr>
          <p:cNvPr id="3" name="Content Placeholder 2">
            <a:extLst>
              <a:ext uri="{FF2B5EF4-FFF2-40B4-BE49-F238E27FC236}">
                <a16:creationId xmlns:a16="http://schemas.microsoft.com/office/drawing/2014/main" id="{5C70E584-D332-4686-8D9E-E4FD2D41B50D}"/>
              </a:ext>
            </a:extLst>
          </p:cNvPr>
          <p:cNvSpPr>
            <a:spLocks noGrp="1"/>
          </p:cNvSpPr>
          <p:nvPr>
            <p:ph idx="1"/>
          </p:nvPr>
        </p:nvSpPr>
        <p:spPr>
          <a:xfrm>
            <a:off x="997591" y="1690688"/>
            <a:ext cx="10515600" cy="4351338"/>
          </a:xfrm>
        </p:spPr>
        <p:txBody>
          <a:bodyPr/>
          <a:lstStyle/>
          <a:p>
            <a:r>
              <a:rPr lang="lv-LV" dirty="0"/>
              <a:t>Mērķis</a:t>
            </a:r>
          </a:p>
          <a:p>
            <a:pPr lvl="1"/>
            <a:r>
              <a:rPr lang="lv-LV" dirty="0"/>
              <a:t>Pētījuma mērķis ir implementēt dažādus ceļa meklēšanas un labirintu ģenerācijas algoritmus un salīdzināt tos pēc ātrdarbības un atrasta ceļa garuma.</a:t>
            </a:r>
          </a:p>
          <a:p>
            <a:pPr lvl="1"/>
            <a:endParaRPr lang="lv-LV" dirty="0"/>
          </a:p>
          <a:p>
            <a:r>
              <a:rPr lang="lv-LV" dirty="0"/>
              <a:t>Hipotēze</a:t>
            </a:r>
          </a:p>
          <a:p>
            <a:pPr lvl="1"/>
            <a:r>
              <a:rPr lang="lv-LV" dirty="0"/>
              <a:t>RDFS un </a:t>
            </a:r>
            <a:r>
              <a:rPr lang="lv-LV" dirty="0" err="1"/>
              <a:t>Prima</a:t>
            </a:r>
            <a:r>
              <a:rPr lang="lv-LV" dirty="0"/>
              <a:t> algoritmiem būs apmēram vienāds izpildes laiks. DFS un BFS būs apmēram vienādi pēc izpildes laika, bet A* ātrāks</a:t>
            </a:r>
            <a:endParaRPr lang="en-GB" dirty="0"/>
          </a:p>
        </p:txBody>
      </p:sp>
    </p:spTree>
    <p:extLst>
      <p:ext uri="{BB962C8B-B14F-4D97-AF65-F5344CB8AC3E}">
        <p14:creationId xmlns:p14="http://schemas.microsoft.com/office/powerpoint/2010/main" val="1955782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7617-2364-469B-841D-5BC4A021EE04}"/>
              </a:ext>
            </a:extLst>
          </p:cNvPr>
          <p:cNvSpPr>
            <a:spLocks noGrp="1"/>
          </p:cNvSpPr>
          <p:nvPr>
            <p:ph type="title"/>
          </p:nvPr>
        </p:nvSpPr>
        <p:spPr/>
        <p:txBody>
          <a:bodyPr/>
          <a:lstStyle/>
          <a:p>
            <a:r>
              <a:rPr lang="lv-LV" dirty="0" err="1"/>
              <a:t>Prima</a:t>
            </a:r>
            <a:r>
              <a:rPr lang="lv-LV" dirty="0"/>
              <a:t> algoritms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9661F2-18B4-4021-B1E3-A66FDA1CACAC}"/>
                  </a:ext>
                </a:extLst>
              </p:cNvPr>
              <p:cNvSpPr>
                <a:spLocks noGrp="1"/>
              </p:cNvSpPr>
              <p:nvPr>
                <p:ph idx="1"/>
              </p:nvPr>
            </p:nvSpPr>
            <p:spPr/>
            <p:txBody>
              <a:bodyPr/>
              <a:lstStyle/>
              <a:p>
                <a:r>
                  <a:rPr lang="lv-LV" dirty="0"/>
                  <a:t>Lielā O notācija: O</a:t>
                </a:r>
                <a14:m>
                  <m:oMath xmlns:m="http://schemas.openxmlformats.org/officeDocument/2006/math">
                    <m:d>
                      <m:dPr>
                        <m:ctrlPr>
                          <a:rPr lang="lv-LV" b="0" i="1" smtClean="0">
                            <a:latin typeface="Cambria Math" panose="02040503050406030204" pitchFamily="18" charset="0"/>
                          </a:rPr>
                        </m:ctrlPr>
                      </m:dPr>
                      <m:e>
                        <m:d>
                          <m:dPr>
                            <m:begChr m:val="|"/>
                            <m:endChr m:val="|"/>
                            <m:ctrlPr>
                              <a:rPr lang="lv-LV" b="0" i="1" smtClean="0">
                                <a:latin typeface="Cambria Math" panose="02040503050406030204" pitchFamily="18" charset="0"/>
                              </a:rPr>
                            </m:ctrlPr>
                          </m:dPr>
                          <m:e>
                            <m:r>
                              <a:rPr lang="lv-LV" b="0" i="1" smtClean="0">
                                <a:latin typeface="Cambria Math" panose="02040503050406030204" pitchFamily="18" charset="0"/>
                              </a:rPr>
                              <m:t>𝐸</m:t>
                            </m:r>
                          </m:e>
                        </m:d>
                        <m:r>
                          <a:rPr lang="lv-LV" b="0" i="1" smtClean="0">
                            <a:latin typeface="Cambria Math" panose="02040503050406030204" pitchFamily="18" charset="0"/>
                          </a:rPr>
                          <m:t>𝑙𝑜𝑔</m:t>
                        </m:r>
                        <m:d>
                          <m:dPr>
                            <m:begChr m:val="|"/>
                            <m:endChr m:val="|"/>
                            <m:ctrlPr>
                              <a:rPr lang="lv-LV" b="0" i="1" smtClean="0">
                                <a:latin typeface="Cambria Math" panose="02040503050406030204" pitchFamily="18" charset="0"/>
                              </a:rPr>
                            </m:ctrlPr>
                          </m:dPr>
                          <m:e>
                            <m:r>
                              <a:rPr lang="lv-LV" b="0" i="1" smtClean="0">
                                <a:latin typeface="Cambria Math" panose="02040503050406030204" pitchFamily="18" charset="0"/>
                              </a:rPr>
                              <m:t>𝑉</m:t>
                            </m:r>
                          </m:e>
                        </m:d>
                      </m:e>
                    </m:d>
                  </m:oMath>
                </a14:m>
                <a:endParaRPr lang="lv-LV" b="0" dirty="0"/>
              </a:p>
              <a:p>
                <a:endParaRPr lang="en-GB" dirty="0"/>
              </a:p>
            </p:txBody>
          </p:sp>
        </mc:Choice>
        <mc:Fallback xmlns="">
          <p:sp>
            <p:nvSpPr>
              <p:cNvPr id="3" name="Content Placeholder 2">
                <a:extLst>
                  <a:ext uri="{FF2B5EF4-FFF2-40B4-BE49-F238E27FC236}">
                    <a16:creationId xmlns:a16="http://schemas.microsoft.com/office/drawing/2014/main" id="{E39661F2-18B4-4021-B1E3-A66FDA1CACAC}"/>
                  </a:ext>
                </a:extLst>
              </p:cNvPr>
              <p:cNvSpPr>
                <a:spLocks noGrp="1" noRot="1" noChangeAspect="1" noMove="1" noResize="1" noEditPoints="1" noAdjustHandles="1" noChangeArrowheads="1" noChangeShapeType="1" noTextEdit="1"/>
              </p:cNvSpPr>
              <p:nvPr>
                <p:ph idx="1"/>
              </p:nvPr>
            </p:nvSpPr>
            <p:spPr>
              <a:blipFill>
                <a:blip r:embed="rId2"/>
                <a:stretch>
                  <a:fillRect l="-1217" t="-1120"/>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3B07CCE2-CB1A-4E5E-9170-628F6B32C8DE}"/>
              </a:ext>
            </a:extLst>
          </p:cNvPr>
          <p:cNvSpPr txBox="1">
            <a:spLocks/>
          </p:cNvSpPr>
          <p:nvPr/>
        </p:nvSpPr>
        <p:spPr>
          <a:xfrm>
            <a:off x="8444204" y="230188"/>
            <a:ext cx="3287446" cy="1325563"/>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v-LV" dirty="0"/>
              <a:t>Attēls ar labirintu</a:t>
            </a:r>
          </a:p>
          <a:p>
            <a:r>
              <a:rPr lang="lv-LV" dirty="0"/>
              <a:t>Kāda ir ideja</a:t>
            </a:r>
          </a:p>
          <a:p>
            <a:r>
              <a:rPr lang="lv-LV" dirty="0"/>
              <a:t>Kāds ir to mērķis</a:t>
            </a:r>
          </a:p>
          <a:p>
            <a:r>
              <a:rPr lang="lv-LV" dirty="0"/>
              <a:t>O(?)</a:t>
            </a:r>
            <a:endParaRPr lang="en-GB" dirty="0"/>
          </a:p>
        </p:txBody>
      </p:sp>
      <p:pic>
        <p:nvPicPr>
          <p:cNvPr id="5" name="Picture 4">
            <a:extLst>
              <a:ext uri="{FF2B5EF4-FFF2-40B4-BE49-F238E27FC236}">
                <a16:creationId xmlns:a16="http://schemas.microsoft.com/office/drawing/2014/main" id="{C48EE2F4-CE98-476D-A32F-93032B652571}"/>
              </a:ext>
            </a:extLst>
          </p:cNvPr>
          <p:cNvPicPr>
            <a:picLocks noChangeAspect="1"/>
          </p:cNvPicPr>
          <p:nvPr/>
        </p:nvPicPr>
        <p:blipFill>
          <a:blip r:embed="rId3"/>
          <a:stretch>
            <a:fillRect/>
          </a:stretch>
        </p:blipFill>
        <p:spPr>
          <a:xfrm>
            <a:off x="1903049" y="2472614"/>
            <a:ext cx="8582116" cy="3447392"/>
          </a:xfrm>
          <a:prstGeom prst="rect">
            <a:avLst/>
          </a:prstGeom>
        </p:spPr>
      </p:pic>
      <p:sp>
        <p:nvSpPr>
          <p:cNvPr id="6" name="TextBox 5">
            <a:extLst>
              <a:ext uri="{FF2B5EF4-FFF2-40B4-BE49-F238E27FC236}">
                <a16:creationId xmlns:a16="http://schemas.microsoft.com/office/drawing/2014/main" id="{BF17104B-23DD-40FD-9707-EF65F211EE02}"/>
              </a:ext>
            </a:extLst>
          </p:cNvPr>
          <p:cNvSpPr txBox="1"/>
          <p:nvPr/>
        </p:nvSpPr>
        <p:spPr>
          <a:xfrm>
            <a:off x="838200" y="5920006"/>
            <a:ext cx="10339873" cy="830997"/>
          </a:xfrm>
          <a:prstGeom prst="rect">
            <a:avLst/>
          </a:prstGeom>
          <a:noFill/>
        </p:spPr>
        <p:txBody>
          <a:bodyPr wrap="square" rtlCol="0">
            <a:spAutoFit/>
          </a:bodyPr>
          <a:lstStyle/>
          <a:p>
            <a:r>
              <a:rPr lang="lv-LV" sz="2400" dirty="0" err="1"/>
              <a:t>Prima</a:t>
            </a:r>
            <a:r>
              <a:rPr lang="lv-LV" sz="2400" dirty="0"/>
              <a:t> algoritma ģenerētais labirints (13 rindas, 103 kolonnas) [# - apzīmē sienu] </a:t>
            </a:r>
            <a:endParaRPr lang="en-GB" sz="2400" dirty="0"/>
          </a:p>
        </p:txBody>
      </p:sp>
    </p:spTree>
    <p:extLst>
      <p:ext uri="{BB962C8B-B14F-4D97-AF65-F5344CB8AC3E}">
        <p14:creationId xmlns:p14="http://schemas.microsoft.com/office/powerpoint/2010/main" val="4395587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20C1-FDF7-4A7B-83AD-C911E4137133}"/>
              </a:ext>
            </a:extLst>
          </p:cNvPr>
          <p:cNvSpPr>
            <a:spLocks noGrp="1"/>
          </p:cNvSpPr>
          <p:nvPr>
            <p:ph type="title"/>
          </p:nvPr>
        </p:nvSpPr>
        <p:spPr/>
        <p:txBody>
          <a:bodyPr/>
          <a:lstStyle/>
          <a:p>
            <a:r>
              <a:rPr lang="lv-LV" dirty="0"/>
              <a:t>RDFS(</a:t>
            </a:r>
            <a:r>
              <a:rPr lang="en-GB" dirty="0"/>
              <a:t>Randomized depth-first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759BD5-EF18-4B09-864D-4181FB3CE923}"/>
                  </a:ext>
                </a:extLst>
              </p:cNvPr>
              <p:cNvSpPr>
                <a:spLocks noGrp="1"/>
              </p:cNvSpPr>
              <p:nvPr>
                <p:ph idx="1"/>
              </p:nvPr>
            </p:nvSpPr>
            <p:spPr/>
            <p:txBody>
              <a:bodyPr/>
              <a:lstStyle/>
              <a:p>
                <a:r>
                  <a:rPr lang="lv-LV" dirty="0"/>
                  <a:t>Lielā O notācija: O(</a:t>
                </a:r>
                <a14:m>
                  <m:oMath xmlns:m="http://schemas.openxmlformats.org/officeDocument/2006/math">
                    <m:d>
                      <m:dPr>
                        <m:begChr m:val="|"/>
                        <m:endChr m:val="|"/>
                        <m:ctrlPr>
                          <a:rPr lang="lv-LV" i="1" smtClean="0">
                            <a:latin typeface="Cambria Math" panose="02040503050406030204" pitchFamily="18" charset="0"/>
                          </a:rPr>
                        </m:ctrlPr>
                      </m:dPr>
                      <m:e>
                        <m:r>
                          <a:rPr lang="lv-LV" b="0" i="1" smtClean="0">
                            <a:latin typeface="Cambria Math" panose="02040503050406030204" pitchFamily="18" charset="0"/>
                          </a:rPr>
                          <m:t>𝑉</m:t>
                        </m:r>
                      </m:e>
                    </m:d>
                    <m:r>
                      <a:rPr lang="lv-LV" b="0" i="1" smtClean="0">
                        <a:latin typeface="Cambria Math" panose="02040503050406030204" pitchFamily="18" charset="0"/>
                      </a:rPr>
                      <m:t>+ </m:t>
                    </m:r>
                    <m:d>
                      <m:dPr>
                        <m:begChr m:val="|"/>
                        <m:endChr m:val="|"/>
                        <m:ctrlPr>
                          <a:rPr lang="lv-LV" b="0" i="1" smtClean="0">
                            <a:latin typeface="Cambria Math" panose="02040503050406030204" pitchFamily="18" charset="0"/>
                          </a:rPr>
                        </m:ctrlPr>
                      </m:dPr>
                      <m:e>
                        <m:r>
                          <a:rPr lang="lv-LV" b="0" i="1" smtClean="0">
                            <a:latin typeface="Cambria Math" panose="02040503050406030204" pitchFamily="18" charset="0"/>
                          </a:rPr>
                          <m:t>𝐸</m:t>
                        </m:r>
                      </m:e>
                    </m:d>
                    <m:r>
                      <a:rPr lang="lv-LV" b="0" i="1" smtClean="0">
                        <a:latin typeface="Cambria Math" panose="02040503050406030204" pitchFamily="18" charset="0"/>
                      </a:rPr>
                      <m:t>)</m:t>
                    </m:r>
                  </m:oMath>
                </a14:m>
                <a:endParaRPr lang="lv-LV" dirty="0"/>
              </a:p>
            </p:txBody>
          </p:sp>
        </mc:Choice>
        <mc:Fallback xmlns="">
          <p:sp>
            <p:nvSpPr>
              <p:cNvPr id="3" name="Content Placeholder 2">
                <a:extLst>
                  <a:ext uri="{FF2B5EF4-FFF2-40B4-BE49-F238E27FC236}">
                    <a16:creationId xmlns:a16="http://schemas.microsoft.com/office/drawing/2014/main" id="{E9759BD5-EF18-4B09-864D-4181FB3CE923}"/>
                  </a:ext>
                </a:extLst>
              </p:cNvPr>
              <p:cNvSpPr>
                <a:spLocks noGrp="1" noRot="1" noChangeAspect="1" noMove="1" noResize="1" noEditPoints="1" noAdjustHandles="1" noChangeArrowheads="1" noChangeShapeType="1" noTextEdit="1"/>
              </p:cNvSpPr>
              <p:nvPr>
                <p:ph idx="1"/>
              </p:nvPr>
            </p:nvSpPr>
            <p:spPr>
              <a:blipFill>
                <a:blip r:embed="rId2"/>
                <a:stretch>
                  <a:fillRect l="-1217" t="-1120"/>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007B35E0-48A0-4917-9FFA-F2C748EEA87C}"/>
              </a:ext>
            </a:extLst>
          </p:cNvPr>
          <p:cNvPicPr>
            <a:picLocks noChangeAspect="1"/>
          </p:cNvPicPr>
          <p:nvPr/>
        </p:nvPicPr>
        <p:blipFill>
          <a:blip r:embed="rId3"/>
          <a:stretch>
            <a:fillRect/>
          </a:stretch>
        </p:blipFill>
        <p:spPr>
          <a:xfrm>
            <a:off x="1668671" y="2460262"/>
            <a:ext cx="8678929" cy="3459744"/>
          </a:xfrm>
          <a:prstGeom prst="rect">
            <a:avLst/>
          </a:prstGeom>
        </p:spPr>
      </p:pic>
      <p:sp>
        <p:nvSpPr>
          <p:cNvPr id="5" name="TextBox 4">
            <a:extLst>
              <a:ext uri="{FF2B5EF4-FFF2-40B4-BE49-F238E27FC236}">
                <a16:creationId xmlns:a16="http://schemas.microsoft.com/office/drawing/2014/main" id="{C6851511-5CDF-45DA-A3A4-E0D6EC9CF846}"/>
              </a:ext>
            </a:extLst>
          </p:cNvPr>
          <p:cNvSpPr txBox="1"/>
          <p:nvPr/>
        </p:nvSpPr>
        <p:spPr>
          <a:xfrm>
            <a:off x="838200" y="5920006"/>
            <a:ext cx="10339873" cy="830997"/>
          </a:xfrm>
          <a:prstGeom prst="rect">
            <a:avLst/>
          </a:prstGeom>
          <a:noFill/>
        </p:spPr>
        <p:txBody>
          <a:bodyPr wrap="square" rtlCol="0">
            <a:spAutoFit/>
          </a:bodyPr>
          <a:lstStyle/>
          <a:p>
            <a:r>
              <a:rPr lang="lv-LV" sz="2400" dirty="0"/>
              <a:t>Ar RDFS metodi ģenerētais labirints (13 rindas, 103 kolonnas) [# - apzīmē sienu] </a:t>
            </a:r>
            <a:endParaRPr lang="en-GB" sz="2400" dirty="0"/>
          </a:p>
        </p:txBody>
      </p:sp>
    </p:spTree>
    <p:extLst>
      <p:ext uri="{BB962C8B-B14F-4D97-AF65-F5344CB8AC3E}">
        <p14:creationId xmlns:p14="http://schemas.microsoft.com/office/powerpoint/2010/main" val="1855199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615B5-8DF4-46BA-BCC2-841AE0EC390E}"/>
              </a:ext>
            </a:extLst>
          </p:cNvPr>
          <p:cNvSpPr>
            <a:spLocks noGrp="1"/>
          </p:cNvSpPr>
          <p:nvPr>
            <p:ph type="title"/>
          </p:nvPr>
        </p:nvSpPr>
        <p:spPr/>
        <p:txBody>
          <a:bodyPr/>
          <a:lstStyle/>
          <a:p>
            <a:r>
              <a:rPr lang="lv-LV" dirty="0"/>
              <a:t>DFS(</a:t>
            </a:r>
            <a:r>
              <a:rPr lang="en-GB" dirty="0"/>
              <a:t>Depth-first</a:t>
            </a:r>
            <a:r>
              <a:rPr lang="lv-LV" dirty="0"/>
              <a:t> </a:t>
            </a:r>
            <a:r>
              <a:rPr lang="en-GB" dirty="0"/>
              <a:t>search</a:t>
            </a:r>
            <a:r>
              <a:rPr lang="lv-LV" dirty="0"/>
              <a:t>)</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B01A0F-0CCF-472D-AF9D-80E75E300D6A}"/>
                  </a:ext>
                </a:extLst>
              </p:cNvPr>
              <p:cNvSpPr>
                <a:spLocks noGrp="1"/>
              </p:cNvSpPr>
              <p:nvPr>
                <p:ph idx="1"/>
              </p:nvPr>
            </p:nvSpPr>
            <p:spPr/>
            <p:txBody>
              <a:bodyPr/>
              <a:lstStyle/>
              <a:p>
                <a:r>
                  <a:rPr lang="lv-LV" dirty="0"/>
                  <a:t>Lielā O notācija: O(</a:t>
                </a:r>
                <a14:m>
                  <m:oMath xmlns:m="http://schemas.openxmlformats.org/officeDocument/2006/math">
                    <m:d>
                      <m:dPr>
                        <m:begChr m:val="|"/>
                        <m:endChr m:val="|"/>
                        <m:ctrlPr>
                          <a:rPr lang="lv-LV" i="1" smtClean="0">
                            <a:latin typeface="Cambria Math" panose="02040503050406030204" pitchFamily="18" charset="0"/>
                          </a:rPr>
                        </m:ctrlPr>
                      </m:dPr>
                      <m:e>
                        <m:r>
                          <a:rPr lang="lv-LV" b="0" i="1" smtClean="0">
                            <a:latin typeface="Cambria Math" panose="02040503050406030204" pitchFamily="18" charset="0"/>
                          </a:rPr>
                          <m:t>𝑉</m:t>
                        </m:r>
                      </m:e>
                    </m:d>
                    <m:r>
                      <a:rPr lang="lv-LV" b="0" i="1" smtClean="0">
                        <a:latin typeface="Cambria Math" panose="02040503050406030204" pitchFamily="18" charset="0"/>
                      </a:rPr>
                      <m:t>+ </m:t>
                    </m:r>
                    <m:d>
                      <m:dPr>
                        <m:begChr m:val="|"/>
                        <m:endChr m:val="|"/>
                        <m:ctrlPr>
                          <a:rPr lang="lv-LV" b="0" i="1" smtClean="0">
                            <a:latin typeface="Cambria Math" panose="02040503050406030204" pitchFamily="18" charset="0"/>
                          </a:rPr>
                        </m:ctrlPr>
                      </m:dPr>
                      <m:e>
                        <m:r>
                          <a:rPr lang="lv-LV" b="0" i="1" smtClean="0">
                            <a:latin typeface="Cambria Math" panose="02040503050406030204" pitchFamily="18" charset="0"/>
                          </a:rPr>
                          <m:t>𝐸</m:t>
                        </m:r>
                      </m:e>
                    </m:d>
                    <m:r>
                      <a:rPr lang="lv-LV" b="0" i="1" smtClean="0">
                        <a:latin typeface="Cambria Math" panose="02040503050406030204" pitchFamily="18" charset="0"/>
                      </a:rPr>
                      <m:t>)</m:t>
                    </m:r>
                  </m:oMath>
                </a14:m>
                <a:endParaRPr lang="lv-LV" dirty="0"/>
              </a:p>
              <a:p>
                <a:endParaRPr lang="en-GB" dirty="0"/>
              </a:p>
            </p:txBody>
          </p:sp>
        </mc:Choice>
        <mc:Fallback xmlns="">
          <p:sp>
            <p:nvSpPr>
              <p:cNvPr id="3" name="Content Placeholder 2">
                <a:extLst>
                  <a:ext uri="{FF2B5EF4-FFF2-40B4-BE49-F238E27FC236}">
                    <a16:creationId xmlns:a16="http://schemas.microsoft.com/office/drawing/2014/main" id="{2FB01A0F-0CCF-472D-AF9D-80E75E300D6A}"/>
                  </a:ext>
                </a:extLst>
              </p:cNvPr>
              <p:cNvSpPr>
                <a:spLocks noGrp="1" noRot="1" noChangeAspect="1" noMove="1" noResize="1" noEditPoints="1" noAdjustHandles="1" noChangeArrowheads="1" noChangeShapeType="1" noTextEdit="1"/>
              </p:cNvSpPr>
              <p:nvPr>
                <p:ph idx="1"/>
              </p:nvPr>
            </p:nvSpPr>
            <p:spPr>
              <a:blipFill>
                <a:blip r:embed="rId2"/>
                <a:stretch>
                  <a:fillRect l="-1217" t="-1120"/>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956DDBFB-9D29-4A98-97E4-881690BE4E36}"/>
              </a:ext>
            </a:extLst>
          </p:cNvPr>
          <p:cNvSpPr txBox="1">
            <a:spLocks/>
          </p:cNvSpPr>
          <p:nvPr/>
        </p:nvSpPr>
        <p:spPr>
          <a:xfrm>
            <a:off x="8988105" y="230188"/>
            <a:ext cx="2365695" cy="1266738"/>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v-LV" dirty="0"/>
              <a:t>Kā tas strādā? </a:t>
            </a:r>
          </a:p>
          <a:p>
            <a:r>
              <a:rPr lang="lv-LV" dirty="0"/>
              <a:t>Kāda ir tā ideja?</a:t>
            </a:r>
          </a:p>
          <a:p>
            <a:r>
              <a:rPr lang="lv-LV" dirty="0"/>
              <a:t>Attēls ar atrasto ceļu vai </a:t>
            </a:r>
            <a:r>
              <a:rPr lang="lv-LV" dirty="0" err="1"/>
              <a:t>pseidokods</a:t>
            </a:r>
            <a:endParaRPr lang="lv-LV" dirty="0"/>
          </a:p>
          <a:p>
            <a:r>
              <a:rPr lang="lv-LV" dirty="0"/>
              <a:t>O(?)</a:t>
            </a:r>
            <a:endParaRPr lang="en-GB" dirty="0"/>
          </a:p>
          <a:p>
            <a:endParaRPr lang="en-GB" dirty="0"/>
          </a:p>
        </p:txBody>
      </p:sp>
      <p:pic>
        <p:nvPicPr>
          <p:cNvPr id="7" name="Picture 6">
            <a:extLst>
              <a:ext uri="{FF2B5EF4-FFF2-40B4-BE49-F238E27FC236}">
                <a16:creationId xmlns:a16="http://schemas.microsoft.com/office/drawing/2014/main" id="{57456E75-6668-4BB8-A808-63FCD56F7AC2}"/>
              </a:ext>
            </a:extLst>
          </p:cNvPr>
          <p:cNvPicPr>
            <a:picLocks noChangeAspect="1"/>
          </p:cNvPicPr>
          <p:nvPr/>
        </p:nvPicPr>
        <p:blipFill>
          <a:blip r:embed="rId3"/>
          <a:stretch>
            <a:fillRect/>
          </a:stretch>
        </p:blipFill>
        <p:spPr>
          <a:xfrm>
            <a:off x="1706555" y="2543185"/>
            <a:ext cx="8778890" cy="3437835"/>
          </a:xfrm>
          <a:prstGeom prst="rect">
            <a:avLst/>
          </a:prstGeom>
        </p:spPr>
      </p:pic>
      <p:sp>
        <p:nvSpPr>
          <p:cNvPr id="8" name="TextBox 7">
            <a:extLst>
              <a:ext uri="{FF2B5EF4-FFF2-40B4-BE49-F238E27FC236}">
                <a16:creationId xmlns:a16="http://schemas.microsoft.com/office/drawing/2014/main" id="{C34AD4C4-08B3-4E8E-B4A9-AEDB09025E42}"/>
              </a:ext>
            </a:extLst>
          </p:cNvPr>
          <p:cNvSpPr txBox="1"/>
          <p:nvPr/>
        </p:nvSpPr>
        <p:spPr>
          <a:xfrm>
            <a:off x="838200" y="5981020"/>
            <a:ext cx="10339873" cy="830997"/>
          </a:xfrm>
          <a:prstGeom prst="rect">
            <a:avLst/>
          </a:prstGeom>
          <a:noFill/>
        </p:spPr>
        <p:txBody>
          <a:bodyPr wrap="square" rtlCol="0">
            <a:spAutoFit/>
          </a:bodyPr>
          <a:lstStyle/>
          <a:p>
            <a:r>
              <a:rPr lang="lv-LV" sz="2400" dirty="0"/>
              <a:t>Ar RDFS metodi ģenerētā labirinta (13 rindas, 103 kolonnas) risinājums ar DFS algoritmu.</a:t>
            </a:r>
            <a:endParaRPr lang="en-GB" sz="2400" dirty="0"/>
          </a:p>
        </p:txBody>
      </p:sp>
    </p:spTree>
    <p:extLst>
      <p:ext uri="{BB962C8B-B14F-4D97-AF65-F5344CB8AC3E}">
        <p14:creationId xmlns:p14="http://schemas.microsoft.com/office/powerpoint/2010/main" val="3533481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615B5-8DF4-46BA-BCC2-841AE0EC390E}"/>
              </a:ext>
            </a:extLst>
          </p:cNvPr>
          <p:cNvSpPr>
            <a:spLocks noGrp="1"/>
          </p:cNvSpPr>
          <p:nvPr>
            <p:ph type="title"/>
          </p:nvPr>
        </p:nvSpPr>
        <p:spPr/>
        <p:txBody>
          <a:bodyPr/>
          <a:lstStyle/>
          <a:p>
            <a:r>
              <a:rPr lang="lv-LV" dirty="0"/>
              <a:t>BFS</a:t>
            </a:r>
            <a:r>
              <a:rPr lang="en-GB" dirty="0"/>
              <a:t>(Breadth-first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B01A0F-0CCF-472D-AF9D-80E75E300D6A}"/>
                  </a:ext>
                </a:extLst>
              </p:cNvPr>
              <p:cNvSpPr>
                <a:spLocks noGrp="1"/>
              </p:cNvSpPr>
              <p:nvPr>
                <p:ph idx="1"/>
              </p:nvPr>
            </p:nvSpPr>
            <p:spPr>
              <a:xfrm>
                <a:off x="838200" y="1452400"/>
                <a:ext cx="10515600" cy="4351338"/>
              </a:xfrm>
            </p:spPr>
            <p:txBody>
              <a:bodyPr/>
              <a:lstStyle/>
              <a:p>
                <a:r>
                  <a:rPr lang="lv-LV" dirty="0"/>
                  <a:t>Lielā O notācija: O(</a:t>
                </a:r>
                <a14:m>
                  <m:oMath xmlns:m="http://schemas.openxmlformats.org/officeDocument/2006/math">
                    <m:d>
                      <m:dPr>
                        <m:begChr m:val="|"/>
                        <m:endChr m:val="|"/>
                        <m:ctrlPr>
                          <a:rPr lang="lv-LV" i="1" smtClean="0">
                            <a:latin typeface="Cambria Math" panose="02040503050406030204" pitchFamily="18" charset="0"/>
                          </a:rPr>
                        </m:ctrlPr>
                      </m:dPr>
                      <m:e>
                        <m:r>
                          <a:rPr lang="lv-LV" b="0" i="1" smtClean="0">
                            <a:latin typeface="Cambria Math" panose="02040503050406030204" pitchFamily="18" charset="0"/>
                          </a:rPr>
                          <m:t>𝑉</m:t>
                        </m:r>
                      </m:e>
                    </m:d>
                    <m:r>
                      <a:rPr lang="lv-LV" b="0" i="1" smtClean="0">
                        <a:latin typeface="Cambria Math" panose="02040503050406030204" pitchFamily="18" charset="0"/>
                      </a:rPr>
                      <m:t>+ </m:t>
                    </m:r>
                    <m:d>
                      <m:dPr>
                        <m:begChr m:val="|"/>
                        <m:endChr m:val="|"/>
                        <m:ctrlPr>
                          <a:rPr lang="lv-LV" b="0" i="1" smtClean="0">
                            <a:latin typeface="Cambria Math" panose="02040503050406030204" pitchFamily="18" charset="0"/>
                          </a:rPr>
                        </m:ctrlPr>
                      </m:dPr>
                      <m:e>
                        <m:r>
                          <a:rPr lang="lv-LV" b="0" i="1" smtClean="0">
                            <a:latin typeface="Cambria Math" panose="02040503050406030204" pitchFamily="18" charset="0"/>
                          </a:rPr>
                          <m:t>𝐸</m:t>
                        </m:r>
                      </m:e>
                    </m:d>
                    <m:r>
                      <a:rPr lang="lv-LV" b="0" i="1" smtClean="0">
                        <a:latin typeface="Cambria Math" panose="02040503050406030204" pitchFamily="18" charset="0"/>
                      </a:rPr>
                      <m:t>)</m:t>
                    </m:r>
                  </m:oMath>
                </a14:m>
                <a:endParaRPr lang="lv-LV"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2FB01A0F-0CCF-472D-AF9D-80E75E300D6A}"/>
                  </a:ext>
                </a:extLst>
              </p:cNvPr>
              <p:cNvSpPr>
                <a:spLocks noGrp="1" noRot="1" noChangeAspect="1" noMove="1" noResize="1" noEditPoints="1" noAdjustHandles="1" noChangeArrowheads="1" noChangeShapeType="1" noTextEdit="1"/>
              </p:cNvSpPr>
              <p:nvPr>
                <p:ph idx="1"/>
              </p:nvPr>
            </p:nvSpPr>
            <p:spPr>
              <a:xfrm>
                <a:off x="838200" y="1452400"/>
                <a:ext cx="10515600" cy="4351338"/>
              </a:xfrm>
              <a:blipFill>
                <a:blip r:embed="rId2"/>
                <a:stretch>
                  <a:fillRect l="-1217" t="-1120"/>
                </a:stretch>
              </a:blipFill>
            </p:spPr>
            <p:txBody>
              <a:bodyPr/>
              <a:lstStyle/>
              <a:p>
                <a:r>
                  <a:rPr lang="en-GB">
                    <a:noFill/>
                  </a:rPr>
                  <a:t> </a:t>
                </a:r>
              </a:p>
            </p:txBody>
          </p:sp>
        </mc:Fallback>
      </mc:AlternateContent>
      <p:pic>
        <p:nvPicPr>
          <p:cNvPr id="7" name="Picture 6" descr="A picture containing text, crossword puzzle, indoor, fruit&#10;&#10;Description automatically generated">
            <a:extLst>
              <a:ext uri="{FF2B5EF4-FFF2-40B4-BE49-F238E27FC236}">
                <a16:creationId xmlns:a16="http://schemas.microsoft.com/office/drawing/2014/main" id="{C574E6C5-BBD3-4304-AE79-0385589A3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337" y="2148665"/>
            <a:ext cx="7553325" cy="3533775"/>
          </a:xfrm>
          <a:prstGeom prst="rect">
            <a:avLst/>
          </a:prstGeom>
        </p:spPr>
      </p:pic>
      <p:sp>
        <p:nvSpPr>
          <p:cNvPr id="8" name="TextBox 7">
            <a:extLst>
              <a:ext uri="{FF2B5EF4-FFF2-40B4-BE49-F238E27FC236}">
                <a16:creationId xmlns:a16="http://schemas.microsoft.com/office/drawing/2014/main" id="{06C27214-F664-4B2A-824D-38D328E1B693}"/>
              </a:ext>
            </a:extLst>
          </p:cNvPr>
          <p:cNvSpPr txBox="1"/>
          <p:nvPr/>
        </p:nvSpPr>
        <p:spPr>
          <a:xfrm>
            <a:off x="1268963" y="5803738"/>
            <a:ext cx="10328988" cy="830997"/>
          </a:xfrm>
          <a:prstGeom prst="rect">
            <a:avLst/>
          </a:prstGeom>
          <a:noFill/>
        </p:spPr>
        <p:txBody>
          <a:bodyPr wrap="square" rtlCol="0">
            <a:spAutoFit/>
          </a:bodyPr>
          <a:lstStyle/>
          <a:p>
            <a:r>
              <a:rPr lang="lv-LV" sz="2400" dirty="0"/>
              <a:t>BFS algoritma darbība uz patvaļīga labirinta piemēra. BFS algoritma stratēģija ir apmeklēt lielu šūnu daudzumu, lai atrastu optimālu ceļu. </a:t>
            </a:r>
            <a:endParaRPr lang="en-GB" sz="2400" dirty="0"/>
          </a:p>
        </p:txBody>
      </p:sp>
      <p:sp>
        <p:nvSpPr>
          <p:cNvPr id="9" name="TextBox 8">
            <a:extLst>
              <a:ext uri="{FF2B5EF4-FFF2-40B4-BE49-F238E27FC236}">
                <a16:creationId xmlns:a16="http://schemas.microsoft.com/office/drawing/2014/main" id="{8CD99B66-FF2E-4F7F-B2B0-A0268BBEAA3F}"/>
              </a:ext>
            </a:extLst>
          </p:cNvPr>
          <p:cNvSpPr txBox="1"/>
          <p:nvPr/>
        </p:nvSpPr>
        <p:spPr>
          <a:xfrm>
            <a:off x="11040446" y="38599"/>
            <a:ext cx="1115009" cy="369332"/>
          </a:xfrm>
          <a:prstGeom prst="rect">
            <a:avLst/>
          </a:prstGeom>
          <a:noFill/>
        </p:spPr>
        <p:txBody>
          <a:bodyPr wrap="square" rtlCol="0">
            <a:spAutoFit/>
          </a:bodyPr>
          <a:lstStyle/>
          <a:p>
            <a:r>
              <a:rPr lang="lv-LV" dirty="0">
                <a:hlinkClick r:id="rId4"/>
              </a:rPr>
              <a:t>Atsauce</a:t>
            </a:r>
            <a:r>
              <a:rPr lang="lv-LV" dirty="0"/>
              <a:t> </a:t>
            </a:r>
            <a:endParaRPr lang="en-GB" dirty="0"/>
          </a:p>
        </p:txBody>
      </p:sp>
    </p:spTree>
    <p:extLst>
      <p:ext uri="{BB962C8B-B14F-4D97-AF65-F5344CB8AC3E}">
        <p14:creationId xmlns:p14="http://schemas.microsoft.com/office/powerpoint/2010/main" val="4244465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615B5-8DF4-46BA-BCC2-841AE0EC390E}"/>
              </a:ext>
            </a:extLst>
          </p:cNvPr>
          <p:cNvSpPr>
            <a:spLocks noGrp="1"/>
          </p:cNvSpPr>
          <p:nvPr>
            <p:ph type="title"/>
          </p:nvPr>
        </p:nvSpPr>
        <p:spPr/>
        <p:txBody>
          <a:bodyPr/>
          <a:lstStyle/>
          <a:p>
            <a:r>
              <a:rPr lang="lv-LV" dirty="0"/>
              <a:t>A*</a:t>
            </a:r>
            <a:r>
              <a:rPr lang="en-GB" dirty="0"/>
              <a:t>(A Star)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B01A0F-0CCF-472D-AF9D-80E75E300D6A}"/>
                  </a:ext>
                </a:extLst>
              </p:cNvPr>
              <p:cNvSpPr>
                <a:spLocks noGrp="1"/>
              </p:cNvSpPr>
              <p:nvPr>
                <p:ph idx="1"/>
              </p:nvPr>
            </p:nvSpPr>
            <p:spPr>
              <a:xfrm>
                <a:off x="838200" y="1448120"/>
                <a:ext cx="10515600" cy="4351338"/>
              </a:xfrm>
            </p:spPr>
            <p:txBody>
              <a:bodyPr/>
              <a:lstStyle/>
              <a:p>
                <a:r>
                  <a:rPr lang="lv-LV" dirty="0"/>
                  <a:t>Lielā O notācija: O(</a:t>
                </a:r>
                <a14:m>
                  <m:oMath xmlns:m="http://schemas.openxmlformats.org/officeDocument/2006/math">
                    <m:d>
                      <m:dPr>
                        <m:begChr m:val="|"/>
                        <m:endChr m:val="|"/>
                        <m:ctrlPr>
                          <a:rPr lang="lv-LV" i="1" smtClean="0">
                            <a:latin typeface="Cambria Math" panose="02040503050406030204" pitchFamily="18" charset="0"/>
                          </a:rPr>
                        </m:ctrlPr>
                      </m:dPr>
                      <m:e>
                        <m:r>
                          <a:rPr lang="lv-LV" b="0" i="1" smtClean="0">
                            <a:latin typeface="Cambria Math" panose="02040503050406030204" pitchFamily="18" charset="0"/>
                          </a:rPr>
                          <m:t>𝐸</m:t>
                        </m:r>
                      </m:e>
                    </m:d>
                    <m:r>
                      <a:rPr lang="lv-LV" b="0" i="1" smtClean="0">
                        <a:latin typeface="Cambria Math" panose="02040503050406030204" pitchFamily="18" charset="0"/>
                      </a:rPr>
                      <m:t>)</m:t>
                    </m:r>
                  </m:oMath>
                </a14:m>
                <a:endParaRPr lang="lv-LV" dirty="0"/>
              </a:p>
            </p:txBody>
          </p:sp>
        </mc:Choice>
        <mc:Fallback xmlns="">
          <p:sp>
            <p:nvSpPr>
              <p:cNvPr id="3" name="Content Placeholder 2">
                <a:extLst>
                  <a:ext uri="{FF2B5EF4-FFF2-40B4-BE49-F238E27FC236}">
                    <a16:creationId xmlns:a16="http://schemas.microsoft.com/office/drawing/2014/main" id="{2FB01A0F-0CCF-472D-AF9D-80E75E300D6A}"/>
                  </a:ext>
                </a:extLst>
              </p:cNvPr>
              <p:cNvSpPr>
                <a:spLocks noGrp="1" noRot="1" noChangeAspect="1" noMove="1" noResize="1" noEditPoints="1" noAdjustHandles="1" noChangeArrowheads="1" noChangeShapeType="1" noTextEdit="1"/>
              </p:cNvSpPr>
              <p:nvPr>
                <p:ph idx="1"/>
              </p:nvPr>
            </p:nvSpPr>
            <p:spPr>
              <a:xfrm>
                <a:off x="838200" y="1448120"/>
                <a:ext cx="10515600" cy="4351338"/>
              </a:xfrm>
              <a:blipFill>
                <a:blip r:embed="rId2"/>
                <a:stretch>
                  <a:fillRect l="-1217" t="-1262"/>
                </a:stretch>
              </a:blipFill>
            </p:spPr>
            <p:txBody>
              <a:bodyPr/>
              <a:lstStyle/>
              <a:p>
                <a:r>
                  <a:rPr lang="en-GB">
                    <a:noFill/>
                  </a:rPr>
                  <a:t> </a:t>
                </a:r>
              </a:p>
            </p:txBody>
          </p:sp>
        </mc:Fallback>
      </mc:AlternateContent>
      <p:pic>
        <p:nvPicPr>
          <p:cNvPr id="7" name="Picture 6" descr="A picture containing crossword puzzle, text, indoor, fruit&#10;&#10;Description automatically generated">
            <a:extLst>
              <a:ext uri="{FF2B5EF4-FFF2-40B4-BE49-F238E27FC236}">
                <a16:creationId xmlns:a16="http://schemas.microsoft.com/office/drawing/2014/main" id="{E6B85706-B62B-46B8-8612-83D361D32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337" y="2129871"/>
            <a:ext cx="7553325" cy="3533775"/>
          </a:xfrm>
          <a:prstGeom prst="rect">
            <a:avLst/>
          </a:prstGeom>
        </p:spPr>
      </p:pic>
      <p:sp>
        <p:nvSpPr>
          <p:cNvPr id="8" name="TextBox 7">
            <a:extLst>
              <a:ext uri="{FF2B5EF4-FFF2-40B4-BE49-F238E27FC236}">
                <a16:creationId xmlns:a16="http://schemas.microsoft.com/office/drawing/2014/main" id="{39FB1D77-754D-42BD-B539-8977B7799B2E}"/>
              </a:ext>
            </a:extLst>
          </p:cNvPr>
          <p:cNvSpPr txBox="1"/>
          <p:nvPr/>
        </p:nvSpPr>
        <p:spPr>
          <a:xfrm>
            <a:off x="11040446" y="38599"/>
            <a:ext cx="1115009" cy="369332"/>
          </a:xfrm>
          <a:prstGeom prst="rect">
            <a:avLst/>
          </a:prstGeom>
          <a:noFill/>
        </p:spPr>
        <p:txBody>
          <a:bodyPr wrap="square" rtlCol="0">
            <a:spAutoFit/>
          </a:bodyPr>
          <a:lstStyle/>
          <a:p>
            <a:r>
              <a:rPr lang="lv-LV" dirty="0">
                <a:hlinkClick r:id="rId4"/>
              </a:rPr>
              <a:t>Atsauce</a:t>
            </a:r>
            <a:r>
              <a:rPr lang="lv-LV" dirty="0"/>
              <a:t> </a:t>
            </a:r>
            <a:endParaRPr lang="en-GB" dirty="0"/>
          </a:p>
        </p:txBody>
      </p:sp>
      <p:sp>
        <p:nvSpPr>
          <p:cNvPr id="9" name="TextBox 8">
            <a:extLst>
              <a:ext uri="{FF2B5EF4-FFF2-40B4-BE49-F238E27FC236}">
                <a16:creationId xmlns:a16="http://schemas.microsoft.com/office/drawing/2014/main" id="{185B4717-8DEB-4E5F-84E1-1D8D24514151}"/>
              </a:ext>
            </a:extLst>
          </p:cNvPr>
          <p:cNvSpPr txBox="1"/>
          <p:nvPr/>
        </p:nvSpPr>
        <p:spPr>
          <a:xfrm>
            <a:off x="1268962" y="5684789"/>
            <a:ext cx="10328988" cy="1200329"/>
          </a:xfrm>
          <a:prstGeom prst="rect">
            <a:avLst/>
          </a:prstGeom>
          <a:noFill/>
        </p:spPr>
        <p:txBody>
          <a:bodyPr wrap="square" rtlCol="0">
            <a:spAutoFit/>
          </a:bodyPr>
          <a:lstStyle/>
          <a:p>
            <a:r>
              <a:rPr lang="lv-LV" sz="2400" dirty="0"/>
              <a:t>A* algoritma darbība uz patvaļīga labirinta piemēra. A* algoritma stratēģija ir apmeklēt šūnas, kuras ir tuvākas izejas šūnai, izmantojot heiristisko funkciju.</a:t>
            </a:r>
            <a:endParaRPr lang="en-GB" sz="2400" dirty="0"/>
          </a:p>
        </p:txBody>
      </p:sp>
    </p:spTree>
    <p:extLst>
      <p:ext uri="{BB962C8B-B14F-4D97-AF65-F5344CB8AC3E}">
        <p14:creationId xmlns:p14="http://schemas.microsoft.com/office/powerpoint/2010/main" val="1643588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B039-E325-4B16-975F-CFE611791EED}"/>
              </a:ext>
            </a:extLst>
          </p:cNvPr>
          <p:cNvSpPr>
            <a:spLocks noGrp="1"/>
          </p:cNvSpPr>
          <p:nvPr>
            <p:ph type="title"/>
          </p:nvPr>
        </p:nvSpPr>
        <p:spPr/>
        <p:txBody>
          <a:bodyPr/>
          <a:lstStyle/>
          <a:p>
            <a:r>
              <a:rPr lang="lv-LV" dirty="0"/>
              <a:t>Pētījuma rezultāti: labirinta ģenerācija </a:t>
            </a:r>
            <a:endParaRPr lang="en-GB" dirty="0"/>
          </a:p>
        </p:txBody>
      </p:sp>
      <p:sp>
        <p:nvSpPr>
          <p:cNvPr id="4" name="Content Placeholder 2">
            <a:extLst>
              <a:ext uri="{FF2B5EF4-FFF2-40B4-BE49-F238E27FC236}">
                <a16:creationId xmlns:a16="http://schemas.microsoft.com/office/drawing/2014/main" id="{437EE268-4753-4D22-8FD5-88E5B2F78980}"/>
              </a:ext>
            </a:extLst>
          </p:cNvPr>
          <p:cNvSpPr txBox="1">
            <a:spLocks/>
          </p:cNvSpPr>
          <p:nvPr/>
        </p:nvSpPr>
        <p:spPr>
          <a:xfrm>
            <a:off x="6971951" y="546100"/>
            <a:ext cx="4822971" cy="114458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v-LV"/>
              <a:t>Tabula ar vidējām vērtībām?</a:t>
            </a:r>
          </a:p>
          <a:p>
            <a:r>
              <a:rPr lang="lv-LV"/>
              <a:t>labirintu attēli un to salīdzinājums pēc empīriskiem parametriem</a:t>
            </a:r>
          </a:p>
          <a:p>
            <a:r>
              <a:rPr lang="lv-LV"/>
              <a:t>Kāpēc RDFS ir ātrāks nekā Prima?</a:t>
            </a:r>
            <a:endParaRPr lang="lv-LV" dirty="0"/>
          </a:p>
        </p:txBody>
      </p:sp>
      <p:pic>
        <p:nvPicPr>
          <p:cNvPr id="9" name="Content Placeholder 8">
            <a:extLst>
              <a:ext uri="{FF2B5EF4-FFF2-40B4-BE49-F238E27FC236}">
                <a16:creationId xmlns:a16="http://schemas.microsoft.com/office/drawing/2014/main" id="{9491BDCA-A3F6-4342-8977-54F872A9D390}"/>
              </a:ext>
            </a:extLst>
          </p:cNvPr>
          <p:cNvPicPr>
            <a:picLocks noGrp="1" noChangeAspect="1"/>
          </p:cNvPicPr>
          <p:nvPr>
            <p:ph idx="1"/>
          </p:nvPr>
        </p:nvPicPr>
        <p:blipFill>
          <a:blip r:embed="rId2"/>
          <a:stretch>
            <a:fillRect/>
          </a:stretch>
        </p:blipFill>
        <p:spPr>
          <a:xfrm>
            <a:off x="922175" y="2327857"/>
            <a:ext cx="3486637" cy="3496163"/>
          </a:xfrm>
          <a:prstGeom prst="rect">
            <a:avLst/>
          </a:prstGeom>
        </p:spPr>
      </p:pic>
      <p:pic>
        <p:nvPicPr>
          <p:cNvPr id="10" name="Picture 9">
            <a:extLst>
              <a:ext uri="{FF2B5EF4-FFF2-40B4-BE49-F238E27FC236}">
                <a16:creationId xmlns:a16="http://schemas.microsoft.com/office/drawing/2014/main" id="{80E620E8-C4CB-4E9F-8CDD-43884559B0DC}"/>
              </a:ext>
            </a:extLst>
          </p:cNvPr>
          <p:cNvPicPr>
            <a:picLocks noChangeAspect="1"/>
          </p:cNvPicPr>
          <p:nvPr/>
        </p:nvPicPr>
        <p:blipFill>
          <a:blip r:embed="rId3"/>
          <a:stretch>
            <a:fillRect/>
          </a:stretch>
        </p:blipFill>
        <p:spPr>
          <a:xfrm>
            <a:off x="6552501" y="2295447"/>
            <a:ext cx="3524742" cy="3600953"/>
          </a:xfrm>
          <a:prstGeom prst="rect">
            <a:avLst/>
          </a:prstGeom>
        </p:spPr>
      </p:pic>
      <p:sp>
        <p:nvSpPr>
          <p:cNvPr id="11" name="TextBox 10">
            <a:extLst>
              <a:ext uri="{FF2B5EF4-FFF2-40B4-BE49-F238E27FC236}">
                <a16:creationId xmlns:a16="http://schemas.microsoft.com/office/drawing/2014/main" id="{1B59BF11-B19B-477B-817F-B9E5A5309625}"/>
              </a:ext>
            </a:extLst>
          </p:cNvPr>
          <p:cNvSpPr txBox="1"/>
          <p:nvPr/>
        </p:nvSpPr>
        <p:spPr>
          <a:xfrm>
            <a:off x="838198" y="5896400"/>
            <a:ext cx="4195195" cy="830997"/>
          </a:xfrm>
          <a:prstGeom prst="rect">
            <a:avLst/>
          </a:prstGeom>
          <a:noFill/>
        </p:spPr>
        <p:txBody>
          <a:bodyPr wrap="square" rtlCol="0">
            <a:spAutoFit/>
          </a:bodyPr>
          <a:lstStyle/>
          <a:p>
            <a:r>
              <a:rPr lang="lv-LV" sz="2400" dirty="0" err="1"/>
              <a:t>Prima</a:t>
            </a:r>
            <a:r>
              <a:rPr lang="lv-LV" sz="2400" dirty="0"/>
              <a:t> algoritma ģenerētais algoritms</a:t>
            </a:r>
            <a:r>
              <a:rPr lang="en-GB" sz="2400" dirty="0"/>
              <a:t>(10x30)</a:t>
            </a:r>
          </a:p>
        </p:txBody>
      </p:sp>
      <p:sp>
        <p:nvSpPr>
          <p:cNvPr id="12" name="TextBox 11">
            <a:extLst>
              <a:ext uri="{FF2B5EF4-FFF2-40B4-BE49-F238E27FC236}">
                <a16:creationId xmlns:a16="http://schemas.microsoft.com/office/drawing/2014/main" id="{9C0A2D22-082D-4457-A271-49A5A3C6655F}"/>
              </a:ext>
            </a:extLst>
          </p:cNvPr>
          <p:cNvSpPr txBox="1"/>
          <p:nvPr/>
        </p:nvSpPr>
        <p:spPr>
          <a:xfrm>
            <a:off x="6552501" y="5886950"/>
            <a:ext cx="4195194" cy="830997"/>
          </a:xfrm>
          <a:prstGeom prst="rect">
            <a:avLst/>
          </a:prstGeom>
          <a:noFill/>
        </p:spPr>
        <p:txBody>
          <a:bodyPr wrap="square" rtlCol="0">
            <a:spAutoFit/>
          </a:bodyPr>
          <a:lstStyle/>
          <a:p>
            <a:r>
              <a:rPr lang="lv-LV" sz="2400" dirty="0"/>
              <a:t>RDFS algoritma ģenerētais algoritms</a:t>
            </a:r>
            <a:r>
              <a:rPr lang="en-GB" sz="2400" dirty="0"/>
              <a:t>(10x30)</a:t>
            </a:r>
          </a:p>
        </p:txBody>
      </p:sp>
    </p:spTree>
    <p:extLst>
      <p:ext uri="{BB962C8B-B14F-4D97-AF65-F5344CB8AC3E}">
        <p14:creationId xmlns:p14="http://schemas.microsoft.com/office/powerpoint/2010/main" val="38268644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theme1.xml><?xml version="1.0" encoding="utf-8"?>
<a:theme xmlns:a="http://schemas.openxmlformats.org/drawingml/2006/main" name="ExploreVTI">
  <a:themeElements>
    <a:clrScheme name="AnalogousFromLightSeedLeftStep">
      <a:dk1>
        <a:srgbClr val="000000"/>
      </a:dk1>
      <a:lt1>
        <a:srgbClr val="FFFFFF"/>
      </a:lt1>
      <a:dk2>
        <a:srgbClr val="41243E"/>
      </a:dk2>
      <a:lt2>
        <a:srgbClr val="E2E6E8"/>
      </a:lt2>
      <a:accent1>
        <a:srgbClr val="C39983"/>
      </a:accent1>
      <a:accent2>
        <a:srgbClr val="BF7A7F"/>
      </a:accent2>
      <a:accent3>
        <a:srgbClr val="CB92AE"/>
      </a:accent3>
      <a:accent4>
        <a:srgbClr val="BF7AB9"/>
      </a:accent4>
      <a:accent5>
        <a:srgbClr val="B892CB"/>
      </a:accent5>
      <a:accent6>
        <a:srgbClr val="8B7ABF"/>
      </a:accent6>
      <a:hlink>
        <a:srgbClr val="5B879D"/>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32</TotalTime>
  <Words>906</Words>
  <Application>Microsoft Office PowerPoint</Application>
  <PresentationFormat>Widescreen</PresentationFormat>
  <Paragraphs>354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Avenir Next LT Pro</vt:lpstr>
      <vt:lpstr>AvenirNext LT Pro Medium</vt:lpstr>
      <vt:lpstr>Calibri</vt:lpstr>
      <vt:lpstr>Cambria Math</vt:lpstr>
      <vt:lpstr>Posterama</vt:lpstr>
      <vt:lpstr>ExploreVTI</vt:lpstr>
      <vt:lpstr>Grupas projekts: Ceļa meklēšanas un labirintu ģenerācijas algoritmi</vt:lpstr>
      <vt:lpstr>Github lapa ar kodu</vt:lpstr>
      <vt:lpstr>Pētījuma mērķis un hipotēze</vt:lpstr>
      <vt:lpstr>Prima algoritms</vt:lpstr>
      <vt:lpstr>RDFS(Randomized depth-first search)</vt:lpstr>
      <vt:lpstr>DFS(Depth-first search)</vt:lpstr>
      <vt:lpstr>BFS(Breadth-first search)</vt:lpstr>
      <vt:lpstr>A*(A Star)</vt:lpstr>
      <vt:lpstr>Pētījuma rezultāti: labirinta ģenerācija </vt:lpstr>
      <vt:lpstr>Pētījuma rezultāti: labirinta ģenerācija </vt:lpstr>
      <vt:lpstr>Pētījuma rezultāti: ceļa atrašanas algoritmi</vt:lpstr>
      <vt:lpstr>Pētījuma rezultāti: ceļa meklēšanas algoritmi</vt:lpstr>
      <vt:lpstr>Secinājums</vt:lpstr>
      <vt:lpstr>Informācijas avoti</vt:lpstr>
      <vt:lpstr>Paldies par uzmanību!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Grupas projekts: Ceļa meklēšanas un labirintu ģenerācijas algoritmi</dc:title>
  <dc:creator>Aleksandrs Samsonovičs</dc:creator>
  <cp:lastModifiedBy>Aleksandrs Samsonovičs</cp:lastModifiedBy>
  <cp:revision>8</cp:revision>
  <dcterms:created xsi:type="dcterms:W3CDTF">2020-12-04T20:43:54Z</dcterms:created>
  <dcterms:modified xsi:type="dcterms:W3CDTF">2020-12-05T12:19:07Z</dcterms:modified>
</cp:coreProperties>
</file>