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9" r:id="rId7"/>
    <p:sldId id="272" r:id="rId8"/>
    <p:sldId id="261" r:id="rId9"/>
    <p:sldId id="262" r:id="rId10"/>
    <p:sldId id="264" r:id="rId11"/>
    <p:sldId id="263" r:id="rId12"/>
    <p:sldId id="266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89854-98C0-41CB-8977-89E0D6E66FB2}" type="datetimeFigureOut">
              <a:rPr lang="lv-LV" smtClean="0"/>
              <a:t>04.03.2021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8DE07-7917-4EB8-86F2-C3387030949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8238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8DE07-7917-4EB8-86F2-C33870309491}" type="slidenum">
              <a:rPr lang="lv-LV" smtClean="0"/>
              <a:t>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0992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8DE07-7917-4EB8-86F2-C33870309491}" type="slidenum">
              <a:rPr lang="lv-LV" smtClean="0"/>
              <a:t>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8389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8DE07-7917-4EB8-86F2-C33870309491}" type="slidenum">
              <a:rPr lang="lv-LV" smtClean="0"/>
              <a:t>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3824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1" spc="200" baseline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6FE6935-A70C-4644-8AEF-A47850E5EB34}" type="datetime1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44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55E8-FAC2-4E3F-97EA-847A26A21D7F}" type="datetime1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81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5EE2-C41A-4E40-B5A2-9AAC1989D1A7}" type="datetime1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6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6744-F48B-41DC-9D77-8D38C654373F}" type="datetime1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13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04C0-EDB6-4DC6-8A03-D190BB593F89}" type="datetime1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71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779F-17B1-4233-A03C-F65C9D1A948E}" type="datetime1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1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4A46-B911-4633-8122-27F4470C17F3}" type="datetime1">
              <a:rPr lang="ru-RU" smtClean="0"/>
              <a:t>04.03.2021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14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6931-9AEB-4CBB-8A7C-E5A65AFF84CD}" type="datetime1">
              <a:rPr lang="ru-RU" smtClean="0"/>
              <a:t>04.03.2021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2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DF85-DDDC-4275-880E-FEAEA81BE668}" type="datetime1">
              <a:rPr lang="ru-RU" smtClean="0"/>
              <a:t>04.03.2021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62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929D-BF09-4713-AC98-F1CA5EA4673B}" type="datetime1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56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77D-B2D0-4169-960D-3128DC25C683}" type="datetime1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03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E28789-BA99-4244-8F55-54C86B16D021}" type="datetime1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0214DC-BD0F-41E7-B1EC-10713AAC16D7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yriadonline.co.uk/theme-content/uploads/2019/04/grimms-rainbow-sorting-board.p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4math/sorti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pload.wikimedia.org/wikipedia/commons/9/9c/Quicksort-example.gif" TargetMode="Externa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d/d6/CountingSort.gi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url?sa=i&amp;url=https%3A%2F%2Fgfycat.com%2Fdiscover%2Fcocktail-shaker-sort-gifs&amp;psig=AOvVaw2I4xU_IBH6NdEd9tbeCO8O&amp;ust=1614702510911000&amp;source=images&amp;cd=vfe&amp;ved=0CAIQjRxqFwoTCOD_yd7Bj-8CFQAAAAAdAAAAABAQ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14F7-DE2B-4A38-8ECD-9026034A1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2571" y="1511640"/>
            <a:ext cx="4754018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MASĪVU ŠĶIROŠANA</a:t>
            </a:r>
            <a:r>
              <a:rPr lang="lv-LV" sz="5400" dirty="0"/>
              <a:t>s algoritmi</a:t>
            </a:r>
            <a:endParaRPr lang="ru-RU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CEF5C-46A6-4398-BECA-B9A927234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9933" y="4876036"/>
            <a:ext cx="3366145" cy="1399798"/>
          </a:xfrm>
        </p:spPr>
        <p:txBody>
          <a:bodyPr anchor="t">
            <a:normAutofit/>
          </a:bodyPr>
          <a:lstStyle/>
          <a:p>
            <a:pPr algn="l"/>
            <a:endParaRPr lang="ru-RU" sz="1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3124F7-15E3-42D9-97B1-127C2B8D8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8EC53-6FD7-4C0E-B31E-AAABB0BF8B94}"/>
              </a:ext>
            </a:extLst>
          </p:cNvPr>
          <p:cNvSpPr txBox="1"/>
          <p:nvPr/>
        </p:nvSpPr>
        <p:spPr>
          <a:xfrm>
            <a:off x="8293195" y="6405751"/>
            <a:ext cx="184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2020./ 2021. </a:t>
            </a:r>
            <a:r>
              <a:rPr lang="en-US" dirty="0" err="1"/>
              <a:t>m.g.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28306-FE1C-4E12-94B7-0D2DD49BD7BA}"/>
              </a:ext>
            </a:extLst>
          </p:cNvPr>
          <p:cNvSpPr txBox="1"/>
          <p:nvPr/>
        </p:nvSpPr>
        <p:spPr>
          <a:xfrm>
            <a:off x="11270465" y="6480021"/>
            <a:ext cx="18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2D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Atsauce</a:t>
            </a:r>
            <a:endParaRPr lang="lv-LV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B7441-152C-4C77-880C-65F64A3E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854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BF70-0BEB-4900-A622-947753FC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lv-LV" sz="5400" dirty="0">
                <a:solidFill>
                  <a:schemeClr val="tx1"/>
                </a:solidFill>
              </a:rPr>
              <a:t>Pētījuma rezultāti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C04C86-CF28-4396-9DC0-E21656982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D306E2-D730-4135-ADD0-316B95C9AF08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314"/>
          <a:stretch/>
        </p:blipFill>
        <p:spPr>
          <a:xfrm>
            <a:off x="2659910" y="2143509"/>
            <a:ext cx="6872180" cy="4033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B4A1E9-08D9-40E1-B072-AD0BECCA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90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4410-D967-4F91-A905-DBBA52B3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5216"/>
            <a:ext cx="10714893" cy="1325563"/>
          </a:xfrm>
        </p:spPr>
        <p:txBody>
          <a:bodyPr>
            <a:normAutofit/>
          </a:bodyPr>
          <a:lstStyle/>
          <a:p>
            <a:r>
              <a:rPr lang="lv-LV" sz="4800" dirty="0">
                <a:solidFill>
                  <a:schemeClr val="tx1"/>
                </a:solidFill>
              </a:rPr>
              <a:t>Pētījuma rezultāti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F935D5-42BD-40D2-BA0B-9E099E018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18E54-2A8E-44A3-8C3C-1381DE6D2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65" y="1985376"/>
            <a:ext cx="7304869" cy="4287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0B5156-3DDB-4F9F-88D6-047A42D4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8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8171-325B-4100-AFD9-8AEB5D91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lv-LV" sz="5400" dirty="0">
                <a:solidFill>
                  <a:schemeClr val="tx1"/>
                </a:solidFill>
              </a:rPr>
              <a:t>Pētījuma rezultāti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50827B-3E67-48BC-80DB-B8CAF44C4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endParaRPr lang="en-US" sz="2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04DA29-506B-4862-8390-8A93B985B60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517"/>
          <a:stretch/>
        </p:blipFill>
        <p:spPr>
          <a:xfrm>
            <a:off x="2630209" y="2108645"/>
            <a:ext cx="6931582" cy="4068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346BEF-1D9C-407C-9030-75A51DA6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91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300D-64BA-46F5-A4DE-96D41269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Secinājumi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61AE-57D5-4D07-BD53-E450FAEA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lv-LV" sz="2800" b="1" dirty="0"/>
              <a:t>Šķirošana ar saskaitīšanu </a:t>
            </a:r>
            <a:r>
              <a:rPr lang="lv-LV" sz="2800" dirty="0"/>
              <a:t>ir visātrākais algoritms gandrīz visos mērījumos. Tomēr tā strādā tikai ar veseliem skaitļiem.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v-LV" sz="2800" b="1" dirty="0" err="1"/>
              <a:t>Hoara</a:t>
            </a:r>
            <a:r>
              <a:rPr lang="lv-LV" sz="2800" b="1" dirty="0"/>
              <a:t> metode</a:t>
            </a:r>
            <a:r>
              <a:rPr lang="lv-LV" sz="2800" dirty="0"/>
              <a:t> ir otrā pēc ātrdarbības metode, kura ir diezgan efektīva, lai būtu pielietota praksē.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v-LV" sz="2800" b="1" dirty="0" err="1"/>
              <a:t>Šeikera</a:t>
            </a:r>
            <a:r>
              <a:rPr lang="lv-LV" sz="2800" b="1" dirty="0"/>
              <a:t> šķirošana</a:t>
            </a:r>
            <a:r>
              <a:rPr lang="lv-LV" sz="2800" dirty="0"/>
              <a:t> ir vislēnākā metode, kuru labāk neizmantot praksē. 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E85FE-E0F4-425D-B3BF-74509561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2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BB094F-952A-468B-9C81-85C030B39277}"/>
              </a:ext>
            </a:extLst>
          </p:cNvPr>
          <p:cNvSpPr txBox="1"/>
          <p:nvPr/>
        </p:nvSpPr>
        <p:spPr>
          <a:xfrm>
            <a:off x="1794769" y="2708079"/>
            <a:ext cx="8602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6000" dirty="0">
                <a:latin typeface="Century Gothic" panose="020B0502020202020204" pitchFamily="34" charset="0"/>
              </a:rPr>
              <a:t>Paldies par uzmanību!</a:t>
            </a:r>
            <a:endParaRPr lang="en-GB" sz="6000" dirty="0"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CF7937-9E79-44E3-9D6C-F1D84A88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092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CA56-4F29-460A-BEAC-07FDD26E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Github</a:t>
            </a:r>
            <a:r>
              <a:rPr lang="lv-LV" dirty="0"/>
              <a:t> lapa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EE07B7-ABEB-46B0-9868-DD5D0834F7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403" y="2084832"/>
            <a:ext cx="2747520" cy="274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B235B8-2F22-4A2A-BA24-C4BBC6E14E48}"/>
              </a:ext>
            </a:extLst>
          </p:cNvPr>
          <p:cNvSpPr txBox="1"/>
          <p:nvPr/>
        </p:nvSpPr>
        <p:spPr>
          <a:xfrm>
            <a:off x="2659418" y="5055379"/>
            <a:ext cx="64494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hlinkClick r:id="rId3"/>
              </a:rPr>
              <a:t>https://github.com/4math/sorting</a:t>
            </a:r>
            <a:endParaRPr lang="lv-LV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26BE4-F6D7-4982-BCFE-CC9D9B12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5349-6264-4284-931F-244FE4BA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Uzdevumi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AEF4-2723-4A39-A0BB-817F981B8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lv-LV" dirty="0"/>
              <a:t>Izstrādāt</a:t>
            </a:r>
            <a:r>
              <a:rPr lang="en-US" dirty="0"/>
              <a:t> </a:t>
            </a:r>
            <a:r>
              <a:rPr lang="lv-LV" dirty="0"/>
              <a:t>3 dažādus algoritmus</a:t>
            </a:r>
            <a:r>
              <a:rPr lang="en-US" dirty="0"/>
              <a:t>, kas </a:t>
            </a:r>
            <a:r>
              <a:rPr lang="lv-LV" dirty="0"/>
              <a:t>šķiro masīvus un apvienot tos vienā programmā.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/>
              <a:t>Izpētīt algoritmus un salīdzināt algoritmu ātrdarbību atkarība no masīva izmēra un dažādu masīvu sakārtojumu veidiem. 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/>
              <a:t>Izanalizēt, kāds algoritms ir visātrākais, ja:</a:t>
            </a:r>
          </a:p>
          <a:p>
            <a:pPr marL="630936" lvl="1" indent="-457200">
              <a:buFont typeface="+mj-lt"/>
              <a:buAutoNum type="arabicPeriod"/>
            </a:pPr>
            <a:r>
              <a:rPr lang="lv-LV" dirty="0"/>
              <a:t>Masīvā ir mazs elementu</a:t>
            </a:r>
          </a:p>
          <a:p>
            <a:pPr marL="630936" lvl="1" indent="-457200">
              <a:buFont typeface="+mj-lt"/>
              <a:buAutoNum type="arabicPeriod"/>
            </a:pPr>
            <a:r>
              <a:rPr lang="lv-LV" dirty="0"/>
              <a:t>Masīvā ir daudz elementu</a:t>
            </a:r>
          </a:p>
          <a:p>
            <a:pPr marL="630936" lvl="1" indent="-457200">
              <a:buFont typeface="+mj-lt"/>
              <a:buAutoNum type="arabicPeriod"/>
            </a:pPr>
            <a:r>
              <a:rPr lang="lv-LV" dirty="0"/>
              <a:t>Masīvs ir sakārtots dilstošā secībā</a:t>
            </a:r>
          </a:p>
          <a:p>
            <a:pPr marL="630936" lvl="1" indent="-457200">
              <a:buFont typeface="+mj-lt"/>
              <a:buAutoNum type="arabicPeriod"/>
            </a:pPr>
            <a:r>
              <a:rPr lang="lv-LV" dirty="0"/>
              <a:t>Masīvs ir gandrīz sakārtots</a:t>
            </a:r>
          </a:p>
          <a:p>
            <a:pPr marL="630936" lvl="1" indent="-457200">
              <a:buFont typeface="+mj-lt"/>
              <a:buAutoNum type="arabicPeriod"/>
            </a:pPr>
            <a:r>
              <a:rPr lang="lv-LV" dirty="0"/>
              <a:t>Masīva skaitļi pieder lielam diapazonam</a:t>
            </a:r>
          </a:p>
          <a:p>
            <a:pPr marL="630936" lvl="1" indent="-457200">
              <a:buFont typeface="+mj-lt"/>
              <a:buAutoNum type="arabicPeriod"/>
            </a:pPr>
            <a:r>
              <a:rPr lang="lv-LV" dirty="0"/>
              <a:t>Masīvā ir ļoti daudz elementu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F19DB-EBF1-4D6C-BDEE-5C8E248A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57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E917-98A7-4373-88AA-551CD9BB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Quicksort</a:t>
            </a:r>
            <a:r>
              <a:rPr lang="lv-LV" dirty="0"/>
              <a:t> (</a:t>
            </a:r>
            <a:r>
              <a:rPr lang="lv-LV" dirty="0" err="1"/>
              <a:t>Hoara</a:t>
            </a:r>
            <a:r>
              <a:rPr lang="lv-LV" dirty="0"/>
              <a:t> metode)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83B12-635F-4A84-9E5F-6BC3D4879A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286000"/>
                <a:ext cx="5725464" cy="4023360"/>
              </a:xfrm>
            </p:spPr>
            <p:txBody>
              <a:bodyPr>
                <a:normAutofit/>
              </a:bodyPr>
              <a:lstStyle/>
              <a:p>
                <a:r>
                  <a:rPr lang="lv-LV" dirty="0"/>
                  <a:t>Izmanto sadalīšanas un iekarošanas </a:t>
                </a:r>
                <a:r>
                  <a:rPr lang="en-US" dirty="0"/>
                  <a:t>(</a:t>
                </a:r>
                <a:r>
                  <a:rPr lang="lv-LV" dirty="0" err="1"/>
                  <a:t>divide-and-conquer</a:t>
                </a:r>
                <a:r>
                  <a:rPr lang="en-US" dirty="0"/>
                  <a:t>)</a:t>
                </a:r>
                <a:r>
                  <a:rPr lang="lv-LV" dirty="0"/>
                  <a:t> stratēģiju, sadalot lielo masīvu uz 2 mazākiem.</a:t>
                </a:r>
              </a:p>
              <a:p>
                <a:pPr>
                  <a:spcAft>
                    <a:spcPts val="800"/>
                  </a:spcAft>
                </a:pPr>
                <a:r>
                  <a:rPr lang="lv-LV" sz="18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Labākais gadījums</a:t>
                </a:r>
                <a:r>
                  <a:rPr lang="lv-LV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lv-LV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lv-LV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lv-LV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endParaRPr lang="lv-LV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lv-LV" sz="18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Vidēji</a:t>
                </a:r>
                <a:r>
                  <a:rPr lang="lv-LV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lv-LV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lv-LV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lv-LV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endParaRPr lang="lv-LV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lv-LV" sz="18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Sliktākais gadījums</a:t>
                </a:r>
                <a:r>
                  <a:rPr lang="lv-LV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lv-LV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lv-LV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lv-LV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lv-LV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lv-LV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lv-LV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83B12-635F-4A84-9E5F-6BC3D4879A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286000"/>
                <a:ext cx="5725464" cy="4023360"/>
              </a:xfrm>
              <a:blipFill>
                <a:blip r:embed="rId3"/>
                <a:stretch>
                  <a:fillRect l="-532" t="-1970" r="-1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4FB3BF2-E207-4B6E-BAE1-893DE6D48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04" y="2179005"/>
            <a:ext cx="4627579" cy="2776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CD0FBA-CAEA-4B5C-9CDF-EB64E6EFEDE3}"/>
              </a:ext>
            </a:extLst>
          </p:cNvPr>
          <p:cNvSpPr txBox="1"/>
          <p:nvPr/>
        </p:nvSpPr>
        <p:spPr>
          <a:xfrm>
            <a:off x="11270465" y="6488668"/>
            <a:ext cx="18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2D05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Atsauce</a:t>
            </a:r>
            <a:endParaRPr lang="lv-LV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930FC-8387-4D37-87A1-6C20C9B3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39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5A7E-D029-4435-BF68-2188D7E0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 err="1"/>
              <a:t>Counting</a:t>
            </a:r>
            <a:r>
              <a:rPr lang="lv-LV" dirty="0"/>
              <a:t> </a:t>
            </a:r>
            <a:r>
              <a:rPr lang="lv-LV" dirty="0" err="1"/>
              <a:t>sort</a:t>
            </a:r>
            <a:r>
              <a:rPr lang="lv-LV" dirty="0"/>
              <a:t> (šķirošana ar saskaitīšanu)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243544-1990-4A3D-A7E0-3265D6BEED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4967391" cy="4023360"/>
              </a:xfrm>
            </p:spPr>
            <p:txBody>
              <a:bodyPr>
                <a:normAutofit/>
              </a:bodyPr>
              <a:lstStyle/>
              <a:p>
                <a:r>
                  <a:rPr lang="lv-LV" dirty="0">
                    <a:latin typeface="Century Gothic" panose="020B0502020202020204" pitchFamily="34" charset="0"/>
                  </a:rPr>
                  <a:t>Algoritms darbojas ar veselā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lv-LV" dirty="0">
                    <a:latin typeface="Century Gothic" panose="020B0502020202020204" pitchFamily="34" charset="0"/>
                  </a:rPr>
                  <a:t>skaitļa tipa elementiem, vai elementiem, kurus ir iespējams saskaitīt pēc unikālās atslēgas. </a:t>
                </a:r>
              </a:p>
              <a:p>
                <a:pPr>
                  <a:spcAft>
                    <a:spcPts val="800"/>
                  </a:spcAft>
                </a:pPr>
                <a:r>
                  <a:rPr lang="lv-LV" sz="1800" b="1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Labākais gadījums</a:t>
                </a:r>
                <a:r>
                  <a:rPr lang="lv-LV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lv-LV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lv-LV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lv-LV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lv-LV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lv-LV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lv-LV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lv-LV" sz="1800" b="1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Vidēji</a:t>
                </a:r>
                <a:r>
                  <a:rPr lang="lv-LV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lv-LV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lv-LV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lv-LV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lv-LV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lv-LV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lv-LV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lv-LV" sz="1800" b="1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</a:rPr>
                  <a:t>Sliktākais gadījums</a:t>
                </a:r>
                <a:r>
                  <a:rPr lang="lv-LV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lv-LV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lv-LV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lv-LV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lv-LV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lv-LV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lv-LV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</a:rPr>
                  <a:t>kur k ir elementu diapazons.</a:t>
                </a:r>
                <a:endParaRPr lang="lv-LV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243544-1990-4A3D-A7E0-3265D6BEE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4967391" cy="4023360"/>
              </a:xfrm>
              <a:blipFill>
                <a:blip r:embed="rId2"/>
                <a:stretch>
                  <a:fillRect l="-613" t="-1970" r="-28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C6652F8-2C30-40EF-8542-60AB0D558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42" y="2442327"/>
            <a:ext cx="4406246" cy="2203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07C8CC-23FE-4091-BDCD-98B566141295}"/>
              </a:ext>
            </a:extLst>
          </p:cNvPr>
          <p:cNvSpPr txBox="1"/>
          <p:nvPr/>
        </p:nvSpPr>
        <p:spPr>
          <a:xfrm>
            <a:off x="11270465" y="6488668"/>
            <a:ext cx="18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2D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Atsauce</a:t>
            </a:r>
            <a:endParaRPr lang="lv-LV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AC53F-873C-4CB0-B72E-8C1958BC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25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6200-9A95-475A-A2ED-29C55BF4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Shaker sort (</a:t>
            </a:r>
            <a:r>
              <a:rPr lang="en-US" b="1" dirty="0" err="1">
                <a:latin typeface="Century Gothic" panose="020B0502020202020204" pitchFamily="34" charset="0"/>
              </a:rPr>
              <a:t>šeikera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šķirošana</a:t>
            </a:r>
            <a:r>
              <a:rPr lang="en-US" b="1" dirty="0">
                <a:latin typeface="Century Gothic" panose="020B0502020202020204" pitchFamily="34" charset="0"/>
              </a:rPr>
              <a:t>)</a:t>
            </a:r>
            <a:endParaRPr lang="ru-RU" b="1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904CB-A2ED-4C44-865B-CBCB0E2EF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286000"/>
                <a:ext cx="5536928" cy="4023360"/>
              </a:xfrm>
            </p:spPr>
            <p:txBody>
              <a:bodyPr>
                <a:normAutofit/>
              </a:bodyPr>
              <a:lstStyle/>
              <a:p>
                <a:r>
                  <a:rPr lang="lv-LV" dirty="0"/>
                  <a:t>Algoritms ir tas pats kā </a:t>
                </a:r>
                <a:r>
                  <a:rPr lang="en-US" dirty="0" err="1"/>
                  <a:t>burbuļu</a:t>
                </a:r>
                <a:r>
                  <a:rPr lang="en-US" dirty="0"/>
                  <a:t> </a:t>
                </a:r>
                <a:r>
                  <a:rPr lang="en-US" dirty="0" err="1"/>
                  <a:t>šķirošana</a:t>
                </a:r>
                <a:r>
                  <a:rPr lang="en-US" dirty="0"/>
                  <a:t>(</a:t>
                </a:r>
                <a:r>
                  <a:rPr lang="lv-LV" dirty="0" err="1"/>
                  <a:t>bubble</a:t>
                </a:r>
                <a:r>
                  <a:rPr lang="lv-LV" dirty="0"/>
                  <a:t> </a:t>
                </a:r>
                <a:r>
                  <a:rPr lang="lv-LV" dirty="0" err="1"/>
                  <a:t>sort</a:t>
                </a:r>
                <a:r>
                  <a:rPr lang="en-US" dirty="0"/>
                  <a:t>)</a:t>
                </a:r>
                <a:r>
                  <a:rPr lang="lv-LV" dirty="0"/>
                  <a:t>, ar tādu atšķirību, kā šķirošanā notiek no </a:t>
                </a:r>
                <a:r>
                  <a:rPr lang="lv-LV" dirty="0" err="1"/>
                  <a:t>ab</a:t>
                </a:r>
                <a:r>
                  <a:rPr lang="en-US" dirty="0"/>
                  <a:t>ā</a:t>
                </a:r>
                <a:r>
                  <a:rPr lang="lv-LV" dirty="0"/>
                  <a:t>m masīva pusēm.</a:t>
                </a:r>
                <a:endParaRPr lang="en-US" dirty="0"/>
              </a:p>
              <a:p>
                <a:pPr marL="91440" marR="0" lvl="0" indent="-91440" algn="l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800"/>
                  </a:spcAft>
                  <a:buClr>
                    <a:srgbClr val="1CADE4"/>
                  </a:buClr>
                  <a:buSzPct val="100000"/>
                  <a:buFont typeface="Tw Cen MT" panose="020B0602020104020603" pitchFamily="34" charset="0"/>
                  <a:buChar char=" "/>
                  <a:tabLst/>
                  <a:defRPr/>
                </a:pPr>
                <a:r>
                  <a:rPr kumimoji="0" lang="lv-LV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libri" panose="020F0502020204030204" pitchFamily="34" charset="0"/>
                    <a:cs typeface="Times New Roman" panose="02020603050405020304" pitchFamily="18" charset="0"/>
                  </a:rPr>
                  <a:t>Labākais gadījums</a:t>
                </a:r>
                <a:r>
                  <a:rPr kumimoji="0" lang="lv-LV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lv-LV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kumimoji="0" lang="lv-LV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lv-LV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0" lang="lv-LV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" marR="0" lvl="0" indent="-91440" algn="l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800"/>
                  </a:spcAft>
                  <a:buClr>
                    <a:srgbClr val="1CADE4"/>
                  </a:buClr>
                  <a:buSzPct val="100000"/>
                  <a:buFont typeface="Tw Cen MT" panose="020B0602020104020603" pitchFamily="34" charset="0"/>
                  <a:buChar char=" "/>
                  <a:tabLst/>
                  <a:defRPr/>
                </a:pPr>
                <a:r>
                  <a:rPr kumimoji="0" lang="lv-LV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libri" panose="020F0502020204030204" pitchFamily="34" charset="0"/>
                    <a:cs typeface="Times New Roman" panose="02020603050405020304" pitchFamily="18" charset="0"/>
                  </a:rPr>
                  <a:t>Vidēji</a:t>
                </a:r>
                <a:r>
                  <a:rPr kumimoji="0" lang="lv-LV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lv-LV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kumimoji="0" lang="lv-LV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lv-LV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lv-LV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lv-LV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0" lang="lv-LV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" marR="0" lvl="0" indent="-91440" algn="l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800"/>
                  </a:spcAft>
                  <a:buClr>
                    <a:srgbClr val="1CADE4"/>
                  </a:buClr>
                  <a:buSzPct val="100000"/>
                  <a:buFont typeface="Tw Cen MT" panose="020B0602020104020603" pitchFamily="34" charset="0"/>
                  <a:buChar char=" "/>
                  <a:tabLst/>
                  <a:defRPr/>
                </a:pPr>
                <a:r>
                  <a:rPr kumimoji="0" lang="lv-LV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libri" panose="020F0502020204030204" pitchFamily="34" charset="0"/>
                    <a:cs typeface="Times New Roman" panose="02020603050405020304" pitchFamily="18" charset="0"/>
                  </a:rPr>
                  <a:t>Sliktākais gadījums</a:t>
                </a:r>
                <a:r>
                  <a:rPr kumimoji="0" lang="lv-LV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lv-LV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kumimoji="0" lang="lv-LV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lv-LV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lv-LV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lv-LV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0" lang="lv-LV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904CB-A2ED-4C44-865B-CBCB0E2EF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286000"/>
                <a:ext cx="5536928" cy="4023360"/>
              </a:xfrm>
              <a:blipFill>
                <a:blip r:embed="rId2"/>
                <a:stretch>
                  <a:fillRect l="-551" t="-1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507F396-D760-48C3-8148-CDDA0F177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88" y="1517715"/>
            <a:ext cx="4717630" cy="4383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D258F3-F716-45A0-846F-77003FEF343E}"/>
              </a:ext>
            </a:extLst>
          </p:cNvPr>
          <p:cNvSpPr txBox="1"/>
          <p:nvPr/>
        </p:nvSpPr>
        <p:spPr>
          <a:xfrm>
            <a:off x="11354715" y="6488668"/>
            <a:ext cx="18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2D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Atsauce</a:t>
            </a:r>
            <a:endParaRPr lang="lv-LV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7CC7C-389A-4B50-8A95-3EADFC42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35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3A1A-4C42-4B2E-9F3D-C68C4A60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Century Gothic" panose="020B0502020202020204" pitchFamily="34" charset="0"/>
              </a:rPr>
              <a:t>Mērījumu savākšana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B244A5F-8AA7-4469-8DCC-E63958421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86" y="2084832"/>
            <a:ext cx="4886478" cy="4067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4D2604-C678-4AB4-80D0-A31F3199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3728" y="2009620"/>
            <a:ext cx="4634144" cy="44710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lv-LV" dirty="0"/>
              <a:t>Kopējais testu skaits ir 3.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v-LV" dirty="0"/>
              <a:t>Lai ērtāk izmērītu izpildes laiku, katrai klasei bija jāmanto interfeisu.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v-LV" dirty="0"/>
              <a:t>Katrs algoritms tika izpildīts 5 reizes, lai iegūtu vidējo vērtību.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v-LV" dirty="0"/>
              <a:t>Visi mērījumu rezultāti tika saglabāti un ierakstīti CSV failā.</a:t>
            </a:r>
          </a:p>
          <a:p>
            <a:pPr>
              <a:buFont typeface="Wingdings" panose="05000000000000000000" pitchFamily="2" charset="2"/>
              <a:buChar char="§"/>
            </a:pPr>
            <a:endParaRPr lang="lv-LV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58BDD-CB60-48B7-BF10-9EA40D2C8C02}"/>
              </a:ext>
            </a:extLst>
          </p:cNvPr>
          <p:cNvSpPr txBox="1"/>
          <p:nvPr/>
        </p:nvSpPr>
        <p:spPr>
          <a:xfrm>
            <a:off x="997686" y="6260178"/>
            <a:ext cx="482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>
                <a:latin typeface="Century Gothic" panose="020B0502020202020204" pitchFamily="34" charset="0"/>
              </a:rPr>
              <a:t>Koda daļa, no kuras tiek palaisti mērījumi.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1F76B-FE97-44C8-BF70-EA93D0C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63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C5F8-9F9B-47B9-81CB-D188936C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Century Gothic" panose="020B0502020202020204" pitchFamily="34" charset="0"/>
              </a:rPr>
              <a:t>Mērījumu savākšana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12E609-91FD-408F-BD4D-FB789B4DC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414" y="2206130"/>
            <a:ext cx="6951171" cy="4223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EA3B-3509-4232-9599-6F27FEE1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84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6CE0-E341-46A8-AF49-7C553081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tx1"/>
                </a:solidFill>
              </a:rPr>
              <a:t>Pētījuma rezultāti</a:t>
            </a:r>
            <a:endParaRPr lang="lv-LV" dirty="0">
              <a:solidFill>
                <a:schemeClr val="bg1"/>
              </a:solidFill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95981C3-73BC-4934-A6B6-871BF7A5BE1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" r="-1" b="1819"/>
          <a:stretch/>
        </p:blipFill>
        <p:spPr>
          <a:xfrm>
            <a:off x="2709719" y="1997790"/>
            <a:ext cx="6772562" cy="3974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D9EC80-D77A-4593-896C-7A9028D0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6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D877-D824-4AC6-ACD5-4DB32711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lv-LV" sz="4800" dirty="0">
                <a:solidFill>
                  <a:schemeClr val="tx1"/>
                </a:solidFill>
              </a:rPr>
              <a:t>Pētījuma rezultāti</a:t>
            </a:r>
            <a:endParaRPr lang="lv-LV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5B6512-8A7A-49F6-B622-C85011A4B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endParaRPr lang="en-US" sz="2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3EFFAA-FE66-47AA-9B2D-E9413449D368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314"/>
          <a:stretch/>
        </p:blipFill>
        <p:spPr>
          <a:xfrm>
            <a:off x="2482400" y="2093106"/>
            <a:ext cx="7227199" cy="4241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E4137-9C46-4D6D-A890-310FCEA9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14DC-BD0F-41E7-B1EC-10713AAC16D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3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585</TotalTime>
  <Words>355</Words>
  <Application>Microsoft Office PowerPoint</Application>
  <PresentationFormat>Widescreen</PresentationFormat>
  <Paragraphs>68</Paragraphs>
  <Slides>15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Cambria Math</vt:lpstr>
      <vt:lpstr>Century Gothic</vt:lpstr>
      <vt:lpstr>Gill Sans MT</vt:lpstr>
      <vt:lpstr>Times New Roman</vt:lpstr>
      <vt:lpstr>Tw Cen MT</vt:lpstr>
      <vt:lpstr>Wingdings</vt:lpstr>
      <vt:lpstr>Wingdings 3</vt:lpstr>
      <vt:lpstr>Integral</vt:lpstr>
      <vt:lpstr>MASĪVU ŠĶIROŠANAs algoritmi</vt:lpstr>
      <vt:lpstr>Uzdevumi</vt:lpstr>
      <vt:lpstr>Quicksort (Hoara metode)</vt:lpstr>
      <vt:lpstr>Counting sort (šķirošana ar saskaitīšanu)</vt:lpstr>
      <vt:lpstr>Shaker sort (šeikera šķirošana)</vt:lpstr>
      <vt:lpstr>Mērījumu savākšana</vt:lpstr>
      <vt:lpstr>Mērījumu savākšana</vt:lpstr>
      <vt:lpstr>Pētījuma rezultāti</vt:lpstr>
      <vt:lpstr>Pētījuma rezultāti</vt:lpstr>
      <vt:lpstr>Pētījuma rezultāti</vt:lpstr>
      <vt:lpstr>Pētījuma rezultāti</vt:lpstr>
      <vt:lpstr>Pētījuma rezultāti</vt:lpstr>
      <vt:lpstr>Secinājumi</vt:lpstr>
      <vt:lpstr>PowerPoint Presentation</vt:lpstr>
      <vt:lpstr>Github lapa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METODES UN MASĪVU ŠĶIROŠANA</dc:title>
  <dc:creator>Kirils Trofimovs</dc:creator>
  <cp:lastModifiedBy>Aleksandrs Samsonovičs</cp:lastModifiedBy>
  <cp:revision>41</cp:revision>
  <dcterms:created xsi:type="dcterms:W3CDTF">2021-02-28T15:03:51Z</dcterms:created>
  <dcterms:modified xsi:type="dcterms:W3CDTF">2021-03-04T11:30:01Z</dcterms:modified>
</cp:coreProperties>
</file>