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handoutMasterIdLst>
    <p:handoutMasterId r:id="rId20"/>
  </p:handoutMasterIdLst>
  <p:sldIdLst>
    <p:sldId id="312" r:id="rId5"/>
    <p:sldId id="304" r:id="rId6"/>
    <p:sldId id="28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297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388" autoAdjust="0"/>
  </p:normalViewPr>
  <p:slideViewPr>
    <p:cSldViewPr snapToGrid="0" snapToObjects="1">
      <p:cViewPr varScale="1">
        <p:scale>
          <a:sx n="120" d="100"/>
          <a:sy n="120" d="100"/>
        </p:scale>
        <p:origin x="120" y="10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2C84F-9DA6-FF00-F011-C1F3705A3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9F76C4-2CAE-52D2-08AC-0786ED219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D682E5-1366-FB9A-9832-85CE81071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75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DA55E-51D7-A58E-F3EE-CF592493E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DD030E-07F9-0BC5-75D3-FBFA3B442A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ABAF24-DC12-1EAA-21F5-4F9FE04CB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93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A1868-1385-7109-FD5B-124F67965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1A752-0BC4-29D8-8604-A4528CD67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EE24B0-7048-0080-9BFE-E49F1B7D5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75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65428-45D8-93A8-3E75-532902B3B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AEED8F-6E34-43F9-EDFA-C155477DD4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966DFC-C23D-101E-FDFB-19D291031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12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5F1C8-6783-D41C-A6B3-0ECD41503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790A39-3EF2-9168-1518-93F67B2B52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BD3BB6-6347-B1DB-07C4-4413E239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26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1E62D-49A2-A6B2-4697-79A3DBF22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7D3E3D-BFB3-89B1-06CD-56841F0BC3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C26A23-85F0-61A0-0BD5-E4EFF7776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67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D74B2-6B4B-4663-F250-1FCCA2A2F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08002D-06B7-16AC-B92F-7802676EB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6F76BC-01C8-DBCB-9E40-DEEB4F2E5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27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62D81-7EC6-7481-C141-6D8876256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FFEBAD-635F-4C69-9A4B-36CF23F4CA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70AD8F-B762-15C1-DEB2-25E7796A0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9FF5A-64D0-B1D2-1F55-5E691D257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088228-B5BD-7FB9-A88B-B49005C90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FFD890-D969-A135-DA9D-4B1CD92E0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850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21080-D7A2-E0D1-835D-66D8CD787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DB0ED9-44F2-D716-6730-1FF3A337FA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0E026-BCB9-059A-642E-1451EB31D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4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Recommendation System 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486DA-619E-1BE7-92CF-310D11CA0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6481-C9ED-4E94-96C8-125C7232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131568"/>
            <a:ext cx="7965461" cy="655611"/>
          </a:xfrm>
        </p:spPr>
        <p:txBody>
          <a:bodyPr/>
          <a:lstStyle/>
          <a:p>
            <a:r>
              <a:rPr lang="en-US" dirty="0"/>
              <a:t>Sentence Transformer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90E4E1F-C977-76F3-4608-BCACE50238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A4C21-103E-6734-FEAB-35938FB37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112811"/>
            <a:ext cx="7965460" cy="2316189"/>
          </a:xfrm>
        </p:spPr>
        <p:txBody>
          <a:bodyPr>
            <a:normAutofit/>
          </a:bodyPr>
          <a:lstStyle/>
          <a:p>
            <a:r>
              <a:rPr lang="en-US" sz="2400" b="1" dirty="0"/>
              <a:t>SBERT (Sentence Transformer — Semantic Model)</a:t>
            </a:r>
            <a:endParaRPr lang="en-US" sz="2400" dirty="0"/>
          </a:p>
          <a:p>
            <a:r>
              <a:rPr lang="en-US" sz="2400" b="1" dirty="0"/>
              <a:t>Model:</a:t>
            </a:r>
            <a:r>
              <a:rPr lang="en-US" sz="2400" dirty="0"/>
              <a:t> </a:t>
            </a:r>
            <a:r>
              <a:rPr lang="en-US" dirty="0"/>
              <a:t>all-MiniLM-L6-v2</a:t>
            </a:r>
            <a:r>
              <a:rPr lang="en-US" sz="2400" dirty="0"/>
              <a:t> (from </a:t>
            </a:r>
            <a:r>
              <a:rPr lang="en-US" sz="2400" dirty="0" err="1"/>
              <a:t>HuggingFace</a:t>
            </a:r>
            <a:r>
              <a:rPr lang="en-US" sz="2400" dirty="0"/>
              <a:t>)</a:t>
            </a:r>
          </a:p>
          <a:p>
            <a:r>
              <a:rPr lang="en-US" sz="2400" b="1" dirty="0"/>
              <a:t>Purpose:</a:t>
            </a:r>
            <a:r>
              <a:rPr lang="en-US" sz="2400" dirty="0"/>
              <a:t> Understand meaning, not just words.</a:t>
            </a:r>
          </a:p>
          <a:p>
            <a:r>
              <a:rPr lang="en-US" sz="2400" b="1" dirty="0"/>
              <a:t>Encoding:</a:t>
            </a:r>
            <a:r>
              <a:rPr lang="en-US" sz="2400" dirty="0"/>
              <a:t> Each course description → 384-dimensional embedding vector.</a:t>
            </a:r>
          </a:p>
        </p:txBody>
      </p:sp>
    </p:spTree>
    <p:extLst>
      <p:ext uri="{BB962C8B-B14F-4D97-AF65-F5344CB8AC3E}">
        <p14:creationId xmlns:p14="http://schemas.microsoft.com/office/powerpoint/2010/main" val="266548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A777F-3CA4-F07C-6499-A077C0680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4BC7-7918-BC21-039B-8520B655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904" y="124611"/>
            <a:ext cx="7965461" cy="1136664"/>
          </a:xfrm>
        </p:spPr>
        <p:txBody>
          <a:bodyPr/>
          <a:lstStyle/>
          <a:p>
            <a:r>
              <a:rPr lang="en-US" dirty="0"/>
              <a:t>Sentence </a:t>
            </a:r>
            <a:r>
              <a:rPr lang="en-US" dirty="0" err="1"/>
              <a:t>Trnsformer</a:t>
            </a:r>
            <a:r>
              <a:rPr lang="en-US" dirty="0"/>
              <a:t> Model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8F3D18C-FEA6-01A6-C5E3-7E41E40D81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1CA416-1197-7912-C048-ACF85CE053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30665" y="1550160"/>
            <a:ext cx="8905460" cy="498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50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81DB3-BB42-A831-05BD-3DD0F02CA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AEE2-BE92-7456-6D57-4DA9C2D5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904" y="124611"/>
            <a:ext cx="7965461" cy="1136664"/>
          </a:xfrm>
        </p:spPr>
        <p:txBody>
          <a:bodyPr/>
          <a:lstStyle/>
          <a:p>
            <a:r>
              <a:rPr lang="en-US" dirty="0"/>
              <a:t>API Implementation (</a:t>
            </a:r>
            <a:r>
              <a:rPr lang="en-US" dirty="0" err="1"/>
              <a:t>FastAPI</a:t>
            </a:r>
            <a:r>
              <a:rPr lang="en-US" dirty="0"/>
              <a:t>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338A2A8-6A8D-16F6-3B32-23A93A22AD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56046-B5E9-9CA1-5DBA-651760F6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6" y="1979876"/>
            <a:ext cx="7965460" cy="2560320"/>
          </a:xfrm>
        </p:spPr>
        <p:txBody>
          <a:bodyPr/>
          <a:lstStyle/>
          <a:p>
            <a:r>
              <a:rPr lang="en-US" b="1" dirty="0"/>
              <a:t>Core Components</a:t>
            </a:r>
          </a:p>
          <a:p>
            <a:r>
              <a:rPr lang="en-US" b="1" dirty="0"/>
              <a:t>TF-IDF Model</a:t>
            </a:r>
            <a:r>
              <a:rPr lang="en-US" dirty="0"/>
              <a:t> → Keyword-based search engine</a:t>
            </a:r>
          </a:p>
          <a:p>
            <a:r>
              <a:rPr lang="en-US" b="1" dirty="0"/>
              <a:t>SBERT Model</a:t>
            </a:r>
            <a:r>
              <a:rPr lang="en-US" dirty="0"/>
              <a:t> → Semantic understanding for user-based recommendations</a:t>
            </a:r>
          </a:p>
          <a:p>
            <a:r>
              <a:rPr lang="en-US" b="1" dirty="0"/>
              <a:t>Cosine Similarity</a:t>
            </a:r>
            <a:r>
              <a:rPr lang="en-US" dirty="0"/>
              <a:t> → Measures similarity between vectors</a:t>
            </a:r>
          </a:p>
          <a:p>
            <a:r>
              <a:rPr lang="en-US" b="1" dirty="0" err="1"/>
              <a:t>FastAPI</a:t>
            </a:r>
            <a:r>
              <a:rPr lang="en-US" b="1" dirty="0"/>
              <a:t> + </a:t>
            </a:r>
            <a:r>
              <a:rPr lang="en-US" b="1" dirty="0" err="1"/>
              <a:t>Uvicorn</a:t>
            </a:r>
            <a:r>
              <a:rPr lang="en-US" dirty="0"/>
              <a:t> → Lightweight, high-performance backend framework</a:t>
            </a:r>
          </a:p>
          <a:p>
            <a:r>
              <a:rPr lang="en-US" b="1" dirty="0"/>
              <a:t>Pickle + NumPy</a:t>
            </a:r>
            <a:r>
              <a:rPr lang="en-US" dirty="0"/>
              <a:t> → Efficient model and vector loading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5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1B8C7-B286-3991-B584-47B533377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01FA-983C-031D-6E37-CFE48209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904" y="124611"/>
            <a:ext cx="7965461" cy="1136664"/>
          </a:xfrm>
        </p:spPr>
        <p:txBody>
          <a:bodyPr/>
          <a:lstStyle/>
          <a:p>
            <a:r>
              <a:rPr lang="en-US" dirty="0"/>
              <a:t>API Implementation (</a:t>
            </a:r>
            <a:r>
              <a:rPr lang="en-US" dirty="0" err="1"/>
              <a:t>FastAPI</a:t>
            </a:r>
            <a:r>
              <a:rPr lang="en-US" dirty="0"/>
              <a:t>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3FFE267-DF82-F07F-8979-F96D42302E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030F0-3389-48D5-0D4F-62E3813BA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6" y="1979875"/>
            <a:ext cx="7965460" cy="475351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Technical Components</a:t>
            </a:r>
          </a:p>
          <a:p>
            <a:r>
              <a:rPr lang="en-US" b="1" dirty="0"/>
              <a:t>Models Loaded:</a:t>
            </a:r>
            <a:endParaRPr lang="en-US" dirty="0"/>
          </a:p>
          <a:p>
            <a:pPr lvl="1"/>
            <a:r>
              <a:rPr lang="en-US" dirty="0" err="1"/>
              <a:t>tfidf_vectorizer.pkl</a:t>
            </a:r>
            <a:endParaRPr lang="en-US" dirty="0"/>
          </a:p>
          <a:p>
            <a:pPr lvl="1"/>
            <a:r>
              <a:rPr lang="en-US" dirty="0" err="1"/>
              <a:t>tfidf_matrix.pkl</a:t>
            </a:r>
            <a:endParaRPr lang="en-US" dirty="0"/>
          </a:p>
          <a:p>
            <a:pPr lvl="1"/>
            <a:r>
              <a:rPr lang="en-US" dirty="0" err="1"/>
              <a:t>sbert_embeddings.npy</a:t>
            </a:r>
            <a:endParaRPr lang="en-US" dirty="0"/>
          </a:p>
          <a:p>
            <a:pPr lvl="1"/>
            <a:r>
              <a:rPr lang="en-US" dirty="0" err="1"/>
              <a:t>courses_with_vectors.pkl</a:t>
            </a:r>
            <a:endParaRPr lang="en-US" dirty="0"/>
          </a:p>
          <a:p>
            <a:r>
              <a:rPr lang="en-US" b="1" dirty="0"/>
              <a:t>Libraries Used:</a:t>
            </a:r>
            <a:endParaRPr lang="en-US" dirty="0"/>
          </a:p>
          <a:p>
            <a:pPr lvl="1"/>
            <a:r>
              <a:rPr lang="en-US" dirty="0" err="1"/>
              <a:t>FastAPI</a:t>
            </a:r>
            <a:r>
              <a:rPr lang="en-US" dirty="0"/>
              <a:t>, NumPy, pandas, scikit-learn, </a:t>
            </a:r>
            <a:r>
              <a:rPr lang="en-US" dirty="0" err="1"/>
              <a:t>SentenceTransformer</a:t>
            </a:r>
            <a:endParaRPr lang="en-US" dirty="0"/>
          </a:p>
          <a:p>
            <a:r>
              <a:rPr lang="en-US" b="1" dirty="0"/>
              <a:t>Similarity Metric:</a:t>
            </a:r>
            <a:r>
              <a:rPr lang="en-US" dirty="0"/>
              <a:t> Cosine similarity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System Flow:</a:t>
            </a:r>
          </a:p>
          <a:p>
            <a:r>
              <a:rPr lang="en-US" b="1" dirty="0"/>
              <a:t>User sends a query or enrolled course list</a:t>
            </a:r>
            <a:r>
              <a:rPr lang="en-US" dirty="0"/>
              <a:t> via frontend.</a:t>
            </a:r>
          </a:p>
          <a:p>
            <a:r>
              <a:rPr lang="en-US" b="1" dirty="0"/>
              <a:t>Backend (API)</a:t>
            </a:r>
            <a:r>
              <a:rPr lang="en-US" dirty="0"/>
              <a:t> receives the request.</a:t>
            </a:r>
          </a:p>
          <a:p>
            <a:r>
              <a:rPr lang="en-US" dirty="0"/>
              <a:t>The API fetches </a:t>
            </a:r>
            <a:r>
              <a:rPr lang="en-US" b="1" dirty="0"/>
              <a:t>similarity scores</a:t>
            </a:r>
            <a:r>
              <a:rPr lang="en-US" dirty="0"/>
              <a:t> using TF-IDF or SBERT embeddings.</a:t>
            </a:r>
          </a:p>
          <a:p>
            <a:r>
              <a:rPr lang="en-US" b="1" dirty="0"/>
              <a:t>Top 5 results</a:t>
            </a:r>
            <a:r>
              <a:rPr lang="en-US" dirty="0"/>
              <a:t> are returned as a JSON response with name, description, and link.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3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6583680" cy="2131432"/>
          </a:xfrm>
        </p:spPr>
        <p:txBody>
          <a:bodyPr/>
          <a:lstStyle/>
          <a:p>
            <a:r>
              <a:rPr lang="en-US" dirty="0"/>
              <a:t>Course Recommendation System (Udemy-like Platform)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👤 </a:t>
            </a:r>
            <a:r>
              <a:rPr lang="en-US" b="1" dirty="0"/>
              <a:t>Presented by:</a:t>
            </a:r>
            <a:r>
              <a:rPr lang="en-US" dirty="0"/>
              <a:t> [Mazen Khaled]</a:t>
            </a:r>
            <a:br>
              <a:rPr lang="en-US" dirty="0"/>
            </a:br>
            <a:r>
              <a:rPr lang="en-US" dirty="0"/>
              <a:t>🧠 </a:t>
            </a:r>
            <a:r>
              <a:rPr lang="en-US" b="1" dirty="0"/>
              <a:t>Supervised by:</a:t>
            </a:r>
            <a:r>
              <a:rPr lang="en-US" dirty="0"/>
              <a:t> [Doctor Safaa]</a:t>
            </a:r>
            <a:br>
              <a:rPr lang="en-US" dirty="0"/>
            </a:br>
            <a:r>
              <a:rPr lang="en-US" dirty="0"/>
              <a:t>🏫 </a:t>
            </a:r>
            <a:r>
              <a:rPr lang="en-US" b="1" dirty="0"/>
              <a:t>Faculty of Computers and Information</a:t>
            </a:r>
            <a:br>
              <a:rPr lang="en-US" dirty="0"/>
            </a:br>
            <a:r>
              <a:rPr lang="en-US" dirty="0"/>
              <a:t>📍 [Helwan University]</a:t>
            </a:r>
            <a:br>
              <a:rPr lang="en-US" dirty="0"/>
            </a:br>
            <a:r>
              <a:rPr lang="en-US" dirty="0"/>
              <a:t>📅 </a:t>
            </a:r>
            <a:r>
              <a:rPr lang="en-US" b="1" dirty="0"/>
              <a:t>Academic Year 2025 / 2026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131568"/>
            <a:ext cx="7965461" cy="1122750"/>
          </a:xfrm>
        </p:spPr>
        <p:txBody>
          <a:bodyPr/>
          <a:lstStyle/>
          <a:p>
            <a:r>
              <a:rPr lang="en-US" dirty="0"/>
              <a:t>Introduction /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2189458"/>
          </a:xfrm>
        </p:spPr>
        <p:txBody>
          <a:bodyPr>
            <a:normAutofit/>
          </a:bodyPr>
          <a:lstStyle/>
          <a:p>
            <a:r>
              <a:rPr lang="en-US" dirty="0"/>
              <a:t>Online learning platforms offer thousands of courses across various fields.</a:t>
            </a:r>
            <a:br>
              <a:rPr lang="en-US" dirty="0"/>
            </a:br>
            <a:r>
              <a:rPr lang="en-US" dirty="0"/>
              <a:t>However, students often struggle to </a:t>
            </a:r>
            <a:r>
              <a:rPr lang="en-US" b="1" dirty="0"/>
              <a:t>find courses that match their interests, goals, or prior learning</a:t>
            </a:r>
            <a:r>
              <a:rPr lang="en-US" dirty="0"/>
              <a:t>.</a:t>
            </a:r>
          </a:p>
          <a:p>
            <a:r>
              <a:rPr lang="en-US" b="1" dirty="0"/>
              <a:t>Goal:</a:t>
            </a:r>
            <a:br>
              <a:rPr lang="en-US" dirty="0"/>
            </a:br>
            <a:r>
              <a:rPr lang="en-US" dirty="0"/>
              <a:t>To build an </a:t>
            </a:r>
            <a:r>
              <a:rPr lang="en-US" b="1" dirty="0"/>
              <a:t>intelligent recommendation system</a:t>
            </a:r>
            <a:r>
              <a:rPr lang="en-US" dirty="0"/>
              <a:t> that helps users easily discover relevant courses based on </a:t>
            </a:r>
            <a:r>
              <a:rPr lang="en-US" b="1" dirty="0"/>
              <a:t>search queries</a:t>
            </a:r>
            <a:r>
              <a:rPr lang="en-US" dirty="0"/>
              <a:t> and </a:t>
            </a:r>
            <a:r>
              <a:rPr lang="en-US" b="1" dirty="0"/>
              <a:t>enrolled course history</a:t>
            </a:r>
            <a:r>
              <a:rPr lang="en-US" dirty="0"/>
              <a:t>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1FBEB-7276-8781-7929-4390F0924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2D64-C496-A354-8006-6A053D8C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101" y="118462"/>
            <a:ext cx="7965461" cy="1122750"/>
          </a:xfrm>
        </p:spPr>
        <p:txBody>
          <a:bodyPr/>
          <a:lstStyle/>
          <a:p>
            <a:r>
              <a:rPr lang="en-US" dirty="0"/>
              <a:t>Project Objectives &amp;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C4DFC-8641-040D-7391-13360233A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6" y="1579949"/>
            <a:ext cx="7965460" cy="468331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Main Objective:</a:t>
            </a:r>
            <a:br>
              <a:rPr lang="en-US" dirty="0"/>
            </a:br>
            <a:r>
              <a:rPr lang="en-US" dirty="0"/>
              <a:t>To design and implement a </a:t>
            </a:r>
            <a:r>
              <a:rPr lang="en-US" b="1" dirty="0"/>
              <a:t>Course Recommendation System</a:t>
            </a:r>
            <a:r>
              <a:rPr lang="en-US" dirty="0"/>
              <a:t> that suggests relevant courses based on content similarity and user interests.</a:t>
            </a:r>
          </a:p>
          <a:p>
            <a:r>
              <a:rPr lang="en-US" b="1" dirty="0"/>
              <a:t>Specific Objectives: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Implement Content-Based Filtering</a:t>
            </a:r>
            <a:r>
              <a:rPr lang="en-US" dirty="0"/>
              <a:t> using:</a:t>
            </a:r>
          </a:p>
          <a:p>
            <a:pPr lvl="1"/>
            <a:r>
              <a:rPr lang="en-US" b="1" dirty="0"/>
              <a:t>TF-IDF Vectorization</a:t>
            </a:r>
            <a:r>
              <a:rPr lang="en-US" dirty="0"/>
              <a:t> for text similarity.</a:t>
            </a:r>
          </a:p>
          <a:p>
            <a:pPr lvl="1"/>
            <a:r>
              <a:rPr lang="en-US" b="1" dirty="0"/>
              <a:t>SBERT (Sentence-BERT)</a:t>
            </a:r>
            <a:r>
              <a:rPr lang="en-US" dirty="0"/>
              <a:t> for semantic understanding of course descriptions.</a:t>
            </a:r>
          </a:p>
          <a:p>
            <a:r>
              <a:rPr lang="en-US" dirty="0"/>
              <a:t> </a:t>
            </a:r>
            <a:r>
              <a:rPr lang="en-US" b="1" dirty="0"/>
              <a:t>Build a </a:t>
            </a:r>
            <a:r>
              <a:rPr lang="en-US" b="1" dirty="0" err="1"/>
              <a:t>FastAPI</a:t>
            </a:r>
            <a:r>
              <a:rPr lang="en-US" b="1" dirty="0"/>
              <a:t> Web Application</a:t>
            </a:r>
            <a:r>
              <a:rPr lang="en-US" dirty="0"/>
              <a:t> to serve real-time recommendations.</a:t>
            </a:r>
          </a:p>
          <a:p>
            <a:r>
              <a:rPr lang="en-US" b="1" dirty="0"/>
              <a:t>Scope:</a:t>
            </a:r>
            <a:endParaRPr lang="en-US" dirty="0"/>
          </a:p>
          <a:p>
            <a:r>
              <a:rPr lang="en-US" dirty="0"/>
              <a:t>Uses course title and description data.</a:t>
            </a:r>
          </a:p>
          <a:p>
            <a:r>
              <a:rPr lang="en-US" dirty="0"/>
              <a:t>Focused on personalized content similarity (no user interaction history yet).</a:t>
            </a:r>
          </a:p>
          <a:p>
            <a:r>
              <a:rPr lang="en-US" dirty="0"/>
              <a:t>Can be extended later with collaborative filtering or user feedback.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867BEDF-A343-533F-1C47-05D936EE87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071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48E90-C0FF-9C48-82AF-FAF17B9CA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282E-8FFC-F50E-D285-8CEC0371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131568"/>
            <a:ext cx="7965461" cy="655611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57BAF-B5E5-4B33-A8E6-B388ABBE8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254319"/>
            <a:ext cx="7965460" cy="547211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Overview:</a:t>
            </a:r>
            <a:br>
              <a:rPr lang="en-US" dirty="0"/>
            </a:br>
            <a:r>
              <a:rPr lang="en-US" dirty="0"/>
              <a:t>The system is built as a </a:t>
            </a:r>
            <a:r>
              <a:rPr lang="en-US" b="1" dirty="0"/>
              <a:t>modular pipeline</a:t>
            </a:r>
            <a:r>
              <a:rPr lang="en-US" dirty="0"/>
              <a:t> combining data processing, machine learning models, and a </a:t>
            </a:r>
            <a:r>
              <a:rPr lang="en-US" dirty="0" err="1"/>
              <a:t>FastAPI</a:t>
            </a:r>
            <a:r>
              <a:rPr lang="en-US" dirty="0"/>
              <a:t> interface.</a:t>
            </a:r>
          </a:p>
          <a:p>
            <a:r>
              <a:rPr lang="en-US" b="1" dirty="0"/>
              <a:t>Architecture Layers:</a:t>
            </a:r>
            <a:endParaRPr lang="en-US" dirty="0"/>
          </a:p>
          <a:p>
            <a:r>
              <a:rPr lang="en-US" b="1" dirty="0"/>
              <a:t>Data Layer</a:t>
            </a:r>
            <a:endParaRPr lang="en-US" dirty="0"/>
          </a:p>
          <a:p>
            <a:pPr lvl="1"/>
            <a:r>
              <a:rPr lang="en-US" dirty="0"/>
              <a:t>Source: CSV file containing </a:t>
            </a:r>
            <a:r>
              <a:rPr lang="en-US" i="1" dirty="0"/>
              <a:t>course names</a:t>
            </a:r>
            <a:r>
              <a:rPr lang="en-US" dirty="0"/>
              <a:t> and </a:t>
            </a:r>
            <a:r>
              <a:rPr lang="en-US" i="1" dirty="0"/>
              <a:t>descriptions</a:t>
            </a:r>
            <a:r>
              <a:rPr lang="en-US" dirty="0"/>
              <a:t> (~5,000+ rows).</a:t>
            </a:r>
          </a:p>
          <a:p>
            <a:pPr lvl="1"/>
            <a:r>
              <a:rPr lang="en-US" dirty="0"/>
              <a:t>Cleaning: Text normalization (lowercasing, removing punctuation, </a:t>
            </a:r>
            <a:r>
              <a:rPr lang="en-US" dirty="0" err="1"/>
              <a:t>stopwords</a:t>
            </a:r>
            <a:r>
              <a:rPr lang="en-US" dirty="0"/>
              <a:t>).</a:t>
            </a:r>
          </a:p>
          <a:p>
            <a:r>
              <a:rPr lang="en-US" b="1" dirty="0"/>
              <a:t>Feature Extraction Layer</a:t>
            </a:r>
            <a:endParaRPr lang="en-US" dirty="0"/>
          </a:p>
          <a:p>
            <a:pPr lvl="1"/>
            <a:r>
              <a:rPr lang="en-US" b="1" dirty="0"/>
              <a:t>TF-IDF Vectorizer:</a:t>
            </a:r>
            <a:r>
              <a:rPr lang="en-US" dirty="0"/>
              <a:t> Captures word frequency importance.</a:t>
            </a:r>
          </a:p>
          <a:p>
            <a:pPr lvl="1"/>
            <a:r>
              <a:rPr lang="en-US" b="1" dirty="0"/>
              <a:t>Sentence-BERT:</a:t>
            </a:r>
            <a:r>
              <a:rPr lang="en-US" dirty="0"/>
              <a:t> Converts descriptions into dense semantic embeddings.</a:t>
            </a:r>
          </a:p>
          <a:p>
            <a:r>
              <a:rPr lang="en-US" b="1" dirty="0"/>
              <a:t>Similarity &amp; Recommendation Layer</a:t>
            </a:r>
            <a:endParaRPr lang="en-US" dirty="0"/>
          </a:p>
          <a:p>
            <a:pPr lvl="1"/>
            <a:r>
              <a:rPr lang="en-US" b="1" dirty="0"/>
              <a:t>Cosine Similarity</a:t>
            </a:r>
            <a:r>
              <a:rPr lang="en-US" dirty="0"/>
              <a:t> used to measure similarity between course vectors.</a:t>
            </a:r>
          </a:p>
          <a:p>
            <a:r>
              <a:rPr lang="en-US" b="1" dirty="0"/>
              <a:t>API Layer (</a:t>
            </a:r>
            <a:r>
              <a:rPr lang="en-US" b="1" dirty="0" err="1"/>
              <a:t>FastAPI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/>
              <a:t>/search → retrieves similar courses based on a text query.</a:t>
            </a:r>
          </a:p>
          <a:p>
            <a:pPr lvl="1"/>
            <a:r>
              <a:rPr lang="en-US" dirty="0"/>
              <a:t>/recommend → suggests courses based on enrolled courses.</a:t>
            </a:r>
          </a:p>
          <a:p>
            <a:r>
              <a:rPr lang="en-US" b="1" dirty="0"/>
              <a:t>Frontend / Integration Layer</a:t>
            </a:r>
            <a:endParaRPr lang="en-US" dirty="0"/>
          </a:p>
          <a:p>
            <a:pPr lvl="1"/>
            <a:r>
              <a:rPr lang="en-US" dirty="0"/>
              <a:t>Ready to be connected with a user interface or chatbot in future.</a:t>
            </a:r>
          </a:p>
          <a:p>
            <a:pPr lvl="1"/>
            <a:r>
              <a:rPr lang="en-US" dirty="0"/>
              <a:t>Can serve educational platforms or personalized dashboards.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C6707C2-139B-841B-6D6F-399409B194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6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D2C41-218D-7D7B-9568-1C1307007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FAC8-4148-87A8-BE2E-616F1D974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131568"/>
            <a:ext cx="7965461" cy="655611"/>
          </a:xfrm>
        </p:spPr>
        <p:txBody>
          <a:bodyPr/>
          <a:lstStyle/>
          <a:p>
            <a:r>
              <a:rPr lang="en-US" dirty="0"/>
              <a:t>Dataset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F3D6-02C2-31A6-FAB5-97F32E863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254318"/>
            <a:ext cx="7965460" cy="54721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Data Collection</a:t>
            </a:r>
          </a:p>
          <a:p>
            <a:r>
              <a:rPr lang="en-US" dirty="0"/>
              <a:t>The dataset was </a:t>
            </a:r>
            <a:r>
              <a:rPr lang="en-US" b="1" dirty="0"/>
              <a:t>manually built from three Kaggle datasets</a:t>
            </a:r>
            <a:r>
              <a:rPr lang="en-US" dirty="0"/>
              <a:t> to ensure diversity in course topics and styles.</a:t>
            </a:r>
          </a:p>
          <a:p>
            <a:r>
              <a:rPr lang="en-US" b="1" dirty="0"/>
              <a:t>Sources:</a:t>
            </a:r>
            <a:endParaRPr lang="en-US" dirty="0"/>
          </a:p>
          <a:p>
            <a:r>
              <a:rPr lang="en-US" dirty="0"/>
              <a:t> all_courses.csv — general e-learning courses</a:t>
            </a:r>
          </a:p>
          <a:p>
            <a:r>
              <a:rPr lang="en-US" dirty="0"/>
              <a:t> udemy_courses.csv — Udemy platform data (course names, descriptions, ratings)</a:t>
            </a:r>
          </a:p>
          <a:p>
            <a:r>
              <a:rPr lang="en-US" dirty="0"/>
              <a:t> online_courses.csv — online education metadata from multiple providers</a:t>
            </a:r>
            <a:endParaRPr lang="en-US" b="1" dirty="0"/>
          </a:p>
          <a:p>
            <a:r>
              <a:rPr lang="en-US" dirty="0"/>
              <a:t>Key columns used:</a:t>
            </a:r>
          </a:p>
          <a:p>
            <a:pPr lvl="1"/>
            <a:r>
              <a:rPr lang="en-US" dirty="0" err="1"/>
              <a:t>course_name</a:t>
            </a:r>
            <a:r>
              <a:rPr lang="en-US" dirty="0"/>
              <a:t> — short human-readable title</a:t>
            </a:r>
          </a:p>
          <a:p>
            <a:pPr lvl="1"/>
            <a:r>
              <a:rPr lang="en-US" dirty="0"/>
              <a:t>description — course description / syllabus text</a:t>
            </a:r>
          </a:p>
          <a:p>
            <a:pPr lvl="1"/>
            <a:r>
              <a:rPr lang="en-US" dirty="0" err="1"/>
              <a:t>clean_text</a:t>
            </a:r>
            <a:r>
              <a:rPr lang="en-US" dirty="0"/>
              <a:t> — preprocessed text used by models</a:t>
            </a:r>
          </a:p>
          <a:p>
            <a:r>
              <a:rPr lang="en-US" b="1" dirty="0"/>
              <a:t>Preprocessing Steps (applied to description → </a:t>
            </a:r>
            <a:r>
              <a:rPr lang="en-US" b="1" dirty="0" err="1"/>
              <a:t>clean_text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Normalize text: lower() all characters</a:t>
            </a:r>
          </a:p>
          <a:p>
            <a:r>
              <a:rPr lang="en-US" dirty="0"/>
              <a:t>Tokenization + </a:t>
            </a:r>
            <a:r>
              <a:rPr lang="en-US" dirty="0" err="1"/>
              <a:t>stopword</a:t>
            </a:r>
            <a:r>
              <a:rPr lang="en-US" dirty="0"/>
              <a:t> removal (English </a:t>
            </a:r>
            <a:r>
              <a:rPr lang="en-US" dirty="0" err="1"/>
              <a:t>stopwords</a:t>
            </a:r>
            <a:r>
              <a:rPr lang="en-US" dirty="0"/>
              <a:t>)</a:t>
            </a:r>
          </a:p>
          <a:p>
            <a:r>
              <a:rPr lang="en-US" dirty="0"/>
              <a:t>Lemmatization (</a:t>
            </a:r>
            <a:r>
              <a:rPr lang="en-US" dirty="0" err="1"/>
              <a:t>spaCy</a:t>
            </a:r>
            <a:r>
              <a:rPr lang="en-US" dirty="0"/>
              <a:t>) — reduces words to base form</a:t>
            </a:r>
          </a:p>
          <a:p>
            <a:r>
              <a:rPr lang="en-US" dirty="0"/>
              <a:t>Save cleaned </a:t>
            </a:r>
            <a:r>
              <a:rPr lang="en-US" dirty="0" err="1"/>
              <a:t>DataFrame</a:t>
            </a:r>
            <a:r>
              <a:rPr lang="en-US" dirty="0"/>
              <a:t> and order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5153341-652E-99F2-45AD-A064057770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4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6D6C8-6EF9-3B65-B804-C710FE09E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5BB0-5363-539A-335A-CDB333C7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131568"/>
            <a:ext cx="7965461" cy="655611"/>
          </a:xfrm>
        </p:spPr>
        <p:txBody>
          <a:bodyPr/>
          <a:lstStyle/>
          <a:p>
            <a:r>
              <a:rPr lang="en-US" dirty="0"/>
              <a:t>Dataset &amp; Preprocessing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F358AF-0043-A433-C493-FFB7C4D10E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61202" y="1254125"/>
            <a:ext cx="6763584" cy="5472113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331F7A3-E55F-308B-21B9-6987EB5D7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8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0A5BB-56C7-ED54-D6CE-4AE0B9FA7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9656-1BDE-0800-65B5-695B3956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131568"/>
            <a:ext cx="7965461" cy="655611"/>
          </a:xfrm>
        </p:spPr>
        <p:txBody>
          <a:bodyPr/>
          <a:lstStyle/>
          <a:p>
            <a:r>
              <a:rPr lang="en-US" dirty="0"/>
              <a:t>TFIDF MODEL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FCE544D-FDFA-8E3A-9898-D342C7131A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1A415-6A27-307E-D4C4-F99810BD2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112811"/>
            <a:ext cx="7965460" cy="3125234"/>
          </a:xfrm>
        </p:spPr>
        <p:txBody>
          <a:bodyPr>
            <a:normAutofit fontScale="70000" lnSpcReduction="20000"/>
          </a:bodyPr>
          <a:lstStyle/>
          <a:p>
            <a:r>
              <a:rPr lang="en-US" sz="2300" b="1" dirty="0"/>
              <a:t>TF-IDF Model (Keyword-based Search)</a:t>
            </a:r>
            <a:endParaRPr lang="en-US" sz="2300" dirty="0"/>
          </a:p>
          <a:p>
            <a:r>
              <a:rPr lang="en-US" sz="2300" b="1" dirty="0"/>
              <a:t>Goal:</a:t>
            </a:r>
            <a:r>
              <a:rPr lang="en-US" sz="2300" dirty="0"/>
              <a:t> Retrieve courses similar to a user query using textual similarity.</a:t>
            </a:r>
          </a:p>
          <a:p>
            <a:r>
              <a:rPr lang="en-US" sz="2300" b="1" dirty="0"/>
              <a:t>Model Used:</a:t>
            </a:r>
            <a:r>
              <a:rPr lang="en-US" sz="2300" dirty="0"/>
              <a:t> </a:t>
            </a:r>
            <a:r>
              <a:rPr lang="en-US" sz="2300" dirty="0" err="1"/>
              <a:t>TfidfVectorizer</a:t>
            </a:r>
            <a:r>
              <a:rPr lang="en-US" sz="2300" dirty="0"/>
              <a:t> from scikit-learn.</a:t>
            </a:r>
          </a:p>
          <a:p>
            <a:r>
              <a:rPr lang="en-US" sz="2300" b="1" dirty="0"/>
              <a:t>Process:</a:t>
            </a:r>
            <a:endParaRPr lang="en-US" sz="2300" dirty="0"/>
          </a:p>
          <a:p>
            <a:pPr lvl="1"/>
            <a:r>
              <a:rPr lang="en-US" sz="2300" dirty="0"/>
              <a:t>Convert </a:t>
            </a:r>
            <a:r>
              <a:rPr lang="en-US" sz="2300" dirty="0" err="1"/>
              <a:t>clean_text</a:t>
            </a:r>
            <a:r>
              <a:rPr lang="en-US" sz="2300" dirty="0"/>
              <a:t> into numerical vectors using TF-IDF.</a:t>
            </a:r>
          </a:p>
          <a:p>
            <a:pPr lvl="1"/>
            <a:r>
              <a:rPr lang="en-US" sz="2300" dirty="0"/>
              <a:t>Store vectors in a sparse matrix (</a:t>
            </a:r>
            <a:r>
              <a:rPr lang="en-US" sz="2300" dirty="0" err="1"/>
              <a:t>tfidf_matrix</a:t>
            </a:r>
            <a:r>
              <a:rPr lang="en-US" sz="2300" dirty="0"/>
              <a:t>).</a:t>
            </a:r>
          </a:p>
          <a:p>
            <a:pPr lvl="1"/>
            <a:r>
              <a:rPr lang="en-US" sz="2300" dirty="0"/>
              <a:t>On query:</a:t>
            </a:r>
          </a:p>
          <a:p>
            <a:pPr lvl="2"/>
            <a:r>
              <a:rPr lang="en-US" sz="2300" dirty="0"/>
              <a:t>Transform query → vector</a:t>
            </a:r>
          </a:p>
          <a:p>
            <a:pPr lvl="2"/>
            <a:r>
              <a:rPr lang="en-US" sz="2300" dirty="0"/>
              <a:t>Compute </a:t>
            </a:r>
            <a:r>
              <a:rPr lang="en-US" sz="2300" b="1" dirty="0"/>
              <a:t>cosine similarity</a:t>
            </a:r>
            <a:r>
              <a:rPr lang="en-US" sz="2300" dirty="0"/>
              <a:t> between query and all courses</a:t>
            </a:r>
          </a:p>
          <a:p>
            <a:pPr lvl="2"/>
            <a:r>
              <a:rPr lang="en-US" sz="2300" dirty="0"/>
              <a:t>Return top-N matches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39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41948-06D4-59EB-61FC-9875DF2B0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2D4E-7368-91B6-EE84-E6236746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131568"/>
            <a:ext cx="7965461" cy="655611"/>
          </a:xfrm>
        </p:spPr>
        <p:txBody>
          <a:bodyPr/>
          <a:lstStyle/>
          <a:p>
            <a:r>
              <a:rPr lang="en-US" dirty="0"/>
              <a:t>TFIDF MODEL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9E715D1-4D54-F327-D083-022FB2F16C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0C907E-CDBA-679A-F61A-1E3F99B999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69731" y="1112837"/>
            <a:ext cx="7965461" cy="518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375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{18E84B43-0C26-4B64-A0E6-5575EBA0B41F}tf78438558_win32</Template>
  <TotalTime>72</TotalTime>
  <Words>766</Words>
  <Application>Microsoft Office PowerPoint</Application>
  <PresentationFormat>Widescreen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Sabon Next LT</vt:lpstr>
      <vt:lpstr>Custom</vt:lpstr>
      <vt:lpstr>Recommendation System </vt:lpstr>
      <vt:lpstr>Course Recommendation System (Udemy-like Platform)</vt:lpstr>
      <vt:lpstr>Introduction / Problem Statement</vt:lpstr>
      <vt:lpstr>Project Objectives &amp; Scope</vt:lpstr>
      <vt:lpstr>System Architecture</vt:lpstr>
      <vt:lpstr>Dataset &amp; Preprocessing</vt:lpstr>
      <vt:lpstr>Dataset &amp; Preprocessing</vt:lpstr>
      <vt:lpstr>TFIDF MODEL</vt:lpstr>
      <vt:lpstr>TFIDF MODEL</vt:lpstr>
      <vt:lpstr>Sentence Transformer</vt:lpstr>
      <vt:lpstr>Sentence Trnsformer Model</vt:lpstr>
      <vt:lpstr>API Implementation (FastAPI)</vt:lpstr>
      <vt:lpstr>API Implementation (FastAPI)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Mazen 20210716</dc:creator>
  <cp:lastModifiedBy>Mazen 20210716</cp:lastModifiedBy>
  <cp:revision>1</cp:revision>
  <dcterms:created xsi:type="dcterms:W3CDTF">2025-10-22T14:30:32Z</dcterms:created>
  <dcterms:modified xsi:type="dcterms:W3CDTF">2025-10-22T15:43:22Z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