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5f1a0a14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5f1a0a14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5f1a0a14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5f1a0a14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5f1a0a14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5f1a0a14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5f1a0a14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5f1a0a14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5f1a0a14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5f1a0a14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5f1a0a14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5f1a0a14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5f1a0a14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5f1a0a14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5f1a0a14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5f1a0a14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5f1a0a14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5f1a0a14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5f1a0a14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5f1a0a14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f1a0a1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f1a0a1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f1a0a14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f1a0a14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f1a0a14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f1a0a14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f1a0a14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f1a0a14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f1a0a14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f1a0a14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5f1a0a14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5f1a0a14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f1a0a14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f1a0a14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f1a0a14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f1a0a14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nycstudios.org/story/ceremo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Zero Knowledge Proofs =&gt; Zcash</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1501 Introduction to Blockchain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436675" y="423575"/>
            <a:ext cx="829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Digital Privacy: CryptoWars (1)</a:t>
            </a:r>
            <a:endParaRPr/>
          </a:p>
        </p:txBody>
      </p:sp>
      <p:sp>
        <p:nvSpPr>
          <p:cNvPr id="184" name="Google Shape;184;p22"/>
          <p:cNvSpPr txBox="1"/>
          <p:nvPr>
            <p:ph idx="1" type="body"/>
          </p:nvPr>
        </p:nvSpPr>
        <p:spPr>
          <a:xfrm>
            <a:off x="436675" y="1213350"/>
            <a:ext cx="8294100" cy="349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1970s: Cryptography classified as ‘munition’ </a:t>
            </a:r>
            <a:endParaRPr sz="2400"/>
          </a:p>
          <a:p>
            <a:pPr indent="-381000" lvl="0" marL="457200" rtl="0" algn="l">
              <a:spcBef>
                <a:spcPts val="0"/>
              </a:spcBef>
              <a:spcAft>
                <a:spcPts val="0"/>
              </a:spcAft>
              <a:buSzPts val="2400"/>
              <a:buChar char="-"/>
            </a:pPr>
            <a:r>
              <a:rPr lang="en" sz="2400"/>
              <a:t>1980s: Introduction of personal computer meant export controls on encryption protocols</a:t>
            </a:r>
            <a:endParaRPr sz="2400"/>
          </a:p>
          <a:p>
            <a:pPr indent="-381000" lvl="0" marL="457200" rtl="0" algn="l">
              <a:spcBef>
                <a:spcPts val="0"/>
              </a:spcBef>
              <a:spcAft>
                <a:spcPts val="0"/>
              </a:spcAft>
              <a:buSzPts val="2400"/>
              <a:buChar char="-"/>
            </a:pPr>
            <a:r>
              <a:rPr lang="en" sz="2400"/>
              <a:t>1991: Philip P. Zimmermann open sources PGP</a:t>
            </a:r>
            <a:endParaRPr sz="2400"/>
          </a:p>
          <a:p>
            <a:pPr indent="-381000" lvl="0" marL="457200" rtl="0" algn="l">
              <a:spcBef>
                <a:spcPts val="0"/>
              </a:spcBef>
              <a:spcAft>
                <a:spcPts val="0"/>
              </a:spcAft>
              <a:buSzPts val="2400"/>
              <a:buChar char="-"/>
            </a:pPr>
            <a:r>
              <a:rPr lang="en" sz="2400"/>
              <a: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424950" y="225750"/>
            <a:ext cx="8332200" cy="5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Why I Wrote PGP</a:t>
            </a:r>
            <a:r>
              <a:rPr lang="en" sz="2400"/>
              <a:t> by Philip R. Zimmermann</a:t>
            </a:r>
            <a:endParaRPr sz="2400"/>
          </a:p>
        </p:txBody>
      </p:sp>
      <p:sp>
        <p:nvSpPr>
          <p:cNvPr id="190" name="Google Shape;190;p23"/>
          <p:cNvSpPr txBox="1"/>
          <p:nvPr>
            <p:ph idx="1" type="body"/>
          </p:nvPr>
        </p:nvSpPr>
        <p:spPr>
          <a:xfrm>
            <a:off x="200700" y="606750"/>
            <a:ext cx="8742600" cy="393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a:t>
            </a:r>
            <a:r>
              <a:rPr i="1" lang="en" sz="1600">
                <a:solidFill>
                  <a:srgbClr val="000000"/>
                </a:solidFill>
              </a:rPr>
              <a:t>Advances in technology will not permit the maintenance of the status quo, as far as privacy is concerned. The status quo is unstable. If we do nothing, new technologies will give the government new automatic surveillance capabilities that Stalin could never have dreamed of. </a:t>
            </a:r>
            <a:r>
              <a:rPr b="1" i="1" lang="en" sz="1600">
                <a:solidFill>
                  <a:srgbClr val="000000"/>
                </a:solidFill>
              </a:rPr>
              <a:t>The only way to hold the line on privacy in the information age is strong cryptography.</a:t>
            </a:r>
            <a:endParaRPr b="1" i="1" sz="1600">
              <a:solidFill>
                <a:srgbClr val="000000"/>
              </a:solidFill>
            </a:endParaRPr>
          </a:p>
          <a:p>
            <a:pPr indent="0" lvl="0" marL="0" rtl="0" algn="l">
              <a:lnSpc>
                <a:spcPct val="100000"/>
              </a:lnSpc>
              <a:spcBef>
                <a:spcPts val="1600"/>
              </a:spcBef>
              <a:spcAft>
                <a:spcPts val="0"/>
              </a:spcAft>
              <a:buNone/>
            </a:pPr>
            <a:r>
              <a:rPr b="1" i="1" lang="en" sz="1600">
                <a:solidFill>
                  <a:srgbClr val="000000"/>
                </a:solidFill>
              </a:rPr>
              <a:t>You don't have to distrust the government to want to use cryptography. </a:t>
            </a:r>
            <a:r>
              <a:rPr i="1" lang="en" sz="1600">
                <a:solidFill>
                  <a:srgbClr val="000000"/>
                </a:solidFill>
              </a:rPr>
              <a:t>Your business can be wiretapped by business rivals, organized crime, or foreign governments. Several foreign governments, for example, admit to using their signals intelligence against companies from other countries to give their own corporations a competitive edge. </a:t>
            </a:r>
            <a:r>
              <a:rPr b="1" i="1" lang="en" sz="1600">
                <a:solidFill>
                  <a:srgbClr val="000000"/>
                </a:solidFill>
              </a:rPr>
              <a:t>Ironically, the United States government's restrictions on cryptography in the 1990's have weakened U.S. corporate defenses against foreign intelligence and organized crime.</a:t>
            </a:r>
            <a:endParaRPr b="1" i="1" sz="1600">
              <a:solidFill>
                <a:srgbClr val="000000"/>
              </a:solidFill>
            </a:endParaRPr>
          </a:p>
          <a:p>
            <a:pPr indent="0" lvl="0" marL="0" rtl="0" algn="l">
              <a:lnSpc>
                <a:spcPct val="100000"/>
              </a:lnSpc>
              <a:spcBef>
                <a:spcPts val="0"/>
              </a:spcBef>
              <a:spcAft>
                <a:spcPts val="0"/>
              </a:spcAft>
              <a:buNone/>
            </a:pPr>
            <a:r>
              <a:t/>
            </a:r>
            <a:endParaRPr b="1" i="1" sz="1600">
              <a:solidFill>
                <a:srgbClr val="000000"/>
              </a:solidFill>
            </a:endParaRPr>
          </a:p>
          <a:p>
            <a:pPr indent="0" lvl="0" marL="0" rtl="0" algn="l">
              <a:lnSpc>
                <a:spcPct val="100000"/>
              </a:lnSpc>
              <a:spcBef>
                <a:spcPts val="0"/>
              </a:spcBef>
              <a:spcAft>
                <a:spcPts val="0"/>
              </a:spcAft>
              <a:buNone/>
            </a:pPr>
            <a:r>
              <a:rPr i="1" lang="en" sz="1600">
                <a:solidFill>
                  <a:srgbClr val="000000"/>
                </a:solidFill>
                <a:highlight>
                  <a:srgbClr val="FFFFFF"/>
                </a:highlight>
              </a:rPr>
              <a:t>Throughout the 1990s, I figured that if we want to resist this unsettling trend in the government to outlaw cryptography, one measure we can apply is to use cryptography as much as we can now while it's still legal. When use of strong cryptography becomes popular, it's harder for the government to criminalize it. Therefore, using PGP is good for preserving democracy. </a:t>
            </a:r>
            <a:r>
              <a:rPr b="1" i="1" lang="en" sz="1600">
                <a:solidFill>
                  <a:srgbClr val="000000"/>
                </a:solidFill>
                <a:highlight>
                  <a:srgbClr val="FFFFFF"/>
                </a:highlight>
              </a:rPr>
              <a:t>If privacy is outlawed, only outlaws will have privacy.</a:t>
            </a:r>
            <a:r>
              <a:rPr lang="en" sz="1600">
                <a:solidFill>
                  <a:srgbClr val="000000"/>
                </a:solidFill>
                <a:highlight>
                  <a:srgbClr val="FFFFFF"/>
                </a:highlight>
              </a:rPr>
              <a:t>”</a:t>
            </a:r>
            <a:endParaRPr sz="1600">
              <a:solidFill>
                <a:srgbClr val="000000"/>
              </a:solidFill>
            </a:endParaRPr>
          </a:p>
          <a:p>
            <a:pPr indent="0" lvl="0" marL="0" rtl="0" algn="l">
              <a:spcBef>
                <a:spcPts val="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436675" y="423575"/>
            <a:ext cx="829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Digital Privacy: CryptoWars (2)</a:t>
            </a:r>
            <a:endParaRPr/>
          </a:p>
        </p:txBody>
      </p:sp>
      <p:sp>
        <p:nvSpPr>
          <p:cNvPr id="196" name="Google Shape;196;p24"/>
          <p:cNvSpPr txBox="1"/>
          <p:nvPr>
            <p:ph idx="1" type="body"/>
          </p:nvPr>
        </p:nvSpPr>
        <p:spPr>
          <a:xfrm>
            <a:off x="436675" y="1213350"/>
            <a:ext cx="8294100" cy="349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1970s: Cryptography classified as ‘munition’ </a:t>
            </a:r>
            <a:endParaRPr sz="2400"/>
          </a:p>
          <a:p>
            <a:pPr indent="-381000" lvl="0" marL="457200" rtl="0" algn="l">
              <a:spcBef>
                <a:spcPts val="0"/>
              </a:spcBef>
              <a:spcAft>
                <a:spcPts val="0"/>
              </a:spcAft>
              <a:buSzPts val="2400"/>
              <a:buChar char="-"/>
            </a:pPr>
            <a:r>
              <a:rPr lang="en" sz="2400"/>
              <a:t>1980s: Introduction of personal computer meant export controls on encryption protocols</a:t>
            </a:r>
            <a:endParaRPr sz="2400"/>
          </a:p>
          <a:p>
            <a:pPr indent="-381000" lvl="0" marL="457200" rtl="0" algn="l">
              <a:spcBef>
                <a:spcPts val="0"/>
              </a:spcBef>
              <a:spcAft>
                <a:spcPts val="0"/>
              </a:spcAft>
              <a:buSzPts val="2400"/>
              <a:buChar char="-"/>
            </a:pPr>
            <a:r>
              <a:rPr lang="en" sz="2400"/>
              <a:t>1991: Philip P. Zimmermann open sources PGP</a:t>
            </a:r>
            <a:endParaRPr sz="2400"/>
          </a:p>
          <a:p>
            <a:pPr indent="-381000" lvl="0" marL="457200" rtl="0" algn="l">
              <a:spcBef>
                <a:spcPts val="0"/>
              </a:spcBef>
              <a:spcAft>
                <a:spcPts val="0"/>
              </a:spcAft>
              <a:buSzPts val="2400"/>
              <a:buChar char="-"/>
            </a:pPr>
            <a:r>
              <a:rPr b="1" lang="en" sz="2400"/>
              <a:t>1991-1996: US launches criminal investigation against Zimmermann -- Streisand Effect!</a:t>
            </a:r>
            <a:endParaRPr b="1" sz="2400"/>
          </a:p>
          <a:p>
            <a:pPr indent="-381000" lvl="0" marL="457200" rtl="0" algn="l">
              <a:spcBef>
                <a:spcPts val="0"/>
              </a:spcBef>
              <a:spcAft>
                <a:spcPts val="0"/>
              </a:spcAft>
              <a:buSzPts val="2400"/>
              <a:buChar char="-"/>
            </a:pPr>
            <a:r>
              <a:rPr b="1" lang="en" sz="2400"/>
              <a:t>1993: Eric Hughes published </a:t>
            </a:r>
            <a:r>
              <a:rPr b="1" i="1" lang="en" sz="2400"/>
              <a:t>A Cypherpunk Manifesto</a:t>
            </a:r>
            <a:endParaRPr b="1" i="1" sz="2400"/>
          </a:p>
          <a:p>
            <a:pPr indent="-381000" lvl="0" marL="457200" rtl="0" algn="l">
              <a:spcBef>
                <a:spcPts val="0"/>
              </a:spcBef>
              <a:spcAft>
                <a:spcPts val="0"/>
              </a:spcAft>
              <a:buSzPts val="2400"/>
              <a:buChar char="-"/>
            </a:pPr>
            <a:r>
              <a:rPr lang="en" sz="2400"/>
              <a: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70750" y="384000"/>
            <a:ext cx="8399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A Cypherpunk Manifesto</a:t>
            </a:r>
            <a:r>
              <a:rPr lang="en" sz="2400"/>
              <a:t> by Eric Hughes</a:t>
            </a:r>
            <a:endParaRPr/>
          </a:p>
        </p:txBody>
      </p:sp>
      <p:sp>
        <p:nvSpPr>
          <p:cNvPr id="202" name="Google Shape;202;p25"/>
          <p:cNvSpPr txBox="1"/>
          <p:nvPr>
            <p:ph idx="1" type="body"/>
          </p:nvPr>
        </p:nvSpPr>
        <p:spPr>
          <a:xfrm>
            <a:off x="278425" y="995400"/>
            <a:ext cx="8492100" cy="3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
            </a:r>
            <a:r>
              <a:rPr b="1" i="1" lang="en" sz="1800">
                <a:solidFill>
                  <a:srgbClr val="000000"/>
                </a:solidFill>
                <a:highlight>
                  <a:srgbClr val="FFFFFF"/>
                </a:highlight>
              </a:rPr>
              <a:t>Privacy in an open society requires anonymous transaction systems</a:t>
            </a:r>
            <a:r>
              <a:rPr i="1" lang="en" sz="1800">
                <a:solidFill>
                  <a:srgbClr val="000000"/>
                </a:solidFill>
                <a:highlight>
                  <a:srgbClr val="FFFFFF"/>
                </a:highlight>
              </a:rPr>
              <a:t>. Until now, cash has been the primary such system. An anonymous transaction system is not a secret transaction system. An anonymous system empowers individuals to reveal their identity when desired and only when desired; this is the essence of privacy.</a:t>
            </a:r>
            <a:endParaRPr i="1" sz="1800">
              <a:solidFill>
                <a:srgbClr val="000000"/>
              </a:solidFill>
              <a:highlight>
                <a:srgbClr val="FFFFFF"/>
              </a:highlight>
            </a:endParaRPr>
          </a:p>
          <a:p>
            <a:pPr indent="0" lvl="0" marL="0" rtl="0" algn="l">
              <a:spcBef>
                <a:spcPts val="1600"/>
              </a:spcBef>
              <a:spcAft>
                <a:spcPts val="0"/>
              </a:spcAft>
              <a:buNone/>
            </a:pPr>
            <a:r>
              <a:rPr i="1" lang="en" sz="1800">
                <a:solidFill>
                  <a:srgbClr val="000000"/>
                </a:solidFill>
                <a:highlight>
                  <a:srgbClr val="FFFFFF"/>
                </a:highlight>
              </a:rPr>
              <a:t>We must defend our own privacy if we expect to have any. We must come together and create systems which allow anonymous transactions to take place...The technologies of the past did not allow for strong privacy, but electronic technologies do.</a:t>
            </a:r>
            <a:endParaRPr i="1" sz="1800">
              <a:solidFill>
                <a:srgbClr val="000000"/>
              </a:solidFill>
              <a:highlight>
                <a:srgbClr val="FFFFFF"/>
              </a:highlight>
            </a:endParaRPr>
          </a:p>
          <a:p>
            <a:pPr indent="0" lvl="0" marL="0" rtl="0" algn="l">
              <a:spcBef>
                <a:spcPts val="1600"/>
              </a:spcBef>
              <a:spcAft>
                <a:spcPts val="0"/>
              </a:spcAft>
              <a:buNone/>
            </a:pPr>
            <a:r>
              <a:rPr b="1" i="1" lang="en" sz="1800">
                <a:solidFill>
                  <a:srgbClr val="000000"/>
                </a:solidFill>
                <a:highlight>
                  <a:srgbClr val="FFFFFF"/>
                </a:highlight>
              </a:rPr>
              <a:t>We the Cypherpunks are dedicated to building anonymous systems.</a:t>
            </a:r>
            <a:r>
              <a:rPr i="1" lang="en" sz="1800">
                <a:solidFill>
                  <a:srgbClr val="000000"/>
                </a:solidFill>
                <a:highlight>
                  <a:srgbClr val="FFFFFF"/>
                </a:highlight>
              </a:rPr>
              <a:t> We are defending our privacy with cryptography, with anonymous mail forwarding systems, with digital signatures, and with electronic money.</a:t>
            </a:r>
            <a:r>
              <a:rPr lang="en" sz="1800">
                <a:solidFill>
                  <a:srgbClr val="000000"/>
                </a:solidFill>
                <a:highlight>
                  <a:srgbClr val="FFFFFF"/>
                </a:highlight>
              </a:rPr>
              <a:t>”</a:t>
            </a:r>
            <a:endParaRPr sz="1800">
              <a:solidFill>
                <a:srgbClr val="000000"/>
              </a:solidFill>
              <a:highlight>
                <a:srgbClr val="FFFFFF"/>
              </a:highlight>
            </a:endParaRPr>
          </a:p>
          <a:p>
            <a:pPr indent="0" lvl="0" marL="0" rtl="0" algn="l">
              <a:spcBef>
                <a:spcPts val="1600"/>
              </a:spcBef>
              <a:spcAft>
                <a:spcPts val="0"/>
              </a:spcAft>
              <a:buNone/>
            </a:pPr>
            <a:r>
              <a:t/>
            </a:r>
            <a:endParaRPr sz="1800">
              <a:solidFill>
                <a:srgbClr val="000000"/>
              </a:solidFill>
              <a:highlight>
                <a:srgbClr val="FFFFFF"/>
              </a:highlight>
            </a:endParaRPr>
          </a:p>
          <a:p>
            <a:pPr indent="0" lvl="0" marL="0" rtl="0" algn="l">
              <a:spcBef>
                <a:spcPts val="1600"/>
              </a:spcBef>
              <a:spcAft>
                <a:spcPts val="1600"/>
              </a:spcAft>
              <a:buNone/>
            </a:pPr>
            <a:r>
              <a:t/>
            </a:r>
            <a:endParaRPr sz="1800">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24950" y="159800"/>
            <a:ext cx="82941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Brief History of Digital Privacy: CryptoWars (3)</a:t>
            </a:r>
            <a:endParaRPr sz="2400"/>
          </a:p>
        </p:txBody>
      </p:sp>
      <p:sp>
        <p:nvSpPr>
          <p:cNvPr id="208" name="Google Shape;208;p26"/>
          <p:cNvSpPr txBox="1"/>
          <p:nvPr>
            <p:ph idx="1" type="body"/>
          </p:nvPr>
        </p:nvSpPr>
        <p:spPr>
          <a:xfrm>
            <a:off x="291600" y="606700"/>
            <a:ext cx="8294100" cy="42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1970s: Cryptography classified as ‘munition’ </a:t>
            </a:r>
            <a:endParaRPr sz="2400"/>
          </a:p>
          <a:p>
            <a:pPr indent="-381000" lvl="0" marL="457200" rtl="0" algn="l">
              <a:spcBef>
                <a:spcPts val="0"/>
              </a:spcBef>
              <a:spcAft>
                <a:spcPts val="0"/>
              </a:spcAft>
              <a:buSzPts val="2400"/>
              <a:buChar char="-"/>
            </a:pPr>
            <a:r>
              <a:rPr lang="en" sz="2400"/>
              <a:t>1980s: Introduction of personal computer meant export controls on encryption protocols</a:t>
            </a:r>
            <a:endParaRPr sz="2400"/>
          </a:p>
          <a:p>
            <a:pPr indent="-381000" lvl="0" marL="457200" rtl="0" algn="l">
              <a:spcBef>
                <a:spcPts val="0"/>
              </a:spcBef>
              <a:spcAft>
                <a:spcPts val="0"/>
              </a:spcAft>
              <a:buSzPts val="2400"/>
              <a:buChar char="-"/>
            </a:pPr>
            <a:r>
              <a:rPr lang="en" sz="2400"/>
              <a:t>1991: Philip P. Zimmermann open sources PGP</a:t>
            </a:r>
            <a:endParaRPr sz="2400"/>
          </a:p>
          <a:p>
            <a:pPr indent="-381000" lvl="0" marL="457200" rtl="0" algn="l">
              <a:spcBef>
                <a:spcPts val="0"/>
              </a:spcBef>
              <a:spcAft>
                <a:spcPts val="0"/>
              </a:spcAft>
              <a:buSzPts val="2400"/>
              <a:buChar char="-"/>
            </a:pPr>
            <a:r>
              <a:rPr lang="en" sz="2400"/>
              <a:t>1991-1996: US launches criminal investigation against Zimmermann -- Streisand Effect!</a:t>
            </a:r>
            <a:endParaRPr sz="2400"/>
          </a:p>
          <a:p>
            <a:pPr indent="-381000" lvl="0" marL="457200" rtl="0" algn="l">
              <a:spcBef>
                <a:spcPts val="0"/>
              </a:spcBef>
              <a:spcAft>
                <a:spcPts val="0"/>
              </a:spcAft>
              <a:buSzPts val="2400"/>
              <a:buChar char="-"/>
            </a:pPr>
            <a:r>
              <a:rPr lang="en" sz="2400"/>
              <a:t>1993: Eric Hughes published </a:t>
            </a:r>
            <a:r>
              <a:rPr i="1" lang="en" sz="2400"/>
              <a:t>A Cypherpunk Manifesto</a:t>
            </a:r>
            <a:endParaRPr sz="2400"/>
          </a:p>
          <a:p>
            <a:pPr indent="-381000" lvl="0" marL="457200" rtl="0" algn="l">
              <a:spcBef>
                <a:spcPts val="0"/>
              </a:spcBef>
              <a:spcAft>
                <a:spcPts val="0"/>
              </a:spcAft>
              <a:buSzPts val="2400"/>
              <a:buChar char="-"/>
            </a:pPr>
            <a:r>
              <a:rPr b="1" lang="en" sz="2400"/>
              <a:t>1995-1996: Introduction of SSL and TLS to encrypt communications over the Internet</a:t>
            </a:r>
            <a:endParaRPr b="1" sz="2400"/>
          </a:p>
          <a:p>
            <a:pPr indent="-381000" lvl="0" marL="457200" rtl="0" algn="l">
              <a:spcBef>
                <a:spcPts val="0"/>
              </a:spcBef>
              <a:spcAft>
                <a:spcPts val="0"/>
              </a:spcAft>
              <a:buSzPts val="2400"/>
              <a:buChar char="-"/>
            </a:pPr>
            <a:r>
              <a:rPr lang="en" sz="240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423475" y="276950"/>
            <a:ext cx="8214900" cy="4246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1800"/>
              <a:t>“In the end, I think applying these privacy and anonymity technologies to every blockchain out there is going to be essential because to limit freedom of expression, to limit freedom of association, you don't only have to deal with prior restraint. If you have the freedom to transact with everyone, but all your transactions are visible to everyone, then you can be punished after the fact for transacting with the wrong people, which essentially robs you of your freedom to transact. We have to realise that privacy is a foundational human right and without it, freedom of association, freedom of (political) expression, all go away.”</a:t>
            </a:r>
            <a:endParaRPr i="1" sz="1800"/>
          </a:p>
          <a:p>
            <a:pPr indent="0" lvl="0" marL="0" rtl="0" algn="l">
              <a:spcBef>
                <a:spcPts val="0"/>
              </a:spcBef>
              <a:spcAft>
                <a:spcPts val="1600"/>
              </a:spcAft>
              <a:buNone/>
            </a:pPr>
            <a:r>
              <a:rPr lang="en" sz="1400"/>
              <a:t>~</a:t>
            </a:r>
            <a:r>
              <a:rPr lang="en" sz="2400"/>
              <a:t> </a:t>
            </a:r>
            <a:r>
              <a:rPr lang="en" sz="1400"/>
              <a:t>Andreas Antonopolous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97125" y="384000"/>
            <a:ext cx="83865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Zcash</a:t>
            </a:r>
            <a:endParaRPr/>
          </a:p>
        </p:txBody>
      </p:sp>
      <p:sp>
        <p:nvSpPr>
          <p:cNvPr id="219" name="Google Shape;219;p28"/>
          <p:cNvSpPr txBox="1"/>
          <p:nvPr>
            <p:ph idx="1" type="body"/>
          </p:nvPr>
        </p:nvSpPr>
        <p:spPr>
          <a:xfrm>
            <a:off x="290150" y="1028700"/>
            <a:ext cx="8598900" cy="375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ourier New"/>
                <a:ea typeface="Courier New"/>
                <a:cs typeface="Courier New"/>
                <a:sym typeface="Courier New"/>
              </a:rPr>
              <a:t>Building on decades of research, Zcash was developed and launched by top cryptographers from MIT, Technion, John Hopkins, Tel Aviv University, and UC Berkeley. </a:t>
            </a:r>
            <a:r>
              <a:rPr b="1" lang="en" sz="1800">
                <a:latin typeface="Courier New"/>
                <a:ea typeface="Courier New"/>
                <a:cs typeface="Courier New"/>
                <a:sym typeface="Courier New"/>
              </a:rPr>
              <a:t>[Zcash](https://z.cash/)</a:t>
            </a:r>
            <a:r>
              <a:rPr lang="en" sz="1800">
                <a:latin typeface="Courier New"/>
                <a:ea typeface="Courier New"/>
                <a:cs typeface="Courier New"/>
                <a:sym typeface="Courier New"/>
              </a:rPr>
              <a:t> is a blockchain that ensures complete confidentiality of transaction data. </a:t>
            </a:r>
            <a:r>
              <a:rPr b="1" lang="en" sz="1800">
                <a:latin typeface="Courier New"/>
                <a:ea typeface="Courier New"/>
                <a:cs typeface="Courier New"/>
                <a:sym typeface="Courier New"/>
              </a:rPr>
              <a:t>Zero-knowledge proofs allow transactions to be verified without revealing the sender, receiver or transaction amount.</a:t>
            </a:r>
            <a:endParaRPr b="1"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463075" y="384000"/>
            <a:ext cx="82281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Built on zk-SNARKs</a:t>
            </a:r>
            <a:endParaRPr/>
          </a:p>
        </p:txBody>
      </p:sp>
      <p:pic>
        <p:nvPicPr>
          <p:cNvPr id="225" name="Google Shape;225;p29"/>
          <p:cNvPicPr preferRelativeResize="0"/>
          <p:nvPr/>
        </p:nvPicPr>
        <p:blipFill>
          <a:blip r:embed="rId3">
            <a:alphaModFix/>
          </a:blip>
          <a:stretch>
            <a:fillRect/>
          </a:stretch>
        </p:blipFill>
        <p:spPr>
          <a:xfrm>
            <a:off x="463075" y="1028696"/>
            <a:ext cx="4109925" cy="3488675"/>
          </a:xfrm>
          <a:prstGeom prst="rect">
            <a:avLst/>
          </a:prstGeom>
          <a:noFill/>
          <a:ln>
            <a:noFill/>
          </a:ln>
        </p:spPr>
      </p:pic>
      <p:sp>
        <p:nvSpPr>
          <p:cNvPr id="226" name="Google Shape;226;p29"/>
          <p:cNvSpPr txBox="1"/>
          <p:nvPr/>
        </p:nvSpPr>
        <p:spPr>
          <a:xfrm>
            <a:off x="5090600" y="1163575"/>
            <a:ext cx="3345300" cy="31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With Zcash, </a:t>
            </a:r>
            <a:r>
              <a:rPr b="1" lang="en" sz="1800">
                <a:latin typeface="Calibri"/>
                <a:ea typeface="Calibri"/>
                <a:cs typeface="Calibri"/>
                <a:sym typeface="Calibri"/>
              </a:rPr>
              <a:t>you control what information you share</a:t>
            </a:r>
            <a:r>
              <a:rPr lang="en" sz="1800">
                <a:latin typeface="Calibri"/>
                <a:ea typeface="Calibri"/>
                <a:cs typeface="Calibri"/>
                <a:sym typeface="Calibri"/>
              </a:rPr>
              <a:t>. Shielded addresses and their associated balances are not visible on the blockchain. </a:t>
            </a:r>
            <a:r>
              <a:rPr i="1" lang="en" sz="1800">
                <a:latin typeface="Calibri"/>
                <a:ea typeface="Calibri"/>
                <a:cs typeface="Calibri"/>
                <a:sym typeface="Calibri"/>
              </a:rPr>
              <a:t>Payment disclosure and special “viewing keys” can be used to share transaction details with trusted third parties for compliance or audits.</a:t>
            </a:r>
            <a:endParaRPr i="1"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448925" y="435700"/>
            <a:ext cx="82383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STARK vs SNARK</a:t>
            </a:r>
            <a:endParaRPr/>
          </a:p>
        </p:txBody>
      </p:sp>
      <p:sp>
        <p:nvSpPr>
          <p:cNvPr id="232" name="Google Shape;232;p30"/>
          <p:cNvSpPr txBox="1"/>
          <p:nvPr>
            <p:ph idx="1" type="body"/>
          </p:nvPr>
        </p:nvSpPr>
        <p:spPr>
          <a:xfrm>
            <a:off x="448925" y="1203225"/>
            <a:ext cx="8238300" cy="353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Main advantage of STARK over SNARK:</a:t>
            </a:r>
            <a:endParaRPr sz="1800"/>
          </a:p>
          <a:p>
            <a:pPr indent="-342900" lvl="1" marL="914400" rtl="0" algn="l">
              <a:spcBef>
                <a:spcPts val="0"/>
              </a:spcBef>
              <a:spcAft>
                <a:spcPts val="0"/>
              </a:spcAft>
              <a:buSzPts val="1800"/>
              <a:buChar char="○"/>
            </a:pPr>
            <a:r>
              <a:rPr lang="en" sz="1800"/>
              <a:t>NO TRUSTED SETUP (~= TOXIC WASTE)</a:t>
            </a:r>
            <a:endParaRPr sz="1800"/>
          </a:p>
          <a:p>
            <a:pPr indent="-342900" lvl="1" marL="914400" rtl="0" algn="l">
              <a:spcBef>
                <a:spcPts val="0"/>
              </a:spcBef>
              <a:spcAft>
                <a:spcPts val="0"/>
              </a:spcAft>
              <a:buSzPts val="1800"/>
              <a:buChar char="○"/>
            </a:pPr>
            <a:r>
              <a:rPr lang="en" sz="1800"/>
              <a:t>High-level: (1) Transparency and (2) Scalability</a:t>
            </a:r>
            <a:endParaRPr sz="1800"/>
          </a:p>
          <a:p>
            <a:pPr indent="-342900" lvl="0" marL="457200" rtl="0" algn="l">
              <a:spcBef>
                <a:spcPts val="0"/>
              </a:spcBef>
              <a:spcAft>
                <a:spcPts val="0"/>
              </a:spcAft>
              <a:buSzPts val="1800"/>
              <a:buChar char="●"/>
            </a:pPr>
            <a:r>
              <a:rPr lang="en" sz="1800"/>
              <a:t>Main advantage of SNARK over STARK:</a:t>
            </a:r>
            <a:endParaRPr sz="1800"/>
          </a:p>
          <a:p>
            <a:pPr indent="-342900" lvl="1" marL="914400" rtl="0" algn="l">
              <a:spcBef>
                <a:spcPts val="0"/>
              </a:spcBef>
              <a:spcAft>
                <a:spcPts val="0"/>
              </a:spcAft>
              <a:buSzPts val="1800"/>
              <a:buChar char="○"/>
            </a:pPr>
            <a:r>
              <a:rPr lang="en" sz="1800"/>
              <a:t>Shorter proofs (less overhead for storing on blockchain)</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528250" y="488600"/>
            <a:ext cx="81324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Trusted Setup</a:t>
            </a:r>
            <a:endParaRPr/>
          </a:p>
        </p:txBody>
      </p:sp>
      <p:sp>
        <p:nvSpPr>
          <p:cNvPr id="238" name="Google Shape;238;p31"/>
          <p:cNvSpPr txBox="1"/>
          <p:nvPr>
            <p:ph idx="1" type="body"/>
          </p:nvPr>
        </p:nvSpPr>
        <p:spPr>
          <a:xfrm>
            <a:off x="528250" y="1686625"/>
            <a:ext cx="8132400" cy="283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u="sng">
                <a:solidFill>
                  <a:schemeClr val="hlink"/>
                </a:solidFill>
                <a:hlinkClick r:id="rId3"/>
              </a:rPr>
              <a:t>https://www.wnycstudios.org/story/ceremony</a:t>
            </a:r>
            <a:r>
              <a:rPr lang="en" sz="3000"/>
              <a:t>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49875" y="357625"/>
            <a:ext cx="8294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35" name="Google Shape;135;p14"/>
          <p:cNvSpPr txBox="1"/>
          <p:nvPr>
            <p:ph idx="1" type="body"/>
          </p:nvPr>
        </p:nvSpPr>
        <p:spPr>
          <a:xfrm>
            <a:off x="449875" y="1159850"/>
            <a:ext cx="8294100" cy="3456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Zero Knowledge Proofs</a:t>
            </a:r>
            <a:endParaRPr sz="2400"/>
          </a:p>
          <a:p>
            <a:pPr indent="-381000" lvl="0" marL="457200" rtl="0" algn="l">
              <a:spcBef>
                <a:spcPts val="0"/>
              </a:spcBef>
              <a:spcAft>
                <a:spcPts val="0"/>
              </a:spcAft>
              <a:buSzPts val="2400"/>
              <a:buChar char="●"/>
            </a:pPr>
            <a:r>
              <a:rPr lang="en" sz="2400"/>
              <a:t>Brief History of Digital Privacy</a:t>
            </a:r>
            <a:endParaRPr sz="2400"/>
          </a:p>
          <a:p>
            <a:pPr indent="-381000" lvl="0" marL="457200" rtl="0" algn="l">
              <a:spcBef>
                <a:spcPts val="0"/>
              </a:spcBef>
              <a:spcAft>
                <a:spcPts val="0"/>
              </a:spcAft>
              <a:buSzPts val="2400"/>
              <a:buChar char="●"/>
            </a:pPr>
            <a:r>
              <a:rPr lang="en" sz="2400"/>
              <a:t>Zcash =&gt; zk-SNARKs</a:t>
            </a:r>
            <a:endParaRPr sz="2400"/>
          </a:p>
          <a:p>
            <a:pPr indent="-381000" lvl="0" marL="457200" rtl="0" algn="l">
              <a:spcBef>
                <a:spcPts val="0"/>
              </a:spcBef>
              <a:spcAft>
                <a:spcPts val="0"/>
              </a:spcAft>
              <a:buSzPts val="2400"/>
              <a:buChar char="●"/>
            </a:pPr>
            <a:r>
              <a:rPr lang="en" sz="2400"/>
              <a:t>Cool parameter generation story (about Zcash)</a:t>
            </a:r>
            <a:endParaRPr sz="2400"/>
          </a:p>
          <a:p>
            <a:pPr indent="-381000" lvl="0" marL="457200" rtl="0" algn="l">
              <a:spcBef>
                <a:spcPts val="0"/>
              </a:spcBef>
              <a:spcAft>
                <a:spcPts val="0"/>
              </a:spcAft>
              <a:buSzPts val="2400"/>
              <a:buChar char="●"/>
            </a:pPr>
            <a:r>
              <a:rPr lang="en" sz="2400"/>
              <a:t>zk-STARKs?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44375" y="410400"/>
            <a:ext cx="8373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Can we ever prove we know something without revealing the details of the secret?</a:t>
            </a:r>
            <a:endParaRPr/>
          </a:p>
        </p:txBody>
      </p:sp>
      <p:sp>
        <p:nvSpPr>
          <p:cNvPr id="141" name="Google Shape;141;p15"/>
          <p:cNvSpPr txBox="1"/>
          <p:nvPr>
            <p:ph idx="1" type="body"/>
          </p:nvPr>
        </p:nvSpPr>
        <p:spPr>
          <a:xfrm>
            <a:off x="344375" y="1502775"/>
            <a:ext cx="8373300" cy="31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YES, with Zero Knowledge proofs!</a:t>
            </a:r>
            <a:endParaRPr sz="2400"/>
          </a:p>
          <a:p>
            <a:pPr indent="0" lvl="0" marL="0" rtl="0" algn="l">
              <a:spcBef>
                <a:spcPts val="1600"/>
              </a:spcBef>
              <a:spcAft>
                <a:spcPts val="0"/>
              </a:spcAft>
              <a:buNone/>
            </a:pPr>
            <a:r>
              <a:rPr lang="en" sz="2400"/>
              <a:t>&gt; prove to you that I know the answer to a question without revealing the answer</a:t>
            </a:r>
            <a:endParaRPr sz="2400"/>
          </a:p>
          <a:p>
            <a:pPr indent="0" lvl="0" marL="0" rtl="0" algn="l">
              <a:spcBef>
                <a:spcPts val="1600"/>
              </a:spcBef>
              <a:spcAft>
                <a:spcPts val="1600"/>
              </a:spcAft>
              <a:buNone/>
            </a:pPr>
            <a:r>
              <a:rPr lang="en" sz="2400"/>
              <a:t>&gt; In the context of blockchain, allow transactions to be verified without revealing the sender, receiver, or transaction amount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57550" y="218450"/>
            <a:ext cx="8360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 Knowledge proofs must have:</a:t>
            </a:r>
            <a:endParaRPr/>
          </a:p>
        </p:txBody>
      </p:sp>
      <p:sp>
        <p:nvSpPr>
          <p:cNvPr id="147" name="Google Shape;147;p16"/>
          <p:cNvSpPr txBox="1"/>
          <p:nvPr>
            <p:ph idx="1" type="body"/>
          </p:nvPr>
        </p:nvSpPr>
        <p:spPr>
          <a:xfrm>
            <a:off x="357550" y="804500"/>
            <a:ext cx="84654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Completeness</a:t>
            </a:r>
            <a:endParaRPr b="1" sz="1800"/>
          </a:p>
          <a:p>
            <a:pPr indent="-342900" lvl="0" marL="457200" rtl="0" algn="l">
              <a:spcBef>
                <a:spcPts val="1600"/>
              </a:spcBef>
              <a:spcAft>
                <a:spcPts val="0"/>
              </a:spcAft>
              <a:buSzPts val="1800"/>
              <a:buChar char="➔"/>
            </a:pPr>
            <a:r>
              <a:rPr lang="en" sz="1800"/>
              <a:t>If the prover is telling the truth, they will eventually convince the verifier</a:t>
            </a:r>
            <a:endParaRPr sz="1800"/>
          </a:p>
          <a:p>
            <a:pPr indent="0" lvl="0" marL="0" rtl="0" algn="l">
              <a:spcBef>
                <a:spcPts val="1600"/>
              </a:spcBef>
              <a:spcAft>
                <a:spcPts val="0"/>
              </a:spcAft>
              <a:buNone/>
            </a:pPr>
            <a:r>
              <a:rPr b="1" lang="en" sz="1800"/>
              <a:t>Soundness</a:t>
            </a:r>
            <a:endParaRPr b="1" sz="1800"/>
          </a:p>
          <a:p>
            <a:pPr indent="-342900" lvl="0" marL="457200" rtl="0" algn="l">
              <a:spcBef>
                <a:spcPts val="1600"/>
              </a:spcBef>
              <a:spcAft>
                <a:spcPts val="0"/>
              </a:spcAft>
              <a:buSzPts val="1800"/>
              <a:buChar char="➔"/>
            </a:pPr>
            <a:r>
              <a:rPr lang="en" sz="1800"/>
              <a:t>A prover can </a:t>
            </a:r>
            <a:r>
              <a:rPr i="1" lang="en" sz="1800"/>
              <a:t>only</a:t>
            </a:r>
            <a:r>
              <a:rPr lang="en" sz="1800"/>
              <a:t> convince the verifier if they are actually telling the truth</a:t>
            </a:r>
            <a:endParaRPr sz="1800"/>
          </a:p>
          <a:p>
            <a:pPr indent="0" lvl="0" marL="0" rtl="0" algn="l">
              <a:spcBef>
                <a:spcPts val="1600"/>
              </a:spcBef>
              <a:spcAft>
                <a:spcPts val="0"/>
              </a:spcAft>
              <a:buNone/>
            </a:pPr>
            <a:r>
              <a:rPr b="1" lang="en" sz="1800"/>
              <a:t>Zero-knowledgeness</a:t>
            </a:r>
            <a:endParaRPr b="1" sz="1800"/>
          </a:p>
          <a:p>
            <a:pPr indent="-342900" lvl="0" marL="457200" rtl="0" algn="l">
              <a:spcBef>
                <a:spcPts val="1600"/>
              </a:spcBef>
              <a:spcAft>
                <a:spcPts val="0"/>
              </a:spcAft>
              <a:buSzPts val="1800"/>
              <a:buChar char="➔"/>
            </a:pPr>
            <a:r>
              <a:rPr lang="en" sz="1800"/>
              <a:t>Verifier doesn’t learn </a:t>
            </a:r>
            <a:r>
              <a:rPr lang="en" sz="1800" u="sng"/>
              <a:t>anything</a:t>
            </a:r>
            <a:r>
              <a:rPr lang="en" sz="1800"/>
              <a:t> else about the prover’s information</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[Goldwasser, Micali, Rackoff 1985]</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449875" y="370825"/>
            <a:ext cx="8109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Ali Baba Cave</a:t>
            </a:r>
            <a:endParaRPr/>
          </a:p>
        </p:txBody>
      </p:sp>
      <p:sp>
        <p:nvSpPr>
          <p:cNvPr id="153" name="Google Shape;153;p17"/>
          <p:cNvSpPr txBox="1"/>
          <p:nvPr/>
        </p:nvSpPr>
        <p:spPr>
          <a:xfrm>
            <a:off x="424200" y="1061625"/>
            <a:ext cx="8295600" cy="3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Alice has the key (</a:t>
            </a:r>
            <a:r>
              <a:rPr i="1" lang="en" sz="2400">
                <a:latin typeface="Calibri"/>
                <a:ea typeface="Calibri"/>
                <a:cs typeface="Calibri"/>
                <a:sym typeface="Calibri"/>
              </a:rPr>
              <a:t>magic word</a:t>
            </a:r>
            <a:r>
              <a:rPr lang="en" sz="2400">
                <a:latin typeface="Calibri"/>
                <a:ea typeface="Calibri"/>
                <a:cs typeface="Calibri"/>
                <a:sym typeface="Calibri"/>
              </a:rPr>
              <a:t>) to open the door inside the cave</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How can she prove to Bob that she knows the word?</a:t>
            </a:r>
            <a:endParaRPr sz="2400">
              <a:latin typeface="Calibri"/>
              <a:ea typeface="Calibri"/>
              <a:cs typeface="Calibri"/>
              <a:sym typeface="Calibri"/>
            </a:endParaRPr>
          </a:p>
        </p:txBody>
      </p:sp>
      <p:pic>
        <p:nvPicPr>
          <p:cNvPr id="154" name="Google Shape;154;p17"/>
          <p:cNvPicPr preferRelativeResize="0"/>
          <p:nvPr/>
        </p:nvPicPr>
        <p:blipFill>
          <a:blip r:embed="rId3">
            <a:alphaModFix/>
          </a:blip>
          <a:stretch>
            <a:fillRect/>
          </a:stretch>
        </p:blipFill>
        <p:spPr>
          <a:xfrm>
            <a:off x="356725" y="1549831"/>
            <a:ext cx="8295600" cy="20438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44350" y="357650"/>
            <a:ext cx="84786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ZK Interactive Proofs Solution</a:t>
            </a:r>
            <a:endParaRPr/>
          </a:p>
        </p:txBody>
      </p:sp>
      <p:sp>
        <p:nvSpPr>
          <p:cNvPr id="160" name="Google Shape;160;p18"/>
          <p:cNvSpPr txBox="1"/>
          <p:nvPr>
            <p:ph idx="1" type="body"/>
          </p:nvPr>
        </p:nvSpPr>
        <p:spPr>
          <a:xfrm>
            <a:off x="344350" y="1068275"/>
            <a:ext cx="8478600" cy="3732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Alice says she has a key to the door in the cave but does not want to show Bob.</a:t>
            </a:r>
            <a:endParaRPr sz="2000"/>
          </a:p>
          <a:p>
            <a:pPr indent="-355600" lvl="0" marL="457200" rtl="0" algn="l">
              <a:spcBef>
                <a:spcPts val="0"/>
              </a:spcBef>
              <a:spcAft>
                <a:spcPts val="0"/>
              </a:spcAft>
              <a:buSzPts val="2000"/>
              <a:buAutoNum type="arabicPeriod"/>
            </a:pPr>
            <a:r>
              <a:rPr lang="en" sz="2000"/>
              <a:t>Alice proves she has the key by entering the cave, choosing a random direction to go, and waits near the door.</a:t>
            </a:r>
            <a:endParaRPr sz="2000"/>
          </a:p>
          <a:p>
            <a:pPr indent="-355600" lvl="0" marL="457200" rtl="0" algn="l">
              <a:spcBef>
                <a:spcPts val="0"/>
              </a:spcBef>
              <a:spcAft>
                <a:spcPts val="0"/>
              </a:spcAft>
              <a:buSzPts val="2000"/>
              <a:buAutoNum type="arabicPeriod"/>
            </a:pPr>
            <a:r>
              <a:rPr lang="en" sz="2000"/>
              <a:t>Bob then comes to the cave’s entrance and asks Alice to come out a “random side” of the cave (left/right)</a:t>
            </a:r>
            <a:endParaRPr sz="2000"/>
          </a:p>
          <a:p>
            <a:pPr indent="-355600" lvl="0" marL="457200" rtl="0" algn="l">
              <a:spcBef>
                <a:spcPts val="0"/>
              </a:spcBef>
              <a:spcAft>
                <a:spcPts val="0"/>
              </a:spcAft>
              <a:buSzPts val="2000"/>
              <a:buAutoNum type="arabicPeriod"/>
            </a:pPr>
            <a:r>
              <a:rPr lang="en" sz="2000"/>
              <a:t>If Alice has the key, then she can always come out the correct side.</a:t>
            </a:r>
            <a:endParaRPr sz="2000"/>
          </a:p>
          <a:p>
            <a:pPr indent="-355600" lvl="0" marL="457200" rtl="0" algn="l">
              <a:spcBef>
                <a:spcPts val="0"/>
              </a:spcBef>
              <a:spcAft>
                <a:spcPts val="0"/>
              </a:spcAft>
              <a:buSzPts val="2000"/>
              <a:buAutoNum type="arabicPeriod"/>
            </a:pPr>
            <a:r>
              <a:rPr lang="en" sz="2000"/>
              <a:t>If Alice does not have the key, she can only succeed 50% of the time.</a:t>
            </a:r>
            <a:endParaRPr sz="2000"/>
          </a:p>
          <a:p>
            <a:pPr indent="-355600" lvl="0" marL="457200" rtl="0" algn="l">
              <a:spcBef>
                <a:spcPts val="0"/>
              </a:spcBef>
              <a:spcAft>
                <a:spcPts val="0"/>
              </a:spcAft>
              <a:buSzPts val="2000"/>
              <a:buAutoNum type="arabicPeriod"/>
            </a:pPr>
            <a:r>
              <a:rPr lang="en" sz="2000"/>
              <a:t>The proof: repeat this process many times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57550" y="218450"/>
            <a:ext cx="8360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zero knowledge proof!</a:t>
            </a:r>
            <a:endParaRPr/>
          </a:p>
        </p:txBody>
      </p:sp>
      <p:sp>
        <p:nvSpPr>
          <p:cNvPr id="166" name="Google Shape;166;p19"/>
          <p:cNvSpPr txBox="1"/>
          <p:nvPr>
            <p:ph idx="1" type="body"/>
          </p:nvPr>
        </p:nvSpPr>
        <p:spPr>
          <a:xfrm>
            <a:off x="357550" y="804500"/>
            <a:ext cx="8465400" cy="40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Completeness</a:t>
            </a:r>
            <a:endParaRPr b="1" sz="1800"/>
          </a:p>
          <a:p>
            <a:pPr indent="-342900" lvl="0" marL="457200" rtl="0" algn="l">
              <a:spcBef>
                <a:spcPts val="1600"/>
              </a:spcBef>
              <a:spcAft>
                <a:spcPts val="0"/>
              </a:spcAft>
              <a:buSzPts val="1800"/>
              <a:buChar char="➔"/>
            </a:pPr>
            <a:r>
              <a:rPr lang="en" sz="1800"/>
              <a:t>After </a:t>
            </a:r>
            <a:r>
              <a:rPr i="1" lang="en" sz="1800"/>
              <a:t>n</a:t>
            </a:r>
            <a:r>
              <a:rPr lang="en" sz="1800"/>
              <a:t> rounds, prover could only have “fluked” with probability at most 1/2</a:t>
            </a:r>
            <a:r>
              <a:rPr baseline="30000" lang="en" sz="1800"/>
              <a:t>n</a:t>
            </a:r>
            <a:endParaRPr sz="1800"/>
          </a:p>
          <a:p>
            <a:pPr indent="0" lvl="0" marL="0" rtl="0" algn="l">
              <a:spcBef>
                <a:spcPts val="1600"/>
              </a:spcBef>
              <a:spcAft>
                <a:spcPts val="0"/>
              </a:spcAft>
              <a:buNone/>
            </a:pPr>
            <a:r>
              <a:rPr b="1" lang="en" sz="1800"/>
              <a:t>Soundness</a:t>
            </a:r>
            <a:endParaRPr b="1" sz="1800"/>
          </a:p>
          <a:p>
            <a:pPr indent="-342900" lvl="0" marL="457200" rtl="0" algn="l">
              <a:spcBef>
                <a:spcPts val="1600"/>
              </a:spcBef>
              <a:spcAft>
                <a:spcPts val="0"/>
              </a:spcAft>
              <a:buSzPts val="1800"/>
              <a:buChar char="➔"/>
            </a:pPr>
            <a:r>
              <a:rPr lang="en" sz="1800"/>
              <a:t>Verifier instantly knows if prover fails a round</a:t>
            </a:r>
            <a:endParaRPr sz="1800"/>
          </a:p>
          <a:p>
            <a:pPr indent="0" lvl="0" marL="0" rtl="0" algn="l">
              <a:spcBef>
                <a:spcPts val="1600"/>
              </a:spcBef>
              <a:spcAft>
                <a:spcPts val="0"/>
              </a:spcAft>
              <a:buNone/>
            </a:pPr>
            <a:r>
              <a:rPr b="1" lang="en" sz="1800"/>
              <a:t>Zero-knowledgeness</a:t>
            </a:r>
            <a:endParaRPr b="1" sz="1800"/>
          </a:p>
          <a:p>
            <a:pPr indent="-342900" lvl="0" marL="457200" rtl="0" algn="l">
              <a:spcBef>
                <a:spcPts val="1600"/>
              </a:spcBef>
              <a:spcAft>
                <a:spcPts val="0"/>
              </a:spcAft>
              <a:buSzPts val="1800"/>
              <a:buChar char="➔"/>
            </a:pPr>
            <a:r>
              <a:rPr lang="en" sz="1800"/>
              <a:t>Verifier doesn’t learn </a:t>
            </a:r>
            <a:r>
              <a:rPr lang="en" sz="1800" u="sng"/>
              <a:t>anything </a:t>
            </a:r>
            <a:r>
              <a:rPr lang="en" sz="1800"/>
              <a:t>about the key (</a:t>
            </a:r>
            <a:r>
              <a:rPr i="1" lang="en" sz="1800"/>
              <a:t>magic passphrase</a:t>
            </a:r>
            <a:r>
              <a:rPr lang="en" sz="1800"/>
              <a:t>)</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44375" y="410400"/>
            <a:ext cx="8373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Can we ever prove we know something without revealing the details of the secret?</a:t>
            </a:r>
            <a:endParaRPr/>
          </a:p>
        </p:txBody>
      </p:sp>
      <p:sp>
        <p:nvSpPr>
          <p:cNvPr id="172" name="Google Shape;172;p20"/>
          <p:cNvSpPr txBox="1"/>
          <p:nvPr>
            <p:ph idx="1" type="body"/>
          </p:nvPr>
        </p:nvSpPr>
        <p:spPr>
          <a:xfrm>
            <a:off x="344375" y="1502775"/>
            <a:ext cx="8373300" cy="31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YES, with Zero Knowledge proofs!</a:t>
            </a:r>
            <a:endParaRPr sz="2400"/>
          </a:p>
          <a:p>
            <a:pPr indent="0" lvl="0" marL="0" rtl="0" algn="l">
              <a:spcBef>
                <a:spcPts val="1600"/>
              </a:spcBef>
              <a:spcAft>
                <a:spcPts val="0"/>
              </a:spcAft>
              <a:buNone/>
            </a:pPr>
            <a:r>
              <a:rPr lang="en" sz="2400"/>
              <a:t>&gt; prove to you that I know the answer to a question without revealing the answer</a:t>
            </a:r>
            <a:endParaRPr sz="2400"/>
          </a:p>
          <a:p>
            <a:pPr indent="0" lvl="0" marL="0" rtl="0" algn="l">
              <a:spcBef>
                <a:spcPts val="1600"/>
              </a:spcBef>
              <a:spcAft>
                <a:spcPts val="1600"/>
              </a:spcAft>
              <a:buNone/>
            </a:pPr>
            <a:r>
              <a:rPr lang="en" sz="2400"/>
              <a:t>&gt; In the context of blockchain, allow transactions to be verified without revealing the sender, receiver, or transaction amount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97125" y="476300"/>
            <a:ext cx="8307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are they useful for?</a:t>
            </a:r>
            <a:endParaRPr/>
          </a:p>
        </p:txBody>
      </p:sp>
      <p:sp>
        <p:nvSpPr>
          <p:cNvPr id="178" name="Google Shape;178;p21"/>
          <p:cNvSpPr txBox="1"/>
          <p:nvPr>
            <p:ph idx="1" type="body"/>
          </p:nvPr>
        </p:nvSpPr>
        <p:spPr>
          <a:xfrm>
            <a:off x="397125" y="1581875"/>
            <a:ext cx="8307300" cy="30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Any system where we require </a:t>
            </a:r>
            <a:r>
              <a:rPr i="1" lang="en" sz="2400"/>
              <a:t>public</a:t>
            </a:r>
            <a:r>
              <a:rPr lang="en" sz="2400"/>
              <a:t> verification of potentially </a:t>
            </a:r>
            <a:r>
              <a:rPr i="1" lang="en" sz="2400"/>
              <a:t>private </a:t>
            </a:r>
            <a:r>
              <a:rPr lang="en" sz="2400"/>
              <a:t>information…</a:t>
            </a:r>
            <a:endParaRPr sz="2400"/>
          </a:p>
          <a:p>
            <a:pPr indent="0" lvl="0" marL="0" rtl="0" algn="ctr">
              <a:spcBef>
                <a:spcPts val="1600"/>
              </a:spcBef>
              <a:spcAft>
                <a:spcPts val="0"/>
              </a:spcAft>
              <a:buNone/>
            </a:pPr>
            <a:r>
              <a:t/>
            </a:r>
            <a:endParaRPr sz="2400"/>
          </a:p>
          <a:p>
            <a:pPr indent="0" lvl="0" marL="0" rtl="0" algn="ctr">
              <a:spcBef>
                <a:spcPts val="1600"/>
              </a:spcBef>
              <a:spcAft>
                <a:spcPts val="1600"/>
              </a:spcAft>
              <a:buNone/>
            </a:pPr>
            <a:r>
              <a:rPr lang="en" sz="2400"/>
              <a:t>...sounds like Blockchain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