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9f20ee7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9f20ee7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39f20ee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39f20ee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9f20ee7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9f20ee7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9f20ee7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9f20ee7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9f20ee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9f20ee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39f20ee7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39f20ee7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39f20ee7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39f20ee7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39f20ee7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39f20ee7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39f20ee7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39f20ee7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39f20ee7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39f20ee7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9f20ee7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9f20ee7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9f20ee7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9f20ee7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39f20ee7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39f20ee7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39f20ee7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39f20ee7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39f20ee7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39f20ee7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39f20ee7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39f20ee7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39f20ee7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39f20ee7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9f20ee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9f20ee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9f20ee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9f20ee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9f20ee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9f20ee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39f20ee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39f20ee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9f20ee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9f20ee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9f20ee7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9f20ee7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9f20ee7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9f20ee7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s://www.youtube.com/watch?v=S9JGmA5_un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CS1501: Intro to Blockchain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Cryptographic Primitives to Layer 2 Scaling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21400" y="347850"/>
            <a:ext cx="8271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 Cryptography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45100" y="959850"/>
            <a:ext cx="8448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a public key and a private key (2 keys) to encrypt and decrypt, respectively.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Building blocks: (1) Trapdoor Functions (2)  Key Exchange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88" y="2106499"/>
            <a:ext cx="4668025" cy="25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439925" y="407125"/>
            <a:ext cx="808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Use Cases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39925" y="1196700"/>
            <a:ext cx="83421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 Key Cryptography (Encryption)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Message is encrypted with the recipient’s public key. The message cannot be decrypted by anyone who does not possess the matching private key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Digital Signatures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Message is signed with the sender’s private key and can be verified by anyone who has access to the sender’s public key.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33225" y="359700"/>
            <a:ext cx="8389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 Cryptography (Encryption)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333225" y="1184825"/>
            <a:ext cx="49761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Locked mailbox with a mail slot. The mail slot is exposed and accessible to the public </a:t>
            </a:r>
            <a:r>
              <a:rPr lang="en" sz="1800"/>
              <a:t>-- </a:t>
            </a:r>
            <a:r>
              <a:rPr lang="en" sz="1800"/>
              <a:t>its location (the street address) is the public key.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Any ideas on how we could read the messages without the private key?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00" y="1782950"/>
            <a:ext cx="28765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416225" y="395250"/>
            <a:ext cx="8199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Wrench Attack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25" y="1136525"/>
            <a:ext cx="6066725" cy="37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45100" y="300425"/>
            <a:ext cx="8353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Generation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300" y="1302450"/>
            <a:ext cx="3650550" cy="36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509600" y="1125875"/>
            <a:ext cx="4480800" cy="3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private key</a:t>
            </a:r>
            <a:r>
              <a:rPr lang="en"/>
              <a:t> is a random 256 bit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How secure is 256 bit security?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public key</a:t>
            </a:r>
            <a:r>
              <a:rPr lang="en"/>
              <a:t> corresponds to the private key, but does not need to be kept secret. The public key can be calculated from a private key but not vice versa.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416200" y="371550"/>
            <a:ext cx="8247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 Encryption and Digital Signatures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1326146"/>
            <a:ext cx="3314340" cy="32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850" y="1460042"/>
            <a:ext cx="3314350" cy="314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416200" y="347850"/>
            <a:ext cx="8259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cool history -- Ralph Merkle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100" y="1004500"/>
            <a:ext cx="3156150" cy="38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392500" y="430800"/>
            <a:ext cx="8235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25" y="1170626"/>
            <a:ext cx="8173925" cy="3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269150" y="262225"/>
            <a:ext cx="84486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Transaction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16750" y="829500"/>
            <a:ext cx="43536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Nonce</a:t>
            </a:r>
            <a:r>
              <a:rPr lang="en" sz="1800"/>
              <a:t>: number of outgoing transactions (starts at 0, iterates by 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gasPrice: </a:t>
            </a:r>
            <a:r>
              <a:rPr lang="en" sz="1800"/>
              <a:t>price to determine amount of ether the transaction will cost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gasLimit: </a:t>
            </a:r>
            <a:r>
              <a:rPr lang="en" sz="1800"/>
              <a:t>maximum gas spent to process the transaction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to: </a:t>
            </a:r>
            <a:r>
              <a:rPr lang="en" sz="1800"/>
              <a:t>the account the transaction is sent to, if empty, the transaction will create a contract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Value:</a:t>
            </a:r>
            <a:r>
              <a:rPr lang="en" sz="1800"/>
              <a:t> amount of ether to send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r>
              <a:rPr lang="en" sz="1800"/>
              <a:t>: any arbitrary message or function call to a contract or code to create a contract</a:t>
            </a:r>
            <a:endParaRPr sz="1800"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00" y="1903575"/>
            <a:ext cx="49911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74800" y="320475"/>
            <a:ext cx="8377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Signing a transaction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50" y="1179563"/>
            <a:ext cx="49720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20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Blockchain Curriculum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496000" y="957275"/>
            <a:ext cx="81753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1: Incentive Loops and High-Level Blockchain Properties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2: Hash Functions, Merkle Trees, and the Byzantine Generals Problem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3: Guest Lecture by Josh </a:t>
            </a:r>
            <a:r>
              <a:rPr lang="en" sz="1800"/>
              <a:t>Cincinnati</a:t>
            </a:r>
            <a:r>
              <a:rPr lang="en" sz="1800"/>
              <a:t> on Bitcoin’s Proof of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4: Redefining Permissionless for Proof of Stake Blockchains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5: Guest Lecture by Glen Weyl on RadicalxMarkets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 sz="1800"/>
              <a:t>Week 6: Reviewing Cryptographic Primitives to Understand L2 Scaling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7: Fork Choice Rules for Proof of Work vs Proof of Stake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8: Fundamental Tradeoffs (Decentralizations, Scalability, Privacy/Security)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 9: L1 vs L2 Scaling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Weeks 10-12: TBD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69075" y="401275"/>
            <a:ext cx="8000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Transaction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5" y="1063925"/>
            <a:ext cx="7735825" cy="34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511200" y="245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13" y="851725"/>
            <a:ext cx="6739975" cy="17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50" y="2604888"/>
            <a:ext cx="41338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819150" y="845600"/>
            <a:ext cx="75558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Layer 1 vs Layer 2 Scaling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88275" y="387800"/>
            <a:ext cx="8296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Channels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88275" y="1042500"/>
            <a:ext cx="82965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Multisig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Two users lock the initial state (each party’s balance) into a multisig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Two parties transact by passing state updates amongst themselves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When parties have finished transacting, they each submit state updates to the smart contract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→ Challenge Period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--&gt;Data Availability Problem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→ Tree in Forest Analogy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→ Speaker/Listener Fault Equivalence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Micropayment Subscription Models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transaction fees!</a:t>
            </a:r>
            <a:endParaRPr/>
          </a:p>
        </p:txBody>
      </p:sp>
      <p:pic>
        <p:nvPicPr>
          <p:cNvPr descr="Image result for owen wilson wow gif" id="276" name="Google Shape;276;p36"/>
          <p:cNvPicPr preferRelativeResize="0"/>
          <p:nvPr/>
        </p:nvPicPr>
        <p:blipFill rotWithShape="1">
          <a:blip r:embed="rId3">
            <a:alphaModFix/>
          </a:blip>
          <a:srcRect b="0" l="4380" r="-4379" t="0"/>
          <a:stretch/>
        </p:blipFill>
        <p:spPr>
          <a:xfrm>
            <a:off x="3208783" y="1586925"/>
            <a:ext cx="5790317" cy="32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19150" y="356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 Instantiation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permits, do it;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Could also discuss signature aggregation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63325" y="38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10/5/2018 Roadmap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80575" y="1425225"/>
            <a:ext cx="84042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Asymmetric Cryptography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Signing and Verifying Transactions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Off-Chain Message Passing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Layer 2 Scaling Solutions (Lightning, State Channels, Plasma)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50" y="17285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572" y="929425"/>
            <a:ext cx="4080451" cy="3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Signatures?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Verification</a:t>
            </a:r>
            <a:r>
              <a:rPr lang="en" sz="2400"/>
              <a:t> that the relevant person agreed to contract terms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Non-forgeable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Non-repudiation (no take backs!)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404350" y="312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 Encryption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404350" y="912250"/>
            <a:ext cx="8353800" cy="3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wants to send a message </a:t>
            </a:r>
            <a:r>
              <a:rPr b="1" lang="en"/>
              <a:t>M</a:t>
            </a:r>
            <a:r>
              <a:rPr lang="en"/>
              <a:t> to Alice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encrypts message </a:t>
            </a:r>
            <a:r>
              <a:rPr b="1" lang="en"/>
              <a:t>M</a:t>
            </a:r>
            <a:r>
              <a:rPr lang="en"/>
              <a:t> with key </a:t>
            </a:r>
            <a:r>
              <a:rPr b="1" lang="en"/>
              <a:t>K</a:t>
            </a:r>
            <a:r>
              <a:rPr lang="en"/>
              <a:t> to obtain ciphertext </a:t>
            </a:r>
            <a:r>
              <a:rPr b="1" lang="en"/>
              <a:t>C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Bob sends ciphertext </a:t>
            </a:r>
            <a:r>
              <a:rPr b="1" lang="en"/>
              <a:t>C</a:t>
            </a:r>
            <a:r>
              <a:rPr lang="en"/>
              <a:t> to Alice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Alice uses the same key </a:t>
            </a:r>
            <a:r>
              <a:rPr b="1" lang="en"/>
              <a:t>K</a:t>
            </a:r>
            <a:r>
              <a:rPr lang="en"/>
              <a:t> to retrieve message </a:t>
            </a:r>
            <a:r>
              <a:rPr b="1" lang="en"/>
              <a:t>M</a:t>
            </a:r>
            <a:endParaRPr b="1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300" y="2097975"/>
            <a:ext cx="5060375" cy="2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97650" y="324125"/>
            <a:ext cx="8424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Bitwise XOR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59550" y="1042800"/>
            <a:ext cx="8424900" cy="3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assume we can convert a message </a:t>
            </a:r>
            <a:r>
              <a:rPr b="1" lang="en" sz="2400"/>
              <a:t>M</a:t>
            </a:r>
            <a:r>
              <a:rPr lang="en" sz="2400"/>
              <a:t> and key </a:t>
            </a:r>
            <a:r>
              <a:rPr b="1" lang="en" sz="2400"/>
              <a:t>K </a:t>
            </a:r>
            <a:r>
              <a:rPr lang="en" sz="2400"/>
              <a:t>to binary (0s and 1s). How can we use XOR in this context to encrypt </a:t>
            </a:r>
            <a:r>
              <a:rPr b="1" lang="en" sz="2400"/>
              <a:t>M</a:t>
            </a:r>
            <a:r>
              <a:rPr lang="en" sz="2400"/>
              <a:t>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0 XOR 0 = 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 XOR 1 = 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 XOR 0 = 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0 XOR 1 = ?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297650" y="324125"/>
            <a:ext cx="84249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XOR Encryption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400" y="948100"/>
            <a:ext cx="3545275" cy="3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451750" y="39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Symmetric Encryption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51750" y="1445550"/>
            <a:ext cx="82116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Pros: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1 Key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Cons: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Shared Key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Scalable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Always Secure</a:t>
            </a:r>
            <a:endParaRPr sz="18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50" y="1096700"/>
            <a:ext cx="3672400" cy="35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