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3f617526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3f617526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3f617526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3f617526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3f617526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3f617526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f617526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f617526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f6175266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f6175266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3f617526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3f617526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3f617526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3f617526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3f617526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3f617526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3f61752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3f61752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3f617526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3f617526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6.jp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2033500" y="40498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CS1501 Introduction to Blockchain</a:t>
            </a:r>
            <a:endParaRPr/>
          </a:p>
        </p:txBody>
      </p:sp>
      <p:pic>
        <p:nvPicPr>
          <p:cNvPr descr="Image result for radical markets" id="129" name="Google Shape;129;p13"/>
          <p:cNvPicPr preferRelativeResize="0"/>
          <p:nvPr/>
        </p:nvPicPr>
        <p:blipFill>
          <a:blip r:embed="rId3">
            <a:alphaModFix/>
          </a:blip>
          <a:stretch>
            <a:fillRect/>
          </a:stretch>
        </p:blipFill>
        <p:spPr>
          <a:xfrm>
            <a:off x="3553113" y="322100"/>
            <a:ext cx="2322075" cy="359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47475" y="320325"/>
            <a:ext cx="8346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Harberger Taxes</a:t>
            </a:r>
            <a:endParaRPr/>
          </a:p>
        </p:txBody>
      </p:sp>
      <p:sp>
        <p:nvSpPr>
          <p:cNvPr id="190" name="Google Shape;190;p22"/>
          <p:cNvSpPr txBox="1"/>
          <p:nvPr>
            <p:ph idx="1" type="body"/>
          </p:nvPr>
        </p:nvSpPr>
        <p:spPr>
          <a:xfrm>
            <a:off x="347475" y="1454725"/>
            <a:ext cx="8346300" cy="32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Continuous Auction (present vision of world without property)</a:t>
            </a:r>
            <a:endParaRPr sz="2400"/>
          </a:p>
          <a:p>
            <a:pPr indent="0" lvl="0" marL="0" rtl="0" algn="l">
              <a:spcBef>
                <a:spcPts val="1600"/>
              </a:spcBef>
              <a:spcAft>
                <a:spcPts val="0"/>
              </a:spcAft>
              <a:buNone/>
            </a:pPr>
            <a:r>
              <a:rPr lang="en" sz="2400"/>
              <a:t>→ Allocative Efficiency vs Investment Efficiency</a:t>
            </a:r>
            <a:endParaRPr sz="2400"/>
          </a:p>
          <a:p>
            <a:pPr indent="0" lvl="0" marL="0" rtl="0" algn="l">
              <a:spcBef>
                <a:spcPts val="1600"/>
              </a:spcBef>
              <a:spcAft>
                <a:spcPts val="0"/>
              </a:spcAft>
              <a:buNone/>
            </a:pPr>
            <a:r>
              <a:rPr lang="en" sz="2400"/>
              <a:t>→ Applications: Domain Squatting, Unused Real Estate and similar illiquid assets</a:t>
            </a:r>
            <a:endParaRPr sz="2400"/>
          </a:p>
          <a:p>
            <a:pPr indent="0" lvl="0" marL="0" rtl="0" algn="l">
              <a:spcBef>
                <a:spcPts val="1600"/>
              </a:spcBef>
              <a:spcAft>
                <a:spcPts val="1600"/>
              </a:spcAft>
              <a:buNone/>
            </a:pPr>
            <a:r>
              <a:rPr lang="en" sz="2400"/>
              <a:t>→ What goods does this NOT work for?</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401075" y="309625"/>
            <a:ext cx="82392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Liberal Radicalism</a:t>
            </a:r>
            <a:endParaRPr/>
          </a:p>
        </p:txBody>
      </p:sp>
      <p:sp>
        <p:nvSpPr>
          <p:cNvPr id="196" name="Google Shape;196;p23"/>
          <p:cNvSpPr txBox="1"/>
          <p:nvPr>
            <p:ph idx="1" type="body"/>
          </p:nvPr>
        </p:nvSpPr>
        <p:spPr>
          <a:xfrm>
            <a:off x="401075" y="999750"/>
            <a:ext cx="8239200" cy="31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public fund matching mechanism (proportional to number of individuals that vote for a cause)</a:t>
            </a:r>
            <a:endParaRPr/>
          </a:p>
          <a:p>
            <a:pPr indent="0" lvl="0" marL="0" rtl="0" algn="l">
              <a:spcBef>
                <a:spcPts val="1600"/>
              </a:spcBef>
              <a:spcAft>
                <a:spcPts val="0"/>
              </a:spcAft>
              <a:buNone/>
            </a:pPr>
            <a:r>
              <a:rPr lang="en"/>
              <a:t>	→ identity is assumed as well as a robust, trustless transaction system</a:t>
            </a:r>
            <a:endParaRPr/>
          </a:p>
          <a:p>
            <a:pPr indent="0" lvl="0" marL="0" rtl="0" algn="l">
              <a:spcBef>
                <a:spcPts val="1600"/>
              </a:spcBef>
              <a:spcAft>
                <a:spcPts val="0"/>
              </a:spcAft>
              <a:buNone/>
            </a:pPr>
            <a:r>
              <a:rPr lang="en" sz="1200">
                <a:solidFill>
                  <a:srgbClr val="505050"/>
                </a:solidFill>
                <a:highlight>
                  <a:srgbClr val="FFFFFF"/>
                </a:highlight>
                <a:latin typeface="Arial"/>
                <a:ea typeface="Arial"/>
                <a:cs typeface="Arial"/>
                <a:sym typeface="Arial"/>
              </a:rPr>
              <a:t> Individuals make public goods contributions to projects of value to them. The amount received by the project is (proportional to) the square of the sum of the square roots of contributions received. Under the “standard model” this yields first-best public goods provision. Variations can limit the cost, help protect against collusion and aid coordination. </a:t>
            </a:r>
            <a:endParaRPr/>
          </a:p>
          <a:p>
            <a:pPr indent="0" lvl="0" marL="0" rtl="0" algn="l">
              <a:spcBef>
                <a:spcPts val="1600"/>
              </a:spcBef>
              <a:spcAft>
                <a:spcPts val="0"/>
              </a:spcAft>
              <a:buNone/>
            </a:pPr>
            <a:r>
              <a:rPr lang="en"/>
              <a:t>→ How does this incentivize coordination? Collusion risks?</a:t>
            </a:r>
            <a:endParaRPr/>
          </a:p>
          <a:p>
            <a:pPr indent="0" lvl="0" marL="0" rtl="0" algn="l">
              <a:spcBef>
                <a:spcPts val="1600"/>
              </a:spcBef>
              <a:spcAft>
                <a:spcPts val="0"/>
              </a:spcAft>
              <a:buNone/>
            </a:pPr>
            <a:r>
              <a:rPr lang="en"/>
              <a:t>→ Funding this with Harberger Taxes</a:t>
            </a:r>
            <a:endParaRPr/>
          </a:p>
          <a:p>
            <a:pPr indent="0" lvl="0" marL="0" rtl="0" algn="l">
              <a:spcBef>
                <a:spcPts val="1600"/>
              </a:spcBef>
              <a:spcAft>
                <a:spcPts val="0"/>
              </a:spcAft>
              <a:buNone/>
            </a:pPr>
            <a:r>
              <a:rPr lang="en"/>
              <a:t>→ Related Projects and People </a:t>
            </a:r>
            <a:endParaRPr/>
          </a:p>
          <a:p>
            <a:pPr indent="0" lvl="0" marL="0" rtl="0" algn="l">
              <a:spcBef>
                <a:spcPts val="1600"/>
              </a:spcBef>
              <a:spcAft>
                <a:spcPts val="0"/>
              </a:spcAft>
              <a:buNone/>
            </a:pPr>
            <a:r>
              <a:rPr lang="en"/>
              <a:t>	→ SimonDLR and NFTs</a:t>
            </a:r>
            <a:endParaRPr/>
          </a:p>
          <a:p>
            <a:pPr indent="0" lvl="0" marL="0" rtl="0" algn="l">
              <a:spcBef>
                <a:spcPts val="1600"/>
              </a:spcBef>
              <a:spcAft>
                <a:spcPts val="1600"/>
              </a:spcAft>
              <a:buNone/>
            </a:pPr>
            <a:r>
              <a:rPr lang="en"/>
              <a:t>	→ Harberger Taxes Ad Board Implementation for ETHSF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20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Blockchain Curriculum</a:t>
            </a:r>
            <a:endParaRPr/>
          </a:p>
        </p:txBody>
      </p:sp>
      <p:sp>
        <p:nvSpPr>
          <p:cNvPr id="135" name="Google Shape;135;p14"/>
          <p:cNvSpPr txBox="1"/>
          <p:nvPr>
            <p:ph idx="1" type="body"/>
          </p:nvPr>
        </p:nvSpPr>
        <p:spPr>
          <a:xfrm>
            <a:off x="496000" y="957275"/>
            <a:ext cx="8175300" cy="38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Week 1: Incentive Loops and High-Level Blockchain Properties</a:t>
            </a:r>
            <a:endParaRPr sz="1800"/>
          </a:p>
          <a:p>
            <a:pPr indent="-342900" lvl="0" marL="457200" rtl="0" algn="l">
              <a:spcBef>
                <a:spcPts val="0"/>
              </a:spcBef>
              <a:spcAft>
                <a:spcPts val="0"/>
              </a:spcAft>
              <a:buSzPts val="1800"/>
              <a:buChar char="❏"/>
            </a:pPr>
            <a:r>
              <a:rPr lang="en" sz="1800"/>
              <a:t>Week 2: Hash Functions, Merkle Trees, and the Byzantine Generals Problem</a:t>
            </a:r>
            <a:endParaRPr sz="1800"/>
          </a:p>
          <a:p>
            <a:pPr indent="-342900" lvl="0" marL="457200" rtl="0" algn="l">
              <a:spcBef>
                <a:spcPts val="0"/>
              </a:spcBef>
              <a:spcAft>
                <a:spcPts val="0"/>
              </a:spcAft>
              <a:buSzPts val="1800"/>
              <a:buChar char="❏"/>
            </a:pPr>
            <a:r>
              <a:rPr lang="en" sz="1800"/>
              <a:t>Week 3: Guest Lecture by Josh Cincinnati on Bitcoin’s Proof of Work</a:t>
            </a:r>
            <a:endParaRPr sz="1800"/>
          </a:p>
          <a:p>
            <a:pPr indent="-342900" lvl="0" marL="457200" rtl="0" algn="l">
              <a:spcBef>
                <a:spcPts val="0"/>
              </a:spcBef>
              <a:spcAft>
                <a:spcPts val="0"/>
              </a:spcAft>
              <a:buSzPts val="1800"/>
              <a:buChar char="❏"/>
            </a:pPr>
            <a:r>
              <a:rPr lang="en" sz="1800"/>
              <a:t>Week 4: Redefining Permissionless for Proof of Stake Blockchains</a:t>
            </a:r>
            <a:endParaRPr sz="1800"/>
          </a:p>
          <a:p>
            <a:pPr indent="-342900" lvl="0" marL="457200" rtl="0" algn="l">
              <a:spcBef>
                <a:spcPts val="0"/>
              </a:spcBef>
              <a:spcAft>
                <a:spcPts val="0"/>
              </a:spcAft>
              <a:buSzPts val="1800"/>
              <a:buChar char="❏"/>
            </a:pPr>
            <a:r>
              <a:rPr lang="en" sz="1800"/>
              <a:t>Week 5: Guest Lecture by Glen Weyl on RadicalxMarkets</a:t>
            </a:r>
            <a:endParaRPr sz="1800"/>
          </a:p>
          <a:p>
            <a:pPr indent="-342900" lvl="0" marL="457200" rtl="0" algn="l">
              <a:spcBef>
                <a:spcPts val="0"/>
              </a:spcBef>
              <a:spcAft>
                <a:spcPts val="0"/>
              </a:spcAft>
              <a:buSzPts val="1800"/>
              <a:buChar char="❏"/>
            </a:pPr>
            <a:r>
              <a:rPr lang="en" sz="1800"/>
              <a:t>Week 6: Reviewing Cryptographic Primitives to Understand L2 Scaling</a:t>
            </a:r>
            <a:endParaRPr sz="1800"/>
          </a:p>
          <a:p>
            <a:pPr indent="-342900" lvl="0" marL="457200" rtl="0" algn="l">
              <a:spcBef>
                <a:spcPts val="0"/>
              </a:spcBef>
              <a:spcAft>
                <a:spcPts val="0"/>
              </a:spcAft>
              <a:buSzPts val="1800"/>
              <a:buChar char="❏"/>
            </a:pPr>
            <a:r>
              <a:rPr b="1" lang="en" sz="1800"/>
              <a:t>Week 7: Introduction to Radical Markets</a:t>
            </a:r>
            <a:endParaRPr b="1" sz="1800"/>
          </a:p>
          <a:p>
            <a:pPr indent="-342900" lvl="0" marL="457200" rtl="0" algn="l">
              <a:spcBef>
                <a:spcPts val="0"/>
              </a:spcBef>
              <a:spcAft>
                <a:spcPts val="0"/>
              </a:spcAft>
              <a:buSzPts val="1800"/>
              <a:buChar char="❏"/>
            </a:pPr>
            <a:r>
              <a:rPr lang="en" sz="1800"/>
              <a:t>Week 8: Fork Choice Rules for Proof of Work vs Proof of Stake</a:t>
            </a:r>
            <a:endParaRPr sz="1800"/>
          </a:p>
          <a:p>
            <a:pPr indent="-342900" lvl="0" marL="457200" rtl="0" algn="l">
              <a:spcBef>
                <a:spcPts val="0"/>
              </a:spcBef>
              <a:spcAft>
                <a:spcPts val="0"/>
              </a:spcAft>
              <a:buSzPts val="1800"/>
              <a:buChar char="❏"/>
            </a:pPr>
            <a:r>
              <a:rPr lang="en" sz="1800"/>
              <a:t>Week 9: Fundamental Tradeoffs (Decentralizations, Scalability, Privacy/Security)</a:t>
            </a:r>
            <a:endParaRPr sz="1800"/>
          </a:p>
          <a:p>
            <a:pPr indent="-342900" lvl="0" marL="457200" rtl="0" algn="l">
              <a:spcBef>
                <a:spcPts val="0"/>
              </a:spcBef>
              <a:spcAft>
                <a:spcPts val="0"/>
              </a:spcAft>
              <a:buSzPts val="1800"/>
              <a:buChar char="❏"/>
            </a:pPr>
            <a:r>
              <a:rPr lang="en" sz="1800"/>
              <a:t>Week 10: L1 Scaling (Sharding</a:t>
            </a:r>
            <a:endParaRPr sz="1800"/>
          </a:p>
          <a:p>
            <a:pPr indent="-342900" lvl="0" marL="457200" rtl="0" algn="l">
              <a:spcBef>
                <a:spcPts val="0"/>
              </a:spcBef>
              <a:spcAft>
                <a:spcPts val="0"/>
              </a:spcAft>
              <a:buSzPts val="1800"/>
              <a:buChar char="❏"/>
            </a:pPr>
            <a:r>
              <a:rPr lang="en" sz="1800"/>
              <a:t>Last Few Weeks: TBD (maybe a privacy lecture by Josh </a:t>
            </a:r>
            <a:r>
              <a:rPr lang="en" sz="1800"/>
              <a:t>Cincinnati</a:t>
            </a:r>
            <a:r>
              <a:rPr lang="en" sz="1800"/>
              <a:t> of ZCash)</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563325" y="387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10/12/2018 Roadmap</a:t>
            </a:r>
            <a:endParaRPr/>
          </a:p>
        </p:txBody>
      </p:sp>
      <p:sp>
        <p:nvSpPr>
          <p:cNvPr id="141" name="Google Shape;141;p15"/>
          <p:cNvSpPr txBox="1"/>
          <p:nvPr>
            <p:ph idx="1" type="body"/>
          </p:nvPr>
        </p:nvSpPr>
        <p:spPr>
          <a:xfrm>
            <a:off x="280575" y="1425225"/>
            <a:ext cx="8404200" cy="330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Assumptions</a:t>
            </a:r>
            <a:endParaRPr b="1" sz="1800"/>
          </a:p>
          <a:p>
            <a:pPr indent="-342900" lvl="1" marL="914400" rtl="0" algn="l">
              <a:spcBef>
                <a:spcPts val="0"/>
              </a:spcBef>
              <a:spcAft>
                <a:spcPts val="0"/>
              </a:spcAft>
              <a:buSzPts val="1800"/>
              <a:buChar char="○"/>
            </a:pPr>
            <a:r>
              <a:rPr b="1" lang="en" sz="1800"/>
              <a:t>Wealth Staking</a:t>
            </a:r>
            <a:endParaRPr b="1" sz="1800"/>
          </a:p>
          <a:p>
            <a:pPr indent="-342900" lvl="1" marL="914400" rtl="0" algn="l">
              <a:spcBef>
                <a:spcPts val="0"/>
              </a:spcBef>
              <a:spcAft>
                <a:spcPts val="0"/>
              </a:spcAft>
              <a:buSzPts val="1800"/>
              <a:buChar char="○"/>
            </a:pPr>
            <a:r>
              <a:rPr b="1" lang="en" sz="1800"/>
              <a:t>IDENTITY</a:t>
            </a:r>
            <a:endParaRPr b="1" sz="1800"/>
          </a:p>
          <a:p>
            <a:pPr indent="-342900" lvl="0" marL="457200" rtl="0" algn="l">
              <a:spcBef>
                <a:spcPts val="0"/>
              </a:spcBef>
              <a:spcAft>
                <a:spcPts val="0"/>
              </a:spcAft>
              <a:buSzPts val="1800"/>
              <a:buChar char="●"/>
            </a:pPr>
            <a:r>
              <a:rPr b="1" lang="en" sz="1800"/>
              <a:t>Quadratic Voting</a:t>
            </a:r>
            <a:endParaRPr b="1" sz="1800"/>
          </a:p>
          <a:p>
            <a:pPr indent="-342900" lvl="0" marL="457200" rtl="0" algn="l">
              <a:spcBef>
                <a:spcPts val="0"/>
              </a:spcBef>
              <a:spcAft>
                <a:spcPts val="0"/>
              </a:spcAft>
              <a:buSzPts val="1800"/>
              <a:buChar char="●"/>
            </a:pPr>
            <a:r>
              <a:rPr lang="en" sz="1800"/>
              <a:t>Harberger Tax</a:t>
            </a:r>
            <a:endParaRPr sz="1800"/>
          </a:p>
          <a:p>
            <a:pPr indent="-342900" lvl="0" marL="457200" rtl="0" algn="l">
              <a:spcBef>
                <a:spcPts val="0"/>
              </a:spcBef>
              <a:spcAft>
                <a:spcPts val="0"/>
              </a:spcAft>
              <a:buSzPts val="1800"/>
              <a:buChar char="●"/>
            </a:pPr>
            <a:r>
              <a:rPr lang="en" sz="1800"/>
              <a:t>Liberal Radicalism</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669325" y="421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Stake (review)</a:t>
            </a:r>
            <a:endParaRPr/>
          </a:p>
        </p:txBody>
      </p:sp>
      <p:sp>
        <p:nvSpPr>
          <p:cNvPr id="147" name="Google Shape;147;p16"/>
          <p:cNvSpPr txBox="1"/>
          <p:nvPr>
            <p:ph idx="1" type="body"/>
          </p:nvPr>
        </p:nvSpPr>
        <p:spPr>
          <a:xfrm>
            <a:off x="319775" y="1141800"/>
            <a:ext cx="8419200" cy="357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Attach cost to vote in the form of </a:t>
            </a:r>
            <a:r>
              <a:rPr b="1" lang="en" sz="1800"/>
              <a:t>COLLATERAL</a:t>
            </a:r>
            <a:endParaRPr b="1" sz="1800"/>
          </a:p>
          <a:p>
            <a:pPr indent="-342900" lvl="0" marL="457200" rtl="0" algn="l">
              <a:spcBef>
                <a:spcPts val="0"/>
              </a:spcBef>
              <a:spcAft>
                <a:spcPts val="0"/>
              </a:spcAft>
              <a:buSzPts val="1800"/>
              <a:buChar char="●"/>
            </a:pPr>
            <a:r>
              <a:rPr lang="en" sz="1800"/>
              <a:t>Anti-Sybil Mechanism ⇔ Staking Capital (cost is locked up capital)</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Difficulties:</a:t>
            </a:r>
            <a:endParaRPr sz="1800"/>
          </a:p>
          <a:p>
            <a:pPr indent="-342900" lvl="1" marL="914400" rtl="0" algn="l">
              <a:spcBef>
                <a:spcPts val="0"/>
              </a:spcBef>
              <a:spcAft>
                <a:spcPts val="0"/>
              </a:spcAft>
              <a:buSzPts val="1800"/>
              <a:buChar char="○"/>
            </a:pPr>
            <a:r>
              <a:rPr b="1" lang="en" sz="1800"/>
              <a:t>Node Scalability</a:t>
            </a:r>
            <a:r>
              <a:rPr lang="en" sz="1800"/>
              <a:t> (message overhead) of BFT</a:t>
            </a:r>
            <a:endParaRPr sz="1800"/>
          </a:p>
          <a:p>
            <a:pPr indent="-342900" lvl="1" marL="914400" rtl="0" algn="l">
              <a:spcBef>
                <a:spcPts val="0"/>
              </a:spcBef>
              <a:spcAft>
                <a:spcPts val="0"/>
              </a:spcAft>
              <a:buSzPts val="1800"/>
              <a:buChar char="○"/>
            </a:pPr>
            <a:r>
              <a:rPr i="1" lang="en" sz="1800"/>
              <a:t>Dynamic Validator Set and Resistance to </a:t>
            </a:r>
            <a:r>
              <a:rPr b="1" i="1" lang="en" sz="1800"/>
              <a:t>Long-Range Attacks</a:t>
            </a:r>
            <a:endParaRPr b="1" i="1" sz="1800"/>
          </a:p>
          <a:p>
            <a:pPr indent="-342900" lvl="1" marL="914400" rtl="0" algn="l">
              <a:spcBef>
                <a:spcPts val="0"/>
              </a:spcBef>
              <a:spcAft>
                <a:spcPts val="0"/>
              </a:spcAft>
              <a:buSzPts val="1800"/>
              <a:buChar char="○"/>
            </a:pPr>
            <a:r>
              <a:rPr lang="en" sz="1800"/>
              <a:t>Is this even really </a:t>
            </a:r>
            <a:r>
              <a:rPr b="1" lang="en" sz="1800"/>
              <a:t>Permissionless? Are we just renting identity?</a:t>
            </a:r>
            <a:endParaRPr b="1" sz="1800"/>
          </a:p>
        </p:txBody>
      </p:sp>
      <p:pic>
        <p:nvPicPr>
          <p:cNvPr id="148" name="Google Shape;148;p16"/>
          <p:cNvPicPr preferRelativeResize="0"/>
          <p:nvPr/>
        </p:nvPicPr>
        <p:blipFill>
          <a:blip r:embed="rId3">
            <a:alphaModFix/>
          </a:blip>
          <a:stretch>
            <a:fillRect/>
          </a:stretch>
        </p:blipFill>
        <p:spPr>
          <a:xfrm>
            <a:off x="2402900" y="1893575"/>
            <a:ext cx="4463424" cy="1839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482075" y="321275"/>
            <a:ext cx="8194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risks associated with Voting on Blockchain?</a:t>
            </a:r>
            <a:endParaRPr/>
          </a:p>
        </p:txBody>
      </p:sp>
      <p:sp>
        <p:nvSpPr>
          <p:cNvPr id="154" name="Google Shape;154;p17"/>
          <p:cNvSpPr txBox="1"/>
          <p:nvPr>
            <p:ph idx="1" type="body"/>
          </p:nvPr>
        </p:nvSpPr>
        <p:spPr>
          <a:xfrm>
            <a:off x="482075" y="1400700"/>
            <a:ext cx="8419200" cy="34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Tree Falls in Forest Analogy only works if we don’t have...</a:t>
            </a:r>
            <a:endParaRPr sz="2400"/>
          </a:p>
          <a:p>
            <a:pPr indent="0" lvl="0" marL="0" rtl="0" algn="l">
              <a:spcBef>
                <a:spcPts val="1600"/>
              </a:spcBef>
              <a:spcAft>
                <a:spcPts val="0"/>
              </a:spcAft>
              <a:buNone/>
            </a:pPr>
            <a:r>
              <a:rPr lang="en" sz="2400"/>
              <a:t>→ Speaker/Listener Fault Equivalence</a:t>
            </a:r>
            <a:endParaRPr sz="2400"/>
          </a:p>
          <a:p>
            <a:pPr indent="0" lvl="0" marL="0" rtl="0" algn="l">
              <a:spcBef>
                <a:spcPts val="1600"/>
              </a:spcBef>
              <a:spcAft>
                <a:spcPts val="0"/>
              </a:spcAft>
              <a:buNone/>
            </a:pPr>
            <a:r>
              <a:rPr lang="en" sz="2400"/>
              <a:t>So, h</a:t>
            </a:r>
            <a:r>
              <a:rPr lang="en" sz="2400"/>
              <a:t>ow do we guarantee censorship resistance?</a:t>
            </a:r>
            <a:endParaRPr sz="2400"/>
          </a:p>
          <a:p>
            <a:pPr indent="0" lvl="0" marL="0" rtl="0" algn="l">
              <a:spcBef>
                <a:spcPts val="1600"/>
              </a:spcBef>
              <a:spcAft>
                <a:spcPts val="1600"/>
              </a:spcAft>
              <a:buNone/>
            </a:pPr>
            <a:r>
              <a:rPr lang="en" sz="2400"/>
              <a:t>→ Proof of Work vs Proof of Stake? Which is better?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336750" y="320350"/>
            <a:ext cx="8475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Micropayment Subscription Models</a:t>
            </a:r>
            <a:endParaRPr/>
          </a:p>
        </p:txBody>
      </p:sp>
      <p:sp>
        <p:nvSpPr>
          <p:cNvPr id="160" name="Google Shape;160;p18"/>
          <p:cNvSpPr txBox="1"/>
          <p:nvPr>
            <p:ph idx="1" type="body"/>
          </p:nvPr>
        </p:nvSpPr>
        <p:spPr>
          <a:xfrm>
            <a:off x="336750" y="1465450"/>
            <a:ext cx="3758100" cy="32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Blockchain changes transaction structure =&gt; New Market Designs</a:t>
            </a:r>
            <a:endParaRPr sz="1800"/>
          </a:p>
          <a:p>
            <a:pPr indent="0" lvl="0" marL="0" rtl="0" algn="l">
              <a:spcBef>
                <a:spcPts val="1600"/>
              </a:spcBef>
              <a:spcAft>
                <a:spcPts val="0"/>
              </a:spcAft>
              <a:buNone/>
            </a:pPr>
            <a:r>
              <a:rPr lang="en" sz="1800"/>
              <a:t>→ Review of Micropayment Subscription Models</a:t>
            </a:r>
            <a:endParaRPr sz="1800"/>
          </a:p>
          <a:p>
            <a:pPr indent="0" lvl="0" marL="0" rtl="0" algn="l">
              <a:spcBef>
                <a:spcPts val="1600"/>
              </a:spcBef>
              <a:spcAft>
                <a:spcPts val="1600"/>
              </a:spcAft>
              <a:buNone/>
            </a:pPr>
            <a:r>
              <a:rPr lang="en" sz="1800"/>
              <a:t>	→ Cultural Hurdles (convenience of bulk payments)</a:t>
            </a:r>
            <a:endParaRPr sz="1800"/>
          </a:p>
        </p:txBody>
      </p:sp>
      <p:pic>
        <p:nvPicPr>
          <p:cNvPr id="161" name="Google Shape;161;p18"/>
          <p:cNvPicPr preferRelativeResize="0"/>
          <p:nvPr/>
        </p:nvPicPr>
        <p:blipFill rotWithShape="1">
          <a:blip r:embed="rId3">
            <a:alphaModFix/>
          </a:blip>
          <a:srcRect b="1565" l="0" r="29903" t="0"/>
          <a:stretch/>
        </p:blipFill>
        <p:spPr>
          <a:xfrm>
            <a:off x="4148550" y="1414425"/>
            <a:ext cx="4523773" cy="296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3723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Blockchain Use Case: Identity</a:t>
            </a:r>
            <a:endParaRPr/>
          </a:p>
        </p:txBody>
      </p:sp>
      <p:pic>
        <p:nvPicPr>
          <p:cNvPr descr="Image result for social security number" id="167" name="Google Shape;167;p19"/>
          <p:cNvPicPr preferRelativeResize="0"/>
          <p:nvPr/>
        </p:nvPicPr>
        <p:blipFill>
          <a:blip r:embed="rId3">
            <a:alphaModFix/>
          </a:blip>
          <a:stretch>
            <a:fillRect/>
          </a:stretch>
        </p:blipFill>
        <p:spPr>
          <a:xfrm>
            <a:off x="599350" y="1885950"/>
            <a:ext cx="2476500" cy="1524000"/>
          </a:xfrm>
          <a:prstGeom prst="rect">
            <a:avLst/>
          </a:prstGeom>
          <a:noFill/>
          <a:ln>
            <a:noFill/>
          </a:ln>
        </p:spPr>
      </p:pic>
      <p:pic>
        <p:nvPicPr>
          <p:cNvPr descr="Image result for passport" id="168" name="Google Shape;168;p19"/>
          <p:cNvPicPr preferRelativeResize="0"/>
          <p:nvPr/>
        </p:nvPicPr>
        <p:blipFill>
          <a:blip r:embed="rId4">
            <a:alphaModFix/>
          </a:blip>
          <a:stretch>
            <a:fillRect/>
          </a:stretch>
        </p:blipFill>
        <p:spPr>
          <a:xfrm>
            <a:off x="236650" y="2876875"/>
            <a:ext cx="1362075" cy="1895475"/>
          </a:xfrm>
          <a:prstGeom prst="rect">
            <a:avLst/>
          </a:prstGeom>
          <a:noFill/>
          <a:ln>
            <a:noFill/>
          </a:ln>
        </p:spPr>
      </p:pic>
      <p:pic>
        <p:nvPicPr>
          <p:cNvPr descr="Image result for estonia digital id" id="169" name="Google Shape;169;p19"/>
          <p:cNvPicPr preferRelativeResize="0"/>
          <p:nvPr/>
        </p:nvPicPr>
        <p:blipFill>
          <a:blip r:embed="rId5">
            <a:alphaModFix/>
          </a:blip>
          <a:stretch>
            <a:fillRect/>
          </a:stretch>
        </p:blipFill>
        <p:spPr>
          <a:xfrm>
            <a:off x="3262775" y="2571752"/>
            <a:ext cx="2133225" cy="1320950"/>
          </a:xfrm>
          <a:prstGeom prst="rect">
            <a:avLst/>
          </a:prstGeom>
          <a:noFill/>
          <a:ln>
            <a:noFill/>
          </a:ln>
        </p:spPr>
      </p:pic>
      <p:pic>
        <p:nvPicPr>
          <p:cNvPr descr="Image result for hyperledger indy'" id="170" name="Google Shape;170;p19"/>
          <p:cNvPicPr preferRelativeResize="0"/>
          <p:nvPr/>
        </p:nvPicPr>
        <p:blipFill>
          <a:blip r:embed="rId6">
            <a:alphaModFix/>
          </a:blip>
          <a:stretch>
            <a:fillRect/>
          </a:stretch>
        </p:blipFill>
        <p:spPr>
          <a:xfrm>
            <a:off x="5741325" y="1533450"/>
            <a:ext cx="3009900" cy="1524000"/>
          </a:xfrm>
          <a:prstGeom prst="rect">
            <a:avLst/>
          </a:prstGeom>
          <a:noFill/>
          <a:ln>
            <a:noFill/>
          </a:ln>
        </p:spPr>
      </p:pic>
      <p:pic>
        <p:nvPicPr>
          <p:cNvPr id="171" name="Google Shape;171;p19"/>
          <p:cNvPicPr preferRelativeResize="0"/>
          <p:nvPr/>
        </p:nvPicPr>
        <p:blipFill>
          <a:blip r:embed="rId7">
            <a:alphaModFix/>
          </a:blip>
          <a:stretch>
            <a:fillRect/>
          </a:stretch>
        </p:blipFill>
        <p:spPr>
          <a:xfrm>
            <a:off x="5582938" y="3109975"/>
            <a:ext cx="3326661" cy="1760318"/>
          </a:xfrm>
          <a:prstGeom prst="rect">
            <a:avLst/>
          </a:prstGeom>
          <a:noFill/>
          <a:ln>
            <a:noFill/>
          </a:ln>
        </p:spPr>
      </p:pic>
      <p:pic>
        <p:nvPicPr>
          <p:cNvPr descr="Image result for uport" id="172" name="Google Shape;172;p19"/>
          <p:cNvPicPr preferRelativeResize="0"/>
          <p:nvPr/>
        </p:nvPicPr>
        <p:blipFill>
          <a:blip r:embed="rId8">
            <a:alphaModFix/>
          </a:blip>
          <a:stretch>
            <a:fillRect/>
          </a:stretch>
        </p:blipFill>
        <p:spPr>
          <a:xfrm>
            <a:off x="8162125" y="574275"/>
            <a:ext cx="747475" cy="104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432125" y="346225"/>
            <a:ext cx="8132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Tyranny of the Majority</a:t>
            </a:r>
            <a:endParaRPr/>
          </a:p>
        </p:txBody>
      </p:sp>
      <p:sp>
        <p:nvSpPr>
          <p:cNvPr id="178" name="Google Shape;178;p20"/>
          <p:cNvSpPr txBox="1"/>
          <p:nvPr>
            <p:ph idx="1" type="body"/>
          </p:nvPr>
        </p:nvSpPr>
        <p:spPr>
          <a:xfrm>
            <a:off x="432125" y="1300825"/>
            <a:ext cx="8132100" cy="33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Majority Rule does not achieve NET SOCIAL BENEFIT</a:t>
            </a:r>
            <a:endParaRPr sz="1800"/>
          </a:p>
          <a:p>
            <a:pPr indent="0" lvl="0" marL="0" rtl="0" algn="l">
              <a:spcBef>
                <a:spcPts val="1600"/>
              </a:spcBef>
              <a:spcAft>
                <a:spcPts val="0"/>
              </a:spcAft>
              <a:buNone/>
            </a:pPr>
            <a:r>
              <a:rPr lang="en" sz="1800"/>
              <a:t>→ Weak Utilitarianism</a:t>
            </a:r>
            <a:endParaRPr sz="1800"/>
          </a:p>
          <a:p>
            <a:pPr indent="0" lvl="0" marL="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68925" y="341775"/>
            <a:ext cx="8507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Quadratic Voting</a:t>
            </a:r>
            <a:endParaRPr/>
          </a:p>
        </p:txBody>
      </p:sp>
      <p:sp>
        <p:nvSpPr>
          <p:cNvPr id="184" name="Google Shape;184;p21"/>
          <p:cNvSpPr txBox="1"/>
          <p:nvPr>
            <p:ph idx="1" type="body"/>
          </p:nvPr>
        </p:nvSpPr>
        <p:spPr>
          <a:xfrm>
            <a:off x="368925" y="1465450"/>
            <a:ext cx="8507100" cy="33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r>
              <a:rPr lang="en" sz="1800">
                <a:solidFill>
                  <a:srgbClr val="2B2B2B"/>
                </a:solidFill>
                <a:highlight>
                  <a:srgbClr val="FFFFFF"/>
                </a:highlight>
              </a:rPr>
              <a:t>QV enables group of people can use to jointly choose a collective good for themselves. </a:t>
            </a:r>
            <a:endParaRPr sz="1800">
              <a:solidFill>
                <a:srgbClr val="2B2B2B"/>
              </a:solidFill>
              <a:highlight>
                <a:srgbClr val="FFFFFF"/>
              </a:highlight>
            </a:endParaRPr>
          </a:p>
          <a:p>
            <a:pPr indent="0" lvl="0" marL="0" rtl="0" algn="l">
              <a:spcBef>
                <a:spcPts val="1600"/>
              </a:spcBef>
              <a:spcAft>
                <a:spcPts val="0"/>
              </a:spcAft>
              <a:buNone/>
            </a:pPr>
            <a:r>
              <a:rPr lang="en" sz="1800">
                <a:solidFill>
                  <a:srgbClr val="2B2B2B"/>
                </a:solidFill>
                <a:highlight>
                  <a:srgbClr val="FFFFFF"/>
                </a:highlight>
              </a:rPr>
              <a:t>→ Each person can buy votes for or against a proposal by paying into a fund the square of the number of votes that he or she buys.</a:t>
            </a:r>
            <a:endParaRPr sz="1800">
              <a:solidFill>
                <a:srgbClr val="2B2B2B"/>
              </a:solidFill>
              <a:highlight>
                <a:srgbClr val="FFFFFF"/>
              </a:highlight>
            </a:endParaRPr>
          </a:p>
          <a:p>
            <a:pPr indent="0" lvl="0" marL="0" rtl="0" algn="l">
              <a:spcBef>
                <a:spcPts val="1600"/>
              </a:spcBef>
              <a:spcAft>
                <a:spcPts val="1600"/>
              </a:spcAft>
              <a:buNone/>
            </a:pPr>
            <a:r>
              <a:rPr lang="en" sz="1800">
                <a:solidFill>
                  <a:srgbClr val="2B2B2B"/>
                </a:solidFill>
                <a:highlight>
                  <a:srgbClr val="FFFFFF"/>
                </a:highlight>
              </a:rPr>
              <a:t>→ WHY QUADRATIC? </a:t>
            </a:r>
            <a:endParaRPr sz="1800">
              <a:solidFill>
                <a:srgbClr val="2B2B2B"/>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