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304" r:id="rId4"/>
    <p:sldId id="279" r:id="rId5"/>
    <p:sldId id="307" r:id="rId6"/>
    <p:sldId id="308" r:id="rId7"/>
    <p:sldId id="309" r:id="rId8"/>
    <p:sldId id="311" r:id="rId9"/>
    <p:sldId id="310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ders.com/blockcha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56" y="440571"/>
            <a:ext cx="9202356" cy="61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4" y="354168"/>
            <a:ext cx="9170444" cy="57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Incentive Loops</a:t>
            </a:r>
          </a:p>
          <a:p>
            <a:pPr lvl="1"/>
            <a:r>
              <a:rPr lang="en-US" dirty="0" smtClean="0"/>
              <a:t>Removing Stakeholder Friction</a:t>
            </a:r>
            <a:endParaRPr lang="en-US" dirty="0"/>
          </a:p>
          <a:p>
            <a:pPr lvl="1"/>
            <a:r>
              <a:rPr lang="en-US" dirty="0" smtClean="0"/>
              <a:t>Review: Bitcoin’s Incentive Loop</a:t>
            </a:r>
            <a:endParaRPr lang="en-US" dirty="0"/>
          </a:p>
          <a:p>
            <a:pPr lvl="1"/>
            <a:r>
              <a:rPr lang="en-US" dirty="0" smtClean="0"/>
              <a:t>Decentralized </a:t>
            </a:r>
            <a:r>
              <a:rPr lang="en-US" dirty="0" smtClean="0">
                <a:sym typeface="Wingdings"/>
              </a:rPr>
              <a:t> Trustless</a:t>
            </a:r>
            <a:endParaRPr lang="en-US" dirty="0"/>
          </a:p>
          <a:p>
            <a:pPr lvl="1"/>
            <a:r>
              <a:rPr lang="en-US" dirty="0" smtClean="0"/>
              <a:t>Byzantine Generals Problem</a:t>
            </a:r>
          </a:p>
          <a:p>
            <a:pPr lvl="1"/>
            <a:r>
              <a:rPr lang="en-US" dirty="0" smtClean="0"/>
              <a:t>Sybil Attacks</a:t>
            </a:r>
          </a:p>
          <a:p>
            <a:pPr lvl="1"/>
            <a:r>
              <a:rPr lang="en-US" dirty="0" smtClean="0"/>
              <a:t>Bitcoin’s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More</a:t>
            </a:r>
          </a:p>
          <a:p>
            <a:pPr lvl="1"/>
            <a:r>
              <a:rPr lang="en-US" dirty="0" smtClean="0"/>
              <a:t>Polkadot/Tendermint/Casper</a:t>
            </a:r>
          </a:p>
          <a:p>
            <a:pPr lvl="1"/>
            <a:r>
              <a:rPr lang="en-US" dirty="0" smtClean="0"/>
              <a:t>Other Things</a:t>
            </a:r>
          </a:p>
        </p:txBody>
      </p:sp>
    </p:spTree>
    <p:extLst>
      <p:ext uri="{BB962C8B-B14F-4D97-AF65-F5344CB8AC3E}">
        <p14:creationId xmlns:p14="http://schemas.microsoft.com/office/powerpoint/2010/main" val="2358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BTC’s Incentive Model</a:t>
            </a:r>
            <a:endParaRPr lang="en-US" dirty="0"/>
          </a:p>
        </p:txBody>
      </p:sp>
      <p:pic>
        <p:nvPicPr>
          <p:cNvPr id="4" name="Picture 3" descr="Screen Shot 2018-09-03 at 11.07.28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722366" cy="52843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1*OiIqTMD9d9rOmKQ10u9p3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95" y="1417638"/>
            <a:ext cx="2989150" cy="1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“Decentralized =&gt; Trustless”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that isn’t controlled by any single actor/entity</a:t>
            </a:r>
          </a:p>
          <a:p>
            <a:r>
              <a:rPr lang="en-US" dirty="0" smtClean="0"/>
              <a:t>Requirements: </a:t>
            </a:r>
          </a:p>
          <a:p>
            <a:pPr lvl="1"/>
            <a:r>
              <a:rPr lang="en-US" b="1" dirty="0" smtClean="0"/>
              <a:t>Permissionless</a:t>
            </a:r>
          </a:p>
          <a:p>
            <a:pPr lvl="1"/>
            <a:r>
              <a:rPr lang="en-US" dirty="0" smtClean="0"/>
              <a:t>Secure?</a:t>
            </a:r>
          </a:p>
          <a:p>
            <a:pPr lvl="1"/>
            <a:r>
              <a:rPr lang="en-US" dirty="0" smtClean="0"/>
              <a:t>Private?</a:t>
            </a:r>
          </a:p>
          <a:p>
            <a:pPr lvl="1"/>
            <a:r>
              <a:rPr lang="en-US" dirty="0" smtClean="0"/>
              <a:t>Scalable?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Byzantine Empire is planning to capture Charlottesville</a:t>
            </a:r>
          </a:p>
          <a:p>
            <a:r>
              <a:rPr lang="en-US" dirty="0" smtClean="0"/>
              <a:t>There is fierce resistance from Charlottesville but the Byzantine army has encircled the city</a:t>
            </a:r>
          </a:p>
          <a:p>
            <a:r>
              <a:rPr lang="en-US" dirty="0" smtClean="0"/>
              <a:t>The army has $n$ divisions and each division has a general. The generals communicate through messengers. </a:t>
            </a:r>
          </a:p>
          <a:p>
            <a:r>
              <a:rPr lang="en-US" dirty="0" smtClean="0"/>
              <a:t>All generals must agree upon 1 of the 2 plans of action (to Attack or to not). If the attack is w/o full strength, Charlottesville will win.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Traitors</a:t>
            </a:r>
            <a:endParaRPr lang="en-US" dirty="0"/>
          </a:p>
        </p:txBody>
      </p:sp>
      <p:pic>
        <p:nvPicPr>
          <p:cNvPr id="4" name="Content Placeholder 3" descr="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769"/>
          <a:stretch/>
        </p:blipFill>
        <p:spPr>
          <a:xfrm>
            <a:off x="4320402" y="1259993"/>
            <a:ext cx="4694609" cy="5527281"/>
          </a:xfrm>
        </p:spPr>
      </p:pic>
      <p:sp>
        <p:nvSpPr>
          <p:cNvPr id="5" name="TextBox 4"/>
          <p:cNvSpPr txBox="1"/>
          <p:nvPr/>
        </p:nvSpPr>
        <p:spPr>
          <a:xfrm>
            <a:off x="457200" y="1253275"/>
            <a:ext cx="310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messenger and even a few generals/commanders are traitors!</a:t>
            </a:r>
          </a:p>
        </p:txBody>
      </p:sp>
    </p:spTree>
    <p:extLst>
      <p:ext uri="{BB962C8B-B14F-4D97-AF65-F5344CB8AC3E}">
        <p14:creationId xmlns:p14="http://schemas.microsoft.com/office/powerpoint/2010/main" val="38846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Increases with Number of Nodes</a:t>
            </a:r>
            <a:endParaRPr lang="en-US" dirty="0"/>
          </a:p>
        </p:txBody>
      </p:sp>
      <p:pic>
        <p:nvPicPr>
          <p:cNvPr id="4" name="Content Placeholder 3" descr="water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73" b="330"/>
          <a:stretch/>
        </p:blipFill>
        <p:spPr>
          <a:xfrm>
            <a:off x="4297723" y="1542269"/>
            <a:ext cx="4675545" cy="5289001"/>
          </a:xfrm>
        </p:spPr>
      </p:pic>
      <p:sp>
        <p:nvSpPr>
          <p:cNvPr id="5" name="TextBox 4"/>
          <p:cNvSpPr txBox="1"/>
          <p:nvPr/>
        </p:nvSpPr>
        <p:spPr>
          <a:xfrm>
            <a:off x="703058" y="1689693"/>
            <a:ext cx="28575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a system where all servers can be equal in hierarchy with no central server as well.</a:t>
            </a:r>
          </a:p>
          <a:p>
            <a:endParaRPr lang="en-US" dirty="0"/>
          </a:p>
          <a:p>
            <a:r>
              <a:rPr lang="en-US" dirty="0" smtClean="0"/>
              <a:t>If equal hierarchy is established, a network of $n$ nodes must have greater than $2n/3$ honest nodes ( &lt;n/3 malicious nodes).</a:t>
            </a:r>
          </a:p>
        </p:txBody>
      </p:sp>
    </p:spTree>
    <p:extLst>
      <p:ext uri="{BB962C8B-B14F-4D97-AF65-F5344CB8AC3E}">
        <p14:creationId xmlns:p14="http://schemas.microsoft.com/office/powerpoint/2010/main" val="36497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Sybil Attack</a:t>
            </a:r>
            <a:endParaRPr lang="en-US" dirty="0"/>
          </a:p>
        </p:txBody>
      </p:sp>
      <p:pic>
        <p:nvPicPr>
          <p:cNvPr id="5" name="Content Placeholder 4" descr="twit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4717"/>
          <a:stretch>
            <a:fillRect/>
          </a:stretch>
        </p:blipFill>
        <p:spPr>
          <a:xfrm>
            <a:off x="362868" y="1673077"/>
            <a:ext cx="7200832" cy="3960180"/>
          </a:xfrm>
        </p:spPr>
      </p:pic>
      <p:pic>
        <p:nvPicPr>
          <p:cNvPr id="4" name="Picture 3" descr="sybi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58" y="3660167"/>
            <a:ext cx="6320842" cy="28576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14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solution to BGP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8-09-07 at 12.1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7" y="2217878"/>
            <a:ext cx="5740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5407</TotalTime>
  <Words>229</Words>
  <Application>Microsoft Macintosh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CS1501 Introduction to Blockchain</vt:lpstr>
      <vt:lpstr>Roadmap</vt:lpstr>
      <vt:lpstr>Review: BTC’s Incentive Model</vt:lpstr>
      <vt:lpstr>“Decentralized =&gt; Trustless”</vt:lpstr>
      <vt:lpstr>Byzantine Generals Problem</vt:lpstr>
      <vt:lpstr>Traitors</vt:lpstr>
      <vt:lpstr>Complexity Increases with Number of Nodes</vt:lpstr>
      <vt:lpstr>Sybil Attack</vt:lpstr>
      <vt:lpstr>Bitcoin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amar singh</cp:lastModifiedBy>
  <cp:revision>127</cp:revision>
  <dcterms:created xsi:type="dcterms:W3CDTF">2018-08-26T18:49:06Z</dcterms:created>
  <dcterms:modified xsi:type="dcterms:W3CDTF">2018-09-10T21:02:06Z</dcterms:modified>
</cp:coreProperties>
</file>