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304" r:id="rId4"/>
    <p:sldId id="279" r:id="rId5"/>
    <p:sldId id="314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6" r:id="rId14"/>
    <p:sldId id="325" r:id="rId15"/>
    <p:sldId id="323" r:id="rId16"/>
    <p:sldId id="328" r:id="rId17"/>
    <p:sldId id="321" r:id="rId18"/>
    <p:sldId id="32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7CC5-C68A-4540-BD1A-E9B55CA4C0C5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0F2F7-D543-C745-B3CC-9B6C9FD5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ders.com/blockchai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CS1501 Introduction to Blockchain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Fridays 1-1:50PM,</a:t>
            </a:r>
          </a:p>
          <a:p>
            <a:r>
              <a:rPr lang="en-US" dirty="0" smtClean="0"/>
              <a:t>Thornton Hall D115</a:t>
            </a:r>
          </a:p>
        </p:txBody>
      </p:sp>
    </p:spTree>
    <p:extLst>
      <p:ext uri="{BB962C8B-B14F-4D97-AF65-F5344CB8AC3E}">
        <p14:creationId xmlns:p14="http://schemas.microsoft.com/office/powerpoint/2010/main" val="276430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PoW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Permissionless (</a:t>
            </a:r>
            <a:r>
              <a:rPr lang="en-US" dirty="0" err="1" smtClean="0"/>
              <a:t>prereq</a:t>
            </a:r>
            <a:r>
              <a:rPr lang="en-US" dirty="0" smtClean="0"/>
              <a:t> for decentralized maybe? Which is a </a:t>
            </a:r>
            <a:r>
              <a:rPr lang="en-US" dirty="0" err="1" smtClean="0"/>
              <a:t>prereq</a:t>
            </a:r>
            <a:r>
              <a:rPr lang="en-US" dirty="0" smtClean="0"/>
              <a:t> for trustless/censorship resistant?)</a:t>
            </a:r>
          </a:p>
          <a:p>
            <a:r>
              <a:rPr lang="en-US" dirty="0" smtClean="0"/>
              <a:t>Fair, tamper-proof block proposer selection algorithm</a:t>
            </a:r>
          </a:p>
          <a:p>
            <a:pPr marL="0" indent="0">
              <a:buNone/>
            </a:pPr>
            <a:r>
              <a:rPr lang="en-US" dirty="0" smtClean="0"/>
              <a:t>Cons</a:t>
            </a:r>
          </a:p>
          <a:p>
            <a:r>
              <a:rPr lang="en-US" dirty="0" smtClean="0"/>
              <a:t>Electricity</a:t>
            </a:r>
          </a:p>
          <a:p>
            <a:r>
              <a:rPr lang="en-US" dirty="0" smtClean="0"/>
              <a:t>Mining Centralization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7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</a:t>
            </a:r>
            <a:r>
              <a:rPr lang="en-US" dirty="0" err="1" smtClean="0"/>
              <a:t>vs</a:t>
            </a:r>
            <a:r>
              <a:rPr lang="en-US" dirty="0" smtClean="0"/>
              <a:t> Decentralization in PoW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ASICs raise the barrier to entry for miners</a:t>
            </a:r>
          </a:p>
          <a:p>
            <a:r>
              <a:rPr lang="en-US" dirty="0" smtClean="0"/>
              <a:t>ASICs increase security against outside attackers, but they increase centralization risks</a:t>
            </a:r>
          </a:p>
          <a:p>
            <a:r>
              <a:rPr lang="en-US" dirty="0" smtClean="0"/>
              <a:t>Does centralization threaten security?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7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Permissioned Blockchain Thought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Can we create a protocol to come to distributed consensus as a class?</a:t>
            </a:r>
            <a:endParaRPr lang="en-US" dirty="0"/>
          </a:p>
          <a:p>
            <a:pPr lvl="1"/>
            <a:r>
              <a:rPr lang="en-US" i="1" dirty="0" smtClean="0"/>
              <a:t>Hint: assume (1) we can generate randomness and (2) each person gets one vote (&amp; identity is linked)</a:t>
            </a:r>
          </a:p>
          <a:p>
            <a:pPr marL="457200" lvl="1" indent="0">
              <a:buNone/>
            </a:pPr>
            <a:r>
              <a:rPr lang="en-US" i="1" dirty="0" smtClean="0"/>
              <a:t>	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9538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make our protocol </a:t>
            </a:r>
            <a:r>
              <a:rPr lang="en-US" b="1" dirty="0" smtClean="0"/>
              <a:t>permissionless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we track identity?</a:t>
            </a:r>
          </a:p>
          <a:p>
            <a:r>
              <a:rPr lang="en-US" dirty="0" smtClean="0"/>
              <a:t>Add accountability for malicious behavior?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6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Pros</a:t>
            </a:r>
          </a:p>
          <a:p>
            <a:r>
              <a:rPr lang="en-US" dirty="0" smtClean="0"/>
              <a:t>Less energy consumption than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smtClean="0"/>
              <a:t>Fast </a:t>
            </a:r>
            <a:r>
              <a:rPr lang="en-US" i="1" dirty="0" smtClean="0"/>
              <a:t>economic</a:t>
            </a:r>
            <a:r>
              <a:rPr lang="en-US" dirty="0" smtClean="0"/>
              <a:t> finality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Cons:</a:t>
            </a:r>
          </a:p>
          <a:p>
            <a:r>
              <a:rPr lang="en-US" dirty="0" smtClean="0"/>
              <a:t>Is this really permissionless? Renting identity?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0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r>
              <a:rPr lang="en-US" dirty="0" err="1" smtClean="0"/>
              <a:t>vs</a:t>
            </a:r>
            <a:r>
              <a:rPr lang="en-US" dirty="0" smtClean="0"/>
              <a:t> Decentralization in </a:t>
            </a:r>
            <a:r>
              <a:rPr lang="en-US" dirty="0" err="1" smtClean="0"/>
              <a:t>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capital requirements for validators</a:t>
            </a:r>
          </a:p>
          <a:p>
            <a:r>
              <a:rPr lang="en-US" dirty="0" smtClean="0"/>
              <a:t>Limit on node scalability (limit on decentralization)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Capital requirements </a:t>
            </a:r>
            <a:r>
              <a:rPr lang="en-US" dirty="0" smtClean="0">
                <a:sym typeface="Wingdings"/>
              </a:rPr>
              <a:t> ASIC barrier to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6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Tradeoff between Time to Finality and Decentralization</a:t>
            </a:r>
            <a:endParaRPr lang="en-US" dirty="0"/>
          </a:p>
        </p:txBody>
      </p:sp>
      <p:pic>
        <p:nvPicPr>
          <p:cNvPr id="4" name="Content Placeholder 3" descr="Screen Shot 2018-09-21 at 12.15.0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68" r="-317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56797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Blockchain Tradeoffs</a:t>
            </a:r>
            <a:endParaRPr lang="en-US" dirty="0"/>
          </a:p>
        </p:txBody>
      </p:sp>
      <p:pic>
        <p:nvPicPr>
          <p:cNvPr id="4" name="Picture 3" descr="tradeoff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26" y="1537254"/>
            <a:ext cx="4331741" cy="48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1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Tradeoffs</a:t>
            </a:r>
            <a:endParaRPr lang="en-US" dirty="0"/>
          </a:p>
        </p:txBody>
      </p:sp>
      <p:pic>
        <p:nvPicPr>
          <p:cNvPr id="4" name="Content Placeholder 3" descr="Vla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48" r="-12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79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3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Review</a:t>
            </a:r>
            <a:endParaRPr lang="en-US" b="1" dirty="0"/>
          </a:p>
          <a:p>
            <a:pPr lvl="1"/>
            <a:r>
              <a:rPr lang="en-US" dirty="0" smtClean="0"/>
              <a:t>Bitcoin’s Incentive Model</a:t>
            </a:r>
          </a:p>
          <a:p>
            <a:pPr lvl="1"/>
            <a:r>
              <a:rPr lang="en-US" dirty="0" smtClean="0"/>
              <a:t>Byzantine Fault Tolerance</a:t>
            </a:r>
            <a:endParaRPr lang="en-US" dirty="0"/>
          </a:p>
          <a:p>
            <a:pPr lvl="1"/>
            <a:r>
              <a:rPr lang="en-US" dirty="0"/>
              <a:t>Decentralized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Trustless</a:t>
            </a:r>
            <a:endParaRPr lang="en-US" dirty="0"/>
          </a:p>
          <a:p>
            <a:pPr lvl="1"/>
            <a:r>
              <a:rPr lang="en-US" dirty="0" smtClean="0"/>
              <a:t>Permissionless (Proof of Work (PoW) definition)</a:t>
            </a:r>
            <a:endParaRPr lang="en-US" dirty="0" smtClean="0"/>
          </a:p>
          <a:p>
            <a:pPr lvl="1"/>
            <a:r>
              <a:rPr lang="en-US" dirty="0" smtClean="0"/>
              <a:t>Pros/Cons of PoW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Proof of Stake</a:t>
            </a:r>
            <a:endParaRPr lang="en-US" b="1" dirty="0" smtClean="0"/>
          </a:p>
          <a:p>
            <a:pPr lvl="1"/>
            <a:r>
              <a:rPr lang="en-US" dirty="0" smtClean="0"/>
              <a:t>Class Activity</a:t>
            </a:r>
          </a:p>
          <a:p>
            <a:pPr lvl="1"/>
            <a:r>
              <a:rPr lang="en-US" dirty="0" smtClean="0"/>
              <a:t>Discussion of Tradeoffs</a:t>
            </a:r>
          </a:p>
          <a:p>
            <a:pPr lvl="1"/>
            <a:r>
              <a:rPr lang="en-US" dirty="0" smtClean="0"/>
              <a:t>Modern Proof of Stake Blockchains (Tendermint, Polkadot)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8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BTC’s Incentive Model</a:t>
            </a:r>
            <a:endParaRPr lang="en-US" dirty="0"/>
          </a:p>
        </p:txBody>
      </p:sp>
      <p:pic>
        <p:nvPicPr>
          <p:cNvPr id="4" name="Picture 3" descr="Screen Shot 2018-09-03 at 11.07.28 AM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8722366" cy="5284352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1*OiIqTMD9d9rOmKQ10u9p3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95" y="1417638"/>
            <a:ext cx="2989150" cy="18458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256588" y="1598970"/>
            <a:ext cx="1213340" cy="10659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“Decentralized =&gt; Trustless”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that isn’t controlled by any single actor/entity</a:t>
            </a:r>
          </a:p>
          <a:p>
            <a:r>
              <a:rPr lang="en-US" dirty="0" smtClean="0"/>
              <a:t>Requirements: </a:t>
            </a:r>
          </a:p>
          <a:p>
            <a:pPr lvl="1"/>
            <a:r>
              <a:rPr lang="en-US" b="1" dirty="0" smtClean="0"/>
              <a:t>Permissionless</a:t>
            </a:r>
          </a:p>
          <a:p>
            <a:pPr lvl="1"/>
            <a:r>
              <a:rPr lang="en-US" dirty="0" smtClean="0"/>
              <a:t>Secure?</a:t>
            </a:r>
          </a:p>
          <a:p>
            <a:pPr lvl="1"/>
            <a:r>
              <a:rPr lang="en-US" dirty="0" smtClean="0"/>
              <a:t>Private?</a:t>
            </a:r>
          </a:p>
          <a:p>
            <a:pPr lvl="1"/>
            <a:r>
              <a:rPr lang="en-US" dirty="0" smtClean="0"/>
              <a:t>Scalable?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1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pic>
        <p:nvPicPr>
          <p:cNvPr id="4" name="Content Placeholder 3" descr="blockchain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28" b="-14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226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algorithms that are Byzantine Fault Tolerant can reach consensus (agreement) as long as 2/3 of the actors are honest. </a:t>
            </a:r>
          </a:p>
          <a:p>
            <a:r>
              <a:rPr lang="en-US" dirty="0" smtClean="0"/>
              <a:t>“making a reliable system from unreliable parts”</a:t>
            </a:r>
          </a:p>
          <a:p>
            <a:r>
              <a:rPr lang="en-US" i="1" dirty="0" smtClean="0"/>
              <a:t>Finality in </a:t>
            </a:r>
            <a:r>
              <a:rPr lang="en-US" i="1" dirty="0" err="1" smtClean="0"/>
              <a:t>PoS</a:t>
            </a:r>
            <a:r>
              <a:rPr lang="en-US" i="1" dirty="0" smtClean="0"/>
              <a:t> Blockchains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1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Bitcoin’s Probabilistic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creates an interactive game in which miners come to agreement on the order of transactions.</a:t>
            </a:r>
          </a:p>
          <a:p>
            <a:r>
              <a:rPr lang="en-US" dirty="0" smtClean="0"/>
              <a:t>Probabilistic guarantee of fair miner compensation according to proportion of hash power contributed.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Properties of Bitcoin’s Reward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Mean time to next block reward = 10 minutes / (miner percent of total network hashpower)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much time do I have to wait if I contribute 1% of network hashpower? How about 10%?</a:t>
            </a:r>
          </a:p>
        </p:txBody>
      </p:sp>
    </p:spTree>
    <p:extLst>
      <p:ext uri="{BB962C8B-B14F-4D97-AF65-F5344CB8AC3E}">
        <p14:creationId xmlns:p14="http://schemas.microsoft.com/office/powerpoint/2010/main" val="60649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Properties with respect to the amount of time each miner waits between finding blocks:</a:t>
            </a:r>
          </a:p>
          <a:p>
            <a:pPr marL="514350" indent="-514350">
              <a:buAutoNum type="arabicPeriod"/>
            </a:pPr>
            <a:r>
              <a:rPr lang="en-US" dirty="0" smtClean="0"/>
              <a:t>High </a:t>
            </a:r>
            <a:r>
              <a:rPr lang="en-US" dirty="0"/>
              <a:t>average amount </a:t>
            </a:r>
            <a:r>
              <a:rPr lang="en-US" dirty="0" smtClean="0"/>
              <a:t>of time (between finding blocks)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variance of the time between blocks is also very high.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6417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6245</TotalTime>
  <Words>441</Words>
  <Application>Microsoft Macintosh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Black</vt:lpstr>
      <vt:lpstr>CS1501 Introduction to Blockchain</vt:lpstr>
      <vt:lpstr>Roadmap</vt:lpstr>
      <vt:lpstr>Review: BTC’s Incentive Model</vt:lpstr>
      <vt:lpstr>“Decentralized =&gt; Trustless”</vt:lpstr>
      <vt:lpstr>Cryptography</vt:lpstr>
      <vt:lpstr>Byzantine Fault Tolerance</vt:lpstr>
      <vt:lpstr>Bitcoin’s Probabilistic Solution</vt:lpstr>
      <vt:lpstr>Properties of Bitcoin’s Reward Schedule</vt:lpstr>
      <vt:lpstr>Properties</vt:lpstr>
      <vt:lpstr>Pros and Cons of PoW</vt:lpstr>
      <vt:lpstr>Security vs Decentralization in PoW</vt:lpstr>
      <vt:lpstr>Permissioned Blockchain Thought Experiment</vt:lpstr>
      <vt:lpstr>Proof of Stake</vt:lpstr>
      <vt:lpstr>Pros/Cons</vt:lpstr>
      <vt:lpstr>Security vs Decentralization in PoS</vt:lpstr>
      <vt:lpstr>Tradeoff between Time to Finality and Decentralization</vt:lpstr>
      <vt:lpstr>Blockchain Tradeoffs</vt:lpstr>
      <vt:lpstr>More Tradeoffs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CS1501 Introduction to Blockchain</dc:title>
  <dc:creator>amar singh</dc:creator>
  <cp:lastModifiedBy>uva</cp:lastModifiedBy>
  <cp:revision>173</cp:revision>
  <dcterms:created xsi:type="dcterms:W3CDTF">2018-08-26T18:49:06Z</dcterms:created>
  <dcterms:modified xsi:type="dcterms:W3CDTF">2018-09-21T16:18:47Z</dcterms:modified>
</cp:coreProperties>
</file>