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29612c3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429612c3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429612c3c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429612c3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29612c3c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29612c3c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29612c3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29612c3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9612c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9612c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29612c3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29612c3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429612c3c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429612c3c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429612c3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429612c3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429612c3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429612c3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429612c3c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429612c3c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29612c3c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29612c3c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9612c3c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429612c3c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29612c3c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29612c3c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429612c3c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429612c3c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429612c3c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429612c3c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429612c3c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429612c3c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429612c3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429612c3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429612c3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429612c3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29612c3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29612c3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429612c3c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429612c3c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429612c3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429612c3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429612c3c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429612c3c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429612c3c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429612c3c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429612c3c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429612c3c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317500" y="3413150"/>
            <a:ext cx="83820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Rust 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Parity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to Build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Substrate</a:t>
            </a: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 to Build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Polkadot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rust programming language"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0" y="1320263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rity technology"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225" y="1320263"/>
            <a:ext cx="1895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rity substrate"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925" y="1353600"/>
            <a:ext cx="15906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arity Polkadot" id="132" name="Google Shape;13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825" y="1401225"/>
            <a:ext cx="17335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88650" y="279350"/>
            <a:ext cx="8366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Memory Safety Issues are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Impossible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 Rust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838" y="916876"/>
            <a:ext cx="6417575" cy="3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WASM</a:t>
            </a:r>
            <a:endParaRPr/>
          </a:p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discussing Parity design choices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2125" y="738199"/>
            <a:ext cx="5088500" cy="3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508375"/>
            <a:ext cx="3487326" cy="1920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392825" y="419250"/>
            <a:ext cx="8230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current Ethereum stack work?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53850" y="1126050"/>
            <a:ext cx="84363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→ traditional computers contain instruction sets that function on inputs of 32 or 64-bit sizes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→ Ethereum Virtual Machine is a 256-bit computer</a:t>
            </a:r>
            <a:endParaRPr sz="2400"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75" y="2571750"/>
            <a:ext cx="3817501" cy="22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2700" y="354975"/>
            <a:ext cx="8486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chose WASM as the target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391850" y="1104450"/>
            <a:ext cx="3434100" cy="3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-- expands family of languages available to smart contract devs to include </a:t>
            </a:r>
            <a:r>
              <a:rPr b="1" lang="en" sz="1800"/>
              <a:t>Rust</a:t>
            </a:r>
            <a:r>
              <a:rPr lang="en" sz="1800"/>
              <a:t>, C/C++, C#, Typescript, Haxe, Kotlin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-- continually developed by Google, Apple, Microsoft, Mozilla, and Facebook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-- memory-safe, sandboxed, platform independent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-- high performance</a:t>
            </a:r>
            <a:endParaRPr sz="18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525" y="1568975"/>
            <a:ext cx="4684874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46825" y="431925"/>
            <a:ext cx="8378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Tech Stack 3.0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375" y="1234828"/>
            <a:ext cx="5057250" cy="3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360175" y="386625"/>
            <a:ext cx="8233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Substrate: Library to Build Blockchains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50" y="1042800"/>
            <a:ext cx="29718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4750" y="3212225"/>
            <a:ext cx="2971800" cy="17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1397100"/>
            <a:ext cx="5059949" cy="311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80850" y="351900"/>
            <a:ext cx="8382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Polkadot: Bunch of Substrate Blockchains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8125"/>
            <a:ext cx="4191150" cy="3901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00" y="1808150"/>
            <a:ext cx="32385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3" y="420688"/>
            <a:ext cx="9064175" cy="43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11150" y="432850"/>
            <a:ext cx="846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 Referenda</a:t>
            </a:r>
            <a:endParaRPr/>
          </a:p>
        </p:txBody>
      </p:sp>
      <p:sp>
        <p:nvSpPr>
          <p:cNvPr id="251" name="Google Shape;251;p31"/>
          <p:cNvSpPr txBox="1"/>
          <p:nvPr>
            <p:ph idx="1" type="body"/>
          </p:nvPr>
        </p:nvSpPr>
        <p:spPr>
          <a:xfrm>
            <a:off x="311150" y="1387450"/>
            <a:ext cx="84678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Public bonded proposals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Bond returned only once vote ends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Bond more $DOTs to sponsor a proposal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Every period T, most sponsored proposal is voted 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Stake-weighted voting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Super-majority required to carry unless 100% turnout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Motion autonomously executed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37800" y="350500"/>
            <a:ext cx="8395200" cy="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Roadmap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337800" y="1127725"/>
            <a:ext cx="8395200" cy="3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Reviewing </a:t>
            </a:r>
            <a:r>
              <a:rPr b="1" lang="en" sz="2400"/>
              <a:t>Rust</a:t>
            </a:r>
            <a:r>
              <a:rPr lang="en" sz="2400"/>
              <a:t> Pros/Cons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Introducing </a:t>
            </a:r>
            <a:r>
              <a:rPr b="1" lang="en" sz="2400"/>
              <a:t>WASM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Parity</a:t>
            </a:r>
            <a:r>
              <a:rPr lang="en" sz="2400"/>
              <a:t> Stack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" sz="2400"/>
              <a:t>Substrate</a:t>
            </a:r>
            <a:r>
              <a:rPr lang="en" sz="2400"/>
              <a:t> Blockchain Framework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b="1" lang="en" sz="2400"/>
              <a:t>Polkadot</a:t>
            </a:r>
            <a:r>
              <a:rPr lang="en" sz="2400"/>
              <a:t> Platform for Connected Blockchains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311150" y="401100"/>
            <a:ext cx="8467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 Adaptive Quorum Biasing</a:t>
            </a:r>
            <a:endParaRPr/>
          </a:p>
        </p:txBody>
      </p: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42950" y="1165225"/>
            <a:ext cx="84042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Goal: No strict quorum, but increase bar to approval with lower turnout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“Positive Turnout Bias”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ye * \sqrt{turnout} &gt; nay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Can be inverted to create opposite bias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</a:t>
            </a:r>
            <a:r>
              <a:rPr lang="en" sz="2400"/>
              <a:t>ye &gt; nay * \sqrt{turnout}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“Negative Turnout Bias”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5" y="382588"/>
            <a:ext cx="80010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58775" y="496350"/>
            <a:ext cx="84042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 Council Elections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358775" y="1146150"/>
            <a:ext cx="83091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Rotating approval vote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Elections staggered so one seat at a time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Stake-weighted approval mechanism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Candidates bond themselves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Bond returns when elected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Top runners-up persist until next election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Outright losers forfeit bond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Term Limit (6 months) or deposed by referendum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533400" y="464600"/>
            <a:ext cx="8213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Polkadot Council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533400" y="1347750"/>
            <a:ext cx="82137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&gt; delegated body for default decision-making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May vote to schedule additional referenda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Majority-council: simple majority referendum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Unanimous Council: inverted AQB referendum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Unanimous council can cancel a referendum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Council member can vote to postpone a single council motion, but only once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819150" y="48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Consensus Roles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61" y="1444400"/>
            <a:ext cx="6399175" cy="32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28525" y="386650"/>
            <a:ext cx="8432700" cy="1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 language that doesn’t affect the way you think about programming, is not worth knowing.” - Alan Perlis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25" y="1962550"/>
            <a:ext cx="3572350" cy="2420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5756" y="2307875"/>
            <a:ext cx="4657268" cy="15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351550" y="281725"/>
            <a:ext cx="83676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Rust is a systems programming language that runs blazingly fast, prevents segfaults, and guarantees thread safety.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71675" y="1495650"/>
            <a:ext cx="41454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Featuring</a:t>
            </a:r>
            <a:endParaRPr i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zero-cost abstractions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■"/>
            </a:pPr>
            <a:r>
              <a:rPr lang="e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semantics</a:t>
            </a:r>
            <a:endParaRPr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■"/>
            </a:pPr>
            <a:r>
              <a:rPr b="1" lang="e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guaranteed memory safety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Times New Roman"/>
              <a:buChar char="■"/>
            </a:pPr>
            <a:r>
              <a:rPr b="1" lang="e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 without data races</a:t>
            </a:r>
            <a:endParaRPr b="1" sz="24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808575" y="1495650"/>
            <a:ext cx="3828000" cy="28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trait-based generics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pattern matching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type inference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minimal runtime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■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efficient C bindings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42900" y="337600"/>
            <a:ext cx="8372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The Stack and the Heap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 result for rust stack vs heap"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913" y="1014525"/>
            <a:ext cx="6821316" cy="38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454025" y="416975"/>
            <a:ext cx="835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Safety, Speed, and Concurrency (1)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247650" y="1006475"/>
            <a:ext cx="8690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One of Rust’s most unique and compelling features is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Ownership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which it uses to achieve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memory safety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Each value in Rust has a variable called its owner.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There can only be one owner at a time.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When the owner goes out of scope, the value will be dropped.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50" y="2746475"/>
            <a:ext cx="8356500" cy="159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454025" y="416975"/>
            <a:ext cx="835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Safety, Speed, and Concurrency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47650" y="1006475"/>
            <a:ext cx="8690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Rust creates memory pointers optimistically, checks memory pointers’ limited accesses at the compiler time with the usage of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 and Borrowing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We use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to pass a value to a function without transferring ownership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Using references as function parameters is known as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borrowing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2571750"/>
            <a:ext cx="8356501" cy="23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454025" y="416975"/>
            <a:ext cx="835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Safety, Speed, and Concurrency (3)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247650" y="1006475"/>
            <a:ext cx="8690100" cy="17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Automatic compile time memory management by checking the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Lifetimes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Every reference in Rust has a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lifetime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which is the scope for which the reference is valid.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Rust compiler has a </a:t>
            </a:r>
            <a:r>
              <a:rPr i="1" lang="en" sz="1800">
                <a:latin typeface="Times New Roman"/>
                <a:ea typeface="Times New Roman"/>
                <a:cs typeface="Times New Roman"/>
                <a:sym typeface="Times New Roman"/>
              </a:rPr>
              <a:t>borrow checker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that compares the scopes to determine whether all borrows are valid.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5" y="2862650"/>
            <a:ext cx="36766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075" y="2898875"/>
            <a:ext cx="4361012" cy="17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4891825" y="2909925"/>
            <a:ext cx="34605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enum Option&lt;T&gt; 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Some(T),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None,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}</a:t>
            </a:r>
            <a:endParaRPr sz="1800"/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04400" y="337350"/>
            <a:ext cx="83352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“I call it my billion-dollar mistake. At that time, I was designing the first comprehensive type system for references in an object-oriented language...I couldn’t resist the temptation to put in a </a:t>
            </a:r>
            <a:r>
              <a:rPr b="1" i="1" lang="en" sz="2200">
                <a:latin typeface="Times New Roman"/>
                <a:ea typeface="Times New Roman"/>
                <a:cs typeface="Times New Roman"/>
                <a:sym typeface="Times New Roman"/>
              </a:rPr>
              <a:t>null reference</a:t>
            </a:r>
            <a:r>
              <a:rPr i="1" lang="en" sz="2200">
                <a:latin typeface="Times New Roman"/>
                <a:ea typeface="Times New Roman"/>
                <a:cs typeface="Times New Roman"/>
                <a:sym typeface="Times New Roman"/>
              </a:rPr>
              <a:t>, simply because it was so easy to implement. This has led to innumerable errors, vulnerabilities, and system crashes, which have probably caused a billion dollars of pain and damage in the last forty years.”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Tony Hoare (2009)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11500" y="3098625"/>
            <a:ext cx="34605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Because </a:t>
            </a:r>
            <a:r>
              <a:rPr lang="en" sz="1800"/>
              <a:t>Option&lt;T&gt;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800"/>
              <a:t>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are different types, the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Rust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compiler won’t allow us to use an </a:t>
            </a:r>
            <a:r>
              <a:rPr lang="en" sz="1800"/>
              <a:t>Option&lt;T&gt;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value as if it were definitely a valid value.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