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40ea414a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40ea414a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40ea414a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40ea414a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40ea414a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40ea414a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40ea414ac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40ea414ac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40ea414a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40ea414a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40ea414ac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40ea414a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40ea414a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40ea414a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40ea414a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40ea414a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40ea414a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40ea414a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40ea414a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40ea414a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40ea414a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40ea414a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40ea414a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40ea414a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40ea414a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40ea414a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40ea414a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40ea414a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40ea414ac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40ea414ac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317500" y="3413150"/>
            <a:ext cx="83820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latin typeface="Times New Roman"/>
                <a:ea typeface="Times New Roman"/>
                <a:cs typeface="Times New Roman"/>
                <a:sym typeface="Times New Roman"/>
              </a:rPr>
              <a:t>Using </a:t>
            </a:r>
            <a:r>
              <a:rPr b="1" lang="en" sz="2600">
                <a:latin typeface="Times New Roman"/>
                <a:ea typeface="Times New Roman"/>
                <a:cs typeface="Times New Roman"/>
                <a:sym typeface="Times New Roman"/>
              </a:rPr>
              <a:t>Rust</a:t>
            </a:r>
            <a:r>
              <a:rPr lang="en" sz="2600">
                <a:latin typeface="Times New Roman"/>
                <a:ea typeface="Times New Roman"/>
                <a:cs typeface="Times New Roman"/>
                <a:sym typeface="Times New Roman"/>
              </a:rPr>
              <a:t> at </a:t>
            </a:r>
            <a:r>
              <a:rPr b="1" lang="en" sz="2600">
                <a:latin typeface="Times New Roman"/>
                <a:ea typeface="Times New Roman"/>
                <a:cs typeface="Times New Roman"/>
                <a:sym typeface="Times New Roman"/>
              </a:rPr>
              <a:t>Parity</a:t>
            </a:r>
            <a:r>
              <a:rPr lang="en" sz="2600">
                <a:latin typeface="Times New Roman"/>
                <a:ea typeface="Times New Roman"/>
                <a:cs typeface="Times New Roman"/>
                <a:sym typeface="Times New Roman"/>
              </a:rPr>
              <a:t> to Build </a:t>
            </a:r>
            <a:r>
              <a:rPr b="1" lang="en" sz="2600">
                <a:latin typeface="Times New Roman"/>
                <a:ea typeface="Times New Roman"/>
                <a:cs typeface="Times New Roman"/>
                <a:sym typeface="Times New Roman"/>
              </a:rPr>
              <a:t>Substrate</a:t>
            </a:r>
            <a:r>
              <a:rPr lang="en" sz="2600">
                <a:latin typeface="Times New Roman"/>
                <a:ea typeface="Times New Roman"/>
                <a:cs typeface="Times New Roman"/>
                <a:sym typeface="Times New Roman"/>
              </a:rPr>
              <a:t> to Build </a:t>
            </a:r>
            <a:r>
              <a:rPr b="1" lang="en" sz="2600">
                <a:latin typeface="Times New Roman"/>
                <a:ea typeface="Times New Roman"/>
                <a:cs typeface="Times New Roman"/>
                <a:sym typeface="Times New Roman"/>
              </a:rPr>
              <a:t>Polkadot</a:t>
            </a:r>
            <a:endParaRPr b="1" sz="2600">
              <a:latin typeface="Times New Roman"/>
              <a:ea typeface="Times New Roman"/>
              <a:cs typeface="Times New Roman"/>
              <a:sym typeface="Times New Roman"/>
            </a:endParaRPr>
          </a:p>
        </p:txBody>
      </p:sp>
      <p:pic>
        <p:nvPicPr>
          <p:cNvPr descr="Image result for rust programming language" id="129" name="Google Shape;129;p13"/>
          <p:cNvPicPr preferRelativeResize="0"/>
          <p:nvPr/>
        </p:nvPicPr>
        <p:blipFill>
          <a:blip r:embed="rId3">
            <a:alphaModFix/>
          </a:blip>
          <a:stretch>
            <a:fillRect/>
          </a:stretch>
        </p:blipFill>
        <p:spPr>
          <a:xfrm>
            <a:off x="412625" y="1320263"/>
            <a:ext cx="1714500" cy="1714500"/>
          </a:xfrm>
          <a:prstGeom prst="rect">
            <a:avLst/>
          </a:prstGeom>
          <a:noFill/>
          <a:ln>
            <a:noFill/>
          </a:ln>
        </p:spPr>
      </p:pic>
      <p:pic>
        <p:nvPicPr>
          <p:cNvPr descr="Image result for parity technology" id="130" name="Google Shape;130;p13"/>
          <p:cNvPicPr preferRelativeResize="0"/>
          <p:nvPr/>
        </p:nvPicPr>
        <p:blipFill>
          <a:blip r:embed="rId4">
            <a:alphaModFix/>
          </a:blip>
          <a:stretch>
            <a:fillRect/>
          </a:stretch>
        </p:blipFill>
        <p:spPr>
          <a:xfrm>
            <a:off x="2434225" y="1320263"/>
            <a:ext cx="1895475" cy="1895475"/>
          </a:xfrm>
          <a:prstGeom prst="rect">
            <a:avLst/>
          </a:prstGeom>
          <a:noFill/>
          <a:ln>
            <a:noFill/>
          </a:ln>
        </p:spPr>
      </p:pic>
      <p:pic>
        <p:nvPicPr>
          <p:cNvPr descr="Image result for parity substrate" id="131" name="Google Shape;131;p13"/>
          <p:cNvPicPr preferRelativeResize="0"/>
          <p:nvPr/>
        </p:nvPicPr>
        <p:blipFill>
          <a:blip r:embed="rId5">
            <a:alphaModFix/>
          </a:blip>
          <a:stretch>
            <a:fillRect/>
          </a:stretch>
        </p:blipFill>
        <p:spPr>
          <a:xfrm>
            <a:off x="4785925" y="1353600"/>
            <a:ext cx="1590675" cy="1828800"/>
          </a:xfrm>
          <a:prstGeom prst="rect">
            <a:avLst/>
          </a:prstGeom>
          <a:noFill/>
          <a:ln>
            <a:noFill/>
          </a:ln>
        </p:spPr>
      </p:pic>
      <p:pic>
        <p:nvPicPr>
          <p:cNvPr descr="Image result for parity Polkadot" id="132" name="Google Shape;132;p13"/>
          <p:cNvPicPr preferRelativeResize="0"/>
          <p:nvPr/>
        </p:nvPicPr>
        <p:blipFill>
          <a:blip r:embed="rId6">
            <a:alphaModFix/>
          </a:blip>
          <a:stretch>
            <a:fillRect/>
          </a:stretch>
        </p:blipFill>
        <p:spPr>
          <a:xfrm>
            <a:off x="6832825" y="1401225"/>
            <a:ext cx="1733550" cy="1733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388650" y="279350"/>
            <a:ext cx="8366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Memory Safety Issues are </a:t>
            </a:r>
            <a:r>
              <a:rPr i="1" lang="en">
                <a:latin typeface="Times New Roman"/>
                <a:ea typeface="Times New Roman"/>
                <a:cs typeface="Times New Roman"/>
                <a:sym typeface="Times New Roman"/>
              </a:rPr>
              <a:t>Impossible</a:t>
            </a:r>
            <a:r>
              <a:rPr lang="en">
                <a:latin typeface="Times New Roman"/>
                <a:ea typeface="Times New Roman"/>
                <a:cs typeface="Times New Roman"/>
                <a:sym typeface="Times New Roman"/>
              </a:rPr>
              <a:t> in Rust</a:t>
            </a:r>
            <a:endParaRPr>
              <a:latin typeface="Times New Roman"/>
              <a:ea typeface="Times New Roman"/>
              <a:cs typeface="Times New Roman"/>
              <a:sym typeface="Times New Roman"/>
            </a:endParaRPr>
          </a:p>
        </p:txBody>
      </p:sp>
      <p:pic>
        <p:nvPicPr>
          <p:cNvPr id="194" name="Google Shape;194;p22"/>
          <p:cNvPicPr preferRelativeResize="0"/>
          <p:nvPr/>
        </p:nvPicPr>
        <p:blipFill>
          <a:blip r:embed="rId3">
            <a:alphaModFix/>
          </a:blip>
          <a:stretch>
            <a:fillRect/>
          </a:stretch>
        </p:blipFill>
        <p:spPr>
          <a:xfrm>
            <a:off x="1321838" y="916876"/>
            <a:ext cx="6417575" cy="397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388650" y="295075"/>
            <a:ext cx="8366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Rust’s Culture and Code of Conduct (CoC)</a:t>
            </a:r>
            <a:endParaRPr sz="3600">
              <a:latin typeface="Times New Roman"/>
              <a:ea typeface="Times New Roman"/>
              <a:cs typeface="Times New Roman"/>
              <a:sym typeface="Times New Roman"/>
            </a:endParaRPr>
          </a:p>
        </p:txBody>
      </p:sp>
      <p:sp>
        <p:nvSpPr>
          <p:cNvPr id="200" name="Google Shape;200;p23"/>
          <p:cNvSpPr txBox="1"/>
          <p:nvPr>
            <p:ph idx="1" type="body"/>
          </p:nvPr>
        </p:nvSpPr>
        <p:spPr>
          <a:xfrm>
            <a:off x="270600" y="1062725"/>
            <a:ext cx="8602800" cy="364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Please be </a:t>
            </a:r>
            <a:r>
              <a:rPr b="1" lang="en" sz="2400">
                <a:latin typeface="Times New Roman"/>
                <a:ea typeface="Times New Roman"/>
                <a:cs typeface="Times New Roman"/>
                <a:sym typeface="Times New Roman"/>
              </a:rPr>
              <a:t>kind and courteous</a:t>
            </a:r>
            <a:r>
              <a:rPr lang="en" sz="2400">
                <a:latin typeface="Times New Roman"/>
                <a:ea typeface="Times New Roman"/>
                <a:cs typeface="Times New Roman"/>
                <a:sym typeface="Times New Roman"/>
              </a:rPr>
              <a:t>. There’s no need to be mean or rude.</a:t>
            </a:r>
            <a:endParaRPr sz="2400">
              <a:latin typeface="Times New Roman"/>
              <a:ea typeface="Times New Roman"/>
              <a:cs typeface="Times New Roman"/>
              <a:sym typeface="Times New Roman"/>
            </a:endParaRPr>
          </a:p>
          <a:p>
            <a:pPr indent="-381000" lvl="0" marL="457200" rtl="0" algn="l">
              <a:spcBef>
                <a:spcPts val="0"/>
              </a:spcBef>
              <a:spcAft>
                <a:spcPts val="0"/>
              </a:spcAft>
              <a:buClr>
                <a:srgbClr val="333333"/>
              </a:buClr>
              <a:buSzPts val="2400"/>
              <a:buFont typeface="Times New Roman"/>
              <a:buChar char="●"/>
            </a:pPr>
            <a:r>
              <a:rPr lang="en" sz="2400">
                <a:solidFill>
                  <a:srgbClr val="333333"/>
                </a:solidFill>
                <a:latin typeface="Times New Roman"/>
                <a:ea typeface="Times New Roman"/>
                <a:cs typeface="Times New Roman"/>
                <a:sym typeface="Times New Roman"/>
              </a:rPr>
              <a:t>We are committed to providing a </a:t>
            </a:r>
            <a:r>
              <a:rPr b="1" lang="en" sz="2400">
                <a:solidFill>
                  <a:srgbClr val="333333"/>
                </a:solidFill>
                <a:latin typeface="Times New Roman"/>
                <a:ea typeface="Times New Roman"/>
                <a:cs typeface="Times New Roman"/>
                <a:sym typeface="Times New Roman"/>
              </a:rPr>
              <a:t>friendly, safe and welcoming environment for all</a:t>
            </a:r>
            <a:r>
              <a:rPr lang="en" sz="2400">
                <a:solidFill>
                  <a:srgbClr val="333333"/>
                </a:solidFill>
                <a:latin typeface="Times New Roman"/>
                <a:ea typeface="Times New Roman"/>
                <a:cs typeface="Times New Roman"/>
                <a:sym typeface="Times New Roman"/>
              </a:rPr>
              <a:t>, regardless of level of experience, gender identity and expression, sexual orientation, disability, personal appearance, body size, race, ethnicity, age, religion, nationality, or other similar characteristic.</a:t>
            </a:r>
            <a:endParaRPr sz="2400">
              <a:solidFill>
                <a:srgbClr val="333333"/>
              </a:solidFill>
              <a:latin typeface="Times New Roman"/>
              <a:ea typeface="Times New Roman"/>
              <a:cs typeface="Times New Roman"/>
              <a:sym typeface="Times New Roman"/>
            </a:endParaRPr>
          </a:p>
          <a:p>
            <a:pPr indent="-381000" lvl="0" marL="457200" rtl="0" algn="l">
              <a:spcBef>
                <a:spcPts val="0"/>
              </a:spcBef>
              <a:spcAft>
                <a:spcPts val="0"/>
              </a:spcAft>
              <a:buClr>
                <a:srgbClr val="333333"/>
              </a:buClr>
              <a:buSzPts val="2400"/>
              <a:buFont typeface="Times New Roman"/>
              <a:buChar char="●"/>
            </a:pPr>
            <a:r>
              <a:rPr lang="en" sz="2400">
                <a:solidFill>
                  <a:srgbClr val="333333"/>
                </a:solidFill>
                <a:latin typeface="Times New Roman"/>
                <a:ea typeface="Times New Roman"/>
                <a:cs typeface="Times New Roman"/>
                <a:sym typeface="Times New Roman"/>
              </a:rPr>
              <a:t>We will </a:t>
            </a:r>
            <a:r>
              <a:rPr b="1" lang="en" sz="2400">
                <a:solidFill>
                  <a:srgbClr val="333333"/>
                </a:solidFill>
                <a:latin typeface="Times New Roman"/>
                <a:ea typeface="Times New Roman"/>
                <a:cs typeface="Times New Roman"/>
                <a:sym typeface="Times New Roman"/>
              </a:rPr>
              <a:t>exclude you from interaction if you insult, demean or harass anyone</a:t>
            </a:r>
            <a:r>
              <a:rPr lang="en" sz="2400">
                <a:solidFill>
                  <a:srgbClr val="333333"/>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300075" y="373700"/>
            <a:ext cx="84456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Listening and Trust</a:t>
            </a:r>
            <a:endParaRPr sz="3600">
              <a:latin typeface="Times New Roman"/>
              <a:ea typeface="Times New Roman"/>
              <a:cs typeface="Times New Roman"/>
              <a:sym typeface="Times New Roman"/>
            </a:endParaRPr>
          </a:p>
        </p:txBody>
      </p:sp>
      <p:sp>
        <p:nvSpPr>
          <p:cNvPr id="206" name="Google Shape;206;p24"/>
          <p:cNvSpPr txBox="1"/>
          <p:nvPr>
            <p:ph idx="1" type="body"/>
          </p:nvPr>
        </p:nvSpPr>
        <p:spPr>
          <a:xfrm>
            <a:off x="300075" y="1197550"/>
            <a:ext cx="8586900" cy="36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400">
                <a:latin typeface="Times New Roman"/>
                <a:ea typeface="Times New Roman"/>
                <a:cs typeface="Times New Roman"/>
                <a:sym typeface="Times New Roman"/>
              </a:rPr>
              <a:t>I honestly despise being subtle or “nice”. The fact is, people need to know what my position on things are. And I can’t say “please don’t do that”, because people won’t listen. I say “On the internet, nobody can hear you being subtle”, and I mean it. </a:t>
            </a:r>
            <a:r>
              <a:rPr lang="en" sz="2400">
                <a:latin typeface="Times New Roman"/>
                <a:ea typeface="Times New Roman"/>
                <a:cs typeface="Times New Roman"/>
                <a:sym typeface="Times New Roman"/>
              </a:rPr>
              <a:t>- </a:t>
            </a:r>
            <a:r>
              <a:rPr b="1" lang="en" sz="2400">
                <a:latin typeface="Times New Roman"/>
                <a:ea typeface="Times New Roman"/>
                <a:cs typeface="Times New Roman"/>
                <a:sym typeface="Times New Roman"/>
              </a:rPr>
              <a:t>Linus Torvalds</a:t>
            </a:r>
            <a:endParaRPr b="1" sz="2400">
              <a:latin typeface="Times New Roman"/>
              <a:ea typeface="Times New Roman"/>
              <a:cs typeface="Times New Roman"/>
              <a:sym typeface="Times New Roman"/>
            </a:endParaRPr>
          </a:p>
          <a:p>
            <a:pPr indent="0" lvl="0" marL="0" rtl="0" algn="l">
              <a:spcBef>
                <a:spcPts val="1600"/>
              </a:spcBef>
              <a:spcAft>
                <a:spcPts val="1600"/>
              </a:spcAft>
              <a:buNone/>
            </a:pPr>
            <a:r>
              <a:rPr i="1" lang="en" sz="2400">
                <a:latin typeface="Times New Roman"/>
                <a:ea typeface="Times New Roman"/>
                <a:cs typeface="Times New Roman"/>
                <a:sym typeface="Times New Roman"/>
              </a:rPr>
              <a:t>“A code of conduct is not enough. Being ‘nice’ is not enough. We need to take a leap of faith and embrace humility and trust in our discussions...it’s vital for keeping our plural community whole and inclusive.” </a:t>
            </a:r>
            <a:r>
              <a:rPr lang="en" sz="2400">
                <a:latin typeface="Times New Roman"/>
                <a:ea typeface="Times New Roman"/>
                <a:cs typeface="Times New Roman"/>
                <a:sym typeface="Times New Roman"/>
              </a:rPr>
              <a:t>- </a:t>
            </a:r>
            <a:r>
              <a:rPr b="1" lang="en" sz="2400">
                <a:latin typeface="Times New Roman"/>
                <a:ea typeface="Times New Roman"/>
                <a:cs typeface="Times New Roman"/>
                <a:sym typeface="Times New Roman"/>
              </a:rPr>
              <a:t>Aaron Turon</a:t>
            </a:r>
            <a:r>
              <a:rPr lang="en" sz="2400">
                <a:latin typeface="Times New Roman"/>
                <a:ea typeface="Times New Roman"/>
                <a:cs typeface="Times New Roman"/>
                <a:sym typeface="Times New Roman"/>
              </a:rPr>
              <a:t> (aturon.log: listening and trust, part 2)</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312700" y="354975"/>
            <a:ext cx="8486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Parity chose WASM as the target</a:t>
            </a:r>
            <a:endParaRPr/>
          </a:p>
        </p:txBody>
      </p:sp>
      <p:sp>
        <p:nvSpPr>
          <p:cNvPr id="212" name="Google Shape;212;p25"/>
          <p:cNvSpPr txBox="1"/>
          <p:nvPr>
            <p:ph idx="1" type="body"/>
          </p:nvPr>
        </p:nvSpPr>
        <p:spPr>
          <a:xfrm>
            <a:off x="391850" y="1104450"/>
            <a:ext cx="4957500" cy="35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expands family of languages available to smart contract devs to include Rust, C/C++, C#, Typescript, Haxe, Kotlin</a:t>
            </a:r>
            <a:endParaRPr sz="1400"/>
          </a:p>
          <a:p>
            <a:pPr indent="0" lvl="0" marL="0" rtl="0" algn="l">
              <a:spcBef>
                <a:spcPts val="1600"/>
              </a:spcBef>
              <a:spcAft>
                <a:spcPts val="0"/>
              </a:spcAft>
              <a:buNone/>
            </a:pPr>
            <a:r>
              <a:rPr lang="en" sz="1400"/>
              <a:t>Additional benefits:</a:t>
            </a:r>
            <a:endParaRPr sz="1400"/>
          </a:p>
          <a:p>
            <a:pPr indent="0" lvl="0" marL="0" rtl="0" algn="l">
              <a:spcBef>
                <a:spcPts val="1600"/>
              </a:spcBef>
              <a:spcAft>
                <a:spcPts val="0"/>
              </a:spcAft>
              <a:buNone/>
            </a:pPr>
            <a:r>
              <a:rPr lang="en" sz="1400"/>
              <a:t>-- memory-safe, sandboxed, platform independent</a:t>
            </a:r>
            <a:endParaRPr sz="1400"/>
          </a:p>
          <a:p>
            <a:pPr indent="0" lvl="0" marL="0" rtl="0" algn="l">
              <a:spcBef>
                <a:spcPts val="1600"/>
              </a:spcBef>
              <a:spcAft>
                <a:spcPts val="0"/>
              </a:spcAft>
              <a:buNone/>
            </a:pPr>
            <a:r>
              <a:rPr lang="en" sz="1400"/>
              <a:t>-- supported by LLVM compiler infrastructure</a:t>
            </a:r>
            <a:endParaRPr sz="1400"/>
          </a:p>
          <a:p>
            <a:pPr indent="0" lvl="0" marL="0" rtl="0" algn="l">
              <a:spcBef>
                <a:spcPts val="1600"/>
              </a:spcBef>
              <a:spcAft>
                <a:spcPts val="0"/>
              </a:spcAft>
              <a:buNone/>
            </a:pPr>
            <a:r>
              <a:rPr lang="en" sz="1400"/>
              <a:t>-- continually developed by Google, Apple, Microsoft, Mozilla, and Facebook</a:t>
            </a:r>
            <a:endParaRPr sz="1400"/>
          </a:p>
          <a:p>
            <a:pPr indent="0" lvl="0" marL="0" rtl="0" algn="l">
              <a:spcBef>
                <a:spcPts val="1600"/>
              </a:spcBef>
              <a:spcAft>
                <a:spcPts val="1600"/>
              </a:spcAft>
              <a:buNone/>
            </a:pPr>
            <a:r>
              <a:rPr lang="en" sz="1400"/>
              <a:t>-- high performance (designed to be as close to native machine code as possible while still being platform independent)</a:t>
            </a:r>
            <a:endParaRPr sz="1400"/>
          </a:p>
        </p:txBody>
      </p:sp>
      <p:pic>
        <p:nvPicPr>
          <p:cNvPr id="213" name="Google Shape;213;p25"/>
          <p:cNvPicPr preferRelativeResize="0"/>
          <p:nvPr/>
        </p:nvPicPr>
        <p:blipFill>
          <a:blip r:embed="rId3">
            <a:alphaModFix/>
          </a:blip>
          <a:stretch>
            <a:fillRect/>
          </a:stretch>
        </p:blipFill>
        <p:spPr>
          <a:xfrm>
            <a:off x="4476347" y="1568473"/>
            <a:ext cx="4227399" cy="13390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360175" y="386625"/>
            <a:ext cx="82335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Substrate: Library to Build Blockchains</a:t>
            </a:r>
            <a:endParaRPr/>
          </a:p>
        </p:txBody>
      </p:sp>
      <p:sp>
        <p:nvSpPr>
          <p:cNvPr id="219" name="Google Shape;219;p26"/>
          <p:cNvSpPr txBox="1"/>
          <p:nvPr>
            <p:ph idx="1" type="body"/>
          </p:nvPr>
        </p:nvSpPr>
        <p:spPr>
          <a:xfrm>
            <a:off x="360175" y="1042800"/>
            <a:ext cx="8233500" cy="37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state machine, execution runtime, smart contracts</a:t>
            </a:r>
            <a:endParaRPr sz="1800"/>
          </a:p>
          <a:p>
            <a:pPr indent="0" lvl="0" marL="0" rtl="0" algn="l">
              <a:spcBef>
                <a:spcPts val="1600"/>
              </a:spcBef>
              <a:spcAft>
                <a:spcPts val="0"/>
              </a:spcAft>
              <a:buNone/>
            </a:pPr>
            <a:r>
              <a:rPr lang="en" sz="1800"/>
              <a:t>-- encryption, signatures, RNG, etc.</a:t>
            </a:r>
            <a:endParaRPr sz="1800"/>
          </a:p>
          <a:p>
            <a:pPr indent="0" lvl="0" marL="0" rtl="0" algn="l">
              <a:spcBef>
                <a:spcPts val="1600"/>
              </a:spcBef>
              <a:spcAft>
                <a:spcPts val="0"/>
              </a:spcAft>
              <a:buNone/>
            </a:pPr>
            <a:r>
              <a:rPr lang="en" sz="1800"/>
              <a:t>- consensus algorithms and fault tolerance voting</a:t>
            </a:r>
            <a:endParaRPr sz="1800"/>
          </a:p>
          <a:p>
            <a:pPr indent="0" lvl="0" marL="0" rtl="0" algn="l">
              <a:spcBef>
                <a:spcPts val="1600"/>
              </a:spcBef>
              <a:spcAft>
                <a:spcPts val="0"/>
              </a:spcAft>
              <a:buNone/>
            </a:pPr>
            <a:r>
              <a:rPr lang="en" sz="1800"/>
              <a:t>-- proof of waste, proof of stake, proof of authority</a:t>
            </a:r>
            <a:endParaRPr sz="1800"/>
          </a:p>
          <a:p>
            <a:pPr indent="0" lvl="0" marL="0" rtl="0" algn="l">
              <a:spcBef>
                <a:spcPts val="1600"/>
              </a:spcBef>
              <a:spcAft>
                <a:spcPts val="0"/>
              </a:spcAft>
              <a:buNone/>
            </a:pPr>
            <a:r>
              <a:rPr lang="en" sz="1800"/>
              <a:t>-- block structure, efficient storage, message serialization</a:t>
            </a:r>
            <a:endParaRPr sz="1800"/>
          </a:p>
          <a:p>
            <a:pPr indent="0" lvl="0" marL="0" rtl="0" algn="l">
              <a:spcBef>
                <a:spcPts val="1600"/>
              </a:spcBef>
              <a:spcAft>
                <a:spcPts val="0"/>
              </a:spcAft>
              <a:buNone/>
            </a:pPr>
            <a:r>
              <a:rPr lang="en" sz="1800"/>
              <a:t>-- p2p networking, peer discover, block and transaction gossip</a:t>
            </a:r>
            <a:endParaRPr sz="1800"/>
          </a:p>
          <a:p>
            <a:pPr indent="0" lvl="0" marL="0" rtl="0" algn="l">
              <a:spcBef>
                <a:spcPts val="1600"/>
              </a:spcBef>
              <a:spcAft>
                <a:spcPts val="0"/>
              </a:spcAft>
              <a:buNone/>
            </a:pPr>
            <a:r>
              <a:rPr lang="en" sz="1800"/>
              <a:t>-- light client support</a:t>
            </a:r>
            <a:endParaRPr sz="1800"/>
          </a:p>
          <a:p>
            <a:pPr indent="0" lvl="0" marL="0" rtl="0" algn="l">
              <a:spcBef>
                <a:spcPts val="1600"/>
              </a:spcBef>
              <a:spcAft>
                <a:spcPts val="1600"/>
              </a:spcAft>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379175" y="463025"/>
            <a:ext cx="8382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POLKADOT (bunch of Substrate blockchains)</a:t>
            </a:r>
            <a:endParaRPr/>
          </a:p>
        </p:txBody>
      </p:sp>
      <p:sp>
        <p:nvSpPr>
          <p:cNvPr id="225" name="Google Shape;225;p27"/>
          <p:cNvSpPr txBox="1"/>
          <p:nvPr>
            <p:ph idx="1" type="body"/>
          </p:nvPr>
        </p:nvSpPr>
        <p:spPr>
          <a:xfrm>
            <a:off x="379175" y="1128000"/>
            <a:ext cx="8382300" cy="28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t>“A </a:t>
            </a:r>
            <a:r>
              <a:rPr b="1" i="1" lang="en" sz="1800"/>
              <a:t>parachain</a:t>
            </a:r>
            <a:r>
              <a:rPr i="1" lang="en" sz="1800"/>
              <a:t> is a simpler form of blockchain, which attaches to the security provided by a ‘</a:t>
            </a:r>
            <a:r>
              <a:rPr b="1" i="1" lang="en" sz="1800"/>
              <a:t>relay chain</a:t>
            </a:r>
            <a:r>
              <a:rPr i="1" lang="en" sz="1800"/>
              <a:t>’ rather than providing its own. The relay chain [provides] security to attached parachains, but also provides a guarantee of secure message-passing between them.” </a:t>
            </a:r>
            <a:r>
              <a:rPr lang="en" sz="1800"/>
              <a:t>-- Polkadot: The Parachain</a:t>
            </a:r>
            <a:endParaRPr sz="1800"/>
          </a:p>
          <a:p>
            <a:pPr indent="0" lvl="0" marL="0" rtl="0" algn="l">
              <a:spcBef>
                <a:spcPts val="1600"/>
              </a:spcBef>
              <a:spcAft>
                <a:spcPts val="1600"/>
              </a:spcAft>
              <a:buNone/>
            </a:pPr>
            <a:r>
              <a:t/>
            </a:r>
            <a:endParaRPr sz="1800"/>
          </a:p>
        </p:txBody>
      </p:sp>
      <p:pic>
        <p:nvPicPr>
          <p:cNvPr id="226" name="Google Shape;226;p27"/>
          <p:cNvPicPr preferRelativeResize="0"/>
          <p:nvPr/>
        </p:nvPicPr>
        <p:blipFill>
          <a:blip r:embed="rId3">
            <a:alphaModFix/>
          </a:blip>
          <a:stretch>
            <a:fillRect/>
          </a:stretch>
        </p:blipFill>
        <p:spPr>
          <a:xfrm>
            <a:off x="3958897" y="2335122"/>
            <a:ext cx="2521364" cy="2346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a:t>
            </a:r>
            <a:endParaRPr/>
          </a:p>
        </p:txBody>
      </p:sp>
      <p:sp>
        <p:nvSpPr>
          <p:cNvPr id="232" name="Google Shape;232;p28"/>
          <p:cNvSpPr txBox="1"/>
          <p:nvPr>
            <p:ph idx="1" type="body"/>
          </p:nvPr>
        </p:nvSpPr>
        <p:spPr>
          <a:xfrm>
            <a:off x="498000" y="2373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600">
                <a:solidFill>
                  <a:srgbClr val="000000"/>
                </a:solidFill>
                <a:highlight>
                  <a:srgbClr val="FFFFFF"/>
                </a:highlight>
                <a:latin typeface="Georgia"/>
                <a:ea typeface="Georgia"/>
                <a:cs typeface="Georgia"/>
                <a:sym typeface="Georgia"/>
              </a:rPr>
              <a:t>A validator is the highest charge and helps seal new blocks on the Polkadot network. The validator’s role is contingent upon </a:t>
            </a:r>
            <a:r>
              <a:rPr b="1" i="1" lang="en" sz="1600">
                <a:solidFill>
                  <a:srgbClr val="000000"/>
                </a:solidFill>
                <a:highlight>
                  <a:srgbClr val="FFFFFF"/>
                </a:highlight>
                <a:latin typeface="Georgia"/>
                <a:ea typeface="Georgia"/>
                <a:cs typeface="Georgia"/>
                <a:sym typeface="Georgia"/>
              </a:rPr>
              <a:t>a sufficiently high bond</a:t>
            </a:r>
            <a:r>
              <a:rPr i="1" lang="en" sz="1600">
                <a:solidFill>
                  <a:srgbClr val="000000"/>
                </a:solidFill>
                <a:highlight>
                  <a:srgbClr val="FFFFFF"/>
                </a:highlight>
                <a:latin typeface="Georgia"/>
                <a:ea typeface="Georgia"/>
                <a:cs typeface="Georgia"/>
                <a:sym typeface="Georgia"/>
              </a:rPr>
              <a:t> being deposited, though we allow other bonded parties to nominate one or more validators to act for them and as such, some portion of the validator’s bond may not necessarily be owned by the validator itself but rather by these nominators.</a:t>
            </a:r>
            <a:endParaRPr sz="1800"/>
          </a:p>
        </p:txBody>
      </p:sp>
      <p:pic>
        <p:nvPicPr>
          <p:cNvPr id="233" name="Google Shape;233;p28"/>
          <p:cNvPicPr preferRelativeResize="0"/>
          <p:nvPr/>
        </p:nvPicPr>
        <p:blipFill>
          <a:blip r:embed="rId3">
            <a:alphaModFix/>
          </a:blip>
          <a:stretch>
            <a:fillRect/>
          </a:stretch>
        </p:blipFill>
        <p:spPr>
          <a:xfrm>
            <a:off x="3649688" y="364900"/>
            <a:ext cx="3438525" cy="1771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2817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ROADMAP</a:t>
            </a:r>
            <a:endParaRPr>
              <a:latin typeface="Times New Roman"/>
              <a:ea typeface="Times New Roman"/>
              <a:cs typeface="Times New Roman"/>
              <a:sym typeface="Times New Roman"/>
            </a:endParaRPr>
          </a:p>
        </p:txBody>
      </p:sp>
      <p:sp>
        <p:nvSpPr>
          <p:cNvPr id="138" name="Google Shape;138;p14"/>
          <p:cNvSpPr txBox="1"/>
          <p:nvPr>
            <p:ph idx="1" type="body"/>
          </p:nvPr>
        </p:nvSpPr>
        <p:spPr>
          <a:xfrm>
            <a:off x="269050" y="835500"/>
            <a:ext cx="3911700" cy="40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 Why I Love </a:t>
            </a:r>
            <a:r>
              <a:rPr b="1" lang="en" sz="1800">
                <a:latin typeface="Times New Roman"/>
                <a:ea typeface="Times New Roman"/>
                <a:cs typeface="Times New Roman"/>
                <a:sym typeface="Times New Roman"/>
              </a:rPr>
              <a:t>Rust</a:t>
            </a:r>
            <a:endParaRPr b="1"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	-- Technical Merit</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	-- Culture and Community</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 </a:t>
            </a:r>
            <a:r>
              <a:rPr b="1" lang="en" sz="1800">
                <a:latin typeface="Times New Roman"/>
                <a:ea typeface="Times New Roman"/>
                <a:cs typeface="Times New Roman"/>
                <a:sym typeface="Times New Roman"/>
              </a:rPr>
              <a:t>Parity</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	-- ETHCore Beginnings</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	-- Heterogeneous Sharding</a:t>
            </a:r>
            <a:endParaRPr sz="1800">
              <a:latin typeface="Times New Roman"/>
              <a:ea typeface="Times New Roman"/>
              <a:cs typeface="Times New Roman"/>
              <a:sym typeface="Times New Roman"/>
            </a:endParaRPr>
          </a:p>
          <a:p>
            <a:pPr indent="0" lvl="0" marL="0" rtl="0" algn="l">
              <a:spcBef>
                <a:spcPts val="1600"/>
              </a:spcBef>
              <a:spcAft>
                <a:spcPts val="1600"/>
              </a:spcAft>
              <a:buNone/>
            </a:pPr>
            <a:r>
              <a:rPr lang="en" sz="1800">
                <a:latin typeface="Times New Roman"/>
                <a:ea typeface="Times New Roman"/>
                <a:cs typeface="Times New Roman"/>
                <a:sym typeface="Times New Roman"/>
              </a:rPr>
              <a:t>=&gt; </a:t>
            </a:r>
            <a:r>
              <a:rPr b="1" lang="en" sz="1800">
                <a:latin typeface="Times New Roman"/>
                <a:ea typeface="Times New Roman"/>
                <a:cs typeface="Times New Roman"/>
                <a:sym typeface="Times New Roman"/>
              </a:rPr>
              <a:t>Substrate</a:t>
            </a:r>
            <a:r>
              <a:rPr lang="en" sz="1800">
                <a:latin typeface="Times New Roman"/>
                <a:ea typeface="Times New Roman"/>
                <a:cs typeface="Times New Roman"/>
                <a:sym typeface="Times New Roman"/>
              </a:rPr>
              <a:t> =&gt; </a:t>
            </a:r>
            <a:r>
              <a:rPr b="1" lang="en" sz="1800">
                <a:latin typeface="Times New Roman"/>
                <a:ea typeface="Times New Roman"/>
                <a:cs typeface="Times New Roman"/>
                <a:sym typeface="Times New Roman"/>
              </a:rPr>
              <a:t>Polkadot</a:t>
            </a:r>
            <a:endParaRPr b="1" sz="1800">
              <a:latin typeface="Times New Roman"/>
              <a:ea typeface="Times New Roman"/>
              <a:cs typeface="Times New Roman"/>
              <a:sym typeface="Times New Roman"/>
            </a:endParaRPr>
          </a:p>
        </p:txBody>
      </p:sp>
      <p:pic>
        <p:nvPicPr>
          <p:cNvPr descr="Image result for rust programming language" id="139" name="Google Shape;139;p14"/>
          <p:cNvPicPr preferRelativeResize="0"/>
          <p:nvPr/>
        </p:nvPicPr>
        <p:blipFill>
          <a:blip r:embed="rId3">
            <a:alphaModFix/>
          </a:blip>
          <a:stretch>
            <a:fillRect/>
          </a:stretch>
        </p:blipFill>
        <p:spPr>
          <a:xfrm>
            <a:off x="4698600" y="330200"/>
            <a:ext cx="3025623" cy="4483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328525" y="386650"/>
            <a:ext cx="8432700" cy="15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language that doesn’t affect the way you think about programming, is not worth knowing.” - Alan Perlis</a:t>
            </a:r>
            <a:endParaRPr/>
          </a:p>
        </p:txBody>
      </p:sp>
      <p:pic>
        <p:nvPicPr>
          <p:cNvPr id="145" name="Google Shape;145;p15"/>
          <p:cNvPicPr preferRelativeResize="0"/>
          <p:nvPr/>
        </p:nvPicPr>
        <p:blipFill>
          <a:blip r:embed="rId3">
            <a:alphaModFix/>
          </a:blip>
          <a:stretch>
            <a:fillRect/>
          </a:stretch>
        </p:blipFill>
        <p:spPr>
          <a:xfrm>
            <a:off x="328525" y="1962550"/>
            <a:ext cx="3572350" cy="2420699"/>
          </a:xfrm>
          <a:prstGeom prst="rect">
            <a:avLst/>
          </a:prstGeom>
          <a:noFill/>
          <a:ln>
            <a:noFill/>
          </a:ln>
        </p:spPr>
      </p:pic>
      <p:pic>
        <p:nvPicPr>
          <p:cNvPr descr="Related image" id="146" name="Google Shape;146;p15"/>
          <p:cNvPicPr preferRelativeResize="0"/>
          <p:nvPr/>
        </p:nvPicPr>
        <p:blipFill>
          <a:blip r:embed="rId4">
            <a:alphaModFix/>
          </a:blip>
          <a:stretch>
            <a:fillRect/>
          </a:stretch>
        </p:blipFill>
        <p:spPr>
          <a:xfrm>
            <a:off x="4215756" y="2307875"/>
            <a:ext cx="4657268" cy="157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351550" y="281725"/>
            <a:ext cx="8367600" cy="12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Rust is a systems programming language that runs blazingly fast, prevents segfaults, and guarantees thread safety.</a:t>
            </a:r>
            <a:endParaRPr b="1">
              <a:latin typeface="Times New Roman"/>
              <a:ea typeface="Times New Roman"/>
              <a:cs typeface="Times New Roman"/>
              <a:sym typeface="Times New Roman"/>
            </a:endParaRPr>
          </a:p>
        </p:txBody>
      </p:sp>
      <p:sp>
        <p:nvSpPr>
          <p:cNvPr id="152" name="Google Shape;152;p16"/>
          <p:cNvSpPr txBox="1"/>
          <p:nvPr>
            <p:ph idx="1" type="body"/>
          </p:nvPr>
        </p:nvSpPr>
        <p:spPr>
          <a:xfrm>
            <a:off x="571675" y="1495650"/>
            <a:ext cx="4145400" cy="2891400"/>
          </a:xfrm>
          <a:prstGeom prst="rect">
            <a:avLst/>
          </a:prstGeom>
        </p:spPr>
        <p:txBody>
          <a:bodyPr anchorCtr="0" anchor="t" bIns="91425" lIns="91425" spcFirstLastPara="1" rIns="91425" wrap="square" tIns="91425">
            <a:noAutofit/>
          </a:bodyPr>
          <a:lstStyle/>
          <a:p>
            <a:pPr indent="0" lvl="0" marL="0" rtl="0" algn="l">
              <a:lnSpc>
                <a:spcPct val="110000"/>
              </a:lnSpc>
              <a:spcBef>
                <a:spcPts val="1500"/>
              </a:spcBef>
              <a:spcAft>
                <a:spcPts val="0"/>
              </a:spcAft>
              <a:buNone/>
            </a:pPr>
            <a:r>
              <a:rPr i="1" lang="en" sz="2400">
                <a:solidFill>
                  <a:srgbClr val="333333"/>
                </a:solidFill>
                <a:latin typeface="Times New Roman"/>
                <a:ea typeface="Times New Roman"/>
                <a:cs typeface="Times New Roman"/>
                <a:sym typeface="Times New Roman"/>
              </a:rPr>
              <a:t>Featuring</a:t>
            </a:r>
            <a:endParaRPr i="1" sz="2400">
              <a:solidFill>
                <a:srgbClr val="333333"/>
              </a:solidFill>
              <a:latin typeface="Times New Roman"/>
              <a:ea typeface="Times New Roman"/>
              <a:cs typeface="Times New Roman"/>
              <a:sym typeface="Times New Roman"/>
            </a:endParaRPr>
          </a:p>
          <a:p>
            <a:pPr indent="-381000" lvl="0" marL="457200" rtl="0" algn="l">
              <a:spcBef>
                <a:spcPts val="800"/>
              </a:spcBef>
              <a:spcAft>
                <a:spcPts val="0"/>
              </a:spcAft>
              <a:buClr>
                <a:srgbClr val="333333"/>
              </a:buClr>
              <a:buSzPts val="2400"/>
              <a:buFont typeface="Times New Roman"/>
              <a:buChar char="■"/>
            </a:pPr>
            <a:r>
              <a:rPr lang="en" sz="2400">
                <a:solidFill>
                  <a:srgbClr val="333333"/>
                </a:solidFill>
                <a:latin typeface="Times New Roman"/>
                <a:ea typeface="Times New Roman"/>
                <a:cs typeface="Times New Roman"/>
                <a:sym typeface="Times New Roman"/>
              </a:rPr>
              <a:t>zero-cost abstractions</a:t>
            </a:r>
            <a:endParaRPr sz="2400">
              <a:solidFill>
                <a:srgbClr val="333333"/>
              </a:solidFill>
              <a:latin typeface="Times New Roman"/>
              <a:ea typeface="Times New Roman"/>
              <a:cs typeface="Times New Roman"/>
              <a:sym typeface="Times New Roman"/>
            </a:endParaRPr>
          </a:p>
          <a:p>
            <a:pPr indent="-381000" lvl="0" marL="457200" rtl="0" algn="l">
              <a:spcBef>
                <a:spcPts val="0"/>
              </a:spcBef>
              <a:spcAft>
                <a:spcPts val="0"/>
              </a:spcAft>
              <a:buClr>
                <a:srgbClr val="333333"/>
              </a:buClr>
              <a:buSzPts val="2400"/>
              <a:buFont typeface="Times New Roman"/>
              <a:buChar char="■"/>
            </a:pPr>
            <a:r>
              <a:rPr lang="en" sz="2400">
                <a:solidFill>
                  <a:srgbClr val="333333"/>
                </a:solidFill>
                <a:latin typeface="Times New Roman"/>
                <a:ea typeface="Times New Roman"/>
                <a:cs typeface="Times New Roman"/>
                <a:sym typeface="Times New Roman"/>
              </a:rPr>
              <a:t>move semantics</a:t>
            </a:r>
            <a:endParaRPr sz="2400">
              <a:solidFill>
                <a:srgbClr val="333333"/>
              </a:solidFill>
              <a:latin typeface="Times New Roman"/>
              <a:ea typeface="Times New Roman"/>
              <a:cs typeface="Times New Roman"/>
              <a:sym typeface="Times New Roman"/>
            </a:endParaRPr>
          </a:p>
          <a:p>
            <a:pPr indent="-381000" lvl="0" marL="457200" rtl="0" algn="l">
              <a:spcBef>
                <a:spcPts val="0"/>
              </a:spcBef>
              <a:spcAft>
                <a:spcPts val="0"/>
              </a:spcAft>
              <a:buClr>
                <a:srgbClr val="333333"/>
              </a:buClr>
              <a:buSzPts val="2400"/>
              <a:buFont typeface="Times New Roman"/>
              <a:buChar char="■"/>
            </a:pPr>
            <a:r>
              <a:rPr b="1" lang="en" sz="2400">
                <a:solidFill>
                  <a:srgbClr val="333333"/>
                </a:solidFill>
                <a:latin typeface="Times New Roman"/>
                <a:ea typeface="Times New Roman"/>
                <a:cs typeface="Times New Roman"/>
                <a:sym typeface="Times New Roman"/>
              </a:rPr>
              <a:t>guaranteed memory safety</a:t>
            </a:r>
            <a:endParaRPr b="1" sz="2400">
              <a:solidFill>
                <a:srgbClr val="333333"/>
              </a:solidFill>
              <a:latin typeface="Times New Roman"/>
              <a:ea typeface="Times New Roman"/>
              <a:cs typeface="Times New Roman"/>
              <a:sym typeface="Times New Roman"/>
            </a:endParaRPr>
          </a:p>
          <a:p>
            <a:pPr indent="-381000" lvl="0" marL="457200" rtl="0" algn="l">
              <a:spcBef>
                <a:spcPts val="0"/>
              </a:spcBef>
              <a:spcAft>
                <a:spcPts val="0"/>
              </a:spcAft>
              <a:buClr>
                <a:srgbClr val="333333"/>
              </a:buClr>
              <a:buSzPts val="2400"/>
              <a:buFont typeface="Times New Roman"/>
              <a:buChar char="■"/>
            </a:pPr>
            <a:r>
              <a:rPr b="1" lang="en" sz="2400">
                <a:solidFill>
                  <a:srgbClr val="333333"/>
                </a:solidFill>
                <a:latin typeface="Times New Roman"/>
                <a:ea typeface="Times New Roman"/>
                <a:cs typeface="Times New Roman"/>
                <a:sym typeface="Times New Roman"/>
              </a:rPr>
              <a:t>threads without data races</a:t>
            </a:r>
            <a:endParaRPr b="1" sz="2400">
              <a:solidFill>
                <a:srgbClr val="333333"/>
              </a:solidFill>
              <a:latin typeface="Times New Roman"/>
              <a:ea typeface="Times New Roman"/>
              <a:cs typeface="Times New Roman"/>
              <a:sym typeface="Times New Roman"/>
            </a:endParaRPr>
          </a:p>
          <a:p>
            <a:pPr indent="0" lvl="0" marL="0" rtl="0" algn="l">
              <a:spcBef>
                <a:spcPts val="2100"/>
              </a:spcBef>
              <a:spcAft>
                <a:spcPts val="1600"/>
              </a:spcAft>
              <a:buNone/>
            </a:pPr>
            <a:r>
              <a:t/>
            </a:r>
            <a:endParaRPr sz="1800">
              <a:latin typeface="Times New Roman"/>
              <a:ea typeface="Times New Roman"/>
              <a:cs typeface="Times New Roman"/>
              <a:sym typeface="Times New Roman"/>
            </a:endParaRPr>
          </a:p>
        </p:txBody>
      </p:sp>
      <p:sp>
        <p:nvSpPr>
          <p:cNvPr id="153" name="Google Shape;153;p16"/>
          <p:cNvSpPr txBox="1"/>
          <p:nvPr>
            <p:ph idx="1" type="body"/>
          </p:nvPr>
        </p:nvSpPr>
        <p:spPr>
          <a:xfrm>
            <a:off x="4808575" y="1495650"/>
            <a:ext cx="38280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spcBef>
                <a:spcPts val="2100"/>
              </a:spcBef>
              <a:spcAft>
                <a:spcPts val="0"/>
              </a:spcAft>
              <a:buClr>
                <a:schemeClr val="dk2"/>
              </a:buClr>
              <a:buSzPts val="2400"/>
              <a:buFont typeface="Times New Roman"/>
              <a:buChar char="■"/>
            </a:pPr>
            <a:r>
              <a:rPr lang="en" sz="2400">
                <a:latin typeface="Times New Roman"/>
                <a:ea typeface="Times New Roman"/>
                <a:cs typeface="Times New Roman"/>
                <a:sym typeface="Times New Roman"/>
              </a:rPr>
              <a:t>trait-based generics</a:t>
            </a:r>
            <a:endParaRPr sz="2400">
              <a:latin typeface="Times New Roman"/>
              <a:ea typeface="Times New Roman"/>
              <a:cs typeface="Times New Roman"/>
              <a:sym typeface="Times New Roman"/>
            </a:endParaRPr>
          </a:p>
          <a:p>
            <a:pPr indent="-381000" lvl="0" marL="457200" rtl="0" algn="l">
              <a:spcBef>
                <a:spcPts val="0"/>
              </a:spcBef>
              <a:spcAft>
                <a:spcPts val="0"/>
              </a:spcAft>
              <a:buClr>
                <a:schemeClr val="dk2"/>
              </a:buClr>
              <a:buSzPts val="2400"/>
              <a:buFont typeface="Times New Roman"/>
              <a:buChar char="■"/>
            </a:pPr>
            <a:r>
              <a:rPr lang="en" sz="2400">
                <a:latin typeface="Times New Roman"/>
                <a:ea typeface="Times New Roman"/>
                <a:cs typeface="Times New Roman"/>
                <a:sym typeface="Times New Roman"/>
              </a:rPr>
              <a:t>pattern matching</a:t>
            </a:r>
            <a:endParaRPr sz="2400">
              <a:latin typeface="Times New Roman"/>
              <a:ea typeface="Times New Roman"/>
              <a:cs typeface="Times New Roman"/>
              <a:sym typeface="Times New Roman"/>
            </a:endParaRPr>
          </a:p>
          <a:p>
            <a:pPr indent="-381000" lvl="0" marL="457200" rtl="0" algn="l">
              <a:spcBef>
                <a:spcPts val="0"/>
              </a:spcBef>
              <a:spcAft>
                <a:spcPts val="0"/>
              </a:spcAft>
              <a:buClr>
                <a:schemeClr val="dk2"/>
              </a:buClr>
              <a:buSzPts val="2400"/>
              <a:buFont typeface="Times New Roman"/>
              <a:buChar char="■"/>
            </a:pPr>
            <a:r>
              <a:rPr lang="en" sz="2400">
                <a:latin typeface="Times New Roman"/>
                <a:ea typeface="Times New Roman"/>
                <a:cs typeface="Times New Roman"/>
                <a:sym typeface="Times New Roman"/>
              </a:rPr>
              <a:t>type inference</a:t>
            </a:r>
            <a:endParaRPr sz="2400">
              <a:latin typeface="Times New Roman"/>
              <a:ea typeface="Times New Roman"/>
              <a:cs typeface="Times New Roman"/>
              <a:sym typeface="Times New Roman"/>
            </a:endParaRPr>
          </a:p>
          <a:p>
            <a:pPr indent="-381000" lvl="0" marL="457200" rtl="0" algn="l">
              <a:spcBef>
                <a:spcPts val="0"/>
              </a:spcBef>
              <a:spcAft>
                <a:spcPts val="0"/>
              </a:spcAft>
              <a:buClr>
                <a:schemeClr val="dk2"/>
              </a:buClr>
              <a:buSzPts val="2400"/>
              <a:buFont typeface="Times New Roman"/>
              <a:buChar char="■"/>
            </a:pPr>
            <a:r>
              <a:rPr b="1" lang="en" sz="2400">
                <a:latin typeface="Times New Roman"/>
                <a:ea typeface="Times New Roman"/>
                <a:cs typeface="Times New Roman"/>
                <a:sym typeface="Times New Roman"/>
              </a:rPr>
              <a:t>minimal runtime</a:t>
            </a:r>
            <a:endParaRPr b="1" sz="2400">
              <a:latin typeface="Times New Roman"/>
              <a:ea typeface="Times New Roman"/>
              <a:cs typeface="Times New Roman"/>
              <a:sym typeface="Times New Roman"/>
            </a:endParaRPr>
          </a:p>
          <a:p>
            <a:pPr indent="-381000" lvl="0" marL="457200" rtl="0" algn="l">
              <a:spcBef>
                <a:spcPts val="0"/>
              </a:spcBef>
              <a:spcAft>
                <a:spcPts val="0"/>
              </a:spcAft>
              <a:buClr>
                <a:schemeClr val="dk2"/>
              </a:buClr>
              <a:buSzPts val="2400"/>
              <a:buFont typeface="Times New Roman"/>
              <a:buChar char="■"/>
            </a:pPr>
            <a:r>
              <a:rPr lang="en" sz="2400">
                <a:latin typeface="Times New Roman"/>
                <a:ea typeface="Times New Roman"/>
                <a:cs typeface="Times New Roman"/>
                <a:sym typeface="Times New Roman"/>
              </a:rPr>
              <a:t>efficient C bindings</a:t>
            </a:r>
            <a:endParaRPr sz="2400">
              <a:latin typeface="Times New Roman"/>
              <a:ea typeface="Times New Roman"/>
              <a:cs typeface="Times New Roman"/>
              <a:sym typeface="Times New Roman"/>
            </a:endParaRPr>
          </a:p>
          <a:p>
            <a:pPr indent="0" lvl="0" marL="0" rtl="0" algn="l">
              <a:spcBef>
                <a:spcPts val="21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342900" y="337600"/>
            <a:ext cx="83724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The Stack and the Heap</a:t>
            </a:r>
            <a:endParaRPr sz="3600">
              <a:latin typeface="Times New Roman"/>
              <a:ea typeface="Times New Roman"/>
              <a:cs typeface="Times New Roman"/>
              <a:sym typeface="Times New Roman"/>
            </a:endParaRPr>
          </a:p>
        </p:txBody>
      </p:sp>
      <p:pic>
        <p:nvPicPr>
          <p:cNvPr descr="Image result for rust stack vs heap" id="159" name="Google Shape;159;p17"/>
          <p:cNvPicPr preferRelativeResize="0"/>
          <p:nvPr/>
        </p:nvPicPr>
        <p:blipFill>
          <a:blip r:embed="rId3">
            <a:alphaModFix/>
          </a:blip>
          <a:stretch>
            <a:fillRect/>
          </a:stretch>
        </p:blipFill>
        <p:spPr>
          <a:xfrm>
            <a:off x="1302913" y="1014525"/>
            <a:ext cx="6821316" cy="386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454025" y="416975"/>
            <a:ext cx="83565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Safety, Speed, and Concurrency (1)</a:t>
            </a:r>
            <a:endParaRPr>
              <a:latin typeface="Times New Roman"/>
              <a:ea typeface="Times New Roman"/>
              <a:cs typeface="Times New Roman"/>
              <a:sym typeface="Times New Roman"/>
            </a:endParaRPr>
          </a:p>
        </p:txBody>
      </p:sp>
      <p:sp>
        <p:nvSpPr>
          <p:cNvPr id="165" name="Google Shape;165;p18"/>
          <p:cNvSpPr txBox="1"/>
          <p:nvPr>
            <p:ph idx="1" type="body"/>
          </p:nvPr>
        </p:nvSpPr>
        <p:spPr>
          <a:xfrm>
            <a:off x="247650" y="1006475"/>
            <a:ext cx="8690100" cy="174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One of Rust’s most unique and compelling features is </a:t>
            </a:r>
            <a:r>
              <a:rPr b="1" lang="en" sz="1800">
                <a:latin typeface="Times New Roman"/>
                <a:ea typeface="Times New Roman"/>
                <a:cs typeface="Times New Roman"/>
                <a:sym typeface="Times New Roman"/>
              </a:rPr>
              <a:t>Ownership</a:t>
            </a:r>
            <a:r>
              <a:rPr lang="en" sz="1800">
                <a:latin typeface="Times New Roman"/>
                <a:ea typeface="Times New Roman"/>
                <a:cs typeface="Times New Roman"/>
                <a:sym typeface="Times New Roman"/>
              </a:rPr>
              <a:t>, which it uses to achieve </a:t>
            </a:r>
            <a:r>
              <a:rPr b="1" lang="en" sz="1800">
                <a:latin typeface="Times New Roman"/>
                <a:ea typeface="Times New Roman"/>
                <a:cs typeface="Times New Roman"/>
                <a:sym typeface="Times New Roman"/>
              </a:rPr>
              <a:t>memory safety</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Each value in Rust has a variable called its owner.</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There can only be one owner at a time.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When the owner goes out of scope, the value will be dropped.</a:t>
            </a:r>
            <a:endParaRPr sz="1800">
              <a:latin typeface="Times New Roman"/>
              <a:ea typeface="Times New Roman"/>
              <a:cs typeface="Times New Roman"/>
              <a:sym typeface="Times New Roman"/>
            </a:endParaRPr>
          </a:p>
          <a:p>
            <a:pPr indent="0" lvl="0" marL="0" marR="0" rtl="0" algn="l">
              <a:lnSpc>
                <a:spcPct val="115000"/>
              </a:lnSpc>
              <a:spcBef>
                <a:spcPts val="1600"/>
              </a:spcBef>
              <a:spcAft>
                <a:spcPts val="1600"/>
              </a:spcAft>
              <a:buNone/>
            </a:pPr>
            <a:r>
              <a:t/>
            </a:r>
            <a:endParaRPr sz="1800">
              <a:latin typeface="Times New Roman"/>
              <a:ea typeface="Times New Roman"/>
              <a:cs typeface="Times New Roman"/>
              <a:sym typeface="Times New Roman"/>
            </a:endParaRPr>
          </a:p>
        </p:txBody>
      </p:sp>
      <p:pic>
        <p:nvPicPr>
          <p:cNvPr id="166" name="Google Shape;166;p18"/>
          <p:cNvPicPr preferRelativeResize="0"/>
          <p:nvPr/>
        </p:nvPicPr>
        <p:blipFill>
          <a:blip r:embed="rId3">
            <a:alphaModFix/>
          </a:blip>
          <a:stretch>
            <a:fillRect/>
          </a:stretch>
        </p:blipFill>
        <p:spPr>
          <a:xfrm>
            <a:off x="359650" y="2746475"/>
            <a:ext cx="8356500" cy="15906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454025" y="416975"/>
            <a:ext cx="83565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Safety, Speed, and Concurrency (2)</a:t>
            </a:r>
            <a:endParaRPr>
              <a:latin typeface="Times New Roman"/>
              <a:ea typeface="Times New Roman"/>
              <a:cs typeface="Times New Roman"/>
              <a:sym typeface="Times New Roman"/>
            </a:endParaRPr>
          </a:p>
        </p:txBody>
      </p:sp>
      <p:sp>
        <p:nvSpPr>
          <p:cNvPr id="172" name="Google Shape;172;p19"/>
          <p:cNvSpPr txBox="1"/>
          <p:nvPr>
            <p:ph idx="1" type="body"/>
          </p:nvPr>
        </p:nvSpPr>
        <p:spPr>
          <a:xfrm>
            <a:off x="247650" y="1006475"/>
            <a:ext cx="8690100" cy="174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Rust creates memory pointers optimistically, checks memory pointers’ limited accesses at the compiler time with the usage of </a:t>
            </a:r>
            <a:r>
              <a:rPr b="1" lang="en" sz="1800">
                <a:latin typeface="Times New Roman"/>
                <a:ea typeface="Times New Roman"/>
                <a:cs typeface="Times New Roman"/>
                <a:sym typeface="Times New Roman"/>
              </a:rPr>
              <a:t>References and Borrowing</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We use </a:t>
            </a:r>
            <a:r>
              <a:rPr b="1" lang="en" sz="1800">
                <a:latin typeface="Times New Roman"/>
                <a:ea typeface="Times New Roman"/>
                <a:cs typeface="Times New Roman"/>
                <a:sym typeface="Times New Roman"/>
              </a:rPr>
              <a:t>references</a:t>
            </a:r>
            <a:r>
              <a:rPr lang="en" sz="1800">
                <a:latin typeface="Times New Roman"/>
                <a:ea typeface="Times New Roman"/>
                <a:cs typeface="Times New Roman"/>
                <a:sym typeface="Times New Roman"/>
              </a:rPr>
              <a:t> to pass a value to a function without transferring ownership</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Using references as function parameters is known as </a:t>
            </a:r>
            <a:r>
              <a:rPr b="1" lang="en" sz="1800">
                <a:latin typeface="Times New Roman"/>
                <a:ea typeface="Times New Roman"/>
                <a:cs typeface="Times New Roman"/>
                <a:sym typeface="Times New Roman"/>
              </a:rPr>
              <a:t>borrowing</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marR="0" rtl="0" algn="l">
              <a:lnSpc>
                <a:spcPct val="115000"/>
              </a:lnSpc>
              <a:spcBef>
                <a:spcPts val="1600"/>
              </a:spcBef>
              <a:spcAft>
                <a:spcPts val="1600"/>
              </a:spcAft>
              <a:buNone/>
            </a:pPr>
            <a:r>
              <a:t/>
            </a:r>
            <a:endParaRPr sz="1800">
              <a:latin typeface="Times New Roman"/>
              <a:ea typeface="Times New Roman"/>
              <a:cs typeface="Times New Roman"/>
              <a:sym typeface="Times New Roman"/>
            </a:endParaRPr>
          </a:p>
        </p:txBody>
      </p:sp>
      <p:pic>
        <p:nvPicPr>
          <p:cNvPr id="173" name="Google Shape;173;p19"/>
          <p:cNvPicPr preferRelativeResize="0"/>
          <p:nvPr/>
        </p:nvPicPr>
        <p:blipFill>
          <a:blip r:embed="rId3">
            <a:alphaModFix/>
          </a:blip>
          <a:stretch>
            <a:fillRect/>
          </a:stretch>
        </p:blipFill>
        <p:spPr>
          <a:xfrm>
            <a:off x="454025" y="2571750"/>
            <a:ext cx="8356501" cy="2328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454025" y="416975"/>
            <a:ext cx="83565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Safety, Speed, and Concurrency (3)</a:t>
            </a:r>
            <a:endParaRPr>
              <a:latin typeface="Times New Roman"/>
              <a:ea typeface="Times New Roman"/>
              <a:cs typeface="Times New Roman"/>
              <a:sym typeface="Times New Roman"/>
            </a:endParaRPr>
          </a:p>
        </p:txBody>
      </p:sp>
      <p:sp>
        <p:nvSpPr>
          <p:cNvPr id="179" name="Google Shape;179;p20"/>
          <p:cNvSpPr txBox="1"/>
          <p:nvPr>
            <p:ph idx="1" type="body"/>
          </p:nvPr>
        </p:nvSpPr>
        <p:spPr>
          <a:xfrm>
            <a:off x="247650" y="1006475"/>
            <a:ext cx="8690100" cy="174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Automatic compile time memory management by checking the </a:t>
            </a:r>
            <a:r>
              <a:rPr b="1" lang="en" sz="1800">
                <a:latin typeface="Times New Roman"/>
                <a:ea typeface="Times New Roman"/>
                <a:cs typeface="Times New Roman"/>
                <a:sym typeface="Times New Roman"/>
              </a:rPr>
              <a:t>Lifetimes</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Every reference in Rust has a </a:t>
            </a:r>
            <a:r>
              <a:rPr i="1" lang="en" sz="1800">
                <a:latin typeface="Times New Roman"/>
                <a:ea typeface="Times New Roman"/>
                <a:cs typeface="Times New Roman"/>
                <a:sym typeface="Times New Roman"/>
              </a:rPr>
              <a:t>lifetime</a:t>
            </a:r>
            <a:r>
              <a:rPr lang="en" sz="1800">
                <a:latin typeface="Times New Roman"/>
                <a:ea typeface="Times New Roman"/>
                <a:cs typeface="Times New Roman"/>
                <a:sym typeface="Times New Roman"/>
              </a:rPr>
              <a:t>, which is the scope for which the reference is valid. </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 Rust compiler has a </a:t>
            </a:r>
            <a:r>
              <a:rPr i="1" lang="en" sz="1800">
                <a:latin typeface="Times New Roman"/>
                <a:ea typeface="Times New Roman"/>
                <a:cs typeface="Times New Roman"/>
                <a:sym typeface="Times New Roman"/>
              </a:rPr>
              <a:t>borrow checker</a:t>
            </a:r>
            <a:r>
              <a:rPr lang="en" sz="1800">
                <a:latin typeface="Times New Roman"/>
                <a:ea typeface="Times New Roman"/>
                <a:cs typeface="Times New Roman"/>
                <a:sym typeface="Times New Roman"/>
              </a:rPr>
              <a:t> that compares the scopes to determine whether all borrows are valid.</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marR="0" rtl="0" algn="l">
              <a:lnSpc>
                <a:spcPct val="115000"/>
              </a:lnSpc>
              <a:spcBef>
                <a:spcPts val="1600"/>
              </a:spcBef>
              <a:spcAft>
                <a:spcPts val="1600"/>
              </a:spcAft>
              <a:buNone/>
            </a:pPr>
            <a:r>
              <a:t/>
            </a:r>
            <a:endParaRPr sz="1800">
              <a:latin typeface="Times New Roman"/>
              <a:ea typeface="Times New Roman"/>
              <a:cs typeface="Times New Roman"/>
              <a:sym typeface="Times New Roman"/>
            </a:endParaRPr>
          </a:p>
        </p:txBody>
      </p:sp>
      <p:pic>
        <p:nvPicPr>
          <p:cNvPr id="180" name="Google Shape;180;p20"/>
          <p:cNvPicPr preferRelativeResize="0"/>
          <p:nvPr/>
        </p:nvPicPr>
        <p:blipFill>
          <a:blip r:embed="rId3">
            <a:alphaModFix/>
          </a:blip>
          <a:stretch>
            <a:fillRect/>
          </a:stretch>
        </p:blipFill>
        <p:spPr>
          <a:xfrm>
            <a:off x="454025" y="2862650"/>
            <a:ext cx="3676650" cy="1790700"/>
          </a:xfrm>
          <a:prstGeom prst="rect">
            <a:avLst/>
          </a:prstGeom>
          <a:noFill/>
          <a:ln>
            <a:noFill/>
          </a:ln>
        </p:spPr>
      </p:pic>
      <p:pic>
        <p:nvPicPr>
          <p:cNvPr id="181" name="Google Shape;181;p20"/>
          <p:cNvPicPr preferRelativeResize="0"/>
          <p:nvPr/>
        </p:nvPicPr>
        <p:blipFill>
          <a:blip r:embed="rId4">
            <a:alphaModFix/>
          </a:blip>
          <a:stretch>
            <a:fillRect/>
          </a:stretch>
        </p:blipFill>
        <p:spPr>
          <a:xfrm>
            <a:off x="4283075" y="2898875"/>
            <a:ext cx="4361012" cy="174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idx="1" type="body"/>
          </p:nvPr>
        </p:nvSpPr>
        <p:spPr>
          <a:xfrm>
            <a:off x="4891825" y="2909925"/>
            <a:ext cx="3460500" cy="198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e</a:t>
            </a:r>
            <a:r>
              <a:rPr lang="en" sz="1800"/>
              <a:t>num Option&lt;T&gt; {</a:t>
            </a:r>
            <a:endParaRPr sz="1800"/>
          </a:p>
          <a:p>
            <a:pPr indent="0" lvl="0" marL="0" rtl="0" algn="l">
              <a:lnSpc>
                <a:spcPct val="100000"/>
              </a:lnSpc>
              <a:spcBef>
                <a:spcPts val="1600"/>
              </a:spcBef>
              <a:spcAft>
                <a:spcPts val="0"/>
              </a:spcAft>
              <a:buNone/>
            </a:pPr>
            <a:r>
              <a:rPr lang="en" sz="1800"/>
              <a:t>	Some(T),</a:t>
            </a:r>
            <a:endParaRPr sz="1800"/>
          </a:p>
          <a:p>
            <a:pPr indent="0" lvl="0" marL="0" rtl="0" algn="l">
              <a:lnSpc>
                <a:spcPct val="100000"/>
              </a:lnSpc>
              <a:spcBef>
                <a:spcPts val="1600"/>
              </a:spcBef>
              <a:spcAft>
                <a:spcPts val="0"/>
              </a:spcAft>
              <a:buNone/>
            </a:pPr>
            <a:r>
              <a:rPr lang="en" sz="1800"/>
              <a:t>	None, </a:t>
            </a:r>
            <a:endParaRPr sz="1800"/>
          </a:p>
          <a:p>
            <a:pPr indent="0" lvl="0" marL="0" rtl="0" algn="l">
              <a:lnSpc>
                <a:spcPct val="100000"/>
              </a:lnSpc>
              <a:spcBef>
                <a:spcPts val="1600"/>
              </a:spcBef>
              <a:spcAft>
                <a:spcPts val="1600"/>
              </a:spcAft>
              <a:buNone/>
            </a:pPr>
            <a:r>
              <a:rPr lang="en" sz="1800"/>
              <a:t>}</a:t>
            </a:r>
            <a:endParaRPr sz="1800"/>
          </a:p>
        </p:txBody>
      </p:sp>
      <p:sp>
        <p:nvSpPr>
          <p:cNvPr id="187" name="Google Shape;187;p21"/>
          <p:cNvSpPr txBox="1"/>
          <p:nvPr>
            <p:ph type="title"/>
          </p:nvPr>
        </p:nvSpPr>
        <p:spPr>
          <a:xfrm>
            <a:off x="404400" y="337350"/>
            <a:ext cx="8335200" cy="301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2200">
                <a:latin typeface="Times New Roman"/>
                <a:ea typeface="Times New Roman"/>
                <a:cs typeface="Times New Roman"/>
                <a:sym typeface="Times New Roman"/>
              </a:rPr>
              <a:t>“I call it my billion-dollar mistake. At that time, I was designing the first comprehensive type system for references in an object-oriented language...I couldn’t resist the temptation to put in a </a:t>
            </a:r>
            <a:r>
              <a:rPr b="1" i="1" lang="en" sz="2200">
                <a:latin typeface="Times New Roman"/>
                <a:ea typeface="Times New Roman"/>
                <a:cs typeface="Times New Roman"/>
                <a:sym typeface="Times New Roman"/>
              </a:rPr>
              <a:t>null reference</a:t>
            </a:r>
            <a:r>
              <a:rPr i="1" lang="en" sz="2200">
                <a:latin typeface="Times New Roman"/>
                <a:ea typeface="Times New Roman"/>
                <a:cs typeface="Times New Roman"/>
                <a:sym typeface="Times New Roman"/>
              </a:rPr>
              <a:t>, simply because it was so easy to implement. This has led to innumerable errors, vulnerabilities, and system crashes, which have probably caused a billion dollars of pain and damage in the last forty years.” </a:t>
            </a:r>
            <a:r>
              <a:rPr lang="en" sz="2200">
                <a:latin typeface="Times New Roman"/>
                <a:ea typeface="Times New Roman"/>
                <a:cs typeface="Times New Roman"/>
                <a:sym typeface="Times New Roman"/>
              </a:rPr>
              <a:t>- </a:t>
            </a:r>
            <a:r>
              <a:rPr b="1" lang="en" sz="2200">
                <a:latin typeface="Times New Roman"/>
                <a:ea typeface="Times New Roman"/>
                <a:cs typeface="Times New Roman"/>
                <a:sym typeface="Times New Roman"/>
              </a:rPr>
              <a:t>Tony Hoare (2009)</a:t>
            </a:r>
            <a:endParaRPr b="1" sz="2200">
              <a:latin typeface="Times New Roman"/>
              <a:ea typeface="Times New Roman"/>
              <a:cs typeface="Times New Roman"/>
              <a:sym typeface="Times New Roman"/>
            </a:endParaRPr>
          </a:p>
          <a:p>
            <a:pPr indent="457200" lvl="0" marL="457200" rtl="0" algn="l">
              <a:spcBef>
                <a:spcPts val="1600"/>
              </a:spcBef>
              <a:spcAft>
                <a:spcPts val="0"/>
              </a:spcAft>
              <a:buNone/>
            </a:pPr>
            <a:r>
              <a:t/>
            </a:r>
            <a:endParaRPr sz="2200">
              <a:latin typeface="Times New Roman"/>
              <a:ea typeface="Times New Roman"/>
              <a:cs typeface="Times New Roman"/>
              <a:sym typeface="Times New Roman"/>
            </a:endParaRPr>
          </a:p>
        </p:txBody>
      </p:sp>
      <p:sp>
        <p:nvSpPr>
          <p:cNvPr id="188" name="Google Shape;188;p21"/>
          <p:cNvSpPr txBox="1"/>
          <p:nvPr>
            <p:ph idx="1" type="body"/>
          </p:nvPr>
        </p:nvSpPr>
        <p:spPr>
          <a:xfrm>
            <a:off x="1111500" y="3098625"/>
            <a:ext cx="3460500" cy="160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800">
                <a:latin typeface="Times New Roman"/>
                <a:ea typeface="Times New Roman"/>
                <a:cs typeface="Times New Roman"/>
                <a:sym typeface="Times New Roman"/>
              </a:rPr>
              <a:t>Because </a:t>
            </a:r>
            <a:r>
              <a:rPr lang="en" sz="1800"/>
              <a:t>Option&lt;T&gt; </a:t>
            </a:r>
            <a:r>
              <a:rPr lang="en" sz="1800">
                <a:latin typeface="Times New Roman"/>
                <a:ea typeface="Times New Roman"/>
                <a:cs typeface="Times New Roman"/>
                <a:sym typeface="Times New Roman"/>
              </a:rPr>
              <a:t>and </a:t>
            </a:r>
            <a:r>
              <a:rPr lang="en" sz="1800"/>
              <a:t>T </a:t>
            </a:r>
            <a:r>
              <a:rPr lang="en" sz="1800">
                <a:latin typeface="Times New Roman"/>
                <a:ea typeface="Times New Roman"/>
                <a:cs typeface="Times New Roman"/>
                <a:sym typeface="Times New Roman"/>
              </a:rPr>
              <a:t>are different types, the </a:t>
            </a:r>
            <a:r>
              <a:rPr b="1" lang="en" sz="1800">
                <a:latin typeface="Times New Roman"/>
                <a:ea typeface="Times New Roman"/>
                <a:cs typeface="Times New Roman"/>
                <a:sym typeface="Times New Roman"/>
              </a:rPr>
              <a:t>Rust</a:t>
            </a:r>
            <a:r>
              <a:rPr lang="en" sz="1800">
                <a:latin typeface="Times New Roman"/>
                <a:ea typeface="Times New Roman"/>
                <a:cs typeface="Times New Roman"/>
                <a:sym typeface="Times New Roman"/>
              </a:rPr>
              <a:t> compiler won’t allow us to use an </a:t>
            </a:r>
            <a:r>
              <a:rPr lang="en" sz="1800"/>
              <a:t>Option&lt;T&gt;</a:t>
            </a:r>
            <a:r>
              <a:rPr lang="en" sz="1800">
                <a:latin typeface="Times New Roman"/>
                <a:ea typeface="Times New Roman"/>
                <a:cs typeface="Times New Roman"/>
                <a:sym typeface="Times New Roman"/>
              </a:rPr>
              <a:t> value as if it were definitely a valid value.</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