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5d8daffd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5d8daffd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5d8daffd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5d8daffd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5d8daffd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d8daffd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5d8daffd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5d8daffd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5d8daffd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5d8daffd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5d8daffdd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5d8daffdd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d8daffd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d8daffd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d8daffd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d8daffd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5d8daffd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5d8daffd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5d8daffd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5d8daffd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5d8daffd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5d8daffd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5d8daffd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5d8daffd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5d8daffd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5d8daffd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5d8daffd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5d8daffd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26875" y="1639950"/>
            <a:ext cx="6574800" cy="16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Review</a:t>
            </a:r>
            <a:r>
              <a:rPr lang="en"/>
              <a:t> =&gt; Motivating </a:t>
            </a:r>
            <a:r>
              <a:rPr b="1" i="1" lang="en"/>
              <a:t>Privacy-Enhancing Protocols</a:t>
            </a:r>
            <a:endParaRPr b="1" i="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Amar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Scaling with State Channels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388275" y="387800"/>
            <a:ext cx="8296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Channels</a:t>
            </a:r>
            <a:endParaRPr/>
          </a:p>
        </p:txBody>
      </p:sp>
      <p:sp>
        <p:nvSpPr>
          <p:cNvPr id="186" name="Google Shape;186;p23"/>
          <p:cNvSpPr txBox="1"/>
          <p:nvPr>
            <p:ph idx="1" type="body"/>
          </p:nvPr>
        </p:nvSpPr>
        <p:spPr>
          <a:xfrm>
            <a:off x="388275" y="1042500"/>
            <a:ext cx="8296500" cy="305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Multisig</a:t>
            </a:r>
            <a:endParaRPr b="1" sz="1800"/>
          </a:p>
          <a:p>
            <a:pPr indent="-342900" lvl="0" marL="457200" rtl="0" algn="l">
              <a:spcBef>
                <a:spcPts val="0"/>
              </a:spcBef>
              <a:spcAft>
                <a:spcPts val="0"/>
              </a:spcAft>
              <a:buSzPts val="1800"/>
              <a:buAutoNum type="arabicPeriod"/>
            </a:pPr>
            <a:r>
              <a:rPr lang="en" sz="1800"/>
              <a:t>Two users lock the initial state (each party’s balance) into a multisig</a:t>
            </a:r>
            <a:endParaRPr sz="1800"/>
          </a:p>
          <a:p>
            <a:pPr indent="-342900" lvl="0" marL="457200" rtl="0" algn="l">
              <a:spcBef>
                <a:spcPts val="0"/>
              </a:spcBef>
              <a:spcAft>
                <a:spcPts val="0"/>
              </a:spcAft>
              <a:buSzPts val="1800"/>
              <a:buAutoNum type="arabicPeriod"/>
            </a:pPr>
            <a:r>
              <a:rPr lang="en" sz="1800"/>
              <a:t>Two parties transact by passing state updates amongst themselves</a:t>
            </a:r>
            <a:endParaRPr sz="1800"/>
          </a:p>
          <a:p>
            <a:pPr indent="-342900" lvl="0" marL="457200" rtl="0" algn="l">
              <a:spcBef>
                <a:spcPts val="0"/>
              </a:spcBef>
              <a:spcAft>
                <a:spcPts val="0"/>
              </a:spcAft>
              <a:buSzPts val="1800"/>
              <a:buAutoNum type="arabicPeriod"/>
            </a:pPr>
            <a:r>
              <a:rPr lang="en" sz="1800"/>
              <a:t>When parties have finished transacting, they each submit state updates to the smart contract</a:t>
            </a:r>
            <a:endParaRPr sz="1800"/>
          </a:p>
          <a:p>
            <a:pPr indent="0" lvl="0" marL="0" rtl="0" algn="l">
              <a:spcBef>
                <a:spcPts val="1600"/>
              </a:spcBef>
              <a:spcAft>
                <a:spcPts val="0"/>
              </a:spcAft>
              <a:buNone/>
            </a:pPr>
            <a:r>
              <a:rPr lang="en" sz="1800"/>
              <a:t>→ Challenge Period</a:t>
            </a:r>
            <a:endParaRPr sz="1800"/>
          </a:p>
          <a:p>
            <a:pPr indent="0" lvl="0" marL="0" rtl="0" algn="l">
              <a:spcBef>
                <a:spcPts val="1600"/>
              </a:spcBef>
              <a:spcAft>
                <a:spcPts val="0"/>
              </a:spcAft>
              <a:buNone/>
            </a:pPr>
            <a:r>
              <a:rPr lang="en" sz="1800"/>
              <a:t>--&gt;Data Availability Problem</a:t>
            </a:r>
            <a:endParaRPr sz="1800"/>
          </a:p>
          <a:p>
            <a:pPr indent="0" lvl="0" marL="0" rtl="0" algn="l">
              <a:spcBef>
                <a:spcPts val="1600"/>
              </a:spcBef>
              <a:spcAft>
                <a:spcPts val="0"/>
              </a:spcAft>
              <a:buNone/>
            </a:pPr>
            <a:r>
              <a:rPr lang="en" sz="1800"/>
              <a:t>→ Tree in Forest Analogy</a:t>
            </a:r>
            <a:endParaRPr sz="1800"/>
          </a:p>
          <a:p>
            <a:pPr indent="0" lvl="0" marL="0" rtl="0" algn="l">
              <a:spcBef>
                <a:spcPts val="1600"/>
              </a:spcBef>
              <a:spcAft>
                <a:spcPts val="1600"/>
              </a:spcAft>
              <a:buNone/>
            </a:pPr>
            <a:r>
              <a:rPr lang="en" sz="1800"/>
              <a:t>→ Speaker/Listener Fault Equivalence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460300" y="426950"/>
            <a:ext cx="8196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Micropayment Subscription Model</a:t>
            </a:r>
            <a:endParaRPr/>
          </a:p>
        </p:txBody>
      </p:sp>
      <p:sp>
        <p:nvSpPr>
          <p:cNvPr id="192" name="Google Shape;192;p24"/>
          <p:cNvSpPr txBox="1"/>
          <p:nvPr>
            <p:ph idx="1" type="body"/>
          </p:nvPr>
        </p:nvSpPr>
        <p:spPr>
          <a:xfrm>
            <a:off x="460300" y="1601975"/>
            <a:ext cx="8196900" cy="312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Review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475250" y="367150"/>
            <a:ext cx="8286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2.0 Serenity</a:t>
            </a:r>
            <a:endParaRPr/>
          </a:p>
        </p:txBody>
      </p:sp>
      <p:sp>
        <p:nvSpPr>
          <p:cNvPr id="198" name="Google Shape;198;p25"/>
          <p:cNvSpPr txBox="1"/>
          <p:nvPr>
            <p:ph idx="1" type="body"/>
          </p:nvPr>
        </p:nvSpPr>
        <p:spPr>
          <a:xfrm>
            <a:off x="475250" y="1347750"/>
            <a:ext cx="8286600" cy="3421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Proof of Stake</a:t>
            </a:r>
            <a:endParaRPr sz="3000"/>
          </a:p>
          <a:p>
            <a:pPr indent="-419100" lvl="0" marL="457200" rtl="0" algn="l">
              <a:spcBef>
                <a:spcPts val="0"/>
              </a:spcBef>
              <a:spcAft>
                <a:spcPts val="0"/>
              </a:spcAft>
              <a:buSzPts val="3000"/>
              <a:buChar char="●"/>
            </a:pPr>
            <a:r>
              <a:rPr lang="en" sz="3000"/>
              <a:t>Sharding</a:t>
            </a:r>
            <a:endParaRPr sz="3000"/>
          </a:p>
          <a:p>
            <a:pPr indent="-419100" lvl="1" marL="914400" rtl="0" algn="l">
              <a:spcBef>
                <a:spcPts val="0"/>
              </a:spcBef>
              <a:spcAft>
                <a:spcPts val="0"/>
              </a:spcAft>
              <a:buSzPts val="3000"/>
              <a:buChar char="○"/>
            </a:pPr>
            <a:r>
              <a:rPr i="1" lang="en" sz="3000"/>
              <a:t>Draw bootstrap on blackboard</a:t>
            </a:r>
            <a:endParaRPr i="1" sz="3000"/>
          </a:p>
          <a:p>
            <a:pPr indent="-419100" lvl="0" marL="457200" rtl="0" algn="l">
              <a:spcBef>
                <a:spcPts val="0"/>
              </a:spcBef>
              <a:spcAft>
                <a:spcPts val="0"/>
              </a:spcAft>
              <a:buSzPts val="3000"/>
              <a:buChar char="●"/>
            </a:pPr>
            <a:r>
              <a:rPr lang="en" sz="3000"/>
              <a:t>Transition to </a:t>
            </a:r>
            <a:r>
              <a:rPr lang="en" sz="3000"/>
              <a:t>targeting</a:t>
            </a:r>
            <a:r>
              <a:rPr lang="en" sz="3000"/>
              <a:t> EWASM</a:t>
            </a:r>
            <a:endParaRPr sz="3000"/>
          </a:p>
          <a:p>
            <a:pPr indent="-419100" lvl="0" marL="457200" rtl="0" algn="l">
              <a:spcBef>
                <a:spcPts val="0"/>
              </a:spcBef>
              <a:spcAft>
                <a:spcPts val="0"/>
              </a:spcAft>
              <a:buSzPts val="3000"/>
              <a:buChar char="●"/>
            </a:pPr>
            <a:r>
              <a:rPr lang="en" sz="3000"/>
              <a:t>Transition to Libp2p Network Layer</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380850" y="351900"/>
            <a:ext cx="8382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Polkadot: Heterogeneous Sharding</a:t>
            </a:r>
            <a:endParaRPr/>
          </a:p>
        </p:txBody>
      </p:sp>
      <p:pic>
        <p:nvPicPr>
          <p:cNvPr id="204" name="Google Shape;204;p26"/>
          <p:cNvPicPr preferRelativeResize="0"/>
          <p:nvPr/>
        </p:nvPicPr>
        <p:blipFill>
          <a:blip r:embed="rId3">
            <a:alphaModFix/>
          </a:blip>
          <a:stretch>
            <a:fillRect/>
          </a:stretch>
        </p:blipFill>
        <p:spPr>
          <a:xfrm>
            <a:off x="4572000" y="938125"/>
            <a:ext cx="4191150" cy="3901260"/>
          </a:xfrm>
          <a:prstGeom prst="rect">
            <a:avLst/>
          </a:prstGeom>
          <a:noFill/>
          <a:ln>
            <a:noFill/>
          </a:ln>
        </p:spPr>
      </p:pic>
      <p:pic>
        <p:nvPicPr>
          <p:cNvPr id="205" name="Google Shape;205;p26"/>
          <p:cNvPicPr preferRelativeResize="0"/>
          <p:nvPr/>
        </p:nvPicPr>
        <p:blipFill>
          <a:blip r:embed="rId4">
            <a:alphaModFix/>
          </a:blip>
          <a:stretch>
            <a:fillRect/>
          </a:stretch>
        </p:blipFill>
        <p:spPr>
          <a:xfrm>
            <a:off x="485504" y="1817275"/>
            <a:ext cx="3789225" cy="195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415425" y="412000"/>
            <a:ext cx="8316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MakerDAO and/or Privacy</a:t>
            </a:r>
            <a:endParaRPr/>
          </a:p>
        </p:txBody>
      </p:sp>
      <p:sp>
        <p:nvSpPr>
          <p:cNvPr id="211" name="Google Shape;211;p27"/>
          <p:cNvSpPr txBox="1"/>
          <p:nvPr>
            <p:ph idx="1" type="body"/>
          </p:nvPr>
        </p:nvSpPr>
        <p:spPr>
          <a:xfrm>
            <a:off x="415425" y="1121400"/>
            <a:ext cx="83166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ZCash and Josh Cincinatti</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16600" y="234375"/>
            <a:ext cx="81558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35" name="Google Shape;135;p14"/>
          <p:cNvSpPr txBox="1"/>
          <p:nvPr>
            <p:ph idx="1" type="body"/>
          </p:nvPr>
        </p:nvSpPr>
        <p:spPr>
          <a:xfrm>
            <a:off x="240600" y="682350"/>
            <a:ext cx="8662800" cy="377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Proof of Work Review</a:t>
            </a:r>
            <a:endParaRPr sz="2400"/>
          </a:p>
          <a:p>
            <a:pPr indent="-381000" lvl="0" marL="457200" rtl="0" algn="l">
              <a:spcBef>
                <a:spcPts val="0"/>
              </a:spcBef>
              <a:spcAft>
                <a:spcPts val="0"/>
              </a:spcAft>
              <a:buSzPts val="2400"/>
              <a:buChar char="●"/>
            </a:pPr>
            <a:r>
              <a:rPr lang="en" sz="2400"/>
              <a:t>Radical Markets (Economics)</a:t>
            </a:r>
            <a:endParaRPr sz="2400"/>
          </a:p>
          <a:p>
            <a:pPr indent="-381000" lvl="1" marL="914400" rtl="0" algn="l">
              <a:spcBef>
                <a:spcPts val="0"/>
              </a:spcBef>
              <a:spcAft>
                <a:spcPts val="0"/>
              </a:spcAft>
              <a:buSzPts val="2400"/>
              <a:buChar char="○"/>
            </a:pPr>
            <a:r>
              <a:rPr lang="en" sz="2400"/>
              <a:t>Quadratic Voting</a:t>
            </a:r>
            <a:endParaRPr sz="2400"/>
          </a:p>
          <a:p>
            <a:pPr indent="-381000" lvl="1" marL="914400" rtl="0" algn="l">
              <a:spcBef>
                <a:spcPts val="0"/>
              </a:spcBef>
              <a:spcAft>
                <a:spcPts val="0"/>
              </a:spcAft>
              <a:buSzPts val="2400"/>
              <a:buChar char="○"/>
            </a:pPr>
            <a:r>
              <a:rPr lang="en" sz="2400"/>
              <a:t>Harberger Tax =&gt; Common Ownership Self-Assessment Tax</a:t>
            </a:r>
            <a:endParaRPr sz="2400"/>
          </a:p>
          <a:p>
            <a:pPr indent="-381000" lvl="1" marL="914400" rtl="0" algn="l">
              <a:spcBef>
                <a:spcPts val="0"/>
              </a:spcBef>
              <a:spcAft>
                <a:spcPts val="0"/>
              </a:spcAft>
              <a:buSzPts val="2400"/>
              <a:buChar char="○"/>
            </a:pPr>
            <a:r>
              <a:rPr lang="en" sz="2400"/>
              <a:t>Liberal Radicalism</a:t>
            </a:r>
            <a:endParaRPr sz="2400"/>
          </a:p>
          <a:p>
            <a:pPr indent="-381000" lvl="0" marL="457200" rtl="0" algn="l">
              <a:spcBef>
                <a:spcPts val="0"/>
              </a:spcBef>
              <a:spcAft>
                <a:spcPts val="0"/>
              </a:spcAft>
              <a:buSzPts val="2400"/>
              <a:buChar char="●"/>
            </a:pPr>
            <a:r>
              <a:rPr lang="en" sz="2400"/>
              <a:t>Layer 2 Scaling Solutions (and security assumptions)</a:t>
            </a:r>
            <a:endParaRPr sz="2400"/>
          </a:p>
          <a:p>
            <a:pPr indent="-381000" lvl="0" marL="457200" rtl="0" algn="l">
              <a:spcBef>
                <a:spcPts val="0"/>
              </a:spcBef>
              <a:spcAft>
                <a:spcPts val="0"/>
              </a:spcAft>
              <a:buSzPts val="2400"/>
              <a:buChar char="●"/>
            </a:pPr>
            <a:r>
              <a:rPr lang="en" sz="2400"/>
              <a:t>Proof of Stake</a:t>
            </a:r>
            <a:endParaRPr sz="2400"/>
          </a:p>
          <a:p>
            <a:pPr indent="-381000" lvl="1" marL="914400" rtl="0" algn="l">
              <a:spcBef>
                <a:spcPts val="0"/>
              </a:spcBef>
              <a:spcAft>
                <a:spcPts val="0"/>
              </a:spcAft>
              <a:buSzPts val="2400"/>
              <a:buChar char="○"/>
            </a:pPr>
            <a:r>
              <a:rPr lang="en" sz="2400"/>
              <a:t>Ethereum 2.0 ⇔ Serenity</a:t>
            </a:r>
            <a:endParaRPr sz="2400"/>
          </a:p>
          <a:p>
            <a:pPr indent="-381000" lvl="1" marL="914400" rtl="0" algn="l">
              <a:spcBef>
                <a:spcPts val="0"/>
              </a:spcBef>
              <a:spcAft>
                <a:spcPts val="0"/>
              </a:spcAft>
              <a:buSzPts val="2400"/>
              <a:buChar char="○"/>
            </a:pPr>
            <a:r>
              <a:rPr lang="en" sz="2400"/>
              <a:t>Polkadot</a:t>
            </a:r>
            <a:endParaRPr sz="2400"/>
          </a:p>
          <a:p>
            <a:pPr indent="-381000" lvl="0" marL="457200" rtl="0" algn="l">
              <a:spcBef>
                <a:spcPts val="0"/>
              </a:spcBef>
              <a:spcAft>
                <a:spcPts val="0"/>
              </a:spcAft>
              <a:buSzPts val="2400"/>
              <a:buChar char="●"/>
            </a:pPr>
            <a:r>
              <a:rPr b="1" i="1" lang="en" sz="2400"/>
              <a:t>Privacy</a:t>
            </a:r>
            <a:endParaRPr b="1" i="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15"/>
          <p:cNvPicPr preferRelativeResize="0"/>
          <p:nvPr/>
        </p:nvPicPr>
        <p:blipFill>
          <a:blip r:embed="rId3">
            <a:alphaModFix/>
          </a:blip>
          <a:stretch>
            <a:fillRect/>
          </a:stretch>
        </p:blipFill>
        <p:spPr>
          <a:xfrm>
            <a:off x="337150" y="0"/>
            <a:ext cx="83268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445350" y="187700"/>
            <a:ext cx="8316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Work Consensus Algorithm</a:t>
            </a:r>
            <a:endParaRPr/>
          </a:p>
        </p:txBody>
      </p:sp>
      <p:sp>
        <p:nvSpPr>
          <p:cNvPr id="146" name="Google Shape;146;p16"/>
          <p:cNvSpPr txBox="1"/>
          <p:nvPr>
            <p:ph idx="1" type="body"/>
          </p:nvPr>
        </p:nvSpPr>
        <p:spPr>
          <a:xfrm>
            <a:off x="445350" y="702750"/>
            <a:ext cx="8316600" cy="39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 The nodes compete with each other to decide who gets to verify this block of transactions.</a:t>
            </a:r>
            <a:endParaRPr sz="1800"/>
          </a:p>
          <a:p>
            <a:pPr indent="-342900" lvl="0" marL="457200" rtl="0" algn="l">
              <a:spcBef>
                <a:spcPts val="1600"/>
              </a:spcBef>
              <a:spcAft>
                <a:spcPts val="0"/>
              </a:spcAft>
              <a:buSzPts val="1800"/>
              <a:buChar char="●"/>
            </a:pPr>
            <a:r>
              <a:rPr lang="en" sz="1800"/>
              <a:t>the competition consists of hashing the block of transaction data along with some random number so that the output string fulfills some requirement; more specifically, it needs to have a certain number of leading zeros</a:t>
            </a:r>
            <a:endParaRPr sz="1800"/>
          </a:p>
          <a:p>
            <a:pPr indent="-342900" lvl="0" marL="457200" rtl="0" algn="l">
              <a:spcBef>
                <a:spcPts val="0"/>
              </a:spcBef>
              <a:spcAft>
                <a:spcPts val="0"/>
              </a:spcAft>
              <a:buSzPts val="1800"/>
              <a:buChar char="●"/>
            </a:pPr>
            <a:r>
              <a:rPr lang="en" sz="1800"/>
              <a:t>The hashed output is called the </a:t>
            </a:r>
            <a:r>
              <a:rPr b="1" lang="en" sz="1800"/>
              <a:t>proof-of-work</a:t>
            </a:r>
            <a:r>
              <a:rPr lang="en" sz="1800"/>
              <a:t> and has the characteristics of being difficult to compute and impossible to fake.</a:t>
            </a:r>
            <a:endParaRPr sz="1800"/>
          </a:p>
          <a:p>
            <a:pPr indent="0" lvl="0" marL="0" rtl="0" algn="l">
              <a:spcBef>
                <a:spcPts val="1600"/>
              </a:spcBef>
              <a:spcAft>
                <a:spcPts val="0"/>
              </a:spcAft>
              <a:buNone/>
            </a:pPr>
            <a:r>
              <a:rPr lang="en" sz="1800"/>
              <a:t>2. The proof-of-work is published to the network along with the block of transactions and nonce so that anyone can check that it is indeed a valid proof-of-work</a:t>
            </a:r>
            <a:endParaRPr sz="1800"/>
          </a:p>
          <a:p>
            <a:pPr indent="0" lvl="0" marL="0" rtl="0" algn="l">
              <a:spcBef>
                <a:spcPts val="1600"/>
              </a:spcBef>
              <a:spcAft>
                <a:spcPts val="0"/>
              </a:spcAft>
              <a:buNone/>
            </a:pPr>
            <a:r>
              <a:rPr lang="en" sz="1800"/>
              <a:t>3. The validated block is added to the blockchain, which is a chain of the entire history of validated transactions.</a:t>
            </a:r>
            <a:endParaRPr sz="1800"/>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460300" y="426925"/>
            <a:ext cx="8196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Incentive Structuring ⇔ Cryptoeconomics</a:t>
            </a:r>
            <a:endParaRPr/>
          </a:p>
        </p:txBody>
      </p:sp>
      <p:sp>
        <p:nvSpPr>
          <p:cNvPr id="152" name="Google Shape;152;p17"/>
          <p:cNvSpPr txBox="1"/>
          <p:nvPr>
            <p:ph idx="1" type="body"/>
          </p:nvPr>
        </p:nvSpPr>
        <p:spPr>
          <a:xfrm>
            <a:off x="460300" y="1211125"/>
            <a:ext cx="8196900" cy="3364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rgbClr val="000000"/>
                </a:solidFill>
              </a:rPr>
              <a:t>“Cryptoeconomics is an area combining together ideas from cryptography, game theory, fault tolerance and decentralization in order </a:t>
            </a:r>
            <a:r>
              <a:rPr b="1" lang="en" sz="2400">
                <a:solidFill>
                  <a:srgbClr val="000000"/>
                </a:solidFill>
              </a:rPr>
              <a:t>to build systems that have security properties that any one of those things alone can't provide.</a:t>
            </a:r>
            <a:r>
              <a:rPr lang="en" sz="2400">
                <a:solidFill>
                  <a:srgbClr val="000000"/>
                </a:solidFill>
              </a:rPr>
              <a:t>”</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Vitalik Buterin</a:t>
            </a:r>
            <a:endParaRPr sz="2400">
              <a:solidFill>
                <a:srgbClr val="000000"/>
              </a:solidFill>
            </a:endParaRPr>
          </a:p>
          <a:p>
            <a:pPr indent="0" lvl="0" marL="0" rtl="0" algn="l">
              <a:spcBef>
                <a:spcPts val="0"/>
              </a:spcBef>
              <a:spcAft>
                <a:spcPts val="1600"/>
              </a:spcAft>
              <a:buNone/>
            </a:pPr>
            <a:r>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descr="Image result for radical markets" id="157" name="Google Shape;157;p18"/>
          <p:cNvPicPr preferRelativeResize="0"/>
          <p:nvPr/>
        </p:nvPicPr>
        <p:blipFill>
          <a:blip r:embed="rId3">
            <a:alphaModFix/>
          </a:blip>
          <a:stretch>
            <a:fillRect/>
          </a:stretch>
        </p:blipFill>
        <p:spPr>
          <a:xfrm>
            <a:off x="3553113" y="322100"/>
            <a:ext cx="2322075" cy="359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368925" y="341775"/>
            <a:ext cx="8507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Quadratic Voting</a:t>
            </a:r>
            <a:endParaRPr/>
          </a:p>
        </p:txBody>
      </p:sp>
      <p:sp>
        <p:nvSpPr>
          <p:cNvPr id="163" name="Google Shape;163;p19"/>
          <p:cNvSpPr txBox="1"/>
          <p:nvPr>
            <p:ph idx="1" type="body"/>
          </p:nvPr>
        </p:nvSpPr>
        <p:spPr>
          <a:xfrm>
            <a:off x="368925" y="1151300"/>
            <a:ext cx="85071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Majority Rule does not achieve NET SOCIAL BENEFIT</a:t>
            </a:r>
            <a:endParaRPr sz="1800"/>
          </a:p>
          <a:p>
            <a:pPr indent="0" lvl="0" marL="0" rtl="0" algn="l">
              <a:spcBef>
                <a:spcPts val="1600"/>
              </a:spcBef>
              <a:spcAft>
                <a:spcPts val="0"/>
              </a:spcAft>
              <a:buNone/>
            </a:pPr>
            <a:r>
              <a:rPr lang="en" sz="1800"/>
              <a:t>→ Weak Utilitarianism</a:t>
            </a:r>
            <a:endParaRPr sz="1800"/>
          </a:p>
          <a:p>
            <a:pPr indent="0" lvl="0" marL="0" rtl="0" algn="l">
              <a:spcBef>
                <a:spcPts val="1600"/>
              </a:spcBef>
              <a:spcAft>
                <a:spcPts val="0"/>
              </a:spcAft>
              <a:buNone/>
            </a:pPr>
            <a:r>
              <a:rPr lang="en" sz="1800">
                <a:solidFill>
                  <a:srgbClr val="2B2B2B"/>
                </a:solidFill>
                <a:highlight>
                  <a:srgbClr val="FFFFFF"/>
                </a:highlight>
              </a:rPr>
              <a:t>→ </a:t>
            </a:r>
            <a:r>
              <a:rPr lang="en" sz="1800">
                <a:solidFill>
                  <a:srgbClr val="2B2B2B"/>
                </a:solidFill>
                <a:highlight>
                  <a:srgbClr val="FFFFFF"/>
                </a:highlight>
              </a:rPr>
              <a:t>QV enables group of people can use to jointly choose a collective good for themselves. </a:t>
            </a:r>
            <a:endParaRPr sz="1800">
              <a:solidFill>
                <a:srgbClr val="2B2B2B"/>
              </a:solidFill>
              <a:highlight>
                <a:srgbClr val="FFFFFF"/>
              </a:highlight>
            </a:endParaRPr>
          </a:p>
          <a:p>
            <a:pPr indent="0" lvl="0" marL="0" rtl="0" algn="l">
              <a:spcBef>
                <a:spcPts val="1600"/>
              </a:spcBef>
              <a:spcAft>
                <a:spcPts val="0"/>
              </a:spcAft>
              <a:buNone/>
            </a:pPr>
            <a:r>
              <a:rPr lang="en" sz="1800">
                <a:solidFill>
                  <a:srgbClr val="2B2B2B"/>
                </a:solidFill>
                <a:highlight>
                  <a:srgbClr val="FFFFFF"/>
                </a:highlight>
              </a:rPr>
              <a:t>→ Each person can buy votes for or against a proposal by paying into a fund the square of the number of votes that he or she buys.</a:t>
            </a:r>
            <a:endParaRPr sz="1800">
              <a:solidFill>
                <a:srgbClr val="2B2B2B"/>
              </a:solidFill>
              <a:highlight>
                <a:srgbClr val="FFFFFF"/>
              </a:highlight>
            </a:endParaRPr>
          </a:p>
          <a:p>
            <a:pPr indent="0" lvl="0" marL="0" rtl="0" algn="l">
              <a:spcBef>
                <a:spcPts val="1600"/>
              </a:spcBef>
              <a:spcAft>
                <a:spcPts val="1600"/>
              </a:spcAft>
              <a:buNone/>
            </a:pPr>
            <a:r>
              <a:rPr lang="en" sz="1800">
                <a:solidFill>
                  <a:srgbClr val="2B2B2B"/>
                </a:solidFill>
                <a:highlight>
                  <a:srgbClr val="FFFFFF"/>
                </a:highlight>
              </a:rPr>
              <a:t>→ WHY QUADRATIC? </a:t>
            </a:r>
            <a:endParaRPr sz="1800">
              <a:solidFill>
                <a:srgbClr val="2B2B2B"/>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434400" y="393150"/>
            <a:ext cx="8275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Harberger Tax =&gt; COST</a:t>
            </a:r>
            <a:endParaRPr/>
          </a:p>
        </p:txBody>
      </p:sp>
      <p:sp>
        <p:nvSpPr>
          <p:cNvPr id="169" name="Google Shape;169;p20"/>
          <p:cNvSpPr txBox="1"/>
          <p:nvPr>
            <p:ph idx="1" type="body"/>
          </p:nvPr>
        </p:nvSpPr>
        <p:spPr>
          <a:xfrm>
            <a:off x="446425" y="1347750"/>
            <a:ext cx="8379600" cy="33933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Continuous Auction</a:t>
            </a:r>
            <a:endParaRPr sz="3000"/>
          </a:p>
          <a:p>
            <a:pPr indent="-419100" lvl="0" marL="457200" rtl="0" algn="l">
              <a:spcBef>
                <a:spcPts val="0"/>
              </a:spcBef>
              <a:spcAft>
                <a:spcPts val="0"/>
              </a:spcAft>
              <a:buSzPts val="3000"/>
              <a:buChar char="●"/>
            </a:pPr>
            <a:r>
              <a:rPr lang="en" sz="3000"/>
              <a:t>Allocative Efficiency vs. Investment Efficiency</a:t>
            </a:r>
            <a:endParaRPr sz="3000"/>
          </a:p>
          <a:p>
            <a:pPr indent="-419100" lvl="1" marL="914400" rtl="0" algn="l">
              <a:spcBef>
                <a:spcPts val="0"/>
              </a:spcBef>
              <a:spcAft>
                <a:spcPts val="0"/>
              </a:spcAft>
              <a:buSzPts val="3000"/>
              <a:buChar char="○"/>
            </a:pPr>
            <a:r>
              <a:rPr i="1" lang="en" sz="3000"/>
              <a:t>Tax on Illiquidity</a:t>
            </a:r>
            <a:endParaRPr i="1" sz="3000"/>
          </a:p>
          <a:p>
            <a:pPr indent="-419100" lvl="0" marL="457200" rtl="0" algn="l">
              <a:spcBef>
                <a:spcPts val="0"/>
              </a:spcBef>
              <a:spcAft>
                <a:spcPts val="0"/>
              </a:spcAft>
              <a:buSzPts val="3000"/>
              <a:buChar char="●"/>
            </a:pPr>
            <a:r>
              <a:rPr lang="en" sz="3000"/>
              <a:t>Use Cases</a:t>
            </a:r>
            <a:endParaRPr sz="3000"/>
          </a:p>
          <a:p>
            <a:pPr indent="-419100" lvl="0" marL="457200" rtl="0" algn="l">
              <a:spcBef>
                <a:spcPts val="0"/>
              </a:spcBef>
              <a:spcAft>
                <a:spcPts val="0"/>
              </a:spcAft>
              <a:buSzPts val="3000"/>
              <a:buChar char="●"/>
            </a:pPr>
            <a:r>
              <a:rPr lang="en" sz="3000"/>
              <a:t>How can we make it better?</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401075" y="309625"/>
            <a:ext cx="8239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Liberal Radicalism</a:t>
            </a:r>
            <a:endParaRPr/>
          </a:p>
        </p:txBody>
      </p:sp>
      <p:sp>
        <p:nvSpPr>
          <p:cNvPr id="175" name="Google Shape;175;p21"/>
          <p:cNvSpPr txBox="1"/>
          <p:nvPr>
            <p:ph idx="1" type="body"/>
          </p:nvPr>
        </p:nvSpPr>
        <p:spPr>
          <a:xfrm>
            <a:off x="401075" y="999750"/>
            <a:ext cx="8239200" cy="31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public fund matching mechanism (proportional to number of individuals that vote for a cause)</a:t>
            </a:r>
            <a:endParaRPr/>
          </a:p>
          <a:p>
            <a:pPr indent="0" lvl="0" marL="0" rtl="0" algn="l">
              <a:spcBef>
                <a:spcPts val="1600"/>
              </a:spcBef>
              <a:spcAft>
                <a:spcPts val="0"/>
              </a:spcAft>
              <a:buNone/>
            </a:pPr>
            <a:r>
              <a:rPr lang="en"/>
              <a:t>	→ identity is assumed as well as a robust, trustless transaction system</a:t>
            </a:r>
            <a:endParaRPr/>
          </a:p>
          <a:p>
            <a:pPr indent="0" lvl="0" marL="0" rtl="0" algn="l">
              <a:spcBef>
                <a:spcPts val="1600"/>
              </a:spcBef>
              <a:spcAft>
                <a:spcPts val="0"/>
              </a:spcAft>
              <a:buNone/>
            </a:pPr>
            <a:r>
              <a:rPr lang="en" sz="1200">
                <a:solidFill>
                  <a:srgbClr val="505050"/>
                </a:solidFill>
                <a:highlight>
                  <a:srgbClr val="FFFFFF"/>
                </a:highlight>
                <a:latin typeface="Arial"/>
                <a:ea typeface="Arial"/>
                <a:cs typeface="Arial"/>
                <a:sym typeface="Arial"/>
              </a:rPr>
              <a:t> Individuals make public goods contributions to projects of value to them. The amount received by the project is (proportional to) the square of the sum of the square roots of contributions received. Under the “standard model” this yields first-best public goods provision. Variations can limit the cost, help protect against collusion and aid coordination. </a:t>
            </a:r>
            <a:endParaRPr/>
          </a:p>
          <a:p>
            <a:pPr indent="0" lvl="0" marL="0" rtl="0" algn="l">
              <a:spcBef>
                <a:spcPts val="1600"/>
              </a:spcBef>
              <a:spcAft>
                <a:spcPts val="0"/>
              </a:spcAft>
              <a:buNone/>
            </a:pPr>
            <a:r>
              <a:rPr lang="en"/>
              <a:t>→ How does this incentivize coordination? Collusion risks?</a:t>
            </a:r>
            <a:endParaRPr/>
          </a:p>
          <a:p>
            <a:pPr indent="0" lvl="0" marL="0" rtl="0" algn="l">
              <a:spcBef>
                <a:spcPts val="1600"/>
              </a:spcBef>
              <a:spcAft>
                <a:spcPts val="0"/>
              </a:spcAft>
              <a:buNone/>
            </a:pPr>
            <a:r>
              <a:rPr lang="en"/>
              <a:t>→ Funding this with Harberger Taxes</a:t>
            </a:r>
            <a:endParaRPr/>
          </a:p>
          <a:p>
            <a:pPr indent="0" lvl="0" marL="0" rtl="0" algn="l">
              <a:spcBef>
                <a:spcPts val="1600"/>
              </a:spcBef>
              <a:spcAft>
                <a:spcPts val="0"/>
              </a:spcAft>
              <a:buNone/>
            </a:pPr>
            <a:r>
              <a:rPr lang="en"/>
              <a:t>→ Related Projects and People </a:t>
            </a:r>
            <a:endParaRPr/>
          </a:p>
          <a:p>
            <a:pPr indent="0" lvl="0" marL="0" rtl="0" algn="l">
              <a:spcBef>
                <a:spcPts val="1600"/>
              </a:spcBef>
              <a:spcAft>
                <a:spcPts val="0"/>
              </a:spcAft>
              <a:buNone/>
            </a:pPr>
            <a:r>
              <a:rPr lang="en"/>
              <a:t>	→ SimonDLR and NFTs</a:t>
            </a:r>
            <a:endParaRPr/>
          </a:p>
          <a:p>
            <a:pPr indent="0" lvl="0" marL="0" rtl="0" algn="l">
              <a:spcBef>
                <a:spcPts val="1600"/>
              </a:spcBef>
              <a:spcAft>
                <a:spcPts val="1600"/>
              </a:spcAft>
              <a:buNone/>
            </a:pPr>
            <a:r>
              <a:rPr lang="en"/>
              <a:t>	→ Harberger Taxes Ad Board Implementation for ETHSF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